
<file path=[Content_Types].xml><?xml version="1.0" encoding="utf-8"?>
<Types xmlns="http://schemas.openxmlformats.org/package/2006/content-types"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slides/slide94.xml" ContentType="application/vnd.openxmlformats-officedocument.presentationml.slide+xml"/>
  <Override PartName="/ppt/slides/slide142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6.xml" ContentType="application/vnd.openxmlformats-officedocument.presentationml.slide+xml"/>
  <Override PartName="/ppt/slides/slide83.xml" ContentType="application/vnd.openxmlformats-officedocument.presentationml.slide+xml"/>
  <Override PartName="/ppt/slides/slide120.xml" ContentType="application/vnd.openxmlformats-officedocument.presentationml.slide+xml"/>
  <Override PartName="/ppt/slides/slide131.xml" ContentType="application/vnd.openxmlformats-officedocument.presentationml.slide+xml"/>
  <Override PartName="/ppt/slides/slide25.xml" ContentType="application/vnd.openxmlformats-officedocument.presentationml.slide+xml"/>
  <Override PartName="/ppt/slides/slide72.xml" ContentType="application/vnd.openxmlformats-officedocument.presentationml.slide+xml"/>
  <Override PartName="/ppt/slideLayouts/slideLayout2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slides/slide169.xml" ContentType="application/vnd.openxmlformats-officedocument.presentationml.slide+xml"/>
  <Override PartName="/ppt/slides/slide187.xml" ContentType="application/vnd.openxmlformats-officedocument.presentationml.slide+xml"/>
  <Override PartName="/ppt/tableStyles.xml" ContentType="application/vnd.openxmlformats-officedocument.presentationml.tableStyles+xml"/>
  <Override PartName="/docProps/custom.xml" ContentType="application/vnd.openxmlformats-officedocument.custom-properties+xml"/>
  <Override PartName="/ppt/slides/slide129.xml" ContentType="application/vnd.openxmlformats-officedocument.presentationml.slide+xml"/>
  <Override PartName="/ppt/slides/slide147.xml" ContentType="application/vnd.openxmlformats-officedocument.presentationml.slide+xml"/>
  <Override PartName="/ppt/slides/slide158.xml" ContentType="application/vnd.openxmlformats-officedocument.presentationml.slide+xml"/>
  <Override PartName="/ppt/slides/slide176.xml" ContentType="application/vnd.openxmlformats-officedocument.presentationml.slide+xml"/>
  <Override PartName="/ppt/slides/slide99.xml" ContentType="application/vnd.openxmlformats-officedocument.presentationml.slide+xml"/>
  <Override PartName="/ppt/slides/slide118.xml" ContentType="application/vnd.openxmlformats-officedocument.presentationml.slide+xml"/>
  <Override PartName="/ppt/slides/slide136.xml" ContentType="application/vnd.openxmlformats-officedocument.presentationml.slide+xml"/>
  <Override PartName="/ppt/slides/slide165.xml" ContentType="application/vnd.openxmlformats-officedocument.presentationml.slide+xml"/>
  <Override PartName="/ppt/slides/slide183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77.xml" ContentType="application/vnd.openxmlformats-officedocument.presentationml.slide+xml"/>
  <Override PartName="/ppt/slides/slide88.xml" ContentType="application/vnd.openxmlformats-officedocument.presentationml.slide+xml"/>
  <Override PartName="/ppt/slides/slide107.xml" ContentType="application/vnd.openxmlformats-officedocument.presentationml.slide+xml"/>
  <Override PartName="/ppt/slides/slide125.xml" ContentType="application/vnd.openxmlformats-officedocument.presentationml.slide+xml"/>
  <Override PartName="/ppt/slides/slide143.xml" ContentType="application/vnd.openxmlformats-officedocument.presentationml.slide+xml"/>
  <Override PartName="/ppt/slides/slide154.xml" ContentType="application/vnd.openxmlformats-officedocument.presentationml.slide+xml"/>
  <Override PartName="/ppt/slides/slide172.xml" ContentType="application/vnd.openxmlformats-officedocument.presentationml.slide+xml"/>
  <Override PartName="/ppt/slides/slide190.xml" ContentType="application/vnd.openxmlformats-officedocument.presentationml.slide+xml"/>
  <Override PartName="/ppt/viewProps.xml" ContentType="application/vnd.openxmlformats-officedocument.presentationml.viewProp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48.xml" ContentType="application/vnd.openxmlformats-officedocument.presentationml.slide+xml"/>
  <Override PartName="/ppt/slides/slide66.xml" ContentType="application/vnd.openxmlformats-officedocument.presentationml.slide+xml"/>
  <Override PartName="/ppt/slides/slide95.xml" ContentType="application/vnd.openxmlformats-officedocument.presentationml.slide+xml"/>
  <Override PartName="/ppt/slides/slide103.xml" ContentType="application/vnd.openxmlformats-officedocument.presentationml.slide+xml"/>
  <Override PartName="/ppt/slides/slide114.xml" ContentType="application/vnd.openxmlformats-officedocument.presentationml.slide+xml"/>
  <Override PartName="/ppt/slides/slide132.xml" ContentType="application/vnd.openxmlformats-officedocument.presentationml.slide+xml"/>
  <Override PartName="/ppt/slides/slide150.xml" ContentType="application/vnd.openxmlformats-officedocument.presentationml.slide+xml"/>
  <Override PartName="/ppt/slides/slide161.xml" ContentType="application/vnd.openxmlformats-officedocument.presentationml.slide+xml"/>
  <Default Extension="png" ContentType="image/png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55.xml" ContentType="application/vnd.openxmlformats-officedocument.presentationml.slide+xml"/>
  <Override PartName="/ppt/slides/slide73.xml" ContentType="application/vnd.openxmlformats-officedocument.presentationml.slide+xml"/>
  <Override PartName="/ppt/slides/slide84.xml" ContentType="application/vnd.openxmlformats-officedocument.presentationml.slide+xml"/>
  <Override PartName="/ppt/slides/slide121.xml" ContentType="application/vnd.openxmlformats-officedocument.presentationml.slide+xml"/>
  <Override PartName="/ppt/presProps.xml" ContentType="application/vnd.openxmlformats-officedocument.presentationml.presProps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33.xml" ContentType="application/vnd.openxmlformats-officedocument.presentationml.slide+xml"/>
  <Override PartName="/ppt/slides/slide44.xml" ContentType="application/vnd.openxmlformats-officedocument.presentationml.slide+xml"/>
  <Override PartName="/ppt/slides/slide62.xml" ContentType="application/vnd.openxmlformats-officedocument.presentationml.slide+xml"/>
  <Override PartName="/ppt/slides/slide80.xml" ContentType="application/vnd.openxmlformats-officedocument.presentationml.slide+xml"/>
  <Override PartName="/ppt/slides/slide91.xml" ContentType="application/vnd.openxmlformats-officedocument.presentationml.slide+xml"/>
  <Override PartName="/ppt/slides/slide110.xml" ContentType="application/vnd.openxmlformats-officedocument.presentationml.slide+xml"/>
  <Override PartName="/ppt/slideLayouts/slideLayout3.xml" ContentType="application/vnd.openxmlformats-officedocument.presentationml.slideLayout+xml"/>
  <Default Extension="emf" ContentType="image/x-emf"/>
  <Override PartName="/ppt/presentation.xml" ContentType="application/vnd.openxmlformats-officedocument.presentationml.presentation.main+xml"/>
  <Override PartName="/ppt/slides/slide22.xml" ContentType="application/vnd.openxmlformats-officedocument.presentationml.slide+xml"/>
  <Override PartName="/ppt/slides/slide51.xml" ContentType="application/vnd.openxmlformats-officedocument.presentationml.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40.xml" ContentType="application/vnd.openxmlformats-officedocument.presentationml.slide+xml"/>
  <Override PartName="/ppt/slides/slide159.xml" ContentType="application/vnd.openxmlformats-officedocument.presentationml.slide+xml"/>
  <Override PartName="/ppt/slides/slide188.xml" ContentType="application/vnd.openxmlformats-officedocument.presentationml.slide+xml"/>
  <Override PartName="/ppt/slides/slide119.xml" ContentType="application/vnd.openxmlformats-officedocument.presentationml.slide+xml"/>
  <Override PartName="/ppt/slides/slide148.xml" ContentType="application/vnd.openxmlformats-officedocument.presentationml.slide+xml"/>
  <Override PartName="/ppt/slides/slide166.xml" ContentType="application/vnd.openxmlformats-officedocument.presentationml.slide+xml"/>
  <Override PartName="/ppt/slides/slide177.xml" ContentType="application/vnd.openxmlformats-officedocument.presentationml.slide+xml"/>
  <Override PartName="/ppt/slides/slide89.xml" ContentType="application/vnd.openxmlformats-officedocument.presentationml.slide+xml"/>
  <Override PartName="/ppt/slides/slide108.xml" ContentType="application/vnd.openxmlformats-officedocument.presentationml.slide+xml"/>
  <Override PartName="/ppt/slides/slide126.xml" ContentType="application/vnd.openxmlformats-officedocument.presentationml.slide+xml"/>
  <Override PartName="/ppt/slides/slide137.xml" ContentType="application/vnd.openxmlformats-officedocument.presentationml.slide+xml"/>
  <Override PartName="/ppt/slides/slide155.xml" ContentType="application/vnd.openxmlformats-officedocument.presentationml.slide+xml"/>
  <Override PartName="/ppt/slides/slide173.xml" ContentType="application/vnd.openxmlformats-officedocument.presentationml.slide+xml"/>
  <Override PartName="/ppt/slides/slide184.xml" ContentType="application/vnd.openxmlformats-officedocument.presentationml.slide+xml"/>
  <Override PartName="/ppt/slides/slide49.xml" ContentType="application/vnd.openxmlformats-officedocument.presentationml.slide+xml"/>
  <Override PartName="/ppt/slides/slide78.xml" ContentType="application/vnd.openxmlformats-officedocument.presentationml.slide+xml"/>
  <Override PartName="/ppt/slides/slide96.xml" ContentType="application/vnd.openxmlformats-officedocument.presentationml.slide+xml"/>
  <Override PartName="/ppt/slides/slide115.xml" ContentType="application/vnd.openxmlformats-officedocument.presentationml.slide+xml"/>
  <Override PartName="/ppt/slides/slide144.xml" ContentType="application/vnd.openxmlformats-officedocument.presentationml.slide+xml"/>
  <Override PartName="/ppt/slides/slide162.xml" ContentType="application/vnd.openxmlformats-officedocument.presentationml.slide+xml"/>
  <Override PartName="/ppt/slides/slide191.xml" ContentType="application/vnd.openxmlformats-officedocument.presentationml.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s/slide85.xml" ContentType="application/vnd.openxmlformats-officedocument.presentationml.slide+xml"/>
  <Override PartName="/ppt/slides/slide104.xml" ContentType="application/vnd.openxmlformats-officedocument.presentationml.slide+xml"/>
  <Override PartName="/ppt/slides/slide122.xml" ContentType="application/vnd.openxmlformats-officedocument.presentationml.slide+xml"/>
  <Override PartName="/ppt/slides/slide133.xml" ContentType="application/vnd.openxmlformats-officedocument.presentationml.slide+xml"/>
  <Override PartName="/ppt/slides/slide151.xml" ContentType="application/vnd.openxmlformats-officedocument.presentationml.slide+xml"/>
  <Override PartName="/ppt/slides/slide180.xml" ContentType="application/vnd.openxmlformats-officedocument.presentationml.slide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s/slide74.xml" ContentType="application/vnd.openxmlformats-officedocument.presentationml.slide+xml"/>
  <Override PartName="/ppt/slides/slide92.xml" ContentType="application/vnd.openxmlformats-officedocument.presentationml.slide+xml"/>
  <Override PartName="/ppt/slides/slide111.xml" ContentType="application/vnd.openxmlformats-officedocument.presentationml.slide+xml"/>
  <Override PartName="/ppt/slides/slide140.xml" ContentType="application/vnd.openxmlformats-officedocument.presentationml.slide+xml"/>
  <Override PartName="/ppt/slideLayouts/slideLayout4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Override PartName="/ppt/slides/slide81.xml" ContentType="application/vnd.openxmlformats-officedocument.presentationml.slide+xml"/>
  <Override PartName="/ppt/slides/slide100.xml" ContentType="application/vnd.openxmlformats-officedocument.presentationml.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slides/slide70.xml" ContentType="application/vnd.openxmlformats-officedocument.presentationml.slide+xml"/>
  <Override PartName="/ppt/slides/slide189.xml" ContentType="application/vnd.openxmlformats-officedocument.presentationml.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s/slide149.xml" ContentType="application/vnd.openxmlformats-officedocument.presentationml.slide+xml"/>
  <Override PartName="/ppt/slides/slide178.xml" ContentType="application/vnd.openxmlformats-officedocument.presentationml.slide+xml"/>
  <Override PartName="/ppt/slides/slide138.xml" ContentType="application/vnd.openxmlformats-officedocument.presentationml.slide+xml"/>
  <Override PartName="/ppt/slides/slide167.xml" ContentType="application/vnd.openxmlformats-officedocument.presentationml.slide+xml"/>
  <Override PartName="/ppt/slides/slide185.xml" ContentType="application/vnd.openxmlformats-officedocument.presentationml.slide+xml"/>
  <Override PartName="/ppt/slides/slide79.xml" ContentType="application/vnd.openxmlformats-officedocument.presentationml.slide+xml"/>
  <Override PartName="/ppt/slides/slide109.xml" ContentType="application/vnd.openxmlformats-officedocument.presentationml.slide+xml"/>
  <Override PartName="/ppt/slides/slide127.xml" ContentType="application/vnd.openxmlformats-officedocument.presentationml.slide+xml"/>
  <Override PartName="/ppt/slides/slide145.xml" ContentType="application/vnd.openxmlformats-officedocument.presentationml.slide+xml"/>
  <Override PartName="/ppt/slides/slide156.xml" ContentType="application/vnd.openxmlformats-officedocument.presentationml.slide+xml"/>
  <Override PartName="/ppt/slides/slide174.xml" ContentType="application/vnd.openxmlformats-officedocument.presentationml.slide+xml"/>
  <Override PartName="/ppt/slides/slide192.xml" ContentType="application/vnd.openxmlformats-officedocument.presentationml.slide+xml"/>
  <Override PartName="/ppt/slides/slide7.xml" ContentType="application/vnd.openxmlformats-officedocument.presentationml.slide+xml"/>
  <Override PartName="/ppt/slides/slide68.xml" ContentType="application/vnd.openxmlformats-officedocument.presentationml.slide+xml"/>
  <Override PartName="/ppt/slides/slide97.xml" ContentType="application/vnd.openxmlformats-officedocument.presentationml.slide+xml"/>
  <Override PartName="/ppt/slides/slide116.xml" ContentType="application/vnd.openxmlformats-officedocument.presentationml.slide+xml"/>
  <Override PartName="/ppt/slides/slide134.xml" ContentType="application/vnd.openxmlformats-officedocument.presentationml.slide+xml"/>
  <Override PartName="/ppt/slides/slide163.xml" ContentType="application/vnd.openxmlformats-officedocument.presentationml.slide+xml"/>
  <Override PartName="/ppt/slides/slide181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57.xml" ContentType="application/vnd.openxmlformats-officedocument.presentationml.slide+xml"/>
  <Override PartName="/ppt/slides/slide75.xml" ContentType="application/vnd.openxmlformats-officedocument.presentationml.slide+xml"/>
  <Override PartName="/ppt/slides/slide86.xml" ContentType="application/vnd.openxmlformats-officedocument.presentationml.slide+xml"/>
  <Override PartName="/ppt/slides/slide105.xml" ContentType="application/vnd.openxmlformats-officedocument.presentationml.slide+xml"/>
  <Override PartName="/ppt/slides/slide123.xml" ContentType="application/vnd.openxmlformats-officedocument.presentationml.slide+xml"/>
  <Override PartName="/ppt/slides/slide141.xml" ContentType="application/vnd.openxmlformats-officedocument.presentationml.slide+xml"/>
  <Override PartName="/ppt/slides/slide152.xml" ContentType="application/vnd.openxmlformats-officedocument.presentationml.slide+xml"/>
  <Override PartName="/ppt/slides/slide170.xml" ContentType="application/vnd.openxmlformats-officedocument.presentationml.slide+xml"/>
  <Override PartName="/ppt/notesSlides/notesSlide1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46.xml" ContentType="application/vnd.openxmlformats-officedocument.presentationml.slide+xml"/>
  <Override PartName="/ppt/slides/slide64.xml" ContentType="application/vnd.openxmlformats-officedocument.presentationml.slide+xml"/>
  <Override PartName="/ppt/slides/slide93.xml" ContentType="application/vnd.openxmlformats-officedocument.presentationml.slide+xml"/>
  <Override PartName="/ppt/slides/slide101.xml" ContentType="application/vnd.openxmlformats-officedocument.presentationml.slide+xml"/>
  <Override PartName="/ppt/slides/slide112.xml" ContentType="application/vnd.openxmlformats-officedocument.presentationml.slide+xml"/>
  <Override PartName="/ppt/slides/slide130.xml" ContentType="application/vnd.openxmlformats-officedocument.presentationml.slide+xml"/>
  <Override PartName="/ppt/slideLayouts/slideLayout5.xml" ContentType="application/vnd.openxmlformats-officedocument.presentationml.slideLayout+xml"/>
  <Override PartName="/ppt/slides/slide24.xml" ContentType="application/vnd.openxmlformats-officedocument.presentationml.slide+xml"/>
  <Override PartName="/ppt/slides/slide35.xml" ContentType="application/vnd.openxmlformats-officedocument.presentationml.slide+xml"/>
  <Override PartName="/ppt/slides/slide53.xml" ContentType="application/vnd.openxmlformats-officedocument.presentationml.slide+xml"/>
  <Override PartName="/ppt/slides/slide71.xml" ContentType="application/vnd.openxmlformats-officedocument.presentationml.slide+xml"/>
  <Override PartName="/ppt/slides/slide82.xml" ContentType="application/vnd.openxmlformats-officedocument.presentationml.slide+xml"/>
  <Default Extension="jpeg" ContentType="image/jpeg"/>
  <Override PartName="/ppt/slides/slide13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ppt/slides/slide20.xml" ContentType="application/vnd.openxmlformats-officedocument.presentationml.slide+xml"/>
  <Override PartName="/ppt/slides/slide168.xml" ContentType="application/vnd.openxmlformats-officedocument.presentationml.slide+xml"/>
  <Override PartName="/ppt/slides/slide179.xml" ContentType="application/vnd.openxmlformats-officedocument.presentationml.slide+xml"/>
  <Override PartName="/ppt/slides/slide139.xml" ContentType="application/vnd.openxmlformats-officedocument.presentationml.slide+xml"/>
  <Override PartName="/ppt/slides/slide157.xml" ContentType="application/vnd.openxmlformats-officedocument.presentationml.slide+xml"/>
  <Override PartName="/ppt/slides/slide186.xml" ContentType="application/vnd.openxmlformats-officedocument.presentationml.slide+xml"/>
  <Override PartName="/ppt/slides/slide98.xml" ContentType="application/vnd.openxmlformats-officedocument.presentationml.slide+xml"/>
  <Override PartName="/ppt/slides/slide117.xml" ContentType="application/vnd.openxmlformats-officedocument.presentationml.slide+xml"/>
  <Override PartName="/ppt/slides/slide128.xml" ContentType="application/vnd.openxmlformats-officedocument.presentationml.slide+xml"/>
  <Override PartName="/ppt/slides/slide146.xml" ContentType="application/vnd.openxmlformats-officedocument.presentationml.slide+xml"/>
  <Override PartName="/ppt/slides/slide164.xml" ContentType="application/vnd.openxmlformats-officedocument.presentationml.slide+xml"/>
  <Override PartName="/ppt/slides/slide175.xml" ContentType="application/vnd.openxmlformats-officedocument.presentationml.slide+xml"/>
  <Override PartName="/ppt/slides/slide193.xml" ContentType="application/vnd.openxmlformats-officedocument.presentationml.slide+xml"/>
  <Override PartName="/ppt/slides/slide8.xml" ContentType="application/vnd.openxmlformats-officedocument.presentationml.slide+xml"/>
  <Override PartName="/ppt/slides/slide69.xml" ContentType="application/vnd.openxmlformats-officedocument.presentationml.slide+xml"/>
  <Override PartName="/ppt/slides/slide87.xml" ContentType="application/vnd.openxmlformats-officedocument.presentationml.slide+xml"/>
  <Override PartName="/ppt/slides/slide106.xml" ContentType="application/vnd.openxmlformats-officedocument.presentationml.slide+xml"/>
  <Override PartName="/ppt/slides/slide124.xml" ContentType="application/vnd.openxmlformats-officedocument.presentationml.slide+xml"/>
  <Override PartName="/ppt/slides/slide135.xml" ContentType="application/vnd.openxmlformats-officedocument.presentationml.slide+xml"/>
  <Override PartName="/ppt/slides/slide153.xml" ContentType="application/vnd.openxmlformats-officedocument.presentationml.slide+xml"/>
  <Override PartName="/ppt/slides/slide171.xml" ContentType="application/vnd.openxmlformats-officedocument.presentationml.slide+xml"/>
  <Override PartName="/ppt/slides/slide182.xml" ContentType="application/vnd.openxmlformats-officedocument.presentationml.slide+xml"/>
  <Override PartName="/ppt/slides/slide29.xml" ContentType="application/vnd.openxmlformats-officedocument.presentationml.slide+xml"/>
  <Override PartName="/ppt/slides/slide76.xml" ContentType="application/vnd.openxmlformats-officedocument.presentationml.slide+xml"/>
  <Override PartName="/ppt/slides/slide113.xml" ContentType="application/vnd.openxmlformats-officedocument.presentationml.slide+xml"/>
  <Override PartName="/ppt/slides/slide160.xml" ContentType="application/vnd.openxmlformats-officedocument.presentationml.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s/slide102.xml" ContentType="application/vnd.openxmlformats-officedocument.presentationml.slide+xml"/>
  <Override PartName="/ppt/slides/slide43.xml" ContentType="application/vnd.openxmlformats-officedocument.presentationml.slide+xml"/>
  <Override PartName="/ppt/slides/slide90.xml" ContentType="application/vnd.openxmlformats-officedocument.presentationml.slide+xml"/>
  <Override PartName="/ppt/theme/theme1.xml" ContentType="application/vnd.openxmlformats-officedocument.theme+xml"/>
  <Override PartName="/ppt/slides/slide32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195"/>
  </p:notesMasterIdLst>
  <p:sldIdLst>
    <p:sldId id="256" r:id="rId2"/>
    <p:sldId id="258" r:id="rId3"/>
    <p:sldId id="259" r:id="rId4"/>
    <p:sldId id="260" r:id="rId5"/>
    <p:sldId id="261" r:id="rId6"/>
    <p:sldId id="436" r:id="rId7"/>
    <p:sldId id="262" r:id="rId8"/>
    <p:sldId id="437" r:id="rId9"/>
    <p:sldId id="263" r:id="rId10"/>
    <p:sldId id="438" r:id="rId11"/>
    <p:sldId id="264" r:id="rId12"/>
    <p:sldId id="265" r:id="rId13"/>
    <p:sldId id="266" r:id="rId14"/>
    <p:sldId id="439" r:id="rId15"/>
    <p:sldId id="267" r:id="rId16"/>
    <p:sldId id="440" r:id="rId17"/>
    <p:sldId id="268" r:id="rId18"/>
    <p:sldId id="442" r:id="rId19"/>
    <p:sldId id="443" r:id="rId20"/>
    <p:sldId id="444" r:id="rId21"/>
    <p:sldId id="269" r:id="rId22"/>
    <p:sldId id="270" r:id="rId23"/>
    <p:sldId id="445" r:id="rId24"/>
    <p:sldId id="271" r:id="rId25"/>
    <p:sldId id="446" r:id="rId26"/>
    <p:sldId id="272" r:id="rId27"/>
    <p:sldId id="447" r:id="rId28"/>
    <p:sldId id="273" r:id="rId29"/>
    <p:sldId id="274" r:id="rId30"/>
    <p:sldId id="448" r:id="rId31"/>
    <p:sldId id="275" r:id="rId32"/>
    <p:sldId id="449" r:id="rId33"/>
    <p:sldId id="276" r:id="rId34"/>
    <p:sldId id="450" r:id="rId35"/>
    <p:sldId id="277" r:id="rId36"/>
    <p:sldId id="278" r:id="rId37"/>
    <p:sldId id="279" r:id="rId38"/>
    <p:sldId id="280" r:id="rId39"/>
    <p:sldId id="281" r:id="rId40"/>
    <p:sldId id="282" r:id="rId41"/>
    <p:sldId id="283" r:id="rId42"/>
    <p:sldId id="284" r:id="rId43"/>
    <p:sldId id="285" r:id="rId44"/>
    <p:sldId id="286" r:id="rId45"/>
    <p:sldId id="287" r:id="rId46"/>
    <p:sldId id="288" r:id="rId47"/>
    <p:sldId id="289" r:id="rId48"/>
    <p:sldId id="290" r:id="rId49"/>
    <p:sldId id="291" r:id="rId50"/>
    <p:sldId id="292" r:id="rId51"/>
    <p:sldId id="293" r:id="rId52"/>
    <p:sldId id="294" r:id="rId53"/>
    <p:sldId id="295" r:id="rId54"/>
    <p:sldId id="296" r:id="rId55"/>
    <p:sldId id="297" r:id="rId56"/>
    <p:sldId id="298" r:id="rId57"/>
    <p:sldId id="299" r:id="rId58"/>
    <p:sldId id="300" r:id="rId59"/>
    <p:sldId id="301" r:id="rId60"/>
    <p:sldId id="302" r:id="rId61"/>
    <p:sldId id="303" r:id="rId62"/>
    <p:sldId id="304" r:id="rId63"/>
    <p:sldId id="305" r:id="rId64"/>
    <p:sldId id="306" r:id="rId65"/>
    <p:sldId id="307" r:id="rId66"/>
    <p:sldId id="308" r:id="rId67"/>
    <p:sldId id="309" r:id="rId68"/>
    <p:sldId id="310" r:id="rId69"/>
    <p:sldId id="311" r:id="rId70"/>
    <p:sldId id="312" r:id="rId71"/>
    <p:sldId id="313" r:id="rId72"/>
    <p:sldId id="314" r:id="rId73"/>
    <p:sldId id="315" r:id="rId74"/>
    <p:sldId id="316" r:id="rId75"/>
    <p:sldId id="317" r:id="rId76"/>
    <p:sldId id="318" r:id="rId77"/>
    <p:sldId id="319" r:id="rId78"/>
    <p:sldId id="320" r:id="rId79"/>
    <p:sldId id="321" r:id="rId80"/>
    <p:sldId id="322" r:id="rId81"/>
    <p:sldId id="323" r:id="rId82"/>
    <p:sldId id="324" r:id="rId83"/>
    <p:sldId id="325" r:id="rId84"/>
    <p:sldId id="326" r:id="rId85"/>
    <p:sldId id="327" r:id="rId86"/>
    <p:sldId id="328" r:id="rId87"/>
    <p:sldId id="329" r:id="rId88"/>
    <p:sldId id="330" r:id="rId89"/>
    <p:sldId id="331" r:id="rId90"/>
    <p:sldId id="332" r:id="rId91"/>
    <p:sldId id="333" r:id="rId92"/>
    <p:sldId id="334" r:id="rId93"/>
    <p:sldId id="335" r:id="rId94"/>
    <p:sldId id="336" r:id="rId95"/>
    <p:sldId id="337" r:id="rId96"/>
    <p:sldId id="338" r:id="rId97"/>
    <p:sldId id="339" r:id="rId98"/>
    <p:sldId id="340" r:id="rId99"/>
    <p:sldId id="341" r:id="rId100"/>
    <p:sldId id="342" r:id="rId101"/>
    <p:sldId id="343" r:id="rId102"/>
    <p:sldId id="344" r:id="rId103"/>
    <p:sldId id="345" r:id="rId104"/>
    <p:sldId id="346" r:id="rId105"/>
    <p:sldId id="347" r:id="rId106"/>
    <p:sldId id="348" r:id="rId107"/>
    <p:sldId id="349" r:id="rId108"/>
    <p:sldId id="350" r:id="rId109"/>
    <p:sldId id="351" r:id="rId110"/>
    <p:sldId id="352" r:id="rId111"/>
    <p:sldId id="353" r:id="rId112"/>
    <p:sldId id="354" r:id="rId113"/>
    <p:sldId id="355" r:id="rId114"/>
    <p:sldId id="356" r:id="rId115"/>
    <p:sldId id="357" r:id="rId116"/>
    <p:sldId id="358" r:id="rId117"/>
    <p:sldId id="359" r:id="rId118"/>
    <p:sldId id="360" r:id="rId119"/>
    <p:sldId id="361" r:id="rId120"/>
    <p:sldId id="362" r:id="rId121"/>
    <p:sldId id="363" r:id="rId122"/>
    <p:sldId id="364" r:id="rId123"/>
    <p:sldId id="365" r:id="rId124"/>
    <p:sldId id="366" r:id="rId125"/>
    <p:sldId id="367" r:id="rId126"/>
    <p:sldId id="368" r:id="rId127"/>
    <p:sldId id="369" r:id="rId128"/>
    <p:sldId id="370" r:id="rId129"/>
    <p:sldId id="371" r:id="rId130"/>
    <p:sldId id="372" r:id="rId131"/>
    <p:sldId id="373" r:id="rId132"/>
    <p:sldId id="374" r:id="rId133"/>
    <p:sldId id="375" r:id="rId134"/>
    <p:sldId id="376" r:id="rId135"/>
    <p:sldId id="377" r:id="rId136"/>
    <p:sldId id="378" r:id="rId137"/>
    <p:sldId id="379" r:id="rId138"/>
    <p:sldId id="380" r:id="rId139"/>
    <p:sldId id="381" r:id="rId140"/>
    <p:sldId id="382" r:id="rId141"/>
    <p:sldId id="383" r:id="rId142"/>
    <p:sldId id="384" r:id="rId143"/>
    <p:sldId id="385" r:id="rId144"/>
    <p:sldId id="386" r:id="rId145"/>
    <p:sldId id="387" r:id="rId146"/>
    <p:sldId id="388" r:id="rId147"/>
    <p:sldId id="389" r:id="rId148"/>
    <p:sldId id="390" r:id="rId149"/>
    <p:sldId id="391" r:id="rId150"/>
    <p:sldId id="392" r:id="rId151"/>
    <p:sldId id="393" r:id="rId152"/>
    <p:sldId id="394" r:id="rId153"/>
    <p:sldId id="395" r:id="rId154"/>
    <p:sldId id="396" r:id="rId155"/>
    <p:sldId id="397" r:id="rId156"/>
    <p:sldId id="398" r:id="rId157"/>
    <p:sldId id="399" r:id="rId158"/>
    <p:sldId id="400" r:id="rId159"/>
    <p:sldId id="401" r:id="rId160"/>
    <p:sldId id="402" r:id="rId161"/>
    <p:sldId id="403" r:id="rId162"/>
    <p:sldId id="404" r:id="rId163"/>
    <p:sldId id="405" r:id="rId164"/>
    <p:sldId id="406" r:id="rId165"/>
    <p:sldId id="407" r:id="rId166"/>
    <p:sldId id="408" r:id="rId167"/>
    <p:sldId id="409" r:id="rId168"/>
    <p:sldId id="410" r:id="rId169"/>
    <p:sldId id="411" r:id="rId170"/>
    <p:sldId id="412" r:id="rId171"/>
    <p:sldId id="413" r:id="rId172"/>
    <p:sldId id="414" r:id="rId173"/>
    <p:sldId id="415" r:id="rId174"/>
    <p:sldId id="416" r:id="rId175"/>
    <p:sldId id="417" r:id="rId176"/>
    <p:sldId id="418" r:id="rId177"/>
    <p:sldId id="419" r:id="rId178"/>
    <p:sldId id="420" r:id="rId179"/>
    <p:sldId id="421" r:id="rId180"/>
    <p:sldId id="422" r:id="rId181"/>
    <p:sldId id="423" r:id="rId182"/>
    <p:sldId id="424" r:id="rId183"/>
    <p:sldId id="425" r:id="rId184"/>
    <p:sldId id="426" r:id="rId185"/>
    <p:sldId id="427" r:id="rId186"/>
    <p:sldId id="428" r:id="rId187"/>
    <p:sldId id="429" r:id="rId188"/>
    <p:sldId id="430" r:id="rId189"/>
    <p:sldId id="431" r:id="rId190"/>
    <p:sldId id="432" r:id="rId191"/>
    <p:sldId id="433" r:id="rId192"/>
    <p:sldId id="434" r:id="rId193"/>
    <p:sldId id="435" r:id="rId194"/>
  </p:sldIdLst>
  <p:sldSz cx="19010313" cy="10693400"/>
  <p:notesSz cx="7556500" cy="106934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880" userDrawn="1">
          <p15:clr>
            <a:srgbClr val="A4A3A4"/>
          </p15:clr>
        </p15:guide>
        <p15:guide id="2" pos="543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>
      <p:cViewPr>
        <p:scale>
          <a:sx n="50" d="100"/>
          <a:sy n="50" d="100"/>
        </p:scale>
        <p:origin x="-1716" y="-708"/>
      </p:cViewPr>
      <p:guideLst>
        <p:guide orient="horz" pos="2880"/>
        <p:guide pos="5434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196" Type="http://schemas.openxmlformats.org/officeDocument/2006/relationships/presProps" Target="presProp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slide" Target="slides/slide143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65" Type="http://schemas.openxmlformats.org/officeDocument/2006/relationships/slide" Target="slides/slide164.xml"/><Relationship Id="rId181" Type="http://schemas.openxmlformats.org/officeDocument/2006/relationships/slide" Target="slides/slide180.xml"/><Relationship Id="rId186" Type="http://schemas.openxmlformats.org/officeDocument/2006/relationships/slide" Target="slides/slide185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92" Type="http://schemas.openxmlformats.org/officeDocument/2006/relationships/slide" Target="slides/slide191.xml"/><Relationship Id="rId197" Type="http://schemas.openxmlformats.org/officeDocument/2006/relationships/viewProps" Target="viewProp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slide" Target="slides/slide181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theme" Target="theme/theme1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notesMaster" Target="notesMasters/notesMaster1.xml"/><Relationship Id="rId190" Type="http://schemas.openxmlformats.org/officeDocument/2006/relationships/slide" Target="slides/slide189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AR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4279900" y="0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9DE5859-8462-429A-A7F0-BEA2D2F95FEA}" type="datetimeFigureOut">
              <a:rPr lang="es-AR" smtClean="0"/>
              <a:pPr/>
              <a:t>16/04/2024</a:t>
            </a:fld>
            <a:endParaRPr lang="es-AR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571500" y="1336675"/>
            <a:ext cx="6413500" cy="36083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AR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755650" y="5146675"/>
            <a:ext cx="6045200" cy="42100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10156825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AR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4279900" y="10156825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FB3A377-4881-45C0-9AB8-F1C558BECB16}" type="slidenum">
              <a:rPr lang="es-AR" smtClean="0"/>
              <a:pPr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xmlns="" val="26350499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AR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FB3A377-4881-45C0-9AB8-F1C558BECB16}" type="slidenum">
              <a:rPr lang="es-AR" smtClean="0"/>
              <a:pPr/>
              <a:t>18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xmlns="" val="253891539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AR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FB3A377-4881-45C0-9AB8-F1C558BECB16}" type="slidenum">
              <a:rPr lang="es-AR" smtClean="0"/>
              <a:pPr/>
              <a:t>19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xmlns="" val="73891274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426970" y="3314954"/>
            <a:ext cx="16172344" cy="3539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853943" y="5988304"/>
            <a:ext cx="1331840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4/16/2024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" y="9802801"/>
            <a:ext cx="19019896" cy="216535"/>
          </a:xfrm>
          <a:custGeom>
            <a:avLst/>
            <a:gdLst/>
            <a:ahLst/>
            <a:cxnLst/>
            <a:rect l="l" t="t" r="r" b="b"/>
            <a:pathLst>
              <a:path w="7560309" h="216534">
                <a:moveTo>
                  <a:pt x="0" y="0"/>
                </a:moveTo>
                <a:lnTo>
                  <a:pt x="0" y="216001"/>
                </a:lnTo>
                <a:lnTo>
                  <a:pt x="7560005" y="216001"/>
                </a:lnTo>
                <a:lnTo>
                  <a:pt x="7560005" y="0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300" b="0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4/16/2024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300" b="0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951315" y="2459482"/>
            <a:ext cx="8276433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798538" y="2459482"/>
            <a:ext cx="8276433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4/16/2024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300" b="0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4/16/2024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4/16/2024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403789" y="1512002"/>
            <a:ext cx="16166754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1" y="9802801"/>
            <a:ext cx="19019896" cy="216535"/>
          </a:xfrm>
          <a:custGeom>
            <a:avLst/>
            <a:gdLst/>
            <a:ahLst/>
            <a:cxnLst/>
            <a:rect l="l" t="t" r="r" b="b"/>
            <a:pathLst>
              <a:path w="7560309" h="216534">
                <a:moveTo>
                  <a:pt x="0" y="0"/>
                </a:moveTo>
                <a:lnTo>
                  <a:pt x="0" y="216001"/>
                </a:lnTo>
                <a:lnTo>
                  <a:pt x="7560005" y="216001"/>
                </a:lnTo>
                <a:lnTo>
                  <a:pt x="7560005" y="0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86935" y="433778"/>
            <a:ext cx="16252418" cy="3539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300" b="0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951315" y="2459482"/>
            <a:ext cx="17123659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468938" y="9944862"/>
            <a:ext cx="60884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951314" y="9944862"/>
            <a:ext cx="4376045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4/16/2024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3698929" y="9944862"/>
            <a:ext cx="4376045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5.emf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emf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hyperlink" Target="http://www.se.com/ww/en/work/campaign/innovation/power-distribution.jsp" TargetMode="External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13" Type="http://schemas.openxmlformats.org/officeDocument/2006/relationships/image" Target="../media/image36.jpeg"/><Relationship Id="rId18" Type="http://schemas.openxmlformats.org/officeDocument/2006/relationships/image" Target="../media/image41.jpeg"/><Relationship Id="rId26" Type="http://schemas.openxmlformats.org/officeDocument/2006/relationships/image" Target="../media/image49.jpeg"/><Relationship Id="rId39" Type="http://schemas.openxmlformats.org/officeDocument/2006/relationships/image" Target="../media/image62.png"/><Relationship Id="rId3" Type="http://schemas.openxmlformats.org/officeDocument/2006/relationships/image" Target="../media/image26.png"/><Relationship Id="rId21" Type="http://schemas.openxmlformats.org/officeDocument/2006/relationships/image" Target="../media/image44.jpeg"/><Relationship Id="rId34" Type="http://schemas.openxmlformats.org/officeDocument/2006/relationships/image" Target="../media/image57.png"/><Relationship Id="rId42" Type="http://schemas.openxmlformats.org/officeDocument/2006/relationships/image" Target="../media/image65.png"/><Relationship Id="rId47" Type="http://schemas.openxmlformats.org/officeDocument/2006/relationships/image" Target="../media/image70.png"/><Relationship Id="rId7" Type="http://schemas.openxmlformats.org/officeDocument/2006/relationships/image" Target="../media/image30.png"/><Relationship Id="rId12" Type="http://schemas.openxmlformats.org/officeDocument/2006/relationships/image" Target="../media/image35.jpeg"/><Relationship Id="rId17" Type="http://schemas.openxmlformats.org/officeDocument/2006/relationships/image" Target="../media/image40.jpeg"/><Relationship Id="rId25" Type="http://schemas.openxmlformats.org/officeDocument/2006/relationships/image" Target="../media/image48.jpeg"/><Relationship Id="rId33" Type="http://schemas.openxmlformats.org/officeDocument/2006/relationships/image" Target="../media/image56.png"/><Relationship Id="rId38" Type="http://schemas.openxmlformats.org/officeDocument/2006/relationships/image" Target="../media/image61.png"/><Relationship Id="rId46" Type="http://schemas.openxmlformats.org/officeDocument/2006/relationships/image" Target="../media/image69.png"/><Relationship Id="rId2" Type="http://schemas.openxmlformats.org/officeDocument/2006/relationships/image" Target="../media/image25.png"/><Relationship Id="rId16" Type="http://schemas.openxmlformats.org/officeDocument/2006/relationships/image" Target="../media/image39.jpeg"/><Relationship Id="rId20" Type="http://schemas.openxmlformats.org/officeDocument/2006/relationships/image" Target="../media/image43.jpeg"/><Relationship Id="rId29" Type="http://schemas.openxmlformats.org/officeDocument/2006/relationships/image" Target="../media/image52.jpeg"/><Relationship Id="rId41" Type="http://schemas.openxmlformats.org/officeDocument/2006/relationships/image" Target="../media/image6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.png"/><Relationship Id="rId11" Type="http://schemas.openxmlformats.org/officeDocument/2006/relationships/image" Target="../media/image34.png"/><Relationship Id="rId24" Type="http://schemas.openxmlformats.org/officeDocument/2006/relationships/image" Target="../media/image47.jpeg"/><Relationship Id="rId32" Type="http://schemas.openxmlformats.org/officeDocument/2006/relationships/image" Target="../media/image55.png"/><Relationship Id="rId37" Type="http://schemas.openxmlformats.org/officeDocument/2006/relationships/image" Target="../media/image60.png"/><Relationship Id="rId40" Type="http://schemas.openxmlformats.org/officeDocument/2006/relationships/image" Target="../media/image63.png"/><Relationship Id="rId45" Type="http://schemas.openxmlformats.org/officeDocument/2006/relationships/image" Target="../media/image68.png"/><Relationship Id="rId5" Type="http://schemas.openxmlformats.org/officeDocument/2006/relationships/image" Target="../media/image28.png"/><Relationship Id="rId15" Type="http://schemas.openxmlformats.org/officeDocument/2006/relationships/image" Target="../media/image38.jpeg"/><Relationship Id="rId23" Type="http://schemas.openxmlformats.org/officeDocument/2006/relationships/image" Target="../media/image46.jpeg"/><Relationship Id="rId28" Type="http://schemas.openxmlformats.org/officeDocument/2006/relationships/image" Target="../media/image51.jpeg"/><Relationship Id="rId36" Type="http://schemas.openxmlformats.org/officeDocument/2006/relationships/image" Target="../media/image59.png"/><Relationship Id="rId10" Type="http://schemas.openxmlformats.org/officeDocument/2006/relationships/image" Target="../media/image33.jpeg"/><Relationship Id="rId19" Type="http://schemas.openxmlformats.org/officeDocument/2006/relationships/image" Target="../media/image42.jpeg"/><Relationship Id="rId31" Type="http://schemas.openxmlformats.org/officeDocument/2006/relationships/image" Target="../media/image54.png"/><Relationship Id="rId44" Type="http://schemas.openxmlformats.org/officeDocument/2006/relationships/image" Target="../media/image67.png"/><Relationship Id="rId4" Type="http://schemas.openxmlformats.org/officeDocument/2006/relationships/image" Target="../media/image27.png"/><Relationship Id="rId9" Type="http://schemas.openxmlformats.org/officeDocument/2006/relationships/image" Target="../media/image32.png"/><Relationship Id="rId14" Type="http://schemas.openxmlformats.org/officeDocument/2006/relationships/image" Target="../media/image37.jpeg"/><Relationship Id="rId22" Type="http://schemas.openxmlformats.org/officeDocument/2006/relationships/image" Target="../media/image45.jpeg"/><Relationship Id="rId27" Type="http://schemas.openxmlformats.org/officeDocument/2006/relationships/image" Target="../media/image50.jpeg"/><Relationship Id="rId30" Type="http://schemas.openxmlformats.org/officeDocument/2006/relationships/image" Target="../media/image53.png"/><Relationship Id="rId35" Type="http://schemas.openxmlformats.org/officeDocument/2006/relationships/image" Target="../media/image58.png"/><Relationship Id="rId43" Type="http://schemas.openxmlformats.org/officeDocument/2006/relationships/image" Target="../media/image66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e.com/us/en/download/document/SDG_SSI/" TargetMode="External"/><Relationship Id="rId2" Type="http://schemas.openxmlformats.org/officeDocument/2006/relationships/hyperlink" Target="http://www.se.com/id/es/download/document/" TargetMode="External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jpeg"/><Relationship Id="rId3" Type="http://schemas.openxmlformats.org/officeDocument/2006/relationships/image" Target="../media/image72.jpeg"/><Relationship Id="rId7" Type="http://schemas.openxmlformats.org/officeDocument/2006/relationships/image" Target="../media/image76.jpeg"/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5.jpeg"/><Relationship Id="rId11" Type="http://schemas.openxmlformats.org/officeDocument/2006/relationships/image" Target="../media/image80.jpeg"/><Relationship Id="rId5" Type="http://schemas.openxmlformats.org/officeDocument/2006/relationships/image" Target="../media/image74.jpeg"/><Relationship Id="rId10" Type="http://schemas.openxmlformats.org/officeDocument/2006/relationships/image" Target="../media/image79.jpeg"/><Relationship Id="rId4" Type="http://schemas.openxmlformats.org/officeDocument/2006/relationships/image" Target="../media/image73.jpeg"/><Relationship Id="rId9" Type="http://schemas.openxmlformats.org/officeDocument/2006/relationships/image" Target="../media/image78.jpe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png"/><Relationship Id="rId13" Type="http://schemas.openxmlformats.org/officeDocument/2006/relationships/image" Target="../media/image92.png"/><Relationship Id="rId3" Type="http://schemas.openxmlformats.org/officeDocument/2006/relationships/image" Target="../media/image82.png"/><Relationship Id="rId7" Type="http://schemas.openxmlformats.org/officeDocument/2006/relationships/image" Target="../media/image86.png"/><Relationship Id="rId12" Type="http://schemas.openxmlformats.org/officeDocument/2006/relationships/image" Target="../media/image91.png"/><Relationship Id="rId2" Type="http://schemas.openxmlformats.org/officeDocument/2006/relationships/image" Target="../media/image81.png"/><Relationship Id="rId16" Type="http://schemas.openxmlformats.org/officeDocument/2006/relationships/image" Target="../media/image9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5.png"/><Relationship Id="rId11" Type="http://schemas.openxmlformats.org/officeDocument/2006/relationships/image" Target="../media/image90.png"/><Relationship Id="rId5" Type="http://schemas.openxmlformats.org/officeDocument/2006/relationships/image" Target="../media/image84.png"/><Relationship Id="rId15" Type="http://schemas.openxmlformats.org/officeDocument/2006/relationships/image" Target="../media/image94.png"/><Relationship Id="rId10" Type="http://schemas.openxmlformats.org/officeDocument/2006/relationships/image" Target="../media/image89.png"/><Relationship Id="rId4" Type="http://schemas.openxmlformats.org/officeDocument/2006/relationships/image" Target="../media/image83.png"/><Relationship Id="rId9" Type="http://schemas.openxmlformats.org/officeDocument/2006/relationships/image" Target="../media/image88.png"/><Relationship Id="rId14" Type="http://schemas.openxmlformats.org/officeDocument/2006/relationships/image" Target="../media/image93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hyperlink" Target="http://www.se.com/fr/fr/descargardocumento/998-2095-02-27-20AR0-EN/" TargetMode="External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iea.org/subscribe-to-data-services/co2-emissions-statistics" TargetMode="External"/><Relationship Id="rId2" Type="http://schemas.openxmlformats.org/officeDocument/2006/relationships/hyperlink" Target="http://www.pep-ecopassport.org/" TargetMode="External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eib.org/attachments/strategieseib_project_carbon_footprint_" TargetMode="Externa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png"/><Relationship Id="rId3" Type="http://schemas.openxmlformats.org/officeDocument/2006/relationships/image" Target="../media/image100.jpeg"/><Relationship Id="rId7" Type="http://schemas.openxmlformats.org/officeDocument/2006/relationships/image" Target="../media/image104.png"/><Relationship Id="rId12" Type="http://schemas.openxmlformats.org/officeDocument/2006/relationships/image" Target="../media/image109.png"/><Relationship Id="rId2" Type="http://schemas.openxmlformats.org/officeDocument/2006/relationships/image" Target="../media/image99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3.png"/><Relationship Id="rId11" Type="http://schemas.openxmlformats.org/officeDocument/2006/relationships/image" Target="../media/image108.png"/><Relationship Id="rId5" Type="http://schemas.openxmlformats.org/officeDocument/2006/relationships/image" Target="../media/image102.jpeg"/><Relationship Id="rId10" Type="http://schemas.openxmlformats.org/officeDocument/2006/relationships/image" Target="../media/image107.jpeg"/><Relationship Id="rId4" Type="http://schemas.openxmlformats.org/officeDocument/2006/relationships/image" Target="../media/image101.jpeg"/><Relationship Id="rId9" Type="http://schemas.openxmlformats.org/officeDocument/2006/relationships/image" Target="../media/image106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epa.gov/laws-regulations" TargetMode="External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onlinedoctranslator.com/es/?utm_source=onlinedoctranslator&amp;utm_medium=pdf&amp;utm_campaign=attribution" TargetMode="External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jpeg"/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16.png"/><Relationship Id="rId4" Type="http://schemas.openxmlformats.org/officeDocument/2006/relationships/image" Target="../media/image115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1.png"/><Relationship Id="rId5" Type="http://schemas.openxmlformats.org/officeDocument/2006/relationships/image" Target="../media/image120.png"/><Relationship Id="rId4" Type="http://schemas.openxmlformats.org/officeDocument/2006/relationships/image" Target="../media/image119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24.jpe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5.jpeg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28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9.png"/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6.png"/><Relationship Id="rId3" Type="http://schemas.openxmlformats.org/officeDocument/2006/relationships/image" Target="../media/image131.png"/><Relationship Id="rId7" Type="http://schemas.openxmlformats.org/officeDocument/2006/relationships/image" Target="../media/image135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4.png"/><Relationship Id="rId11" Type="http://schemas.openxmlformats.org/officeDocument/2006/relationships/image" Target="../media/image139.png"/><Relationship Id="rId5" Type="http://schemas.openxmlformats.org/officeDocument/2006/relationships/image" Target="../media/image133.png"/><Relationship Id="rId10" Type="http://schemas.openxmlformats.org/officeDocument/2006/relationships/image" Target="../media/image138.png"/><Relationship Id="rId4" Type="http://schemas.openxmlformats.org/officeDocument/2006/relationships/image" Target="../media/image132.png"/><Relationship Id="rId9" Type="http://schemas.openxmlformats.org/officeDocument/2006/relationships/image" Target="../media/image137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.png"/><Relationship Id="rId3" Type="http://schemas.openxmlformats.org/officeDocument/2006/relationships/image" Target="../media/image141.png"/><Relationship Id="rId7" Type="http://schemas.openxmlformats.org/officeDocument/2006/relationships/image" Target="../media/image145.png"/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4.png"/><Relationship Id="rId5" Type="http://schemas.openxmlformats.org/officeDocument/2006/relationships/image" Target="../media/image143.png"/><Relationship Id="rId4" Type="http://schemas.openxmlformats.org/officeDocument/2006/relationships/image" Target="../media/image142.jpe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3" Type="http://schemas.openxmlformats.org/officeDocument/2006/relationships/image" Target="../media/image148.png"/><Relationship Id="rId7" Type="http://schemas.openxmlformats.org/officeDocument/2006/relationships/image" Target="../media/image152.png"/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1.png"/><Relationship Id="rId5" Type="http://schemas.openxmlformats.org/officeDocument/2006/relationships/image" Target="../media/image150.png"/><Relationship Id="rId4" Type="http://schemas.openxmlformats.org/officeDocument/2006/relationships/image" Target="../media/image149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png"/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0.png"/><Relationship Id="rId5" Type="http://schemas.openxmlformats.org/officeDocument/2006/relationships/image" Target="../media/image159.png"/><Relationship Id="rId4" Type="http://schemas.openxmlformats.org/officeDocument/2006/relationships/image" Target="../media/image158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67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4.png"/><Relationship Id="rId3" Type="http://schemas.openxmlformats.org/officeDocument/2006/relationships/image" Target="../media/image169.png"/><Relationship Id="rId7" Type="http://schemas.openxmlformats.org/officeDocument/2006/relationships/image" Target="../media/image173.png"/><Relationship Id="rId2" Type="http://schemas.openxmlformats.org/officeDocument/2006/relationships/image" Target="../media/image16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2.png"/><Relationship Id="rId5" Type="http://schemas.openxmlformats.org/officeDocument/2006/relationships/image" Target="../media/image171.png"/><Relationship Id="rId4" Type="http://schemas.openxmlformats.org/officeDocument/2006/relationships/image" Target="../media/image170.png"/><Relationship Id="rId9" Type="http://schemas.openxmlformats.org/officeDocument/2006/relationships/image" Target="../media/image175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png"/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.png"/><Relationship Id="rId13" Type="http://schemas.openxmlformats.org/officeDocument/2006/relationships/image" Target="../media/image190.png"/><Relationship Id="rId3" Type="http://schemas.openxmlformats.org/officeDocument/2006/relationships/image" Target="../media/image180.png"/><Relationship Id="rId7" Type="http://schemas.openxmlformats.org/officeDocument/2006/relationships/image" Target="../media/image184.png"/><Relationship Id="rId12" Type="http://schemas.openxmlformats.org/officeDocument/2006/relationships/image" Target="../media/image189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3.png"/><Relationship Id="rId11" Type="http://schemas.openxmlformats.org/officeDocument/2006/relationships/image" Target="../media/image188.png"/><Relationship Id="rId5" Type="http://schemas.openxmlformats.org/officeDocument/2006/relationships/image" Target="../media/image182.png"/><Relationship Id="rId15" Type="http://schemas.openxmlformats.org/officeDocument/2006/relationships/image" Target="../media/image192.png"/><Relationship Id="rId10" Type="http://schemas.openxmlformats.org/officeDocument/2006/relationships/image" Target="../media/image187.png"/><Relationship Id="rId4" Type="http://schemas.openxmlformats.org/officeDocument/2006/relationships/image" Target="../media/image181.png"/><Relationship Id="rId9" Type="http://schemas.openxmlformats.org/officeDocument/2006/relationships/image" Target="../media/image186.png"/><Relationship Id="rId14" Type="http://schemas.openxmlformats.org/officeDocument/2006/relationships/image" Target="../media/image191.png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onlinedoctranslator.com/es/?utm_source=onlinedoctranslator&amp;utm_medium=pdf&amp;utm_campaign=attribution" TargetMode="External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5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8.png"/><Relationship Id="rId5" Type="http://schemas.openxmlformats.org/officeDocument/2006/relationships/image" Target="../media/image197.png"/><Relationship Id="rId4" Type="http://schemas.openxmlformats.org/officeDocument/2006/relationships/image" Target="../media/image196.png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02.png"/><Relationship Id="rId4" Type="http://schemas.openxmlformats.org/officeDocument/2006/relationships/image" Target="../media/image201.png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9.png"/><Relationship Id="rId3" Type="http://schemas.openxmlformats.org/officeDocument/2006/relationships/image" Target="../media/image204.png"/><Relationship Id="rId7" Type="http://schemas.openxmlformats.org/officeDocument/2006/relationships/image" Target="../media/image208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7.png"/><Relationship Id="rId11" Type="http://schemas.openxmlformats.org/officeDocument/2006/relationships/image" Target="../media/image212.png"/><Relationship Id="rId5" Type="http://schemas.openxmlformats.org/officeDocument/2006/relationships/image" Target="../media/image206.png"/><Relationship Id="rId10" Type="http://schemas.openxmlformats.org/officeDocument/2006/relationships/image" Target="../media/image211.png"/><Relationship Id="rId4" Type="http://schemas.openxmlformats.org/officeDocument/2006/relationships/image" Target="../media/image205.png"/><Relationship Id="rId9" Type="http://schemas.openxmlformats.org/officeDocument/2006/relationships/image" Target="../media/image210.png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4.jpeg"/><Relationship Id="rId1" Type="http://schemas.openxmlformats.org/officeDocument/2006/relationships/slideLayout" Target="../slideLayouts/slideLayout5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18.png"/><Relationship Id="rId4" Type="http://schemas.openxmlformats.org/officeDocument/2006/relationships/image" Target="../media/image217.png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5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5.xml"/><Relationship Id="rId4" Type="http://schemas.openxmlformats.org/officeDocument/2006/relationships/hyperlink" Target="https://www.onlinedoctranslator.com/es/?utm_source=onlinedoctranslator&amp;utm_medium=pdf&amp;utm_campaign=attribution" TargetMode="Externa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8.png"/><Relationship Id="rId13" Type="http://schemas.openxmlformats.org/officeDocument/2006/relationships/image" Target="../media/image233.png"/><Relationship Id="rId3" Type="http://schemas.openxmlformats.org/officeDocument/2006/relationships/image" Target="../media/image223.png"/><Relationship Id="rId7" Type="http://schemas.openxmlformats.org/officeDocument/2006/relationships/image" Target="../media/image227.png"/><Relationship Id="rId12" Type="http://schemas.openxmlformats.org/officeDocument/2006/relationships/image" Target="../media/image232.png"/><Relationship Id="rId17" Type="http://schemas.openxmlformats.org/officeDocument/2006/relationships/image" Target="../media/image237.png"/><Relationship Id="rId2" Type="http://schemas.openxmlformats.org/officeDocument/2006/relationships/image" Target="../media/image222.png"/><Relationship Id="rId16" Type="http://schemas.openxmlformats.org/officeDocument/2006/relationships/image" Target="../media/image23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6.png"/><Relationship Id="rId11" Type="http://schemas.openxmlformats.org/officeDocument/2006/relationships/image" Target="../media/image231.png"/><Relationship Id="rId5" Type="http://schemas.openxmlformats.org/officeDocument/2006/relationships/image" Target="../media/image225.png"/><Relationship Id="rId15" Type="http://schemas.openxmlformats.org/officeDocument/2006/relationships/image" Target="../media/image235.png"/><Relationship Id="rId10" Type="http://schemas.openxmlformats.org/officeDocument/2006/relationships/image" Target="../media/image230.png"/><Relationship Id="rId4" Type="http://schemas.openxmlformats.org/officeDocument/2006/relationships/image" Target="../media/image224.png"/><Relationship Id="rId9" Type="http://schemas.openxmlformats.org/officeDocument/2006/relationships/image" Target="../media/image229.png"/><Relationship Id="rId14" Type="http://schemas.openxmlformats.org/officeDocument/2006/relationships/image" Target="../media/image234.png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0.png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1.png"/><Relationship Id="rId1" Type="http://schemas.openxmlformats.org/officeDocument/2006/relationships/slideLayout" Target="../slideLayouts/slideLayout5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2.png"/><Relationship Id="rId1" Type="http://schemas.openxmlformats.org/officeDocument/2006/relationships/slideLayout" Target="../slideLayouts/slideLayout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5.png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46.jpeg"/><Relationship Id="rId1" Type="http://schemas.openxmlformats.org/officeDocument/2006/relationships/slideLayout" Target="../slideLayouts/slideLayout5.xml"/><Relationship Id="rId5" Type="http://schemas.openxmlformats.org/officeDocument/2006/relationships/hyperlink" Target="http://www.iec.ch/" TargetMode="External"/><Relationship Id="rId4" Type="http://schemas.openxmlformats.org/officeDocument/2006/relationships/image" Target="../media/image248.png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5.png"/><Relationship Id="rId3" Type="http://schemas.openxmlformats.org/officeDocument/2006/relationships/image" Target="../media/image250.jpeg"/><Relationship Id="rId7" Type="http://schemas.openxmlformats.org/officeDocument/2006/relationships/image" Target="../media/image254.png"/><Relationship Id="rId2" Type="http://schemas.openxmlformats.org/officeDocument/2006/relationships/image" Target="../media/image249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png"/><Relationship Id="rId11" Type="http://schemas.openxmlformats.org/officeDocument/2006/relationships/image" Target="../media/image258.png"/><Relationship Id="rId5" Type="http://schemas.openxmlformats.org/officeDocument/2006/relationships/image" Target="../media/image252.png"/><Relationship Id="rId10" Type="http://schemas.openxmlformats.org/officeDocument/2006/relationships/image" Target="../media/image257.png"/><Relationship Id="rId4" Type="http://schemas.openxmlformats.org/officeDocument/2006/relationships/image" Target="../media/image251.png"/><Relationship Id="rId9" Type="http://schemas.openxmlformats.org/officeDocument/2006/relationships/image" Target="../media/image256.png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7" Type="http://schemas.openxmlformats.org/officeDocument/2006/relationships/image" Target="../media/image263.jpeg"/><Relationship Id="rId2" Type="http://schemas.openxmlformats.org/officeDocument/2006/relationships/image" Target="../media/image2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2.jpeg"/><Relationship Id="rId5" Type="http://schemas.openxmlformats.org/officeDocument/2006/relationships/image" Target="../media/image257.png"/><Relationship Id="rId4" Type="http://schemas.openxmlformats.org/officeDocument/2006/relationships/image" Target="../media/image261.jpeg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iec.ch/" TargetMode="External"/><Relationship Id="rId1" Type="http://schemas.openxmlformats.org/officeDocument/2006/relationships/slideLayout" Target="../slideLayouts/slideLayout5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5.png"/><Relationship Id="rId2" Type="http://schemas.openxmlformats.org/officeDocument/2006/relationships/image" Target="../media/image264.png"/><Relationship Id="rId1" Type="http://schemas.openxmlformats.org/officeDocument/2006/relationships/slideLayout" Target="../slideLayouts/slideLayout5.xml"/><Relationship Id="rId6" Type="http://schemas.openxmlformats.org/officeDocument/2006/relationships/hyperlink" Target="http://www.schneider-electric.com/" TargetMode="External"/><Relationship Id="rId5" Type="http://schemas.openxmlformats.org/officeDocument/2006/relationships/image" Target="../media/image267.png"/><Relationship Id="rId4" Type="http://schemas.openxmlformats.org/officeDocument/2006/relationships/image" Target="../media/image26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 txBox="1"/>
          <p:nvPr/>
        </p:nvSpPr>
        <p:spPr>
          <a:xfrm>
            <a:off x="932656" y="4432300"/>
            <a:ext cx="17145000" cy="1313180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 marL="12700" marR="5080" algn="ctr">
              <a:spcBef>
                <a:spcPts val="640"/>
              </a:spcBef>
            </a:pPr>
            <a:r>
              <a:rPr lang="es-AR" sz="8000" b="1" spc="200" dirty="0">
                <a:solidFill>
                  <a:srgbClr val="C00000"/>
                </a:solidFill>
                <a:latin typeface="Microsoft Sans Serif"/>
                <a:cs typeface="Microsoft Sans Serif"/>
              </a:rPr>
              <a:t>Guía</a:t>
            </a:r>
            <a:r>
              <a:rPr lang="es-AR" sz="8000" b="1" spc="-45" dirty="0">
                <a:solidFill>
                  <a:srgbClr val="C00000"/>
                </a:solidFill>
                <a:latin typeface="Microsoft Sans Serif"/>
                <a:cs typeface="Microsoft Sans Serif"/>
              </a:rPr>
              <a:t> </a:t>
            </a:r>
            <a:r>
              <a:rPr lang="es-AR" sz="8000" b="1" spc="105" dirty="0">
                <a:solidFill>
                  <a:srgbClr val="C00000"/>
                </a:solidFill>
                <a:latin typeface="Microsoft Sans Serif"/>
                <a:cs typeface="Microsoft Sans Serif"/>
              </a:rPr>
              <a:t>Técnica de M</a:t>
            </a:r>
            <a:r>
              <a:rPr sz="8000" b="1" spc="254" dirty="0" err="1">
                <a:solidFill>
                  <a:srgbClr val="C00000"/>
                </a:solidFill>
                <a:latin typeface="Microsoft Sans Serif"/>
                <a:cs typeface="Microsoft Sans Serif"/>
              </a:rPr>
              <a:t>edi</a:t>
            </a:r>
            <a:r>
              <a:rPr lang="en-US" sz="8000" b="1" spc="254" dirty="0" err="1">
                <a:solidFill>
                  <a:srgbClr val="C00000"/>
                </a:solidFill>
                <a:latin typeface="Microsoft Sans Serif"/>
                <a:cs typeface="Microsoft Sans Serif"/>
              </a:rPr>
              <a:t>a</a:t>
            </a:r>
            <a:r>
              <a:rPr lang="en-US" sz="8000" b="1" spc="254" dirty="0">
                <a:solidFill>
                  <a:srgbClr val="C00000"/>
                </a:solidFill>
                <a:latin typeface="Microsoft Sans Serif"/>
                <a:cs typeface="Microsoft Sans Serif"/>
              </a:rPr>
              <a:t> Tension</a:t>
            </a:r>
            <a:endParaRPr sz="8000" b="1" dirty="0">
              <a:solidFill>
                <a:srgbClr val="C00000"/>
              </a:solidFill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CuadroTexto 36">
            <a:extLst>
              <a:ext uri="{FF2B5EF4-FFF2-40B4-BE49-F238E27FC236}">
                <a16:creationId xmlns:a16="http://schemas.microsoft.com/office/drawing/2014/main" xmlns="" id="{884E5A70-5982-41AD-8F84-C14232510E03}"/>
              </a:ext>
            </a:extLst>
          </p:cNvPr>
          <p:cNvSpPr txBox="1"/>
          <p:nvPr/>
        </p:nvSpPr>
        <p:spPr>
          <a:xfrm>
            <a:off x="970756" y="1689100"/>
            <a:ext cx="7772400" cy="6832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s-AR" sz="5400" b="1" i="0" u="none" strike="noStrike" baseline="0" dirty="0">
                <a:solidFill>
                  <a:srgbClr val="171615"/>
                </a:solidFill>
              </a:rPr>
              <a:t>Contenidos generales</a:t>
            </a:r>
          </a:p>
          <a:p>
            <a:pPr algn="l"/>
            <a:endParaRPr lang="es-AR" sz="3200" b="0" i="0" u="none" strike="noStrike" baseline="0" dirty="0">
              <a:solidFill>
                <a:srgbClr val="171615"/>
              </a:solidFill>
            </a:endParaRPr>
          </a:p>
          <a:p>
            <a:pPr marL="457200" indent="-457200" algn="l">
              <a:buFont typeface="Wingdings" panose="05000000000000000000" pitchFamily="2" charset="2"/>
              <a:buChar char="§"/>
            </a:pPr>
            <a:r>
              <a:rPr lang="es-AR" sz="3200" b="1" i="0" u="none" strike="noStrike" baseline="0" dirty="0">
                <a:solidFill>
                  <a:srgbClr val="171615"/>
                </a:solidFill>
              </a:rPr>
              <a:t>Presentación </a:t>
            </a:r>
          </a:p>
          <a:p>
            <a:pPr marL="457200" indent="-457200" algn="l">
              <a:buFont typeface="Wingdings" panose="05000000000000000000" pitchFamily="2" charset="2"/>
              <a:buChar char="§"/>
            </a:pPr>
            <a:endParaRPr lang="es-AR" sz="3200" b="1" i="0" u="none" strike="noStrike" baseline="0" dirty="0">
              <a:solidFill>
                <a:srgbClr val="171615"/>
              </a:solidFill>
            </a:endParaRPr>
          </a:p>
          <a:p>
            <a:pPr marL="457200" indent="-457200" algn="l">
              <a:buFont typeface="Wingdings" panose="05000000000000000000" pitchFamily="2" charset="2"/>
              <a:buChar char="§"/>
            </a:pPr>
            <a:r>
              <a:rPr lang="es-AR" sz="3200" b="1" i="0" u="none" strike="noStrike" baseline="0" dirty="0">
                <a:solidFill>
                  <a:srgbClr val="171615"/>
                </a:solidFill>
              </a:rPr>
              <a:t>Reglas de diseño</a:t>
            </a:r>
          </a:p>
          <a:p>
            <a:pPr marL="457200" indent="-457200" algn="l">
              <a:buFont typeface="Wingdings" panose="05000000000000000000" pitchFamily="2" charset="2"/>
              <a:buChar char="§"/>
            </a:pPr>
            <a:endParaRPr lang="es-AR" sz="3200" b="1" i="0" u="none" strike="noStrike" baseline="0" dirty="0">
              <a:solidFill>
                <a:srgbClr val="171615"/>
              </a:solidFill>
            </a:endParaRPr>
          </a:p>
          <a:p>
            <a:pPr marL="457200" indent="-457200" algn="l">
              <a:buFont typeface="Wingdings" panose="05000000000000000000" pitchFamily="2" charset="2"/>
              <a:buChar char="§"/>
            </a:pPr>
            <a:r>
              <a:rPr lang="es-AR" sz="3200" b="1" i="0" u="none" strike="noStrike" baseline="0" dirty="0">
                <a:solidFill>
                  <a:srgbClr val="171615"/>
                </a:solidFill>
              </a:rPr>
              <a:t>Definición de </a:t>
            </a:r>
            <a:r>
              <a:rPr lang="es-AR" sz="3200" b="1" i="0" u="none" strike="noStrike" baseline="0" dirty="0" err="1">
                <a:solidFill>
                  <a:srgbClr val="171615"/>
                </a:solidFill>
              </a:rPr>
              <a:t>aparamenta</a:t>
            </a:r>
            <a:endParaRPr lang="es-AR" sz="3200" b="1" i="0" u="none" strike="noStrike" baseline="0" dirty="0">
              <a:solidFill>
                <a:srgbClr val="171615"/>
              </a:solidFill>
            </a:endParaRPr>
          </a:p>
          <a:p>
            <a:pPr marL="457200" indent="-457200" algn="l">
              <a:buFont typeface="Wingdings" panose="05000000000000000000" pitchFamily="2" charset="2"/>
              <a:buChar char="§"/>
            </a:pPr>
            <a:endParaRPr lang="es-AR" sz="3200" b="1" i="0" u="none" strike="noStrike" baseline="0" dirty="0">
              <a:solidFill>
                <a:srgbClr val="171615"/>
              </a:solidFill>
            </a:endParaRPr>
          </a:p>
          <a:p>
            <a:pPr marL="457200" indent="-457200" algn="l">
              <a:buFont typeface="Wingdings" panose="05000000000000000000" pitchFamily="2" charset="2"/>
              <a:buChar char="§"/>
            </a:pPr>
            <a:r>
              <a:rPr lang="es-AR" sz="3200" b="1" i="0" u="none" strike="noStrike" baseline="0" dirty="0">
                <a:solidFill>
                  <a:srgbClr val="171615"/>
                </a:solidFill>
              </a:rPr>
              <a:t>Unidades de medida</a:t>
            </a:r>
          </a:p>
          <a:p>
            <a:pPr marL="457200" indent="-457200" algn="l">
              <a:buFont typeface="Wingdings" panose="05000000000000000000" pitchFamily="2" charset="2"/>
              <a:buChar char="§"/>
            </a:pPr>
            <a:endParaRPr lang="es-AR" sz="3200" b="1" i="0" u="none" strike="noStrike" baseline="0" dirty="0">
              <a:solidFill>
                <a:srgbClr val="171615"/>
              </a:solidFill>
            </a:endParaRPr>
          </a:p>
          <a:p>
            <a:pPr marL="457200" indent="-457200" algn="l">
              <a:buFont typeface="Wingdings" panose="05000000000000000000" pitchFamily="2" charset="2"/>
              <a:buChar char="§"/>
            </a:pPr>
            <a:r>
              <a:rPr lang="es-AR" sz="3200" b="1" i="0" u="none" strike="noStrike" baseline="0" dirty="0">
                <a:solidFill>
                  <a:srgbClr val="171615"/>
                </a:solidFill>
              </a:rPr>
              <a:t>Estándares</a:t>
            </a:r>
          </a:p>
          <a:p>
            <a:pPr marL="457200" indent="-457200" algn="l">
              <a:buFont typeface="Wingdings" panose="05000000000000000000" pitchFamily="2" charset="2"/>
              <a:buChar char="§"/>
            </a:pPr>
            <a:endParaRPr lang="es-AR" sz="3200" b="1" i="0" u="none" strike="noStrike" baseline="0" dirty="0">
              <a:solidFill>
                <a:srgbClr val="171615"/>
              </a:solidFill>
            </a:endParaRPr>
          </a:p>
          <a:p>
            <a:pPr marL="457200" indent="-457200" algn="l">
              <a:buFont typeface="Wingdings" panose="05000000000000000000" pitchFamily="2" charset="2"/>
              <a:buChar char="§"/>
            </a:pPr>
            <a:r>
              <a:rPr lang="es-MX" sz="3200" b="1" i="0" u="none" strike="noStrike" baseline="0" dirty="0">
                <a:solidFill>
                  <a:srgbClr val="171615"/>
                </a:solidFill>
              </a:rPr>
              <a:t>Otras lecturas para ir más allá</a:t>
            </a:r>
            <a:endParaRPr lang="es-AR" sz="3200" b="1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999956" y="4663179"/>
            <a:ext cx="7010400" cy="13670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sz="8800" b="1" spc="70" dirty="0">
                <a:solidFill>
                  <a:srgbClr val="3FAC39"/>
                </a:solidFill>
                <a:latin typeface="Microsoft Sans Serif"/>
                <a:cs typeface="Microsoft Sans Serif"/>
              </a:rPr>
              <a:t>Presentación</a:t>
            </a:r>
            <a:endParaRPr sz="8800" b="1" dirty="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CuadroTexto 31">
            <a:extLst>
              <a:ext uri="{FF2B5EF4-FFF2-40B4-BE49-F238E27FC236}">
                <a16:creationId xmlns:a16="http://schemas.microsoft.com/office/drawing/2014/main" xmlns="" id="{CC6E2062-E2DE-4B53-987C-7CED037AEFC5}"/>
              </a:ext>
            </a:extLst>
          </p:cNvPr>
          <p:cNvSpPr txBox="1"/>
          <p:nvPr/>
        </p:nvSpPr>
        <p:spPr>
          <a:xfrm>
            <a:off x="513556" y="546100"/>
            <a:ext cx="17983200" cy="98796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s-AR" sz="3600" b="1" i="0" u="none" strike="noStrike" baseline="0" dirty="0">
                <a:solidFill>
                  <a:srgbClr val="171615"/>
                </a:solidFill>
                <a:latin typeface="NotoSans-Regular"/>
              </a:rPr>
              <a:t>Redes MT</a:t>
            </a:r>
          </a:p>
          <a:p>
            <a:pPr algn="just"/>
            <a:r>
              <a:rPr lang="es-AR" sz="2800" b="1" i="0" u="none" strike="noStrike" baseline="0" dirty="0">
                <a:solidFill>
                  <a:srgbClr val="171615"/>
                </a:solidFill>
                <a:latin typeface="NotoSans-Regular"/>
              </a:rPr>
              <a:t>Transformadores de potencia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General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Condiciones de servicio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Límites de aumento de temperatura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Eficiencia del transformador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Caída de voltaje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Operación en paralelo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Grupos vectoriales de transformadores comunes trifásicos</a:t>
            </a:r>
          </a:p>
          <a:p>
            <a:pPr algn="just"/>
            <a:r>
              <a:rPr lang="es-AR" sz="2800" b="1" i="0" u="none" strike="noStrike" baseline="0" dirty="0">
                <a:solidFill>
                  <a:srgbClr val="171615"/>
                </a:solidFill>
                <a:latin typeface="NotoSans-Regular"/>
              </a:rPr>
              <a:t>Protección, control y seguimiento</a:t>
            </a:r>
          </a:p>
          <a:p>
            <a:pPr algn="just"/>
            <a:r>
              <a:rPr lang="es-AR" sz="2800" b="1" i="0" u="none" strike="noStrike" baseline="0" dirty="0">
                <a:solidFill>
                  <a:srgbClr val="171615"/>
                </a:solidFill>
                <a:latin typeface="NotoSans-Regular"/>
              </a:rPr>
              <a:t>Transformación digital</a:t>
            </a:r>
          </a:p>
          <a:p>
            <a:pPr lvl="1" algn="just"/>
            <a:r>
              <a:rPr lang="es-MX" sz="2400" b="0" i="0" u="none" strike="noStrike" baseline="0" dirty="0">
                <a:solidFill>
                  <a:srgbClr val="171615"/>
                </a:solidFill>
                <a:latin typeface="NotoSans-Regular"/>
              </a:rPr>
              <a:t>Gestión del rendimiento de los activos</a:t>
            </a:r>
          </a:p>
          <a:p>
            <a:pPr lvl="1" algn="just"/>
            <a:r>
              <a:rPr lang="es-MX" sz="2400" b="0" i="0" u="none" strike="noStrike" baseline="0" dirty="0">
                <a:solidFill>
                  <a:srgbClr val="171615"/>
                </a:solidFill>
                <a:latin typeface="NotoSans-Regular"/>
              </a:rPr>
              <a:t>Las condiciones de uso influyen en la huella ambiental</a:t>
            </a:r>
          </a:p>
          <a:p>
            <a:pPr lvl="1" algn="just"/>
            <a:r>
              <a:rPr lang="es-MX" sz="2400" b="0" i="0" u="none" strike="noStrike" baseline="0" dirty="0">
                <a:solidFill>
                  <a:srgbClr val="171615"/>
                </a:solidFill>
                <a:latin typeface="NotoSans-Regular"/>
              </a:rPr>
              <a:t>Ejemplo de protocolos de comunicación inalámbrica.</a:t>
            </a:r>
          </a:p>
          <a:p>
            <a:pPr lvl="1" algn="just"/>
            <a:r>
              <a:rPr lang="es-AR" sz="2400" i="0" u="none" strike="noStrike" baseline="0" dirty="0">
                <a:solidFill>
                  <a:srgbClr val="171615"/>
                </a:solidFill>
                <a:latin typeface="NotoSans-Regular"/>
              </a:rPr>
              <a:t>Arquitectura MT/BT</a:t>
            </a:r>
          </a:p>
          <a:p>
            <a:pPr algn="just"/>
            <a:r>
              <a:rPr lang="es-AR" sz="2800" b="1" i="0" u="none" strike="noStrike" baseline="0" dirty="0">
                <a:solidFill>
                  <a:srgbClr val="171615"/>
                </a:solidFill>
                <a:latin typeface="NotoSans-Regular"/>
              </a:rPr>
              <a:t>Redes inteligentes</a:t>
            </a:r>
          </a:p>
          <a:p>
            <a:pPr algn="just"/>
            <a:r>
              <a:rPr lang="es-AR" sz="2800" b="1" i="0" u="none" strike="noStrike" baseline="0" dirty="0">
                <a:solidFill>
                  <a:srgbClr val="171615"/>
                </a:solidFill>
                <a:latin typeface="NotoSans-Regular"/>
              </a:rPr>
              <a:t>Ambiente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Marco normativo</a:t>
            </a:r>
          </a:p>
          <a:p>
            <a:pPr algn="just"/>
            <a:r>
              <a:rPr lang="es-AR" sz="2800" b="1" i="0" u="none" strike="noStrike" baseline="0" dirty="0" err="1">
                <a:solidFill>
                  <a:srgbClr val="171615"/>
                </a:solidFill>
                <a:latin typeface="NotoSans-Regular"/>
              </a:rPr>
              <a:t>Aparamenta</a:t>
            </a:r>
            <a:r>
              <a:rPr lang="es-AR" sz="2800" b="1" i="0" u="none" strike="noStrike" baseline="0" dirty="0">
                <a:solidFill>
                  <a:srgbClr val="171615"/>
                </a:solidFill>
                <a:latin typeface="NotoSans-Regular"/>
              </a:rPr>
              <a:t> prefabricada, </a:t>
            </a:r>
            <a:r>
              <a:rPr lang="es-MX" sz="2800" b="1" i="0" u="none" strike="noStrike" baseline="0" dirty="0">
                <a:solidFill>
                  <a:srgbClr val="171615"/>
                </a:solidFill>
                <a:latin typeface="NotoSans-Regular"/>
              </a:rPr>
              <a:t>encapsulada y revestida de metal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Introducción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Voltaje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Corriente</a:t>
            </a:r>
          </a:p>
          <a:p>
            <a:pPr lvl="1" algn="just"/>
            <a:r>
              <a:rPr lang="es-MX" sz="2400" b="0" i="0" u="none" strike="noStrike" baseline="0" dirty="0">
                <a:solidFill>
                  <a:srgbClr val="171615"/>
                </a:solidFill>
                <a:latin typeface="NotoSans-Regular"/>
              </a:rPr>
              <a:t>Funciones de frecuencia y </a:t>
            </a:r>
            <a:r>
              <a:rPr lang="es-MX" sz="2400" b="0" i="0" u="none" strike="noStrike" baseline="0" dirty="0" err="1">
                <a:solidFill>
                  <a:srgbClr val="171615"/>
                </a:solidFill>
                <a:latin typeface="NotoSans-Regular"/>
              </a:rPr>
              <a:t>aparamenta</a:t>
            </a:r>
            <a:r>
              <a:rPr lang="es-MX" sz="2400" b="0" i="0" u="none" strike="noStrike" baseline="0" dirty="0">
                <a:solidFill>
                  <a:srgbClr val="171615"/>
                </a:solidFill>
                <a:latin typeface="NotoSans-Regular"/>
              </a:rPr>
              <a:t>.</a:t>
            </a:r>
          </a:p>
          <a:p>
            <a:pPr lvl="1" algn="just"/>
            <a:r>
              <a:rPr lang="es-MX" sz="2400" b="0" i="0" u="none" strike="noStrike" baseline="0" dirty="0">
                <a:solidFill>
                  <a:srgbClr val="171615"/>
                </a:solidFill>
                <a:latin typeface="NotoSans-Regular"/>
              </a:rPr>
              <a:t>Accesibilidad y continuidad del servicio.</a:t>
            </a:r>
          </a:p>
          <a:p>
            <a:pPr lvl="1" algn="just"/>
            <a:r>
              <a:rPr lang="es-AR" sz="2400" b="0" i="0" u="none" strike="noStrike" baseline="0" dirty="0">
                <a:solidFill>
                  <a:srgbClr val="171615"/>
                </a:solidFill>
                <a:latin typeface="NotoSans-Regular"/>
              </a:rPr>
              <a:t>Ejemplos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6685756" y="519431"/>
            <a:ext cx="12115800" cy="100206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400" spc="-40" dirty="0">
                <a:solidFill>
                  <a:srgbClr val="3FAC39"/>
                </a:solidFill>
                <a:cs typeface="Microsoft Sans Serif"/>
              </a:rPr>
              <a:t>El </a:t>
            </a:r>
            <a:r>
              <a:rPr sz="2400" spc="55" dirty="0">
                <a:solidFill>
                  <a:srgbClr val="3FAC39"/>
                </a:solidFill>
                <a:cs typeface="Microsoft Sans Serif"/>
              </a:rPr>
              <a:t>término </a:t>
            </a:r>
            <a:r>
              <a:rPr sz="2400" spc="40" dirty="0">
                <a:solidFill>
                  <a:srgbClr val="3FAC39"/>
                </a:solidFill>
                <a:cs typeface="Microsoft Sans Serif"/>
              </a:rPr>
              <a:t>"media </a:t>
            </a:r>
            <a:r>
              <a:rPr sz="2400" spc="35" dirty="0">
                <a:solidFill>
                  <a:srgbClr val="3FAC39"/>
                </a:solidFill>
                <a:cs typeface="Microsoft Sans Serif"/>
              </a:rPr>
              <a:t>tensión" 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se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utiliza </a:t>
            </a:r>
            <a:r>
              <a:rPr sz="2400" spc="45" dirty="0" err="1">
                <a:solidFill>
                  <a:srgbClr val="3FAC39"/>
                </a:solidFill>
                <a:cs typeface="Microsoft Sans Serif"/>
              </a:rPr>
              <a:t>comúnmente</a:t>
            </a:r>
            <a:r>
              <a:rPr sz="2400" spc="4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3FAC39"/>
                </a:solidFill>
                <a:cs typeface="Microsoft Sans Serif"/>
              </a:rPr>
              <a:t>para</a:t>
            </a:r>
            <a:r>
              <a:rPr lang="es-ES" sz="2400" spc="3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3FAC39"/>
                </a:solidFill>
                <a:cs typeface="Microsoft Sans Serif"/>
              </a:rPr>
              <a:t>sistemas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3FAC39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3FAC39"/>
                </a:solidFill>
                <a:cs typeface="Microsoft Sans Serif"/>
              </a:rPr>
              <a:t>distribución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con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tensiones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3FAC39"/>
                </a:solidFill>
                <a:cs typeface="Microsoft Sans Serif"/>
              </a:rPr>
              <a:t>superiores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a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1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3FAC39"/>
                </a:solidFill>
                <a:cs typeface="Microsoft Sans Serif"/>
              </a:rPr>
              <a:t>kV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lang="es-ES"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40" dirty="0" err="1">
                <a:solidFill>
                  <a:srgbClr val="3FAC39"/>
                </a:solidFill>
                <a:cs typeface="Microsoft Sans Serif"/>
              </a:rPr>
              <a:t>generalmente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se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aplica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hasta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52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3FAC39"/>
                </a:solidFill>
                <a:cs typeface="Microsoft Sans Serif"/>
              </a:rPr>
              <a:t>kV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inclusive.(1)</a:t>
            </a:r>
            <a:r>
              <a:rPr lang="en-US" sz="2400" spc="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sz="2400" spc="-2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69</a:t>
            </a:r>
            <a:r>
              <a:rPr sz="2400" spc="-2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kilovoltios(2).</a:t>
            </a:r>
            <a:endParaRPr lang="en-US" sz="2400" spc="15" dirty="0">
              <a:solidFill>
                <a:srgbClr val="3FAC39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n-US" sz="2400" spc="15" dirty="0">
              <a:solidFill>
                <a:srgbClr val="3FAC39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motivos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técnicos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económicos,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servicio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las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redes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distribución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media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rara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vez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supera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36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kV.</a:t>
            </a:r>
          </a:p>
          <a:p>
            <a:pPr marL="12700" marR="179705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conexión 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instalación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eléctrica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red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distribución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servicios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públicos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MT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siempre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realiza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mediante una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subestación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MT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dedicada,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normalmente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denominada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"Subestación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principal". Dependiendo 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tamaño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criterios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específicos,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principalmente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relacionados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(tensión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nominal,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número,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potencia,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ubicación,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etc.),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instalación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podrá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incluir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adicionales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denominadas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'Subestaciones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secundarias'.</a:t>
            </a:r>
            <a:endParaRPr lang="es-MX" sz="2400" dirty="0">
              <a:cs typeface="Microsoft Sans Serif"/>
            </a:endParaRPr>
          </a:p>
          <a:p>
            <a:pPr marL="12700" marR="5080" algn="just"/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ubicaciones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estas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subestaciones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seleccionan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cuidadosamente para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optimizar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presupuesto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dedicado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cables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alimentación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MT 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BT.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Estas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subestaciones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secundarias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alimentan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desde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subestación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través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distribución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interna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MT.</a:t>
            </a:r>
          </a:p>
          <a:p>
            <a:pPr marL="12700" marR="78740" algn="just">
              <a:spcBef>
                <a:spcPts val="100"/>
              </a:spcBef>
            </a:pP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Generalmente,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mayoría de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cargas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alimentan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baja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mediante transformadores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reductores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MT/BT.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grandes,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motores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asíncronos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menos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120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kW,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suministran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MT.</a:t>
            </a:r>
            <a:endParaRPr lang="es-MX" sz="2400" dirty="0">
              <a:cs typeface="Microsoft Sans Serif"/>
            </a:endParaRPr>
          </a:p>
          <a:p>
            <a:pPr marL="12700" marR="5080" algn="just">
              <a:spcBef>
                <a:spcPts val="90"/>
              </a:spcBef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reductores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potencia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MT/BT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están ubicados en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principal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secundarias.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instalaciones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pequeñas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incluir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únicamente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único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MT/ 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BT,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instalado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mayoría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casos.</a:t>
            </a:r>
          </a:p>
          <a:p>
            <a:pPr marL="12700" algn="just">
              <a:spcBef>
                <a:spcPts val="200"/>
              </a:spcBef>
            </a:pP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subestación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incluye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cinco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funciones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básicas:</a:t>
            </a:r>
            <a:endParaRPr lang="es-MX" sz="2400" dirty="0">
              <a:cs typeface="Microsoft Sans Serif"/>
            </a:endParaRPr>
          </a:p>
          <a:p>
            <a:pPr marL="354965" indent="-342900" algn="just">
              <a:spcBef>
                <a:spcPts val="185"/>
              </a:spcBef>
              <a:buClr>
                <a:srgbClr val="3FAC39"/>
              </a:buClr>
              <a:buSzPct val="106666"/>
              <a:buFont typeface="Wingdings" panose="05000000000000000000" pitchFamily="2" charset="2"/>
              <a:buChar char="q"/>
              <a:tabLst>
                <a:tab pos="121285" algn="l"/>
              </a:tabLst>
            </a:pP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Función</a:t>
            </a:r>
            <a:r>
              <a:rPr lang="es-MX"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1: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Conexión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35" dirty="0">
                <a:solidFill>
                  <a:srgbClr val="171514"/>
                </a:solidFill>
                <a:cs typeface="Microsoft Sans Serif"/>
              </a:rPr>
              <a:t>red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pública</a:t>
            </a:r>
            <a:r>
              <a:rPr lang="es-MX"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MT;</a:t>
            </a:r>
            <a:endParaRPr lang="es-MX" sz="2400" b="1" dirty="0">
              <a:cs typeface="Microsoft Sans Serif"/>
            </a:endParaRPr>
          </a:p>
          <a:p>
            <a:pPr marL="354965" indent="-342900" algn="just">
              <a:spcBef>
                <a:spcPts val="150"/>
              </a:spcBef>
              <a:buClr>
                <a:srgbClr val="3FAC39"/>
              </a:buClr>
              <a:buSzPct val="106666"/>
              <a:buFont typeface="Wingdings" panose="05000000000000000000" pitchFamily="2" charset="2"/>
              <a:buChar char="q"/>
              <a:tabLst>
                <a:tab pos="121285" algn="l"/>
              </a:tabLst>
            </a:pP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Función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2: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general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instalación;</a:t>
            </a:r>
          </a:p>
          <a:p>
            <a:pPr marL="354965" indent="-342900" algn="just">
              <a:spcBef>
                <a:spcPts val="150"/>
              </a:spcBef>
              <a:buClr>
                <a:srgbClr val="3FAC39"/>
              </a:buClr>
              <a:buSzPct val="106666"/>
              <a:buFont typeface="Wingdings" panose="05000000000000000000" pitchFamily="2" charset="2"/>
              <a:buChar char="q"/>
              <a:tabLst>
                <a:tab pos="121285" algn="l"/>
              </a:tabLst>
            </a:pPr>
            <a:r>
              <a:rPr lang="es-MX" sz="2400" b="1" spc="10" dirty="0">
                <a:solidFill>
                  <a:srgbClr val="171514"/>
                </a:solidFill>
                <a:cs typeface="Microsoft Sans Serif"/>
              </a:rPr>
              <a:t>Función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3: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Alimentación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5" dirty="0">
                <a:solidFill>
                  <a:srgbClr val="171514"/>
                </a:solidFill>
                <a:cs typeface="Microsoft Sans Serif"/>
              </a:rPr>
              <a:t>MT/BT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ubicados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b="1" spc="-3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b="1" spc="-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subestación;</a:t>
            </a:r>
          </a:p>
          <a:p>
            <a:pPr marL="354965" indent="-342900" algn="just">
              <a:spcBef>
                <a:spcPts val="150"/>
              </a:spcBef>
              <a:buClr>
                <a:srgbClr val="3FAC39"/>
              </a:buClr>
              <a:buSzPct val="106666"/>
              <a:buFont typeface="Wingdings" panose="05000000000000000000" pitchFamily="2" charset="2"/>
              <a:buChar char="q"/>
              <a:tabLst>
                <a:tab pos="121285" algn="l"/>
              </a:tabLst>
            </a:pP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Función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4: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Suministro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distribución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30" dirty="0">
                <a:solidFill>
                  <a:srgbClr val="171514"/>
                </a:solidFill>
                <a:cs typeface="Microsoft Sans Serif"/>
              </a:rPr>
              <a:t>interna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MT;</a:t>
            </a:r>
            <a:endParaRPr lang="es-MX" sz="2400" b="1" dirty="0">
              <a:cs typeface="Microsoft Sans Serif"/>
            </a:endParaRPr>
          </a:p>
          <a:p>
            <a:pPr marL="354965" indent="-342900" algn="just">
              <a:spcBef>
                <a:spcPts val="160"/>
              </a:spcBef>
              <a:buClr>
                <a:srgbClr val="3FAC39"/>
              </a:buClr>
              <a:buSzPct val="106666"/>
              <a:buFont typeface="Wingdings" panose="05000000000000000000" pitchFamily="2" charset="2"/>
              <a:buChar char="q"/>
              <a:tabLst>
                <a:tab pos="121285" algn="l"/>
              </a:tabLst>
            </a:pP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Función</a:t>
            </a:r>
            <a:r>
              <a:rPr lang="es-MX" sz="2400" b="1" spc="-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5:</a:t>
            </a:r>
            <a:r>
              <a:rPr lang="es-MX" sz="2400" b="1" spc="-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Medición.</a:t>
            </a:r>
          </a:p>
          <a:p>
            <a:pPr marL="12700">
              <a:spcBef>
                <a:spcPts val="450"/>
              </a:spcBef>
            </a:pP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1968" y="519431"/>
            <a:ext cx="5868988" cy="7510389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46355" rIns="0" bIns="0" rtlCol="0">
            <a:spAutoFit/>
          </a:bodyPr>
          <a:lstStyle/>
          <a:p>
            <a:pPr marL="50800" marR="109220" algn="just">
              <a:spcBef>
                <a:spcPts val="365"/>
              </a:spcBef>
              <a:buAutoNum type="arabicParenBoth"/>
              <a:tabLst>
                <a:tab pos="169545" algn="l"/>
              </a:tabLst>
            </a:pPr>
            <a:r>
              <a:rPr lang="en-US"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3FAC39"/>
                </a:solidFill>
                <a:cs typeface="Microsoft Sans Serif"/>
              </a:rPr>
              <a:t>Según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la </a:t>
            </a:r>
            <a:r>
              <a:rPr sz="2400" spc="-35" dirty="0">
                <a:solidFill>
                  <a:srgbClr val="3FAC39"/>
                </a:solidFill>
                <a:cs typeface="Microsoft Sans Serif"/>
              </a:rPr>
              <a:t>IEC </a:t>
            </a:r>
            <a:r>
              <a:rPr sz="2400" spc="35" dirty="0">
                <a:solidFill>
                  <a:srgbClr val="3FAC39"/>
                </a:solidFill>
                <a:cs typeface="Microsoft Sans Serif"/>
              </a:rPr>
              <a:t>no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existe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una </a:t>
            </a:r>
            <a:r>
              <a:rPr sz="2400" spc="35" dirty="0">
                <a:solidFill>
                  <a:srgbClr val="3FAC39"/>
                </a:solidFill>
                <a:cs typeface="Microsoft Sans Serif"/>
              </a:rPr>
              <a:t>frontera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clara </a:t>
            </a:r>
            <a:r>
              <a:rPr sz="2400" spc="30" dirty="0">
                <a:solidFill>
                  <a:srgbClr val="3FAC39"/>
                </a:solidFill>
                <a:cs typeface="Microsoft Sans Serif"/>
              </a:rPr>
              <a:t>entre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media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lang="es-ES"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3FAC39"/>
                </a:solidFill>
                <a:cs typeface="Microsoft Sans Serif"/>
              </a:rPr>
              <a:t>alta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 tensión. 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Los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factores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locales e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históricos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influyen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 </a:t>
            </a:r>
            <a:r>
              <a:rPr sz="2400" spc="10" dirty="0" err="1">
                <a:solidFill>
                  <a:srgbClr val="3FAC39"/>
                </a:solidFill>
                <a:cs typeface="Microsoft Sans Serif"/>
              </a:rPr>
              <a:t>los</a:t>
            </a:r>
            <a:r>
              <a:rPr lang="es-ES" sz="2400" spc="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3FAC39"/>
                </a:solidFill>
                <a:cs typeface="Microsoft Sans Serif"/>
              </a:rPr>
              <a:t>límites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suelen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estar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3FAC39"/>
                </a:solidFill>
                <a:cs typeface="Microsoft Sans Serif"/>
              </a:rPr>
              <a:t>entre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30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100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kV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(ver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3FAC39"/>
                </a:solidFill>
                <a:cs typeface="Microsoft Sans Serif"/>
              </a:rPr>
              <a:t>IEV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601-01-28).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La</a:t>
            </a:r>
            <a:r>
              <a:rPr lang="es-ES"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3FAC39"/>
                </a:solidFill>
                <a:cs typeface="Microsoft Sans Serif"/>
              </a:rPr>
              <a:t>publicación</a:t>
            </a:r>
            <a:endParaRPr sz="2400" dirty="0">
              <a:cs typeface="Microsoft Sans Serif"/>
            </a:endParaRPr>
          </a:p>
          <a:p>
            <a:pPr marL="50800" marR="112395" algn="just">
              <a:spcBef>
                <a:spcPts val="110"/>
              </a:spcBef>
            </a:pPr>
            <a:r>
              <a:rPr sz="2400" spc="-30" dirty="0">
                <a:solidFill>
                  <a:srgbClr val="3FAC39"/>
                </a:solidFill>
                <a:cs typeface="Microsoft Sans Serif"/>
              </a:rPr>
              <a:t>IEC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62271-1:2017/A1:2021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'Aparamenta de </a:t>
            </a:r>
            <a:r>
              <a:rPr sz="2400" spc="25" dirty="0" err="1">
                <a:solidFill>
                  <a:srgbClr val="3FAC39"/>
                </a:solidFill>
                <a:cs typeface="Microsoft Sans Serif"/>
              </a:rPr>
              <a:t>conmutación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lang="es-ES"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control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alta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tensión;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 especificaciones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comunes'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3FAC39"/>
                </a:solidFill>
                <a:cs typeface="Microsoft Sans Serif"/>
              </a:rPr>
              <a:t>incorpora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3FAC39"/>
                </a:solidFill>
                <a:cs typeface="Microsoft Sans Serif"/>
              </a:rPr>
              <a:t>una</a:t>
            </a:r>
            <a:r>
              <a:rPr lang="es-ES" sz="2400" spc="2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nota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en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su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alcance: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'Para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el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uso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esta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norma,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alta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tensión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(</a:t>
            </a:r>
            <a:r>
              <a:rPr sz="2400" spc="5" dirty="0" err="1">
                <a:solidFill>
                  <a:srgbClr val="3FAC39"/>
                </a:solidFill>
                <a:cs typeface="Microsoft Sans Serif"/>
              </a:rPr>
              <a:t>ver</a:t>
            </a:r>
            <a:r>
              <a:rPr lang="es-ES" sz="2400" spc="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25" dirty="0">
                <a:solidFill>
                  <a:srgbClr val="3FAC39"/>
                </a:solidFill>
                <a:cs typeface="Microsoft Sans Serif"/>
              </a:rPr>
              <a:t>IEV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601-01-27) 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es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tensión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nominal superior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a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1000 </a:t>
            </a:r>
            <a:r>
              <a:rPr sz="2400" spc="-25" dirty="0">
                <a:solidFill>
                  <a:srgbClr val="3FAC39"/>
                </a:solidFill>
                <a:cs typeface="Microsoft Sans Serif"/>
              </a:rPr>
              <a:t>V. 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Sin</a:t>
            </a:r>
            <a:r>
              <a:rPr lang="es-ES"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embargo,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el </a:t>
            </a:r>
            <a:r>
              <a:rPr sz="2400" spc="35" dirty="0">
                <a:solidFill>
                  <a:srgbClr val="3FAC39"/>
                </a:solidFill>
                <a:cs typeface="Microsoft Sans Serif"/>
              </a:rPr>
              <a:t>término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media tensión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(ver </a:t>
            </a:r>
            <a:r>
              <a:rPr sz="2400" spc="-25" dirty="0">
                <a:solidFill>
                  <a:srgbClr val="3FAC39"/>
                </a:solidFill>
                <a:cs typeface="Microsoft Sans Serif"/>
              </a:rPr>
              <a:t>IEV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601-01- 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28) se </a:t>
            </a:r>
            <a:r>
              <a:rPr sz="2400" spc="15" dirty="0" err="1">
                <a:solidFill>
                  <a:srgbClr val="3FAC39"/>
                </a:solidFill>
                <a:cs typeface="Microsoft Sans Serif"/>
              </a:rPr>
              <a:t>utiliza</a:t>
            </a:r>
            <a:r>
              <a:rPr lang="es-ES" sz="2400" spc="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3FAC39"/>
                </a:solidFill>
                <a:cs typeface="Microsoft Sans Serif"/>
              </a:rPr>
              <a:t>comúnmente</a:t>
            </a:r>
            <a:r>
              <a:rPr sz="2400" spc="3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para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sistemas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de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distribución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con </a:t>
            </a:r>
            <a:r>
              <a:rPr sz="2400" spc="15" dirty="0" err="1">
                <a:solidFill>
                  <a:srgbClr val="3FAC39"/>
                </a:solidFill>
                <a:cs typeface="Microsoft Sans Serif"/>
              </a:rPr>
              <a:t>tensiones</a:t>
            </a:r>
            <a:r>
              <a:rPr lang="es-ES" sz="2400" spc="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3FAC39"/>
                </a:solidFill>
                <a:cs typeface="Microsoft Sans Serif"/>
              </a:rPr>
              <a:t>superiores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a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1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kV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generalmente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se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aplica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hasta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52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kV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inclusive.</a:t>
            </a:r>
            <a:endParaRPr sz="2400" dirty="0">
              <a:cs typeface="Microsoft Sans Serif"/>
            </a:endParaRPr>
          </a:p>
          <a:p>
            <a:pPr algn="just"/>
            <a:endParaRPr sz="2400" dirty="0">
              <a:cs typeface="Microsoft Sans Serif"/>
            </a:endParaRPr>
          </a:p>
          <a:p>
            <a:pPr marL="50800" marR="81915" algn="just">
              <a:spcBef>
                <a:spcPts val="470"/>
              </a:spcBef>
              <a:buAutoNum type="arabicParenBoth" startAt="2"/>
              <a:tabLst>
                <a:tab pos="169545" algn="l"/>
              </a:tabLst>
            </a:pPr>
            <a:r>
              <a:rPr sz="2400" spc="-10" dirty="0">
                <a:solidFill>
                  <a:srgbClr val="3FAC39"/>
                </a:solidFill>
                <a:cs typeface="Microsoft Sans Serif"/>
              </a:rPr>
              <a:t>ANSI C84.1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define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media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3FAC39"/>
                </a:solidFill>
                <a:cs typeface="Microsoft Sans Serif"/>
              </a:rPr>
              <a:t>tensión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2,4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kV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a</a:t>
            </a:r>
            <a:r>
              <a:rPr sz="2400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69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kV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para</a:t>
            </a:r>
            <a:r>
              <a:rPr lang="es-ES" sz="2400" spc="2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3FAC39"/>
                </a:solidFill>
                <a:cs typeface="Microsoft Sans Serif"/>
              </a:rPr>
              <a:t>sistemas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3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hilos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4,16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kV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a </a:t>
            </a:r>
            <a:r>
              <a:rPr sz="2400" spc="5" dirty="0">
                <a:solidFill>
                  <a:srgbClr val="3FAC39"/>
                </a:solidFill>
                <a:cs typeface="Microsoft Sans Serif"/>
              </a:rPr>
              <a:t>34,5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3FAC39"/>
                </a:solidFill>
                <a:cs typeface="Microsoft Sans Serif"/>
              </a:rPr>
              <a:t>kV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para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sistemas</a:t>
            </a:r>
            <a:r>
              <a:rPr sz="2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3FAC39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3FAC39"/>
                </a:solidFill>
                <a:cs typeface="Microsoft Sans Serif"/>
              </a:rPr>
              <a:t>4</a:t>
            </a:r>
            <a:r>
              <a:rPr lang="es-ES" sz="2400" spc="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3FAC39"/>
                </a:solidFill>
                <a:cs typeface="Microsoft Sans Serif"/>
              </a:rPr>
              <a:t>hilos</a:t>
            </a:r>
            <a:r>
              <a:rPr sz="2400" spc="15" dirty="0">
                <a:solidFill>
                  <a:srgbClr val="3FAC39"/>
                </a:solidFill>
                <a:cs typeface="Microsoft Sans Serif"/>
              </a:rPr>
              <a:t>.</a:t>
            </a:r>
            <a:endParaRPr sz="2400" dirty="0">
              <a:cs typeface="Microsoft Sans Serif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437356" y="1453326"/>
            <a:ext cx="18135600" cy="87203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240"/>
              </a:spcBef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principal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incluye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dispositivos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básicos:</a:t>
            </a:r>
            <a:endParaRPr lang="es-MX" sz="2400" dirty="0">
              <a:cs typeface="Microsoft Sans Serif"/>
            </a:endParaRPr>
          </a:p>
          <a:p>
            <a:pPr marL="119380" marR="135255" indent="-119380" algn="just">
              <a:spcBef>
                <a:spcPts val="40"/>
              </a:spcBef>
              <a:buAutoNum type="arabicPeriod"/>
              <a:tabLst>
                <a:tab pos="119380" algn="l"/>
              </a:tabLst>
            </a:pPr>
            <a:r>
              <a:rPr lang="es-MX" sz="2400" b="1" spc="5" dirty="0">
                <a:solidFill>
                  <a:srgbClr val="171514"/>
                </a:solidFill>
                <a:cs typeface="Arial"/>
              </a:rPr>
              <a:t> Disyuntor: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disyuntor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dispositivo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asegura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control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y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red.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0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capaz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establecer,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soportar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5" dirty="0">
                <a:solidFill>
                  <a:srgbClr val="171514"/>
                </a:solidFill>
                <a:cs typeface="Microsoft Sans Serif"/>
              </a:rPr>
              <a:t>interrumpir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corrientes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así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corrientes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falla,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hasta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cortocircuito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red.</a:t>
            </a:r>
            <a:endParaRPr lang="es-MX" sz="2400" dirty="0">
              <a:cs typeface="Microsoft Sans Serif"/>
            </a:endParaRPr>
          </a:p>
          <a:p>
            <a:pPr marL="98425" marR="125095" indent="-98425" algn="just">
              <a:spcBef>
                <a:spcPts val="60"/>
              </a:spcBef>
              <a:buAutoNum type="arabicPeriod"/>
              <a:tabLst>
                <a:tab pos="98425" algn="l"/>
              </a:tabLst>
            </a:pPr>
            <a:r>
              <a:rPr lang="es-MX" sz="2400" b="1" spc="20" dirty="0">
                <a:solidFill>
                  <a:srgbClr val="171514"/>
                </a:solidFill>
                <a:cs typeface="Arial"/>
              </a:rPr>
              <a:t> Interruptores: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interruptores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interruptores-seccionadores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alterna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función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conmutación,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corrientes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nominales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cierre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carga.</a:t>
            </a:r>
            <a:endParaRPr lang="es-MX" sz="2400" dirty="0">
              <a:cs typeface="Microsoft Sans Serif"/>
            </a:endParaRPr>
          </a:p>
          <a:p>
            <a:pPr marL="98425" marR="70485" indent="-98425" algn="just">
              <a:buAutoNum type="arabicPeriod"/>
              <a:tabLst>
                <a:tab pos="98425" algn="l"/>
              </a:tabLst>
            </a:pPr>
            <a:r>
              <a:rPr lang="es-MX" sz="2400" b="1" spc="5" dirty="0">
                <a:solidFill>
                  <a:srgbClr val="171514"/>
                </a:solidFill>
                <a:cs typeface="Arial"/>
              </a:rPr>
              <a:t> Contactores: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contactores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utilizan para apagar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encender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requieren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estas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operaciones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durante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uso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normal,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especialmente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usan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actividad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particular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alumbrado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público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MT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motores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industriales.</a:t>
            </a:r>
            <a:endParaRPr lang="es-MX" sz="2400" dirty="0">
              <a:cs typeface="Microsoft Sans Serif"/>
            </a:endParaRPr>
          </a:p>
          <a:p>
            <a:pPr marL="90805" marR="5080" indent="-90805" algn="just">
              <a:buAutoNum type="arabicPeriod"/>
              <a:tabLst>
                <a:tab pos="90805" algn="l"/>
              </a:tabLst>
            </a:pPr>
            <a:r>
              <a:rPr lang="es-MX" sz="2400" b="1" spc="-5" dirty="0">
                <a:solidFill>
                  <a:srgbClr val="171514"/>
                </a:solidFill>
                <a:cs typeface="Arial"/>
              </a:rPr>
              <a:t> Fusibles </a:t>
            </a:r>
            <a:r>
              <a:rPr lang="es-MX" sz="2400" b="1" spc="15" dirty="0">
                <a:solidFill>
                  <a:srgbClr val="171514"/>
                </a:solidFill>
                <a:cs typeface="Arial"/>
              </a:rPr>
              <a:t>limitadores de </a:t>
            </a:r>
            <a:r>
              <a:rPr lang="es-MX" sz="2400" b="1" spc="10" dirty="0">
                <a:solidFill>
                  <a:srgbClr val="171514"/>
                </a:solidFill>
                <a:cs typeface="Arial"/>
              </a:rPr>
              <a:t>corriente: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fusibles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limitadores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corriente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MT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utilizan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principalmente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transformadores,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motores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otras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cargas. </a:t>
            </a:r>
            <a:r>
              <a:rPr lang="es-MX" sz="2400" spc="-40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dispositivo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que,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mediante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fusión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más de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sus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componentes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especialmente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diseñados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proporcionados, abre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circuito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inserta cuando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éste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excede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valor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determinado durante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 tiempo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suficiente.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fusibles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limitadores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corriente pueden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tener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dificultades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eliminar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valores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intermedios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(que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exceden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valores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servicio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menos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10)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y,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tanto,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menudo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combinan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dispositivo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conmutación.</a:t>
            </a:r>
          </a:p>
          <a:p>
            <a:pPr marL="90805" marR="5080" indent="-90805" algn="just">
              <a:buFontTx/>
              <a:buAutoNum type="arabicPeriod"/>
              <a:tabLst>
                <a:tab pos="90805" algn="l"/>
              </a:tabLst>
            </a:pPr>
            <a:r>
              <a:rPr lang="es-MX" sz="2400" b="1" spc="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dirty="0">
                <a:solidFill>
                  <a:srgbClr val="171514"/>
                </a:solidFill>
                <a:cs typeface="Arial"/>
              </a:rPr>
              <a:t>Seccionadores </a:t>
            </a:r>
            <a:r>
              <a:rPr lang="es-MX" sz="2400" b="1" spc="5" dirty="0">
                <a:solidFill>
                  <a:srgbClr val="171514"/>
                </a:solidFill>
                <a:cs typeface="Arial"/>
              </a:rPr>
              <a:t>y </a:t>
            </a:r>
            <a:r>
              <a:rPr lang="es-MX" sz="2400" b="1" dirty="0">
                <a:solidFill>
                  <a:srgbClr val="171514"/>
                </a:solidFill>
                <a:cs typeface="Arial"/>
              </a:rPr>
              <a:t>seccionadores </a:t>
            </a:r>
            <a:r>
              <a:rPr lang="es-MX" sz="2400" b="1" spc="15" dirty="0">
                <a:solidFill>
                  <a:srgbClr val="171514"/>
                </a:solidFill>
                <a:cs typeface="Arial"/>
              </a:rPr>
              <a:t>de tierra: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seccionadores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utilizan para conseguir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separación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entre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dos circuitos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puedan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estar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vivos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independientes,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perjudicar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nivel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aislamiento.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Normalmente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utiliza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punto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abierto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red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bucle.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suelen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utilizar para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separar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parte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instalación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fuente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alimentación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mejores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prestaciones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proporcionadas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por otro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dispositivo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conmutación. Un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seccionador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dispositivo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seguridad.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seccionadores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puesta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tierra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son dispositivos dedicados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conectar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conductores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tierra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manera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confiable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pueda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acceder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conductores 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manera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segura.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Pueden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tener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cierre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cortocircuito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garantizar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puedan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resistir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error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funcionamiento,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cerrarse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sobre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conductores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activos.</a:t>
            </a:r>
            <a:endParaRPr lang="es-MX" sz="2400" dirty="0">
              <a:cs typeface="Microsoft Sans Serif"/>
            </a:endParaRPr>
          </a:p>
          <a:p>
            <a:pPr marL="105410" marR="97790" indent="-105410" algn="just">
              <a:spcBef>
                <a:spcPts val="100"/>
              </a:spcBef>
              <a:buAutoNum type="arabicPeriod" startAt="6"/>
              <a:tabLst>
                <a:tab pos="105410" algn="l"/>
              </a:tabLst>
            </a:pPr>
            <a:r>
              <a:rPr lang="es-MX" sz="2400" b="1" spc="20" dirty="0">
                <a:solidFill>
                  <a:srgbClr val="171514"/>
                </a:solidFill>
                <a:cs typeface="Arial"/>
              </a:rPr>
              <a:t> Transformador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Arial"/>
              </a:rPr>
              <a:t>corriente: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destinado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proporcionar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circuito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secundario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corriente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proporcional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primaria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(MT).</a:t>
            </a:r>
            <a:endParaRPr lang="es-MX" sz="2400" dirty="0">
              <a:cs typeface="Microsoft Sans Serif"/>
            </a:endParaRPr>
          </a:p>
          <a:p>
            <a:pPr marL="112395" marR="5080" indent="-112395" algn="just">
              <a:spcBef>
                <a:spcPts val="10"/>
              </a:spcBef>
              <a:buAutoNum type="arabicPeriod" startAt="6"/>
              <a:tabLst>
                <a:tab pos="112395" algn="l"/>
              </a:tabLst>
            </a:pPr>
            <a:r>
              <a:rPr lang="es-MX" sz="2400" b="1" spc="20" dirty="0">
                <a:solidFill>
                  <a:srgbClr val="171514"/>
                </a:solidFill>
                <a:cs typeface="Arial"/>
              </a:rPr>
              <a:t> Transformador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5" dirty="0">
                <a:solidFill>
                  <a:srgbClr val="171514"/>
                </a:solidFill>
                <a:cs typeface="Arial"/>
              </a:rPr>
              <a:t>tensión: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destinado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proporcionar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circuito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secundario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secundaria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proporcional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aplicada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circuito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primario.</a:t>
            </a:r>
            <a:endParaRPr lang="es-MX" sz="2400" dirty="0">
              <a:cs typeface="Microsoft Sans Serif"/>
            </a:endParaRPr>
          </a:p>
          <a:p>
            <a:pPr marL="12700">
              <a:spcBef>
                <a:spcPts val="450"/>
              </a:spcBef>
            </a:pP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37356" y="590292"/>
            <a:ext cx="18135600" cy="381515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235585" algn="just">
              <a:spcBef>
                <a:spcPts val="95"/>
              </a:spcBef>
            </a:pPr>
            <a:r>
              <a:rPr sz="2400" spc="-10" dirty="0">
                <a:solidFill>
                  <a:srgbClr val="FFFFFF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protección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FFFFFF"/>
                </a:solidFill>
                <a:cs typeface="Microsoft Sans Serif"/>
              </a:rPr>
              <a:t>un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sistema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eléctrico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depende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FFFFFF"/>
                </a:solidFill>
                <a:cs typeface="Microsoft Sans Serif"/>
              </a:rPr>
              <a:t>su</a:t>
            </a:r>
            <a:r>
              <a:rPr lang="es-ES" sz="2400" spc="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arquitectura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45" dirty="0">
                <a:solidFill>
                  <a:srgbClr val="FFFFFF"/>
                </a:solidFill>
                <a:cs typeface="Microsoft Sans Serif"/>
              </a:rPr>
              <a:t>modo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funcionamiento.</a:t>
            </a:r>
            <a:endParaRPr sz="2400" dirty="0">
              <a:cs typeface="Microsoft Sans Serif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5022620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object 93"/>
          <p:cNvSpPr txBox="1"/>
          <p:nvPr/>
        </p:nvSpPr>
        <p:spPr>
          <a:xfrm>
            <a:off x="512762" y="1765300"/>
            <a:ext cx="18059403" cy="88280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85750" algn="just"/>
            <a:r>
              <a:rPr sz="240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instalaciones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incluyen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único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MT/BT,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la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general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fusionan.</a:t>
            </a:r>
            <a:endParaRPr sz="2400" dirty="0">
              <a:cs typeface="Microsoft Sans Serif"/>
            </a:endParaRPr>
          </a:p>
          <a:p>
            <a:pPr marL="12700" marR="88265" algn="just">
              <a:spcBef>
                <a:spcPts val="8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medición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puede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realizar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nivel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MT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nivel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BT.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Generalmente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realiza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nivel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5" dirty="0">
                <a:solidFill>
                  <a:srgbClr val="171514"/>
                </a:solidFill>
                <a:cs typeface="Microsoft Sans Serif"/>
              </a:rPr>
              <a:t>BT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cualquier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instalación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incluya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solo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MT/BT,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siempre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potencia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nominal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permanezca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debajo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límite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fijado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empresa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local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suministra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instalación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.</a:t>
            </a:r>
            <a:endParaRPr sz="2400" dirty="0">
              <a:cs typeface="Microsoft Sans Serif"/>
            </a:endParaRPr>
          </a:p>
          <a:p>
            <a:pPr marL="12700" algn="just">
              <a:spcBef>
                <a:spcPts val="140"/>
              </a:spcBef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Además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requisitos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funcionales,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construcción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subestaciones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principales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endParaRPr sz="2400" dirty="0">
              <a:cs typeface="Microsoft Sans Serif"/>
            </a:endParaRPr>
          </a:p>
          <a:p>
            <a:pPr marL="12700" marR="44450" algn="just"/>
            <a:r>
              <a:rPr sz="2400" spc="15" dirty="0">
                <a:solidFill>
                  <a:srgbClr val="171514"/>
                </a:solidFill>
                <a:cs typeface="Microsoft Sans Serif"/>
              </a:rPr>
              <a:t>secundarias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deberá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cumplir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normas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reglamentos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locales.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recomendaciones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también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deben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tenerse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cuenta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todas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circunstancias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.</a:t>
            </a:r>
            <a:endParaRPr lang="en-US" sz="2400" spc="10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lang="es-MX" sz="2400" spc="25" dirty="0">
                <a:solidFill>
                  <a:srgbClr val="00B6F2"/>
                </a:solidFill>
                <a:cs typeface="Microsoft Sans Serif"/>
              </a:rPr>
              <a:t>Arquitectura</a:t>
            </a:r>
            <a:r>
              <a:rPr lang="es-MX" sz="2400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00B6F2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00B6F2"/>
                </a:solidFill>
                <a:cs typeface="Microsoft Sans Serif"/>
              </a:rPr>
              <a:t>sistema</a:t>
            </a:r>
            <a:r>
              <a:rPr lang="es-MX" sz="2400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00B6F2"/>
                </a:solidFill>
                <a:cs typeface="Microsoft Sans Serif"/>
              </a:rPr>
              <a:t>de</a:t>
            </a:r>
            <a:r>
              <a:rPr lang="es-MX" sz="2400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00B6F2"/>
                </a:solidFill>
                <a:cs typeface="Microsoft Sans Serif"/>
              </a:rPr>
              <a:t>energía</a:t>
            </a:r>
            <a:endParaRPr lang="es-MX" sz="2400" dirty="0">
              <a:cs typeface="Microsoft Sans Serif"/>
            </a:endParaRPr>
          </a:p>
          <a:p>
            <a:pPr marL="12700" marR="5080" algn="just">
              <a:spcBef>
                <a:spcPts val="270"/>
              </a:spcBef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diversos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componentes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sistema eléctrico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pueden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organizar de diferentes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maneras.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complejidad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arquitectura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resultante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determina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disponibilidad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energía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eléctrica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coste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inversión.</a:t>
            </a:r>
            <a:endParaRPr lang="es-MX" sz="2400" dirty="0">
              <a:cs typeface="Microsoft Sans Serif"/>
            </a:endParaRPr>
          </a:p>
          <a:p>
            <a:pPr marL="12700" marR="66040" algn="just">
              <a:spcBef>
                <a:spcPts val="80"/>
              </a:spcBef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tanto,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selección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arquitectura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aplicación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determinada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basa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equilibrio entre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necesidades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técnicas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coste.</a:t>
            </a:r>
            <a:endParaRPr lang="es-MX" sz="2400" dirty="0">
              <a:cs typeface="Microsoft Sans Serif"/>
            </a:endParaRPr>
          </a:p>
          <a:p>
            <a:pPr marL="12700" algn="just">
              <a:spcBef>
                <a:spcPts val="190"/>
              </a:spcBef>
            </a:pP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arquitecturas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incluyen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siguiente:</a:t>
            </a:r>
            <a:endParaRPr lang="es-MX" sz="2400" dirty="0">
              <a:cs typeface="Microsoft Sans Serif"/>
            </a:endParaRPr>
          </a:p>
          <a:p>
            <a:pPr marL="120650" indent="-108585" algn="just">
              <a:spcBef>
                <a:spcPts val="32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radiales</a:t>
            </a:r>
            <a:endParaRPr lang="es-MX" sz="2400" dirty="0">
              <a:cs typeface="Microsoft Sans Serif"/>
            </a:endParaRPr>
          </a:p>
          <a:p>
            <a:pPr marL="228600" lvl="1" indent="-108585" algn="just">
              <a:spcBef>
                <a:spcPts val="130"/>
              </a:spcBef>
              <a:buClr>
                <a:srgbClr val="3FAC39"/>
              </a:buClr>
              <a:buSzPct val="160000"/>
              <a:buChar char="-"/>
              <a:tabLst>
                <a:tab pos="229235" algn="l"/>
              </a:tabLst>
            </a:pP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alimentador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único,</a:t>
            </a:r>
            <a:endParaRPr lang="es-MX" sz="2400" dirty="0">
              <a:cs typeface="Microsoft Sans Serif"/>
            </a:endParaRPr>
          </a:p>
          <a:p>
            <a:pPr marL="228600" lvl="1" indent="-108585" algn="just">
              <a:spcBef>
                <a:spcPts val="9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alimentador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doble,</a:t>
            </a:r>
            <a:endParaRPr lang="es-MX" sz="2400" dirty="0">
              <a:cs typeface="Microsoft Sans Serif"/>
            </a:endParaRPr>
          </a:p>
          <a:p>
            <a:pPr marL="228600" lvl="1" indent="-108585" algn="just">
              <a:spcBef>
                <a:spcPts val="90"/>
              </a:spcBef>
              <a:buClr>
                <a:srgbClr val="3FAC39"/>
              </a:buClr>
              <a:buSzPct val="160000"/>
              <a:buChar char="-"/>
              <a:tabLst>
                <a:tab pos="229235" algn="l"/>
              </a:tabLst>
            </a:pP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alimentador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paralelo,</a:t>
            </a:r>
            <a:endParaRPr lang="es-MX" sz="2400" dirty="0">
              <a:cs typeface="Microsoft Sans Serif"/>
            </a:endParaRPr>
          </a:p>
          <a:p>
            <a:pPr marL="120650" marR="3046730" indent="-121285" algn="just">
              <a:spcBef>
                <a:spcPts val="34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bucle</a:t>
            </a:r>
            <a:endParaRPr lang="es-MX" sz="2400" dirty="0">
              <a:cs typeface="Microsoft Sans Serif"/>
            </a:endParaRPr>
          </a:p>
          <a:p>
            <a:pPr marL="108585" marR="3072130" lvl="1" indent="-108585" algn="just">
              <a:spcBef>
                <a:spcPts val="140"/>
              </a:spcBef>
              <a:buClr>
                <a:srgbClr val="3FAC39"/>
              </a:buClr>
              <a:buSzPct val="145454"/>
              <a:buChar char="-"/>
              <a:tabLst>
                <a:tab pos="108585" algn="l"/>
              </a:tabLst>
            </a:pP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bucle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abierto,</a:t>
            </a:r>
            <a:endParaRPr lang="es-MX" sz="2400" dirty="0">
              <a:cs typeface="Microsoft Sans Serif"/>
            </a:endParaRPr>
          </a:p>
          <a:p>
            <a:pPr marL="108585" marR="3010535" lvl="1" indent="-108585" algn="just">
              <a:spcBef>
                <a:spcPts val="90"/>
              </a:spcBef>
              <a:buClr>
                <a:srgbClr val="3FAC39"/>
              </a:buClr>
              <a:buSzPct val="133333"/>
              <a:buChar char="-"/>
              <a:tabLst>
                <a:tab pos="108585" algn="l"/>
              </a:tabLst>
            </a:pP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bucle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cerrado.</a:t>
            </a:r>
            <a:endParaRPr lang="es-MX" sz="2400" dirty="0">
              <a:cs typeface="Microsoft Sans Serif"/>
            </a:endParaRPr>
          </a:p>
          <a:p>
            <a:pPr marL="120650" indent="-108585" algn="just">
              <a:spcBef>
                <a:spcPts val="29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generación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energía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interna.</a:t>
            </a:r>
            <a:endParaRPr lang="es-MX" sz="2400" dirty="0">
              <a:cs typeface="Microsoft Sans Serif"/>
            </a:endParaRPr>
          </a:p>
          <a:p>
            <a:pPr marL="228600" lvl="1" indent="-108585" algn="just">
              <a:spcBef>
                <a:spcPts val="13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generación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fuente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normal,</a:t>
            </a:r>
            <a:endParaRPr lang="es-MX" sz="2400" dirty="0">
              <a:cs typeface="Microsoft Sans Serif"/>
            </a:endParaRPr>
          </a:p>
          <a:p>
            <a:pPr marL="228600" lvl="1" indent="-108585" algn="just">
              <a:spcBef>
                <a:spcPts val="9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Generación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fuentes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reemplazo.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94505" y="275790"/>
            <a:ext cx="18021302" cy="148951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263525" algn="just">
              <a:spcBef>
                <a:spcPts val="95"/>
              </a:spcBef>
            </a:pPr>
            <a:r>
              <a:rPr sz="2400" spc="-10" dirty="0">
                <a:solidFill>
                  <a:srgbClr val="FFFFFF"/>
                </a:solidFill>
                <a:cs typeface="Microsoft Sans Serif"/>
              </a:rPr>
              <a:t>La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elección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puesta 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a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tierra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del </a:t>
            </a:r>
            <a:r>
              <a:rPr sz="2400" spc="35" dirty="0">
                <a:solidFill>
                  <a:srgbClr val="FFFFFF"/>
                </a:solidFill>
                <a:cs typeface="Microsoft Sans Serif"/>
              </a:rPr>
              <a:t>neutro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para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los</a:t>
            </a:r>
            <a:r>
              <a:rPr lang="es-ES" sz="2400" spc="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lang="es-AR" sz="2400" spc="10" dirty="0">
                <a:solidFill>
                  <a:srgbClr val="FFFFFF"/>
                </a:solidFill>
                <a:cs typeface="Microsoft Sans Serif"/>
              </a:rPr>
              <a:t>sistemas de potencia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 de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MT y </a:t>
            </a:r>
            <a:r>
              <a:rPr sz="2400" spc="-30" dirty="0">
                <a:solidFill>
                  <a:srgbClr val="FFFFFF"/>
                </a:solidFill>
                <a:cs typeface="Microsoft Sans Serif"/>
              </a:rPr>
              <a:t>AT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ha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sido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durante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 mucho</a:t>
            </a:r>
            <a:r>
              <a:rPr lang="es-ES" sz="2400" spc="3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5" dirty="0" err="1">
                <a:solidFill>
                  <a:srgbClr val="FFFFFF"/>
                </a:solidFill>
                <a:cs typeface="Microsoft Sans Serif"/>
              </a:rPr>
              <a:t>tiempo</a:t>
            </a:r>
            <a:r>
              <a:rPr sz="2400" spc="3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FFFFFF"/>
                </a:solidFill>
                <a:cs typeface="Microsoft Sans Serif"/>
              </a:rPr>
              <a:t>un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tema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acalorada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controversia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debido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al</a:t>
            </a:r>
            <a:r>
              <a:rPr lang="es-ES" sz="2400" spc="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hecho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 de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que 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es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imposible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encontrar </a:t>
            </a:r>
            <a:r>
              <a:rPr sz="2400" spc="40" dirty="0">
                <a:solidFill>
                  <a:srgbClr val="FFFFFF"/>
                </a:solidFill>
                <a:cs typeface="Microsoft Sans Serif"/>
              </a:rPr>
              <a:t>un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compromiso</a:t>
            </a:r>
            <a:r>
              <a:rPr lang="es-ES" sz="2400" spc="3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único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los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distintos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tipos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lang="es-AR" sz="2400" spc="10" dirty="0">
                <a:solidFill>
                  <a:srgbClr val="FFFFFF"/>
                </a:solidFill>
                <a:cs typeface="Microsoft Sans Serif"/>
              </a:rPr>
              <a:t>sistemas de potencia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.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La</a:t>
            </a:r>
            <a:r>
              <a:rPr lang="es-ES"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FFFFFF"/>
                </a:solidFill>
                <a:cs typeface="Microsoft Sans Serif"/>
              </a:rPr>
              <a:t>experiencia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adquirida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ahora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permite</a:t>
            </a:r>
            <a:r>
              <a:rPr lang="en-US" sz="2400" spc="3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realizar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una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elección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adecuada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en</a:t>
            </a:r>
            <a:endParaRPr sz="2400" dirty="0">
              <a:cs typeface="Microsoft Sans Serif"/>
            </a:endParaRPr>
          </a:p>
          <a:p>
            <a:pPr marL="50800" marR="594995" algn="just"/>
            <a:r>
              <a:rPr sz="2400" spc="30" dirty="0">
                <a:solidFill>
                  <a:srgbClr val="FFFFFF"/>
                </a:solidFill>
                <a:cs typeface="Microsoft Sans Serif"/>
              </a:rPr>
              <a:t>función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las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limitaciones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FFFFFF"/>
                </a:solidFill>
                <a:cs typeface="Microsoft Sans Serif"/>
              </a:rPr>
              <a:t>específicas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lang="es-ES" sz="2400" spc="2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FFFFFF"/>
                </a:solidFill>
                <a:cs typeface="Microsoft Sans Serif"/>
              </a:rPr>
              <a:t>cada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sistema.</a:t>
            </a:r>
            <a:endParaRPr sz="2400" dirty="0">
              <a:cs typeface="Microsoft Sans Serif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object 93"/>
          <p:cNvSpPr txBox="1"/>
          <p:nvPr/>
        </p:nvSpPr>
        <p:spPr>
          <a:xfrm>
            <a:off x="493711" y="1958683"/>
            <a:ext cx="18059403" cy="325518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490"/>
              </a:spcBef>
            </a:pPr>
            <a:r>
              <a:rPr lang="es-MX" sz="2400" spc="20" dirty="0">
                <a:solidFill>
                  <a:srgbClr val="00B6F2"/>
                </a:solidFill>
                <a:cs typeface="Microsoft Sans Serif"/>
              </a:rPr>
              <a:t>Impedancia</a:t>
            </a:r>
            <a:r>
              <a:rPr lang="es-MX" sz="2400" spc="-1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00B6F2"/>
                </a:solidFill>
                <a:cs typeface="Microsoft Sans Serif"/>
              </a:rPr>
              <a:t>de</a:t>
            </a:r>
            <a:r>
              <a:rPr lang="es-MX" sz="2400" spc="-1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00B6F2"/>
                </a:solidFill>
                <a:cs typeface="Microsoft Sans Serif"/>
              </a:rPr>
              <a:t>puesta</a:t>
            </a:r>
            <a:r>
              <a:rPr lang="es-MX" sz="2400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00B6F2"/>
                </a:solidFill>
                <a:cs typeface="Microsoft Sans Serif"/>
              </a:rPr>
              <a:t>a</a:t>
            </a:r>
            <a:r>
              <a:rPr lang="es-MX" sz="2400" spc="-1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00B6F2"/>
                </a:solidFill>
                <a:cs typeface="Microsoft Sans Serif"/>
              </a:rPr>
              <a:t>tierra</a:t>
            </a:r>
            <a:endParaRPr lang="es-MX" sz="2400" dirty="0">
              <a:cs typeface="Microsoft Sans Serif"/>
            </a:endParaRPr>
          </a:p>
          <a:p>
            <a:pPr marL="12700" marR="224790" algn="just">
              <a:spcBef>
                <a:spcPts val="305"/>
              </a:spcBef>
            </a:pP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potencial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puede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fijar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ajustar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mediante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cinco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métodos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diferentes de conexión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tierra, según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tipo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(capacitivo,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resistivo,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inductivo)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(de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cero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infinito)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impedancia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ZN:</a:t>
            </a:r>
            <a:endParaRPr lang="es-MX" sz="2400" dirty="0">
              <a:cs typeface="Microsoft Sans Serif"/>
            </a:endParaRPr>
          </a:p>
          <a:p>
            <a:pPr marL="120650" indent="-108585" algn="just"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ZN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= ꝏ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aislado,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decir,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conexión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intencionada;</a:t>
            </a:r>
            <a:endParaRPr lang="es-MX" sz="2400" dirty="0">
              <a:cs typeface="Microsoft Sans Serif"/>
            </a:endParaRPr>
          </a:p>
          <a:p>
            <a:pPr marL="120650" indent="-108585" algn="just">
              <a:spcBef>
                <a:spcPts val="29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ZN 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resistencia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bastante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elevado;</a:t>
            </a:r>
            <a:endParaRPr lang="es-MX" sz="2400" dirty="0">
              <a:cs typeface="Microsoft Sans Serif"/>
            </a:endParaRPr>
          </a:p>
          <a:p>
            <a:pPr marL="120650" indent="-108585" algn="just">
              <a:spcBef>
                <a:spcPts val="34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ZN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reactancia,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generalmente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bajo;</a:t>
            </a:r>
            <a:endParaRPr lang="es-MX" sz="2400" dirty="0">
              <a:cs typeface="Microsoft Sans Serif"/>
            </a:endParaRPr>
          </a:p>
          <a:p>
            <a:pPr marL="120650" marR="5080" indent="-108585" algn="just">
              <a:spcBef>
                <a:spcPts val="1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ZN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reactancia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compensación,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ajustada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compensar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capacitancia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 smtClean="0">
                <a:solidFill>
                  <a:srgbClr val="171514"/>
                </a:solidFill>
                <a:cs typeface="Microsoft Sans Serif"/>
              </a:rPr>
              <a:t>sistema;</a:t>
            </a:r>
          </a:p>
          <a:p>
            <a:pPr marL="120650" marR="5080" indent="-108585" algn="just">
              <a:spcBef>
                <a:spcPts val="1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lang="es-MX" sz="2400" spc="-5" dirty="0" smtClean="0">
                <a:solidFill>
                  <a:srgbClr val="171514"/>
                </a:solidFill>
                <a:cs typeface="Microsoft Sans Serif"/>
              </a:rPr>
              <a:t>ZN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=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0: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sólidamente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conectado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tierra.</a:t>
            </a:r>
            <a:endParaRPr lang="es-MX" sz="2400" dirty="0">
              <a:cs typeface="Microsoft Sans Serif"/>
            </a:endParaRPr>
          </a:p>
          <a:p>
            <a:pPr marL="12700" marR="44450">
              <a:lnSpc>
                <a:spcPct val="125000"/>
              </a:lnSpc>
            </a:pP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94505" y="275790"/>
            <a:ext cx="18021302" cy="148951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263525" algn="just">
              <a:spcBef>
                <a:spcPts val="95"/>
              </a:spcBef>
            </a:pPr>
            <a:r>
              <a:rPr sz="2400" spc="-10" dirty="0">
                <a:solidFill>
                  <a:srgbClr val="FFFFFF"/>
                </a:solidFill>
                <a:cs typeface="Microsoft Sans Serif"/>
              </a:rPr>
              <a:t>La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elección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puesta 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a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tierra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del </a:t>
            </a:r>
            <a:r>
              <a:rPr sz="2400" spc="35" dirty="0">
                <a:solidFill>
                  <a:srgbClr val="FFFFFF"/>
                </a:solidFill>
                <a:cs typeface="Microsoft Sans Serif"/>
              </a:rPr>
              <a:t>neutro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para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los</a:t>
            </a:r>
            <a:r>
              <a:rPr lang="es-ES" sz="2400" spc="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lang="es-AR" sz="2400" spc="10" dirty="0">
                <a:solidFill>
                  <a:srgbClr val="FFFFFF"/>
                </a:solidFill>
                <a:cs typeface="Microsoft Sans Serif"/>
              </a:rPr>
              <a:t>sistemas de potencia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 de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MT y </a:t>
            </a:r>
            <a:r>
              <a:rPr sz="2400" spc="-30" dirty="0">
                <a:solidFill>
                  <a:srgbClr val="FFFFFF"/>
                </a:solidFill>
                <a:cs typeface="Microsoft Sans Serif"/>
              </a:rPr>
              <a:t>AT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ha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sido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durante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 mucho</a:t>
            </a:r>
            <a:r>
              <a:rPr lang="es-ES" sz="2400" spc="3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5" dirty="0" err="1">
                <a:solidFill>
                  <a:srgbClr val="FFFFFF"/>
                </a:solidFill>
                <a:cs typeface="Microsoft Sans Serif"/>
              </a:rPr>
              <a:t>tiempo</a:t>
            </a:r>
            <a:r>
              <a:rPr sz="2400" spc="3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FFFFFF"/>
                </a:solidFill>
                <a:cs typeface="Microsoft Sans Serif"/>
              </a:rPr>
              <a:t>un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tema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acalorada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controversia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debido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al</a:t>
            </a:r>
            <a:r>
              <a:rPr lang="es-ES" sz="2400" spc="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hecho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 de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que 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es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imposible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encontrar </a:t>
            </a:r>
            <a:r>
              <a:rPr sz="2400" spc="40" dirty="0">
                <a:solidFill>
                  <a:srgbClr val="FFFFFF"/>
                </a:solidFill>
                <a:cs typeface="Microsoft Sans Serif"/>
              </a:rPr>
              <a:t>un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compromiso</a:t>
            </a:r>
            <a:r>
              <a:rPr lang="es-ES" sz="2400" spc="3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único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los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distintos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tipos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lang="es-AR" sz="2400" spc="10" dirty="0">
                <a:solidFill>
                  <a:srgbClr val="FFFFFF"/>
                </a:solidFill>
                <a:cs typeface="Microsoft Sans Serif"/>
              </a:rPr>
              <a:t>sistemas de potencia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.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La</a:t>
            </a:r>
            <a:r>
              <a:rPr lang="es-ES"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FFFFFF"/>
                </a:solidFill>
                <a:cs typeface="Microsoft Sans Serif"/>
              </a:rPr>
              <a:t>experiencia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adquirida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ahora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permite</a:t>
            </a:r>
            <a:r>
              <a:rPr lang="en-US" sz="2400" spc="3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realizar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una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elección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adecuada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en</a:t>
            </a:r>
            <a:endParaRPr sz="2400" dirty="0">
              <a:cs typeface="Microsoft Sans Serif"/>
            </a:endParaRPr>
          </a:p>
          <a:p>
            <a:pPr marL="50800" marR="594995" algn="just"/>
            <a:r>
              <a:rPr sz="2400" spc="30" dirty="0">
                <a:solidFill>
                  <a:srgbClr val="FFFFFF"/>
                </a:solidFill>
                <a:cs typeface="Microsoft Sans Serif"/>
              </a:rPr>
              <a:t>función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las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limitaciones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FFFFFF"/>
                </a:solidFill>
                <a:cs typeface="Microsoft Sans Serif"/>
              </a:rPr>
              <a:t>específicas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lang="es-ES" sz="2400" spc="2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FFFFFF"/>
                </a:solidFill>
                <a:cs typeface="Microsoft Sans Serif"/>
              </a:rPr>
              <a:t>cada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sistema.</a:t>
            </a:r>
            <a:endParaRPr sz="2400" dirty="0"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818855" y="9537700"/>
            <a:ext cx="9524999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sz="24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Diagrama</a:t>
            </a:r>
            <a:r>
              <a:rPr sz="2400" b="1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sz="2400" b="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400" b="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2400" b="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2400" b="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400" b="1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2400" b="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2400" b="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2400" b="1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24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</a:t>
            </a:r>
            <a:endParaRPr sz="2400" b="1" dirty="0">
              <a:latin typeface="Microsoft Sans Serif"/>
              <a:cs typeface="Microsoft Sans Serif"/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xmlns="" id="{CB8DD382-63C7-4468-84B0-E9D2F5DCC0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90556" y="5213869"/>
            <a:ext cx="5029199" cy="41304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423216504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284956" y="317500"/>
            <a:ext cx="18135600" cy="98744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2800" b="1" spc="20" dirty="0">
                <a:solidFill>
                  <a:srgbClr val="00B6F2"/>
                </a:solidFill>
                <a:cs typeface="Microsoft Sans Serif"/>
              </a:rPr>
              <a:t>Dificultades</a:t>
            </a:r>
            <a:r>
              <a:rPr sz="28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800" b="1" spc="5" dirty="0">
                <a:solidFill>
                  <a:srgbClr val="00B6F2"/>
                </a:solidFill>
                <a:cs typeface="Microsoft Sans Serif"/>
              </a:rPr>
              <a:t>y</a:t>
            </a:r>
            <a:r>
              <a:rPr sz="28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800" b="1" spc="30" dirty="0">
                <a:solidFill>
                  <a:srgbClr val="00B6F2"/>
                </a:solidFill>
                <a:cs typeface="Microsoft Sans Serif"/>
              </a:rPr>
              <a:t>criterios</a:t>
            </a:r>
            <a:r>
              <a:rPr sz="2800" b="1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800" b="1" spc="25" dirty="0">
                <a:solidFill>
                  <a:srgbClr val="00B6F2"/>
                </a:solidFill>
                <a:cs typeface="Microsoft Sans Serif"/>
              </a:rPr>
              <a:t>de</a:t>
            </a:r>
            <a:r>
              <a:rPr sz="28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800" b="1" spc="5" dirty="0">
                <a:solidFill>
                  <a:srgbClr val="00B6F2"/>
                </a:solidFill>
                <a:cs typeface="Microsoft Sans Serif"/>
              </a:rPr>
              <a:t>selección.</a:t>
            </a:r>
            <a:endParaRPr sz="2800" b="1" dirty="0">
              <a:cs typeface="Microsoft Sans Serif"/>
            </a:endParaRPr>
          </a:p>
          <a:p>
            <a:pPr marL="12700" algn="just">
              <a:spcBef>
                <a:spcPts val="610"/>
              </a:spcBef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criterios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selección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involucran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muchos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aspectos: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390"/>
              </a:spcBef>
              <a:buClr>
                <a:srgbClr val="3FAC39"/>
              </a:buClr>
              <a:buSzPct val="145454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consideraciones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técnicas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(funcionamiento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sistema eléctrico,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sobretensiones,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falla,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etc.);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29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15" dirty="0">
                <a:solidFill>
                  <a:srgbClr val="171514"/>
                </a:solidFill>
                <a:cs typeface="Microsoft Sans Serif"/>
              </a:rPr>
              <a:t>consideraciones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operativas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(continuidad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servicio,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mantenimiento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);</a:t>
            </a:r>
            <a:endParaRPr lang="en-US" sz="2400" spc="25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29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seguridad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(nivel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falla,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tensiones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contacto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paso);</a:t>
            </a:r>
            <a:endParaRPr lang="en-US" sz="2400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29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costo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(gastos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capital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gastos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operativos);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25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prácticas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locales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nacionales.</a:t>
            </a:r>
            <a:endParaRPr sz="2400" dirty="0">
              <a:cs typeface="Microsoft Sans Serif"/>
            </a:endParaRPr>
          </a:p>
          <a:p>
            <a:pPr algn="just">
              <a:spcBef>
                <a:spcPts val="25"/>
              </a:spcBef>
              <a:buClr>
                <a:srgbClr val="3FAC39"/>
              </a:buClr>
              <a:buFont typeface="Microsoft Sans Serif"/>
              <a:buChar char="•"/>
            </a:pPr>
            <a:endParaRPr sz="2400" dirty="0">
              <a:cs typeface="Microsoft Sans Serif"/>
            </a:endParaRPr>
          </a:p>
          <a:p>
            <a:pPr marL="12700" algn="just"/>
            <a:r>
              <a:rPr sz="2400" spc="5" dirty="0">
                <a:solidFill>
                  <a:srgbClr val="171514"/>
                </a:solidFill>
                <a:cs typeface="Microsoft Sans Serif"/>
              </a:rPr>
              <a:t>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principales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consideraciones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técnicas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resultan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contradictorias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:</a:t>
            </a:r>
            <a:endParaRPr lang="en-US" sz="2400" spc="20" dirty="0">
              <a:solidFill>
                <a:srgbClr val="171514"/>
              </a:solidFill>
              <a:cs typeface="Microsoft Sans Serif"/>
            </a:endParaRPr>
          </a:p>
          <a:p>
            <a:pPr marL="12700" algn="just"/>
            <a:endParaRPr sz="2400" dirty="0">
              <a:cs typeface="Microsoft Sans Serif"/>
            </a:endParaRPr>
          </a:p>
          <a:p>
            <a:pPr marL="12700" algn="just"/>
            <a:r>
              <a:rPr sz="2400" b="1" spc="5" dirty="0" err="1">
                <a:solidFill>
                  <a:srgbClr val="171514"/>
                </a:solidFill>
                <a:cs typeface="Arial"/>
              </a:rPr>
              <a:t>Reducir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el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nivel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0" dirty="0">
                <a:solidFill>
                  <a:srgbClr val="171514"/>
                </a:solidFill>
                <a:cs typeface="Arial"/>
              </a:rPr>
              <a:t>sobretensiones.</a:t>
            </a:r>
            <a:endParaRPr sz="2400" dirty="0">
              <a:cs typeface="Arial"/>
            </a:endParaRPr>
          </a:p>
          <a:p>
            <a:pPr marL="12700" marR="5080" algn="just">
              <a:spcBef>
                <a:spcPts val="60"/>
              </a:spcBef>
            </a:pPr>
            <a:r>
              <a:rPr sz="2400" spc="-15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sobretensiones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excesivas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provocar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ruptura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dieléctrica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materiales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aislantes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eléctricos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provocando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cortocircuitos.</a:t>
            </a:r>
            <a:endParaRPr sz="2400" dirty="0">
              <a:cs typeface="Microsoft Sans Serif"/>
            </a:endParaRPr>
          </a:p>
          <a:p>
            <a:pPr marL="12700" algn="just">
              <a:spcBef>
                <a:spcPts val="235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sobretensiones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instalaciones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tienen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varios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orígenes:</a:t>
            </a:r>
            <a:endParaRPr sz="2400" dirty="0">
              <a:cs typeface="Microsoft Sans Serif"/>
            </a:endParaRPr>
          </a:p>
          <a:p>
            <a:pPr marL="812165" marR="34290" lvl="1" indent="-342900" algn="just">
              <a:spcBef>
                <a:spcPts val="95"/>
              </a:spcBef>
              <a:buClr>
                <a:srgbClr val="3FAC39"/>
              </a:buClr>
              <a:buSzPct val="145454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sobretensión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rayo,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impacto directo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inducida sobre partes 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aéreos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queden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expuestas,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propagándose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hasta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alimentación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usuario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interior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instalación;</a:t>
            </a:r>
            <a:endParaRPr sz="2400" dirty="0">
              <a:cs typeface="Microsoft Sans Serif"/>
            </a:endParaRPr>
          </a:p>
          <a:p>
            <a:pPr marL="812165" marR="254000" lvl="1" indent="-342900" algn="just"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dentro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sistema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causada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conmutación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y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situaciones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críticas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resonancia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290"/>
              </a:spcBef>
              <a:buClr>
                <a:srgbClr val="3FAC39"/>
              </a:buClr>
              <a:buSzPct val="145454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sobretensión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resultante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falta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propiamente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dicha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eliminación.</a:t>
            </a:r>
            <a:endParaRPr sz="2400" dirty="0">
              <a:cs typeface="Microsoft Sans Serif"/>
            </a:endParaRPr>
          </a:p>
          <a:p>
            <a:pPr algn="just">
              <a:spcBef>
                <a:spcPts val="15"/>
              </a:spcBef>
              <a:buClr>
                <a:srgbClr val="3FAC39"/>
              </a:buClr>
              <a:buFont typeface="Microsoft Sans Serif"/>
              <a:buChar char="•"/>
            </a:pPr>
            <a:endParaRPr sz="2400" dirty="0">
              <a:cs typeface="Microsoft Sans Serif"/>
            </a:endParaRPr>
          </a:p>
          <a:p>
            <a:pPr marL="12700" algn="just"/>
            <a:r>
              <a:rPr sz="2400" b="1" dirty="0">
                <a:solidFill>
                  <a:srgbClr val="171514"/>
                </a:solidFill>
                <a:cs typeface="Arial"/>
              </a:rPr>
              <a:t>Reducción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0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la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corriente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0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defecto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a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Arial"/>
              </a:rPr>
              <a:t>tierra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(Ik1)</a:t>
            </a:r>
            <a:endParaRPr sz="2400" dirty="0">
              <a:cs typeface="Arial"/>
            </a:endParaRPr>
          </a:p>
          <a:p>
            <a:pPr marL="12700" algn="just">
              <a:spcBef>
                <a:spcPts val="35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defecto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produce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toda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serie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consecuencias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relacionadas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siguiente:</a:t>
            </a:r>
            <a:endParaRPr sz="2400" dirty="0">
              <a:cs typeface="Microsoft Sans Serif"/>
            </a:endParaRPr>
          </a:p>
          <a:p>
            <a:pPr marL="812165" marR="353695" lvl="1" indent="-342900" algn="just">
              <a:spcBef>
                <a:spcPts val="1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5" dirty="0">
                <a:solidFill>
                  <a:srgbClr val="171514"/>
                </a:solidFill>
                <a:cs typeface="Microsoft Sans Serif"/>
              </a:rPr>
              <a:t>daño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causado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arco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falla;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particularmente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fusión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circuitos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magnéticos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máquinas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rotativas;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27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resistencia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térmica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blindaje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cable;</a:t>
            </a: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27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tamaño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costo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resistencia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puesta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tierra;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360"/>
              </a:spcBef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inducción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circuitos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telecomunicaciones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adyacentes;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380"/>
              </a:spcBef>
              <a:buClr>
                <a:srgbClr val="3FAC39"/>
              </a:buClr>
              <a:buSzPct val="145454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peligro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personas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creado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potencial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partes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conductoras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expuestas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.</a:t>
            </a:r>
            <a:endParaRPr lang="en-US" sz="2400" spc="10" dirty="0">
              <a:solidFill>
                <a:srgbClr val="171514"/>
              </a:solidFill>
              <a:cs typeface="Microsoft Sans Serif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284956" y="317500"/>
            <a:ext cx="18135600" cy="54655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97485" algn="just"/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Reducir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la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falla ayuda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minimizar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estas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consecuencias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.</a:t>
            </a:r>
            <a:r>
              <a:rPr lang="es-ES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Desafortunadamente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optimizar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efectos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automáticamente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perjudica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al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 err="1">
                <a:solidFill>
                  <a:srgbClr val="171514"/>
                </a:solidFill>
                <a:cs typeface="Microsoft Sans Serif"/>
              </a:rPr>
              <a:t>otro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.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endParaRPr lang="en-US" sz="2400" spc="-5" dirty="0">
              <a:solidFill>
                <a:srgbClr val="171514"/>
              </a:solidFill>
              <a:cs typeface="Microsoft Sans Serif"/>
            </a:endParaRPr>
          </a:p>
          <a:p>
            <a:pPr marL="12700" marR="197485" algn="just"/>
            <a:endParaRPr lang="es-AR" sz="2400" spc="-5" dirty="0">
              <a:solidFill>
                <a:srgbClr val="171514"/>
              </a:solidFill>
              <a:cs typeface="Microsoft Sans Serif"/>
            </a:endParaRPr>
          </a:p>
          <a:p>
            <a:pPr marL="12700" marR="197485" algn="just"/>
            <a:r>
              <a:rPr sz="2400" spc="5" dirty="0">
                <a:solidFill>
                  <a:srgbClr val="171514"/>
                </a:solidFill>
                <a:cs typeface="Microsoft Sans Serif"/>
              </a:rPr>
              <a:t>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métodos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típicos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conexión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>
                <a:solidFill>
                  <a:srgbClr val="171514"/>
                </a:solidFill>
                <a:cs typeface="Microsoft Sans Serif"/>
              </a:rPr>
              <a:t>de neutro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acentúan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contraste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:</a:t>
            </a:r>
            <a:endParaRPr lang="en-US" sz="2400" spc="20" dirty="0">
              <a:solidFill>
                <a:srgbClr val="171514"/>
              </a:solidFill>
              <a:cs typeface="Microsoft Sans Serif"/>
            </a:endParaRPr>
          </a:p>
          <a:p>
            <a:pPr marL="12700" marR="197485" algn="just"/>
            <a:endParaRPr sz="2400" dirty="0">
              <a:cs typeface="Microsoft Sans Serif"/>
            </a:endParaRPr>
          </a:p>
          <a:p>
            <a:pPr marL="812165" marR="116839" lvl="1" indent="-342900" algn="just">
              <a:spcBef>
                <a:spcPts val="75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ü"/>
              <a:tabLst>
                <a:tab pos="121285" algn="l"/>
              </a:tabLst>
            </a:pPr>
            <a:r>
              <a:rPr lang="en-US" sz="2400" spc="35" dirty="0" err="1">
                <a:solidFill>
                  <a:srgbClr val="171514"/>
                </a:solidFill>
                <a:cs typeface="Microsoft Sans Serif"/>
              </a:rPr>
              <a:t>N</a:t>
            </a:r>
            <a:r>
              <a:rPr sz="2400" spc="35" dirty="0" err="1">
                <a:solidFill>
                  <a:srgbClr val="171514"/>
                </a:solidFill>
                <a:cs typeface="Microsoft Sans Serif"/>
              </a:rPr>
              <a:t>eutro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aislado,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reduce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drásticamente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flujo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falla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través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 err="1">
                <a:solidFill>
                  <a:srgbClr val="171514"/>
                </a:solidFill>
                <a:cs typeface="Microsoft Sans Serif"/>
              </a:rPr>
              <a:t>neutro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pero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crea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sobretensiones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altas;</a:t>
            </a:r>
            <a:endParaRPr sz="2400" dirty="0">
              <a:cs typeface="Microsoft Sans Serif"/>
            </a:endParaRPr>
          </a:p>
          <a:p>
            <a:pPr marL="812165" marR="25400" lvl="1" indent="-342900" algn="just">
              <a:buClr>
                <a:srgbClr val="3FAC39"/>
              </a:buClr>
              <a:buSzPct val="145454"/>
              <a:buFont typeface="Wingdings" panose="05000000000000000000" pitchFamily="2" charset="2"/>
              <a:buChar char="ü"/>
              <a:tabLst>
                <a:tab pos="121285" algn="l"/>
              </a:tabLst>
            </a:pPr>
            <a:r>
              <a:rPr sz="2400" spc="25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sólidamente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conectado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tierra,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reduce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al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mínimo,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pero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provoca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falla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alta.</a:t>
            </a:r>
            <a:endParaRPr sz="2400" dirty="0">
              <a:cs typeface="Microsoft Sans Serif"/>
            </a:endParaRPr>
          </a:p>
          <a:p>
            <a:pPr algn="just">
              <a:buClr>
                <a:srgbClr val="3FAC39"/>
              </a:buClr>
              <a:buFont typeface="Microsoft Sans Serif"/>
              <a:buChar char="•"/>
            </a:pPr>
            <a:endParaRPr sz="2400" dirty="0">
              <a:cs typeface="Microsoft Sans Serif"/>
            </a:endParaRPr>
          </a:p>
          <a:p>
            <a:pPr marL="12700" algn="just">
              <a:spcBef>
                <a:spcPts val="545"/>
              </a:spcBef>
            </a:pPr>
            <a:r>
              <a:rPr sz="2400" spc="-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cuanto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las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consideraciones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funcionamiento,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según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método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puesta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utilizado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:</a:t>
            </a:r>
            <a:endParaRPr lang="en-US" sz="2400" spc="1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545"/>
              </a:spcBef>
            </a:pPr>
            <a:endParaRPr sz="2400" dirty="0">
              <a:cs typeface="Microsoft Sans Serif"/>
            </a:endParaRPr>
          </a:p>
          <a:p>
            <a:pPr marL="812165" marR="451484" lvl="1" indent="-342900" algn="just">
              <a:spcBef>
                <a:spcPts val="2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ü"/>
              <a:tabLst>
                <a:tab pos="121285" algn="l"/>
              </a:tabLst>
            </a:pPr>
            <a:r>
              <a:rPr lang="en-US" sz="2400" spc="10" dirty="0">
                <a:solidFill>
                  <a:srgbClr val="171514"/>
                </a:solidFill>
                <a:cs typeface="Microsoft Sans Serif"/>
              </a:rPr>
              <a:t>L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operación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continua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puede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posible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bajo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condición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primera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falla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sostenida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320"/>
              </a:spcBef>
              <a:buClr>
                <a:srgbClr val="3FAC39"/>
              </a:buClr>
              <a:buSzPct val="133333"/>
              <a:buFont typeface="Wingdings" panose="05000000000000000000" pitchFamily="2" charset="2"/>
              <a:buChar char="ü"/>
              <a:tabLst>
                <a:tab pos="121285" algn="l"/>
              </a:tabLst>
            </a:pPr>
            <a:r>
              <a:rPr lang="en-US" sz="2400" spc="1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tensiones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contacto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diferentes;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380"/>
              </a:spcBef>
              <a:buClr>
                <a:srgbClr val="3FAC39"/>
              </a:buClr>
              <a:buSzPct val="145454"/>
              <a:buFont typeface="Wingdings" panose="05000000000000000000" pitchFamily="2" charset="2"/>
              <a:buChar char="ü"/>
              <a:tabLst>
                <a:tab pos="121285" algn="l"/>
              </a:tabLst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discriminación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materia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puede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fácil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difícil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implementar.</a:t>
            </a:r>
            <a:endParaRPr sz="2400" dirty="0">
              <a:cs typeface="Microsoft Sans Serif"/>
            </a:endParaRPr>
          </a:p>
          <a:p>
            <a:pPr marL="812800" lvl="1" indent="-342900" algn="just">
              <a:spcBef>
                <a:spcPts val="440"/>
              </a:spcBef>
              <a:buFont typeface="Wingdings" panose="05000000000000000000" pitchFamily="2" charset="2"/>
              <a:buChar char="ü"/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ello,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menudo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elige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solución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intermedia,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decir,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conexión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mediante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impedancia.</a:t>
            </a:r>
            <a:endParaRPr sz="2400" dirty="0">
              <a:cs typeface="Microsoft Sans Serif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84978144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object 71"/>
          <p:cNvSpPr txBox="1"/>
          <p:nvPr/>
        </p:nvSpPr>
        <p:spPr>
          <a:xfrm>
            <a:off x="513555" y="5194300"/>
            <a:ext cx="17983200" cy="53322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3200" b="1" spc="10" dirty="0">
                <a:solidFill>
                  <a:srgbClr val="00B6F2"/>
                </a:solidFill>
                <a:cs typeface="Microsoft Sans Serif"/>
              </a:rPr>
              <a:t>Sistema</a:t>
            </a:r>
            <a:r>
              <a:rPr sz="32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25" dirty="0">
                <a:solidFill>
                  <a:srgbClr val="00B6F2"/>
                </a:solidFill>
                <a:cs typeface="Microsoft Sans Serif"/>
              </a:rPr>
              <a:t>de</a:t>
            </a:r>
            <a:r>
              <a:rPr sz="32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25" dirty="0">
                <a:solidFill>
                  <a:srgbClr val="00B6F2"/>
                </a:solidFill>
                <a:cs typeface="Microsoft Sans Serif"/>
              </a:rPr>
              <a:t>puesta</a:t>
            </a:r>
            <a:r>
              <a:rPr sz="32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dirty="0">
                <a:solidFill>
                  <a:srgbClr val="00B6F2"/>
                </a:solidFill>
                <a:cs typeface="Microsoft Sans Serif"/>
              </a:rPr>
              <a:t>a</a:t>
            </a:r>
            <a:r>
              <a:rPr sz="32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40" dirty="0">
                <a:solidFill>
                  <a:srgbClr val="00B6F2"/>
                </a:solidFill>
                <a:cs typeface="Microsoft Sans Serif"/>
              </a:rPr>
              <a:t>tierra</a:t>
            </a:r>
            <a:r>
              <a:rPr sz="32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5" dirty="0">
                <a:solidFill>
                  <a:srgbClr val="00B6F2"/>
                </a:solidFill>
                <a:cs typeface="Microsoft Sans Serif"/>
              </a:rPr>
              <a:t>y</a:t>
            </a:r>
            <a:r>
              <a:rPr lang="en-US" sz="3200" b="1" spc="5" dirty="0">
                <a:solidFill>
                  <a:srgbClr val="00B6F2"/>
                </a:solidFill>
                <a:cs typeface="Microsoft Sans Serif"/>
              </a:rPr>
              <a:t>,</a:t>
            </a:r>
            <a:r>
              <a:rPr sz="32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35" dirty="0">
                <a:solidFill>
                  <a:srgbClr val="00B6F2"/>
                </a:solidFill>
                <a:cs typeface="Microsoft Sans Serif"/>
              </a:rPr>
              <a:t>aparamenta</a:t>
            </a:r>
            <a:r>
              <a:rPr sz="32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5" dirty="0">
                <a:solidFill>
                  <a:srgbClr val="00B6F2"/>
                </a:solidFill>
                <a:cs typeface="Microsoft Sans Serif"/>
              </a:rPr>
              <a:t>y</a:t>
            </a:r>
            <a:r>
              <a:rPr sz="32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40" dirty="0">
                <a:solidFill>
                  <a:srgbClr val="00B6F2"/>
                </a:solidFill>
                <a:cs typeface="Microsoft Sans Serif"/>
              </a:rPr>
              <a:t>control</a:t>
            </a:r>
            <a:r>
              <a:rPr sz="32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25" dirty="0">
                <a:solidFill>
                  <a:srgbClr val="00B6F2"/>
                </a:solidFill>
                <a:cs typeface="Microsoft Sans Serif"/>
              </a:rPr>
              <a:t>de</a:t>
            </a:r>
            <a:r>
              <a:rPr sz="32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3200" b="1" spc="-40" dirty="0">
                <a:solidFill>
                  <a:srgbClr val="00B6F2"/>
                </a:solidFill>
                <a:cs typeface="Microsoft Sans Serif"/>
              </a:rPr>
              <a:t>AT</a:t>
            </a:r>
            <a:endParaRPr sz="3200" b="1" dirty="0">
              <a:cs typeface="Microsoft Sans Serif"/>
            </a:endParaRPr>
          </a:p>
          <a:p>
            <a:pPr marL="12700" marR="112395" algn="just">
              <a:spcBef>
                <a:spcPts val="229"/>
              </a:spcBef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puesta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aparamenta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y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control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alta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dividen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categorías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: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n-US" sz="2400" spc="-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neutro</a:t>
            </a:r>
            <a:r>
              <a:rPr lang="en-US" sz="2400" spc="25" dirty="0" err="1">
                <a:solidFill>
                  <a:srgbClr val="171514"/>
                </a:solidFill>
                <a:cs typeface="Microsoft Sans Serif"/>
              </a:rPr>
              <a:t>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efectivamente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puestos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no.</a:t>
            </a:r>
            <a:endParaRPr sz="2400" dirty="0">
              <a:cs typeface="Microsoft Sans Serif"/>
            </a:endParaRPr>
          </a:p>
          <a:p>
            <a:pPr marL="12700" marR="5080" algn="just">
              <a:spcBef>
                <a:spcPts val="5"/>
              </a:spcBef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efectivamente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puesto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conectados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través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impedancia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suficientemente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baja,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modo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 para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todas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AR" sz="2400" spc="10" dirty="0">
                <a:solidFill>
                  <a:srgbClr val="171514"/>
                </a:solidFill>
                <a:cs typeface="Microsoft Sans Serif"/>
              </a:rPr>
              <a:t>s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istema</a:t>
            </a:r>
            <a:r>
              <a:rPr lang="en-US" sz="2400" spc="10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relación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entre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reactancia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secuencia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cero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la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reactancia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secuencia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positiva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(X0/X1)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positiva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inferior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3,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la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relación de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-10" dirty="0" err="1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ES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resistencia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secuencia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cero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reactancia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secuencia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positiva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(R0/X1)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positiva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menor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1.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Normalmente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estos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sistemas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sólidamente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conectados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(neutro)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 conectados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(neutro) de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baja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impedancia.</a:t>
            </a:r>
            <a:endParaRPr sz="2400" dirty="0">
              <a:cs typeface="Microsoft Sans Serif"/>
            </a:endParaRPr>
          </a:p>
          <a:p>
            <a:pPr marL="12700" marR="31750" algn="just"/>
            <a:r>
              <a:rPr sz="2400" spc="-1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conexión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dependen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sólo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físicas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conexión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alrededor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lugar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relevante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también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total.</a:t>
            </a:r>
            <a:endParaRPr sz="2400" dirty="0">
              <a:cs typeface="Microsoft Sans Serif"/>
            </a:endParaRPr>
          </a:p>
          <a:p>
            <a:pPr marL="12700" marR="154305" algn="just"/>
            <a:r>
              <a:rPr sz="2400" spc="-5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neutro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efectivamente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puesto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distintos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neutro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efectivamente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puesto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cumplen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mencionadas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anteriormente.</a:t>
            </a:r>
            <a:endParaRPr sz="2400" dirty="0">
              <a:cs typeface="Microsoft Sans Serif"/>
            </a:endParaRPr>
          </a:p>
          <a:p>
            <a:pPr marL="12700" marR="95250" algn="just"/>
            <a:r>
              <a:rPr sz="2400" spc="-10" dirty="0" err="1">
                <a:solidFill>
                  <a:srgbClr val="171514"/>
                </a:solidFill>
                <a:cs typeface="Microsoft Sans Serif"/>
              </a:rPr>
              <a:t>Estas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consideraciones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encuentran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dentro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norma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n-US" sz="2400" b="0" i="0" u="none" strike="noStrike" baseline="0" dirty="0">
                <a:solidFill>
                  <a:srgbClr val="221E1F"/>
                </a:solidFill>
              </a:rPr>
              <a:t>IEC 62271-100 (HV Circuit breakers, IEC 62271-103 MV switches and IEC 62271-37-13 MV Alternating-current generator circuit breakers). </a:t>
            </a:r>
            <a:endParaRPr sz="2400" dirty="0">
              <a:cs typeface="Microsoft Sans Serif"/>
            </a:endParaRPr>
          </a:p>
        </p:txBody>
      </p:sp>
      <p:pic>
        <p:nvPicPr>
          <p:cNvPr id="75" name="Imagen 74">
            <a:extLst>
              <a:ext uri="{FF2B5EF4-FFF2-40B4-BE49-F238E27FC236}">
                <a16:creationId xmlns:a16="http://schemas.microsoft.com/office/drawing/2014/main" xmlns="" id="{4F33B085-ACA9-4032-8038-1F246FDCF5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85356" y="622300"/>
            <a:ext cx="12039600" cy="4572000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513556" y="521959"/>
            <a:ext cx="18059400" cy="952824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lang="es-AR"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2800" b="1" dirty="0">
              <a:latin typeface="Microsoft Sans Serif"/>
              <a:cs typeface="Microsoft Sans Serif"/>
            </a:endParaRPr>
          </a:p>
          <a:p>
            <a:pPr marL="12700">
              <a:spcBef>
                <a:spcPts val="345"/>
              </a:spcBef>
            </a:pPr>
            <a:r>
              <a:rPr sz="28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endParaRPr sz="2800" b="1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13556" y="1841500"/>
            <a:ext cx="18059400" cy="737637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0320" algn="just">
              <a:spcBef>
                <a:spcPts val="100"/>
              </a:spcBef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equipo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estático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devanados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 err="1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ES" sz="2400" spc="4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inducción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electromagnética,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transforma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sistema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alterna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5" dirty="0" err="1">
                <a:solidFill>
                  <a:srgbClr val="171514"/>
                </a:solidFill>
                <a:cs typeface="Microsoft Sans Serif"/>
              </a:rPr>
              <a:t>otro</a:t>
            </a:r>
            <a:r>
              <a:rPr sz="2400" spc="4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sistema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generalmente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diferentes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valores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misma</a:t>
            </a:r>
            <a:r>
              <a:rPr lang="es-ES"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frecuencia</a:t>
            </a:r>
            <a:r>
              <a:rPr lang="en-US" sz="2400" spc="1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fin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 err="1">
                <a:solidFill>
                  <a:srgbClr val="171514"/>
                </a:solidFill>
                <a:cs typeface="Microsoft Sans Serif"/>
              </a:rPr>
              <a:t>transmitir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n-US" sz="2400" dirty="0" err="1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n-US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n-US" sz="2400" dirty="0" err="1">
                <a:solidFill>
                  <a:srgbClr val="171514"/>
                </a:solidFill>
                <a:cs typeface="Microsoft Sans Serif"/>
              </a:rPr>
              <a:t>electrica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.</a:t>
            </a:r>
            <a:endParaRPr lang="en-US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20320" algn="just">
              <a:spcBef>
                <a:spcPts val="100"/>
              </a:spcBef>
            </a:pPr>
            <a:endParaRPr lang="es-AR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20320" algn="just">
              <a:spcBef>
                <a:spcPts val="100"/>
              </a:spcBef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están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cubiertos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serie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normas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donde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principales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requisitos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dentro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redes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MT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se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resumen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continuación:</a:t>
            </a:r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28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60076-1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0" dirty="0" err="1">
                <a:solidFill>
                  <a:srgbClr val="171514"/>
                </a:solidFill>
                <a:cs typeface="Microsoft Sans Serif"/>
              </a:rPr>
              <a:t>generales</a:t>
            </a:r>
            <a:r>
              <a:rPr sz="2400" b="1" spc="10" dirty="0">
                <a:solidFill>
                  <a:srgbClr val="171514"/>
                </a:solidFill>
                <a:cs typeface="Microsoft Sans Serif"/>
              </a:rPr>
              <a:t>;</a:t>
            </a:r>
            <a:endParaRPr lang="en-US" sz="2400" b="1" spc="10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28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60076-2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sumergidos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 err="1">
                <a:solidFill>
                  <a:srgbClr val="171514"/>
                </a:solidFill>
                <a:cs typeface="Microsoft Sans Serif"/>
              </a:rPr>
              <a:t>líquido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;</a:t>
            </a:r>
            <a:endParaRPr lang="en-US" sz="2400" b="1" spc="20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28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5" dirty="0" err="1">
                <a:solidFill>
                  <a:srgbClr val="171514"/>
                </a:solidFill>
                <a:cs typeface="Microsoft Sans Serif"/>
              </a:rPr>
              <a:t>Guía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0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60076-7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sumergidos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aceite;</a:t>
            </a:r>
            <a:endParaRPr sz="2400" b="1" dirty="0">
              <a:cs typeface="Microsoft Sans Serif"/>
            </a:endParaRPr>
          </a:p>
          <a:p>
            <a:pPr marL="812165" lvl="1" indent="-342900" algn="just">
              <a:spcBef>
                <a:spcPts val="29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60076-10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determinación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0" dirty="0">
                <a:solidFill>
                  <a:srgbClr val="171514"/>
                </a:solidFill>
                <a:cs typeface="Microsoft Sans Serif"/>
              </a:rPr>
              <a:t>niveles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sonoros;</a:t>
            </a:r>
            <a:endParaRPr sz="2400" b="1" dirty="0">
              <a:cs typeface="Microsoft Sans Serif"/>
            </a:endParaRPr>
          </a:p>
          <a:p>
            <a:pPr marL="812165" lvl="1" indent="-342900" algn="just">
              <a:spcBef>
                <a:spcPts val="27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35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seco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60076-11;</a:t>
            </a:r>
            <a:endParaRPr lang="en-US" sz="2400" b="1" spc="5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27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5" dirty="0" err="1">
                <a:solidFill>
                  <a:srgbClr val="171514"/>
                </a:solidFill>
                <a:cs typeface="Microsoft Sans Serif"/>
              </a:rPr>
              <a:t>Guía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60076-12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seco;</a:t>
            </a:r>
            <a:endParaRPr lang="en-US" sz="2400" b="1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270"/>
              </a:spcBef>
              <a:buClr>
                <a:srgbClr val="3FAC39"/>
              </a:buClr>
              <a:buSzPct val="123076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20" dirty="0" err="1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llenos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líquido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autoprotegidos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60076-13;</a:t>
            </a:r>
            <a:endParaRPr sz="2400" b="1" dirty="0">
              <a:cs typeface="Microsoft Sans Serif"/>
            </a:endParaRPr>
          </a:p>
          <a:p>
            <a:pPr marL="812165" lvl="1" indent="-342900" algn="just">
              <a:spcBef>
                <a:spcPts val="380"/>
              </a:spcBef>
              <a:buClr>
                <a:srgbClr val="3FAC39"/>
              </a:buClr>
              <a:buSzPct val="145454"/>
              <a:buFont typeface="Wingdings" panose="05000000000000000000" pitchFamily="2" charset="2"/>
              <a:buChar char="Ø"/>
              <a:tabLst>
                <a:tab pos="121285" algn="l"/>
              </a:tabLst>
            </a:pP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 60076-16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 aplicaciones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aerogeneradores.</a:t>
            </a:r>
            <a:endParaRPr sz="2400" b="1" dirty="0">
              <a:cs typeface="Microsoft Sans Serif"/>
            </a:endParaRPr>
          </a:p>
          <a:p>
            <a:pPr algn="just">
              <a:spcBef>
                <a:spcPts val="30"/>
              </a:spcBef>
            </a:pPr>
            <a:endParaRPr sz="2400" dirty="0">
              <a:cs typeface="Microsoft Sans Serif"/>
            </a:endParaRPr>
          </a:p>
          <a:p>
            <a:pPr marL="12700" marR="5080" algn="just">
              <a:spcBef>
                <a:spcPts val="5"/>
              </a:spcBef>
            </a:pPr>
            <a:r>
              <a:rPr sz="2400" spc="5" dirty="0">
                <a:solidFill>
                  <a:srgbClr val="171514"/>
                </a:solidFill>
                <a:cs typeface="Microsoft Sans Serif"/>
              </a:rPr>
              <a:t>Según 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guía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aplicación,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60076-8,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está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destinado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proporcionar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datos de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información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necesarios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cálculos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durante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funcionamiento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paralelo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transformadores,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caídas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aumentos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bajo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pérdida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combinaciones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tres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devanados.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información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sobre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capacidad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carga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potencia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proporciona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60076-7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sumergidos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aceite</a:t>
            </a:r>
            <a:r>
              <a:rPr lang="en-US" sz="2400" spc="10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60076-12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seco.</a:t>
            </a:r>
            <a:endParaRPr sz="2400" dirty="0">
              <a:cs typeface="Microsoft Sans Serif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531812" y="241300"/>
            <a:ext cx="10603020" cy="1191993"/>
          </a:xfrm>
          <a:prstGeom prst="rect">
            <a:avLst/>
          </a:prstGeom>
        </p:spPr>
        <p:txBody>
          <a:bodyPr vert="horz" wrap="square" lIns="0" tIns="116205" rIns="0" bIns="0" rtlCol="0">
            <a:spAutoFit/>
          </a:bodyPr>
          <a:lstStyle/>
          <a:p>
            <a:pPr marL="12700">
              <a:spcBef>
                <a:spcPts val="915"/>
              </a:spcBef>
            </a:pPr>
            <a:r>
              <a:rPr lang="es-AR" sz="32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3200" b="1" dirty="0">
              <a:latin typeface="Microsoft Sans Serif"/>
              <a:cs typeface="Microsoft Sans Serif"/>
            </a:endParaRPr>
          </a:p>
          <a:p>
            <a:pPr marL="12700">
              <a:spcBef>
                <a:spcPts val="695"/>
              </a:spcBef>
            </a:pPr>
            <a:r>
              <a:rPr sz="3200" b="1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3200" b="1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2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3200" b="1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3556" y="1673493"/>
            <a:ext cx="18059400" cy="80380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12750" algn="just">
              <a:spcBef>
                <a:spcPts val="100"/>
              </a:spcBef>
            </a:pPr>
            <a:r>
              <a:rPr sz="2400" spc="-15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normas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definen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normales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servicio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especifican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</a:t>
            </a:r>
            <a:r>
              <a:rPr lang="es-ES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prestaciones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.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Estas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son:</a:t>
            </a:r>
            <a:endParaRPr sz="2400" dirty="0">
              <a:cs typeface="Microsoft Sans Serif"/>
            </a:endParaRPr>
          </a:p>
          <a:p>
            <a:pPr marL="354965" indent="-342900" algn="just">
              <a:spcBef>
                <a:spcPts val="320"/>
              </a:spcBef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b="1" spc="15" dirty="0" err="1">
                <a:solidFill>
                  <a:srgbClr val="171514"/>
                </a:solidFill>
                <a:cs typeface="Arial"/>
              </a:rPr>
              <a:t>Altitud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:</a:t>
            </a:r>
            <a:r>
              <a:rPr lang="en-US" sz="2400" b="1" spc="15" dirty="0">
                <a:solidFill>
                  <a:srgbClr val="171514"/>
                </a:solidFill>
                <a:cs typeface="Arial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altura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nivel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mar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exceda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1000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m;</a:t>
            </a:r>
            <a:endParaRPr sz="2400" dirty="0">
              <a:cs typeface="Microsoft Sans Serif"/>
            </a:endParaRPr>
          </a:p>
          <a:p>
            <a:pPr marL="354965" indent="-342900" algn="just">
              <a:spcBef>
                <a:spcPts val="28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b="1" spc="30" dirty="0">
                <a:solidFill>
                  <a:srgbClr val="171514"/>
                </a:solidFill>
                <a:cs typeface="Arial"/>
              </a:rPr>
              <a:t>Temperatura</a:t>
            </a:r>
            <a:r>
              <a:rPr sz="2400" b="1" spc="-2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del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medio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Arial"/>
              </a:rPr>
              <a:t>refrigerante:</a:t>
            </a:r>
            <a:endParaRPr sz="2400" dirty="0">
              <a:cs typeface="Arial"/>
            </a:endParaRPr>
          </a:p>
          <a:p>
            <a:pPr marL="120650" algn="just">
              <a:spcBef>
                <a:spcPts val="37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aire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refrigeración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entrada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equipo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refrigeración.</a:t>
            </a:r>
            <a:endParaRPr sz="2400" dirty="0">
              <a:cs typeface="Microsoft Sans Serif"/>
            </a:endParaRPr>
          </a:p>
          <a:p>
            <a:pPr marL="920115" marR="160020" lvl="2" indent="-342900" algn="just">
              <a:spcBef>
                <a:spcPts val="100"/>
              </a:spcBef>
              <a:buClr>
                <a:srgbClr val="3FAC39"/>
              </a:buClr>
              <a:buSzPct val="133333"/>
              <a:buFont typeface="Courier New" panose="02070309020205020404" pitchFamily="49" charset="0"/>
              <a:buChar char="o"/>
              <a:tabLst>
                <a:tab pos="229235" algn="l"/>
              </a:tabLst>
            </a:pP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superior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a: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40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cualquier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momento,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30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promedio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mensual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caluroso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20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promedio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anual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,</a:t>
            </a:r>
            <a:endParaRPr lang="en-US" sz="2400" spc="15" dirty="0">
              <a:solidFill>
                <a:srgbClr val="171514"/>
              </a:solidFill>
              <a:cs typeface="Microsoft Sans Serif"/>
            </a:endParaRPr>
          </a:p>
          <a:p>
            <a:pPr marL="920115" marR="160020" lvl="2" indent="-342900" algn="just">
              <a:spcBef>
                <a:spcPts val="100"/>
              </a:spcBef>
              <a:buClr>
                <a:srgbClr val="3FAC39"/>
              </a:buClr>
              <a:buSzPct val="133333"/>
              <a:buFont typeface="Courier New" panose="02070309020205020404" pitchFamily="49" charset="0"/>
              <a:buChar char="o"/>
              <a:tabLst>
                <a:tab pos="229235" algn="l"/>
              </a:tabLst>
            </a:pP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inferior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a: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-25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caso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exteriores,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-5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caso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tanto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refrigerador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estén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destinados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instalación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interiores.</a:t>
            </a:r>
            <a:endParaRPr sz="2400" dirty="0">
              <a:cs typeface="Microsoft Sans Serif"/>
            </a:endParaRPr>
          </a:p>
          <a:p>
            <a:pPr marL="127000" marR="274955" algn="just">
              <a:spcBef>
                <a:spcPts val="5"/>
              </a:spcBef>
            </a:pPr>
            <a:r>
              <a:rPr sz="240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enfriados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agua,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agua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refrigeración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entrada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exceda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de: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25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cualquier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momento,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20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promedio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anual.</a:t>
            </a:r>
            <a:endParaRPr sz="2400" dirty="0">
              <a:cs typeface="Microsoft Sans Serif"/>
            </a:endParaRPr>
          </a:p>
          <a:p>
            <a:pPr marL="127000" algn="just">
              <a:spcBef>
                <a:spcPts val="290"/>
              </a:spcBef>
            </a:pPr>
            <a:r>
              <a:rPr sz="2400" spc="-40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dan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otras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limitaciones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respecto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refrigeración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para:</a:t>
            </a:r>
            <a:endParaRPr sz="2400" dirty="0">
              <a:cs typeface="Microsoft Sans Serif"/>
            </a:endParaRPr>
          </a:p>
          <a:p>
            <a:pPr marL="920115" lvl="2" indent="-342900" algn="just">
              <a:spcBef>
                <a:spcPts val="120"/>
              </a:spcBef>
              <a:buClr>
                <a:srgbClr val="3FAC39"/>
              </a:buClr>
              <a:buSzPct val="133333"/>
              <a:buFont typeface="Courier New" panose="02070309020205020404" pitchFamily="49" charset="0"/>
              <a:buChar char="o"/>
              <a:tabLst>
                <a:tab pos="229235" algn="l"/>
              </a:tabLst>
            </a:pP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sumergidos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líquido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60076-2,</a:t>
            </a:r>
            <a:endParaRPr sz="2400" dirty="0">
              <a:cs typeface="Microsoft Sans Serif"/>
            </a:endParaRPr>
          </a:p>
          <a:p>
            <a:pPr marL="920115" lvl="2" indent="-342900" algn="just">
              <a:spcBef>
                <a:spcPts val="90"/>
              </a:spcBef>
              <a:buClr>
                <a:srgbClr val="3FAC39"/>
              </a:buClr>
              <a:buSzPct val="133333"/>
              <a:buFont typeface="Courier New" panose="02070309020205020404" pitchFamily="49" charset="0"/>
              <a:buChar char="o"/>
              <a:tabLst>
                <a:tab pos="229235" algn="l"/>
              </a:tabLst>
            </a:pP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seco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60076-11.</a:t>
            </a:r>
            <a:endParaRPr sz="2400" dirty="0">
              <a:cs typeface="Microsoft Sans Serif"/>
            </a:endParaRPr>
          </a:p>
          <a:p>
            <a:pPr marL="354965" marR="121285" indent="-342900" algn="just">
              <a:spcBef>
                <a:spcPts val="50"/>
              </a:spcBef>
              <a:buClr>
                <a:srgbClr val="3FAC39"/>
              </a:buClr>
              <a:buSzPct val="145454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b="1" spc="15" dirty="0">
                <a:solidFill>
                  <a:srgbClr val="171514"/>
                </a:solidFill>
                <a:cs typeface="Arial"/>
              </a:rPr>
              <a:t>Forma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onda</a:t>
            </a:r>
            <a:r>
              <a:rPr sz="2400" b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la</a:t>
            </a:r>
            <a:r>
              <a:rPr sz="2400" b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tensión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alimentación: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alimentación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sinusoidal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contenido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armónicos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totales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superior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5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contenido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armónicos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pares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superior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1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%;</a:t>
            </a:r>
            <a:endParaRPr sz="2400" dirty="0">
              <a:cs typeface="Microsoft Sans Serif"/>
            </a:endParaRPr>
          </a:p>
          <a:p>
            <a:pPr marL="354965" marR="314325" indent="-342900" algn="just"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b="1" spc="15" dirty="0">
                <a:solidFill>
                  <a:srgbClr val="171514"/>
                </a:solidFill>
                <a:cs typeface="Arial"/>
              </a:rPr>
              <a:t>Cargar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contenido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armónico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actual: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Contenido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armónico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total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lang="es-ES"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excede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5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nominal.</a:t>
            </a:r>
            <a:endParaRPr sz="2400" dirty="0">
              <a:cs typeface="Microsoft Sans Serif"/>
            </a:endParaRPr>
          </a:p>
          <a:p>
            <a:pPr marL="120650" marR="297815" algn="just"/>
            <a:r>
              <a:rPr sz="2400" spc="-5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contenido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armónico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total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supera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5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ES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nominal,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destinados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específicamente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suministrar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energía,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cargas</a:t>
            </a:r>
            <a:r>
              <a:rPr lang="es-ES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electrónicas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rectificadoras,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deben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especificarse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acuerdo con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serie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61378,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trata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sobre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"transformadores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convertidores".</a:t>
            </a:r>
            <a:endParaRPr sz="2400" dirty="0">
              <a:cs typeface="Microsoft Sans Serif"/>
            </a:endParaRPr>
          </a:p>
          <a:p>
            <a:pPr marL="120650" algn="just">
              <a:spcBef>
                <a:spcPts val="285"/>
              </a:spcBef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operar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pérdidas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excesivas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contenido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n-U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armónicos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inferior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al 5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%,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embargo,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debe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tenerse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cuenta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aumentará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cualquier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carga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armónica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pueden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exceder los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límites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aumento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ES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nominal;</a:t>
            </a:r>
            <a:endParaRPr sz="2400" dirty="0">
              <a:cs typeface="Microsoft Sans Serif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475456" y="468441"/>
            <a:ext cx="18059400" cy="97565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4965" indent="-342900" algn="just">
              <a:spcBef>
                <a:spcPts val="345"/>
              </a:spcBef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b="1" spc="20" dirty="0" err="1">
                <a:solidFill>
                  <a:srgbClr val="171514"/>
                </a:solidFill>
                <a:cs typeface="Arial"/>
              </a:rPr>
              <a:t>Simetría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la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tensión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alimentación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trifásica.</a:t>
            </a:r>
            <a:endParaRPr sz="2400" dirty="0">
              <a:cs typeface="Arial"/>
            </a:endParaRPr>
          </a:p>
          <a:p>
            <a:pPr marL="120650" marR="485140" algn="just"/>
            <a:r>
              <a:rPr sz="240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trifásicos,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conjunto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tensiones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alimentación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trifásicas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aproximadamente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simétricas.</a:t>
            </a:r>
            <a:endParaRPr sz="2400" dirty="0">
              <a:cs typeface="Microsoft Sans Serif"/>
            </a:endParaRPr>
          </a:p>
          <a:p>
            <a:pPr marL="120650" algn="just">
              <a:spcBef>
                <a:spcPts val="280"/>
              </a:spcBef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«Aproximadamente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simétrica»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significa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entre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fases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alta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1</a:t>
            </a:r>
            <a:endParaRPr sz="2400" dirty="0">
              <a:cs typeface="Microsoft Sans Serif"/>
            </a:endParaRPr>
          </a:p>
          <a:p>
            <a:pPr marL="120650" marR="189230" algn="just"/>
            <a:r>
              <a:rPr sz="2400" spc="-40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superior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entre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fases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baja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forma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continua,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2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40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superior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durante</a:t>
            </a:r>
            <a:r>
              <a:rPr lang="es-ES"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períodos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cortos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(aproximadamente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30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minutos)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excepcionales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;</a:t>
            </a:r>
            <a:endParaRPr lang="en-US" sz="2400" spc="10" dirty="0">
              <a:solidFill>
                <a:srgbClr val="171514"/>
              </a:solidFill>
              <a:cs typeface="Microsoft Sans Serif"/>
            </a:endParaRPr>
          </a:p>
          <a:p>
            <a:pPr marL="120650" marR="189230" algn="just"/>
            <a:endParaRPr sz="2400" dirty="0">
              <a:cs typeface="Microsoft Sans Serif"/>
            </a:endParaRPr>
          </a:p>
          <a:p>
            <a:pPr marL="354965" indent="-342900" algn="just">
              <a:spcBef>
                <a:spcPts val="170"/>
              </a:spcBef>
              <a:buClr>
                <a:srgbClr val="3FAC39"/>
              </a:buClr>
              <a:buSzPct val="10666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b="1" spc="15" dirty="0">
                <a:solidFill>
                  <a:srgbClr val="171514"/>
                </a:solidFill>
                <a:cs typeface="Arial"/>
              </a:rPr>
              <a:t>Entorno</a:t>
            </a:r>
            <a:r>
              <a:rPr sz="2400" b="1" spc="-3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2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instalación</a:t>
            </a:r>
            <a:endParaRPr sz="2400" dirty="0">
              <a:cs typeface="Arial"/>
            </a:endParaRPr>
          </a:p>
          <a:p>
            <a:pPr marL="228600" marR="87630" lvl="1" indent="-108585" algn="just">
              <a:spcBef>
                <a:spcPts val="6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2400" spc="1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entorno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índice de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contaminación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(consulte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definición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IEC/TS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60815-1)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requiere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consideración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especial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respecto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aislamiento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externo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bushings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propio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.</a:t>
            </a:r>
            <a:endParaRPr sz="2400" dirty="0">
              <a:cs typeface="Microsoft Sans Serif"/>
            </a:endParaRPr>
          </a:p>
          <a:p>
            <a:pPr marL="228600" marR="307340" lvl="1" indent="-108585" algn="just"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2400" spc="2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entorno no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expuesto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perturbaciones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sísmicas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 requeriría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consideración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especial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diseño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(se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supone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caso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nivel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aceleración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suelo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 err="1">
                <a:solidFill>
                  <a:srgbClr val="171514"/>
                </a:solidFill>
                <a:cs typeface="Microsoft Sans Serif"/>
              </a:rPr>
              <a:t>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inferior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2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ms).2o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aproximadamente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0,2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g),</a:t>
            </a:r>
            <a:endParaRPr sz="2400" dirty="0">
              <a:cs typeface="Microsoft Sans Serif"/>
            </a:endParaRPr>
          </a:p>
          <a:p>
            <a:pPr marL="228600" marR="5080" lvl="1" indent="-108585" algn="just"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Cuando el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instala en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gabinete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suministrado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fabricante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transformador,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ES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debe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prestar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atención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asegurar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una definición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correcta 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límites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aumento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capacidad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enfriamiento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gabinete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definida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propia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clase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aumento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completa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(Ver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62271-202),</a:t>
            </a:r>
            <a:endParaRPr sz="2400" dirty="0">
              <a:cs typeface="Microsoft Sans Serif"/>
            </a:endParaRPr>
          </a:p>
          <a:p>
            <a:pPr marL="228600" lvl="1" indent="-108585" algn="just">
              <a:spcBef>
                <a:spcPts val="4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ambientales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dentro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siguientes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definiciones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según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60721-3-4:</a:t>
            </a:r>
            <a:endParaRPr sz="2400" dirty="0">
              <a:cs typeface="Microsoft Sans Serif"/>
            </a:endParaRPr>
          </a:p>
          <a:p>
            <a:pPr marL="300355" marR="508634" indent="-108585" algn="just">
              <a:spcBef>
                <a:spcPts val="50"/>
              </a:spcBef>
            </a:pPr>
            <a:r>
              <a:rPr sz="2400" spc="-10" dirty="0">
                <a:solidFill>
                  <a:srgbClr val="3FAC39"/>
                </a:solidFill>
                <a:cs typeface="Microsoft Sans Serif"/>
              </a:rPr>
              <a:t>.</a:t>
            </a:r>
            <a:r>
              <a:rPr sz="2400" spc="5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climáticas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4K27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excepto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mínima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medio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enfriamiento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externo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es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-25 </a:t>
            </a:r>
            <a:r>
              <a:rPr sz="2400" spc="-25" dirty="0">
                <a:solidFill>
                  <a:srgbClr val="171514"/>
                </a:solidFill>
                <a:cs typeface="Microsoft Sans Serif"/>
              </a:rPr>
              <a:t>ºC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medio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enfriamiento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externo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es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+40 </a:t>
            </a:r>
            <a:r>
              <a:rPr sz="2400" spc="-25" dirty="0">
                <a:solidFill>
                  <a:srgbClr val="171514"/>
                </a:solidFill>
                <a:cs typeface="Microsoft Sans Serif"/>
              </a:rPr>
              <a:t>ºC</a:t>
            </a:r>
            <a:endParaRPr sz="2400" dirty="0">
              <a:cs typeface="Microsoft Sans Serif"/>
            </a:endParaRPr>
          </a:p>
          <a:p>
            <a:pPr marL="192405" algn="just">
              <a:spcBef>
                <a:spcPts val="40"/>
              </a:spcBef>
            </a:pPr>
            <a:r>
              <a:rPr sz="2400" spc="-10" dirty="0">
                <a:solidFill>
                  <a:srgbClr val="3FAC39"/>
                </a:solidFill>
                <a:cs typeface="Microsoft Sans Serif"/>
              </a:rPr>
              <a:t>.</a:t>
            </a:r>
            <a:r>
              <a:rPr sz="2400" spc="434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climáticas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especiales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4Z2, 4Z4,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4Z13</a:t>
            </a:r>
            <a:endParaRPr sz="2400" dirty="0">
              <a:cs typeface="Microsoft Sans Serif"/>
            </a:endParaRPr>
          </a:p>
          <a:p>
            <a:pPr marL="192405" algn="just">
              <a:spcBef>
                <a:spcPts val="90"/>
              </a:spcBef>
            </a:pPr>
            <a:r>
              <a:rPr sz="2400" spc="-10" dirty="0">
                <a:solidFill>
                  <a:srgbClr val="3FAC39"/>
                </a:solidFill>
                <a:cs typeface="Microsoft Sans Serif"/>
              </a:rPr>
              <a:t>.</a:t>
            </a:r>
            <a:r>
              <a:rPr sz="2400" spc="38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biológicas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4B2</a:t>
            </a:r>
            <a:endParaRPr sz="2400" dirty="0">
              <a:cs typeface="Microsoft Sans Serif"/>
            </a:endParaRPr>
          </a:p>
          <a:p>
            <a:pPr marL="300355" marR="207010" indent="-108585" algn="just">
              <a:spcBef>
                <a:spcPts val="50"/>
              </a:spcBef>
            </a:pPr>
            <a:r>
              <a:rPr sz="2400" spc="-10" dirty="0">
                <a:solidFill>
                  <a:srgbClr val="3FAC39"/>
                </a:solidFill>
                <a:cs typeface="Microsoft Sans Serif"/>
              </a:rPr>
              <a:t>.</a:t>
            </a:r>
            <a:r>
              <a:rPr sz="2400" spc="-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sustancias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químicamente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activas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han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sido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sustituidas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clases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corrosividad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según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ISO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9223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ISO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9224.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(La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clase </a:t>
            </a:r>
            <a:r>
              <a:rPr sz="2400" spc="-25" dirty="0">
                <a:solidFill>
                  <a:srgbClr val="171514"/>
                </a:solidFill>
                <a:cs typeface="Microsoft Sans Serif"/>
              </a:rPr>
              <a:t>C3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corresponde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zona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templada,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ambiente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atmosférico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contaminación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media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(SO2: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5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µg/m3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n-US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30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µg/m3)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algún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efecto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cloruros,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ejemplo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áreas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urbanas,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áreas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costeras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baja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deposición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cloruros,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zonas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tropicales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subtropicales,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atmósfera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baja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contaminación;</a:t>
            </a:r>
            <a:endParaRPr sz="2400" dirty="0">
              <a:cs typeface="Microsoft Sans Serif"/>
            </a:endParaRPr>
          </a:p>
          <a:p>
            <a:pPr marL="192405" algn="just">
              <a:spcBef>
                <a:spcPts val="40"/>
              </a:spcBef>
            </a:pPr>
            <a:r>
              <a:rPr sz="2400" spc="-10" dirty="0">
                <a:solidFill>
                  <a:srgbClr val="3FAC39"/>
                </a:solidFill>
                <a:cs typeface="Microsoft Sans Serif"/>
              </a:rPr>
              <a:t>.</a:t>
            </a:r>
            <a:r>
              <a:rPr sz="2400" spc="409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sustancias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mecánicamente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activas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4S13</a:t>
            </a:r>
            <a:endParaRPr sz="2400" dirty="0">
              <a:cs typeface="Microsoft Sans Serif"/>
            </a:endParaRPr>
          </a:p>
          <a:p>
            <a:pPr marL="192405" algn="just">
              <a:spcBef>
                <a:spcPts val="90"/>
              </a:spcBef>
            </a:pPr>
            <a:r>
              <a:rPr sz="2400" spc="-10" dirty="0">
                <a:solidFill>
                  <a:srgbClr val="3FAC39"/>
                </a:solidFill>
                <a:cs typeface="Microsoft Sans Serif"/>
              </a:rPr>
              <a:t>.</a:t>
            </a:r>
            <a:r>
              <a:rPr sz="2400" spc="40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mecánicas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4M11.</a:t>
            </a:r>
            <a:endParaRPr sz="2400" dirty="0">
              <a:cs typeface="Microsoft Sans Serif"/>
            </a:endParaRPr>
          </a:p>
          <a:p>
            <a:pPr algn="just">
              <a:spcBef>
                <a:spcPts val="50"/>
              </a:spcBef>
            </a:pPr>
            <a:endParaRPr sz="2400" dirty="0">
              <a:cs typeface="Microsoft Sans Serif"/>
            </a:endParaRPr>
          </a:p>
          <a:p>
            <a:pPr marL="12700" marR="457834" algn="just"/>
            <a:r>
              <a:rPr sz="240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destinados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instalados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interiores,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algunas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estas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ambientales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aplicables.</a:t>
            </a:r>
            <a:endParaRPr sz="2400" dirty="0">
              <a:cs typeface="Microsoft Sans Serif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73801339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object 150"/>
          <p:cNvSpPr txBox="1"/>
          <p:nvPr/>
        </p:nvSpPr>
        <p:spPr>
          <a:xfrm>
            <a:off x="446119" y="392514"/>
            <a:ext cx="17996776" cy="9900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lang="es-AR"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2800" b="1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945"/>
              </a:spcBef>
            </a:pPr>
            <a:r>
              <a:rPr sz="2800" b="1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2800" b="1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8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28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8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2800" b="1" dirty="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506768" y="1382529"/>
            <a:ext cx="17996775" cy="92358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46405" algn="just">
              <a:spcBef>
                <a:spcPts val="100"/>
              </a:spcBef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límites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definen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función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rodea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al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,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tomada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como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ambiente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diferentes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ciclos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 del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.</a:t>
            </a:r>
            <a:endParaRPr sz="2400" dirty="0">
              <a:cs typeface="Microsoft Sans Serif"/>
            </a:endParaRPr>
          </a:p>
          <a:p>
            <a:pPr marL="12700" marR="5080" algn="just"/>
            <a:r>
              <a:rPr sz="2400" spc="10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instala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dentro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gabinete,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deberá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reflejar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diseño del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gabinete.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Esta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envolvente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define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principalmente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clase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aumento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grado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protección, ambos adaptados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las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condiciones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servicio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locales (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ver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ES" sz="2400" spc="-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62271-202). Para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instalación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exteriores,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 evitar cualquier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efecto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radiación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solar,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puede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recomendar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instalar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marquesina sobre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transformador,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sola capa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envolvente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metálica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aislamiento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térmico,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conservando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convección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natural.</a:t>
            </a:r>
            <a:endParaRPr sz="2400" dirty="0">
              <a:cs typeface="Microsoft Sans Serif"/>
            </a:endParaRPr>
          </a:p>
          <a:p>
            <a:pPr algn="just"/>
            <a:endParaRPr sz="2400" dirty="0">
              <a:cs typeface="Microsoft Sans Serif"/>
            </a:endParaRPr>
          </a:p>
          <a:p>
            <a:pPr marL="12700" algn="just">
              <a:spcBef>
                <a:spcPts val="575"/>
              </a:spcBef>
            </a:pPr>
            <a:r>
              <a:rPr sz="2400" b="1" spc="25" dirty="0">
                <a:solidFill>
                  <a:srgbClr val="00B6F2"/>
                </a:solidFill>
                <a:cs typeface="Microsoft Sans Serif"/>
              </a:rPr>
              <a:t>Transformador</a:t>
            </a:r>
            <a:r>
              <a:rPr sz="24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00B6F2"/>
                </a:solidFill>
                <a:cs typeface="Microsoft Sans Serif"/>
              </a:rPr>
              <a:t>sumergido</a:t>
            </a:r>
            <a:r>
              <a:rPr sz="24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00B6F2"/>
                </a:solidFill>
                <a:cs typeface="Microsoft Sans Serif"/>
              </a:rPr>
              <a:t>en</a:t>
            </a:r>
            <a:r>
              <a:rPr sz="24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00B6F2"/>
                </a:solidFill>
                <a:cs typeface="Microsoft Sans Serif"/>
              </a:rPr>
              <a:t>aceite:</a:t>
            </a:r>
            <a:r>
              <a:rPr sz="2400" b="1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00B6F2"/>
                </a:solidFill>
                <a:cs typeface="Microsoft Sans Serif"/>
              </a:rPr>
              <a:t>métodos</a:t>
            </a:r>
            <a:r>
              <a:rPr sz="24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00B6F2"/>
                </a:solidFill>
                <a:cs typeface="Microsoft Sans Serif"/>
              </a:rPr>
              <a:t>de</a:t>
            </a:r>
            <a:r>
              <a:rPr sz="2400" b="1" spc="-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00B6F2"/>
                </a:solidFill>
                <a:cs typeface="Microsoft Sans Serif"/>
              </a:rPr>
              <a:t>enfriamiento</a:t>
            </a:r>
            <a:endParaRPr sz="2400" b="1" dirty="0">
              <a:cs typeface="Microsoft Sans Serif"/>
            </a:endParaRPr>
          </a:p>
          <a:p>
            <a:pPr marL="120650" indent="-108585" algn="just">
              <a:spcBef>
                <a:spcPts val="60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Primera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letra: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Medio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refrigerante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interno:</a:t>
            </a:r>
            <a:endParaRPr sz="2400" b="1" dirty="0">
              <a:cs typeface="Microsoft Sans Serif"/>
            </a:endParaRPr>
          </a:p>
          <a:p>
            <a:pPr marL="685800" lvl="2" indent="-108585" algn="just">
              <a:spcBef>
                <a:spcPts val="13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O: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aceite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mineral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líquido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aislante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sintético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inflamación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Courier New"/>
              </a:rPr>
              <a:t>≤</a:t>
            </a:r>
            <a:r>
              <a:rPr sz="2400" spc="-204" dirty="0">
                <a:solidFill>
                  <a:srgbClr val="171514"/>
                </a:solidFill>
                <a:cs typeface="Courier New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300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°C,</a:t>
            </a:r>
            <a:endParaRPr sz="2400" dirty="0">
              <a:cs typeface="Microsoft Sans Serif"/>
            </a:endParaRPr>
          </a:p>
          <a:p>
            <a:pPr marL="685800" lvl="2" indent="-108585" algn="just">
              <a:spcBef>
                <a:spcPts val="9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2400" spc="-20" dirty="0">
                <a:solidFill>
                  <a:srgbClr val="171514"/>
                </a:solidFill>
                <a:cs typeface="Microsoft Sans Serif"/>
              </a:rPr>
              <a:t>K: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líquido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aislante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inflamación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&gt;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300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°C,</a:t>
            </a:r>
            <a:endParaRPr sz="2400" dirty="0">
              <a:cs typeface="Microsoft Sans Serif"/>
            </a:endParaRPr>
          </a:p>
          <a:p>
            <a:pPr marL="685800" lvl="2" indent="-108585" algn="just">
              <a:spcBef>
                <a:spcPts val="9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2400" spc="-15" dirty="0">
                <a:solidFill>
                  <a:srgbClr val="171514"/>
                </a:solidFill>
                <a:cs typeface="Microsoft Sans Serif"/>
              </a:rPr>
              <a:t>L: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líquido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aislante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inflamación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medible.</a:t>
            </a:r>
            <a:endParaRPr sz="2400" dirty="0">
              <a:cs typeface="Microsoft Sans Serif"/>
            </a:endParaRPr>
          </a:p>
          <a:p>
            <a:pPr marL="120650" indent="-108585" algn="just">
              <a:spcBef>
                <a:spcPts val="24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2400" b="1" spc="10" dirty="0">
                <a:solidFill>
                  <a:srgbClr val="171514"/>
                </a:solidFill>
                <a:cs typeface="Microsoft Sans Serif"/>
              </a:rPr>
              <a:t>Segunda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letra: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Mecanismo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circulación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171514"/>
                </a:solidFill>
                <a:cs typeface="Microsoft Sans Serif"/>
              </a:rPr>
              <a:t>medio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171514"/>
                </a:solidFill>
                <a:cs typeface="Microsoft Sans Serif"/>
              </a:rPr>
              <a:t>refrigerante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interno:</a:t>
            </a:r>
            <a:endParaRPr sz="2400" b="1" dirty="0">
              <a:cs typeface="Microsoft Sans Serif"/>
            </a:endParaRPr>
          </a:p>
          <a:p>
            <a:pPr marL="685800" lvl="2" indent="-108585" algn="just">
              <a:spcBef>
                <a:spcPts val="12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2400" spc="5" dirty="0">
                <a:solidFill>
                  <a:srgbClr val="171514"/>
                </a:solidFill>
                <a:cs typeface="Microsoft Sans Serif"/>
              </a:rPr>
              <a:t>N: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flujo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natural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termosifón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través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equipos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refrigeración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devanados,</a:t>
            </a:r>
            <a:endParaRPr sz="2400" dirty="0">
              <a:cs typeface="Microsoft Sans Serif"/>
            </a:endParaRPr>
          </a:p>
          <a:p>
            <a:pPr marL="685800" lvl="2" indent="-108585" algn="just">
              <a:spcBef>
                <a:spcPts val="9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2400" spc="-40" dirty="0">
                <a:solidFill>
                  <a:srgbClr val="171514"/>
                </a:solidFill>
                <a:cs typeface="Microsoft Sans Serif"/>
              </a:rPr>
              <a:t>F: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circulación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forzada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equipos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refrigeración,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flujo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termosifón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devanados,</a:t>
            </a:r>
            <a:endParaRPr sz="2400" dirty="0">
              <a:cs typeface="Microsoft Sans Serif"/>
            </a:endParaRPr>
          </a:p>
          <a:p>
            <a:pPr marL="685800" marR="496570" lvl="2" indent="-108585" algn="just">
              <a:spcBef>
                <a:spcPts val="5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2400" spc="-5" dirty="0">
                <a:solidFill>
                  <a:srgbClr val="171514"/>
                </a:solidFill>
                <a:cs typeface="Microsoft Sans Serif"/>
              </a:rPr>
              <a:t>D: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circulación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forzada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través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equipo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refrigeración,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dirigida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desde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equipo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refrigeración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hacia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menos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devanados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principales.</a:t>
            </a:r>
            <a:endParaRPr sz="2400" dirty="0">
              <a:cs typeface="Microsoft Sans Serif"/>
            </a:endParaRPr>
          </a:p>
          <a:p>
            <a:pPr marL="120650" indent="-108585" algn="just">
              <a:spcBef>
                <a:spcPts val="24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Tercera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letra: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Medio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refrigeración</a:t>
            </a:r>
            <a:r>
              <a:rPr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externo:</a:t>
            </a:r>
            <a:endParaRPr sz="2400" b="1" dirty="0">
              <a:cs typeface="Microsoft Sans Serif"/>
            </a:endParaRPr>
          </a:p>
          <a:p>
            <a:pPr marL="685800" lvl="2" indent="-108585" algn="just">
              <a:spcBef>
                <a:spcPts val="13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2400" spc="-35" dirty="0">
                <a:solidFill>
                  <a:srgbClr val="171514"/>
                </a:solidFill>
                <a:cs typeface="Microsoft Sans Serif"/>
              </a:rPr>
              <a:t>R: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aire,</a:t>
            </a:r>
            <a:endParaRPr sz="2400" dirty="0">
              <a:cs typeface="Microsoft Sans Serif"/>
            </a:endParaRPr>
          </a:p>
          <a:p>
            <a:pPr marL="685800" lvl="2" indent="-108585" algn="just">
              <a:spcBef>
                <a:spcPts val="9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W: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agua.</a:t>
            </a:r>
            <a:endParaRPr sz="2400" dirty="0">
              <a:cs typeface="Microsoft Sans Serif"/>
            </a:endParaRPr>
          </a:p>
          <a:p>
            <a:pPr marL="120650" indent="-108585" algn="just">
              <a:spcBef>
                <a:spcPts val="24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Cuarta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letra: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Mecanismo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circulación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171514"/>
                </a:solidFill>
                <a:cs typeface="Microsoft Sans Serif"/>
              </a:rPr>
              <a:t>medio</a:t>
            </a:r>
            <a:r>
              <a:rPr sz="2400" b="1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171514"/>
                </a:solidFill>
                <a:cs typeface="Microsoft Sans Serif"/>
              </a:rPr>
              <a:t>refrigerante</a:t>
            </a: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externo:</a:t>
            </a:r>
            <a:endParaRPr sz="2400" b="1" dirty="0">
              <a:cs typeface="Microsoft Sans Serif"/>
            </a:endParaRPr>
          </a:p>
          <a:p>
            <a:pPr marL="685800" lvl="2" indent="-108585" algn="just">
              <a:spcBef>
                <a:spcPts val="12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2400" spc="5" dirty="0">
                <a:solidFill>
                  <a:srgbClr val="171514"/>
                </a:solidFill>
                <a:cs typeface="Microsoft Sans Serif"/>
              </a:rPr>
              <a:t>N: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convección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natural,</a:t>
            </a:r>
            <a:endParaRPr sz="2400" dirty="0">
              <a:cs typeface="Microsoft Sans Serif"/>
            </a:endParaRPr>
          </a:p>
          <a:p>
            <a:pPr marL="685800" lvl="2" indent="-108585" algn="just">
              <a:spcBef>
                <a:spcPts val="9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2400" spc="-30" dirty="0">
                <a:solidFill>
                  <a:srgbClr val="171514"/>
                </a:solidFill>
                <a:cs typeface="Microsoft Sans Serif"/>
              </a:rPr>
              <a:t>F: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circulación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forzada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(ventiladores,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bombas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).</a:t>
            </a:r>
            <a:endParaRPr sz="2400" dirty="0">
              <a:cs typeface="Microsoft Sans Serif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object 162"/>
          <p:cNvSpPr txBox="1"/>
          <p:nvPr/>
        </p:nvSpPr>
        <p:spPr>
          <a:xfrm>
            <a:off x="284956" y="317500"/>
            <a:ext cx="18135600" cy="41780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menos que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acuerde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contrario entre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fabricante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comprador,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límites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aumento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válidos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tanto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papel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Kraft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papel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mejorado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(consulte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también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'guía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carga'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60076-7).</a:t>
            </a:r>
            <a:endParaRPr lang="es-MX" sz="2400" dirty="0"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Valores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recomendados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correcciones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caso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 err="1">
                <a:solidFill>
                  <a:srgbClr val="171514"/>
                </a:solidFill>
                <a:cs typeface="Microsoft Sans Serif"/>
              </a:rPr>
              <a:t>especiales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n-U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servicio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sumergidos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aceite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enfriados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aire.</a:t>
            </a:r>
            <a:endParaRPr sz="2400" dirty="0"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0656252" y="8470900"/>
            <a:ext cx="7086600" cy="18594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guía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60076-7 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norma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62271-202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explican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relación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entre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aumento</a:t>
            </a:r>
            <a:r>
              <a:rPr lang="es-ES"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transformador,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sobrecalentamiento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debido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uso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gabinete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que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rodea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resume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continuación.</a:t>
            </a:r>
            <a:endParaRPr sz="2400" dirty="0"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1123156" y="9624412"/>
            <a:ext cx="7620000" cy="7514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Sobrecalentamiento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potencia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sumergido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aceite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mineral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(K)</a:t>
            </a:r>
            <a:endParaRPr sz="2400" dirty="0">
              <a:cs typeface="Microsoft Sans Serif"/>
            </a:endParaRPr>
          </a:p>
        </p:txBody>
      </p:sp>
      <p:pic>
        <p:nvPicPr>
          <p:cNvPr id="189" name="Imagen 188">
            <a:extLst>
              <a:ext uri="{FF2B5EF4-FFF2-40B4-BE49-F238E27FC236}">
                <a16:creationId xmlns:a16="http://schemas.microsoft.com/office/drawing/2014/main" xmlns="" id="{D9F05161-7E0E-4BC2-A6D5-8CE8AB64E9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99956" y="1308100"/>
            <a:ext cx="7086600" cy="2286000"/>
          </a:xfrm>
          <a:prstGeom prst="rect">
            <a:avLst/>
          </a:prstGeom>
        </p:spPr>
      </p:pic>
      <p:pic>
        <p:nvPicPr>
          <p:cNvPr id="196" name="Imagen 195">
            <a:extLst>
              <a:ext uri="{FF2B5EF4-FFF2-40B4-BE49-F238E27FC236}">
                <a16:creationId xmlns:a16="http://schemas.microsoft.com/office/drawing/2014/main" xmlns="" id="{88B9F8A9-1032-4A0D-952A-FFCA538A4E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56252" y="4584700"/>
            <a:ext cx="7086600" cy="3567023"/>
          </a:xfrm>
          <a:prstGeom prst="rect">
            <a:avLst/>
          </a:prstGeom>
        </p:spPr>
      </p:pic>
      <p:pic>
        <p:nvPicPr>
          <p:cNvPr id="198" name="Imagen 197">
            <a:extLst>
              <a:ext uri="{FF2B5EF4-FFF2-40B4-BE49-F238E27FC236}">
                <a16:creationId xmlns:a16="http://schemas.microsoft.com/office/drawing/2014/main" xmlns="" id="{99C10AE7-AAD6-44BB-AD57-F15A235A739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3756" y="5022490"/>
            <a:ext cx="5943600" cy="46019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14110736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object 128"/>
          <p:cNvSpPr txBox="1"/>
          <p:nvPr/>
        </p:nvSpPr>
        <p:spPr>
          <a:xfrm>
            <a:off x="513556" y="561305"/>
            <a:ext cx="10603020" cy="11131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AR" sz="32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3200" b="1" dirty="0">
              <a:latin typeface="Microsoft Sans Serif"/>
              <a:cs typeface="Microsoft Sans Serif"/>
            </a:endParaRPr>
          </a:p>
          <a:p>
            <a:pPr marL="12700">
              <a:spcBef>
                <a:spcPts val="945"/>
              </a:spcBef>
            </a:pPr>
            <a:r>
              <a:rPr sz="3200" b="1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3200" b="1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2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32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2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3200" b="1" dirty="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449244" y="2203147"/>
            <a:ext cx="18123709" cy="81565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60076-7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actualizó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2018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modelo térmico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actualizó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integró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borradores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actuales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62271-202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revisando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2021.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embargo,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esquema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este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documento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trata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60076-7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ha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actualizado.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actualizado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acuerdo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última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publicación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.</a:t>
            </a:r>
            <a:endParaRPr lang="en-US" sz="2400" spc="1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ambiente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promedio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sobrecalentamientos del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potencia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define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tasa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permitida.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Para las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temperaturas, 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respectivas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tasas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diferentes, dibujan una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curva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bajo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cual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extiende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vida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útil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equipo, mientras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la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curva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observa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envejecimiento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prematuro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todo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potencia.</a:t>
            </a: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/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lang="es-MX" sz="2800" b="1" spc="30" dirty="0">
                <a:solidFill>
                  <a:srgbClr val="00B6F2"/>
                </a:solidFill>
                <a:cs typeface="Microsoft Sans Serif"/>
              </a:rPr>
              <a:t>Transformador</a:t>
            </a:r>
            <a:r>
              <a:rPr lang="es-MX" sz="2800" b="1" spc="-1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800" b="1" spc="35" dirty="0">
                <a:solidFill>
                  <a:srgbClr val="00B6F2"/>
                </a:solidFill>
                <a:cs typeface="Microsoft Sans Serif"/>
              </a:rPr>
              <a:t>tipo</a:t>
            </a:r>
            <a:r>
              <a:rPr lang="es-MX" sz="28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800" b="1" dirty="0">
                <a:solidFill>
                  <a:srgbClr val="00B6F2"/>
                </a:solidFill>
                <a:cs typeface="Microsoft Sans Serif"/>
              </a:rPr>
              <a:t>seco:</a:t>
            </a:r>
            <a:r>
              <a:rPr lang="es-MX" sz="28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800" b="1" spc="30" dirty="0">
                <a:solidFill>
                  <a:srgbClr val="00B6F2"/>
                </a:solidFill>
                <a:cs typeface="Microsoft Sans Serif"/>
              </a:rPr>
              <a:t>métodos</a:t>
            </a:r>
            <a:r>
              <a:rPr lang="es-MX" sz="2800" b="1" spc="-1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800" b="1" spc="20" dirty="0">
                <a:solidFill>
                  <a:srgbClr val="00B6F2"/>
                </a:solidFill>
                <a:cs typeface="Microsoft Sans Serif"/>
              </a:rPr>
              <a:t>de</a:t>
            </a:r>
            <a:r>
              <a:rPr lang="es-MX" sz="2800" b="1" spc="-1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800" b="1" spc="30" dirty="0">
                <a:solidFill>
                  <a:srgbClr val="00B6F2"/>
                </a:solidFill>
                <a:cs typeface="Microsoft Sans Serif"/>
              </a:rPr>
              <a:t>enfriamiento.</a:t>
            </a:r>
            <a:endParaRPr lang="es-MX" sz="2800" b="1" dirty="0">
              <a:cs typeface="Microsoft Sans Serif"/>
            </a:endParaRPr>
          </a:p>
          <a:p>
            <a:pPr marL="12700" algn="just">
              <a:spcBef>
                <a:spcPts val="540"/>
              </a:spcBef>
            </a:pP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medio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refrigerante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aire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define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siguientes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letras: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370"/>
              </a:spcBef>
              <a:buClr>
                <a:srgbClr val="3FAC39"/>
              </a:buClr>
              <a:buSzPct val="145454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enfriamiento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natural,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convección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flujo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aire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generada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propio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transformador;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390"/>
              </a:spcBef>
              <a:buClr>
                <a:srgbClr val="3FAC39"/>
              </a:buClr>
              <a:buSzPct val="145454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G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fuerza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enfriamiento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ventiladores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aceleran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flujo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aire.</a:t>
            </a:r>
            <a:endParaRPr lang="es-MX" sz="2400" dirty="0">
              <a:cs typeface="Microsoft Sans Serif"/>
            </a:endParaRPr>
          </a:p>
          <a:p>
            <a:pPr marL="12700" marR="56515" algn="just">
              <a:spcBef>
                <a:spcPts val="5"/>
              </a:spcBef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NOTA: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flujo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aire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impulsado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través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devanados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preferible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comparación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cualquier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flujo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aire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impulsado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ventilador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instalado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pared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sala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transformador.</a:t>
            </a:r>
          </a:p>
          <a:p>
            <a:pPr marL="12700" marR="5080">
              <a:lnSpc>
                <a:spcPct val="125000"/>
              </a:lnSpc>
              <a:spcBef>
                <a:spcPts val="100"/>
              </a:spcBef>
            </a:pPr>
            <a:endParaRPr sz="700" dirty="0">
              <a:latin typeface="Microsoft Sans Serif"/>
              <a:cs typeface="Microsoft Sans Serif"/>
            </a:endParaRPr>
          </a:p>
        </p:txBody>
      </p:sp>
      <p:pic>
        <p:nvPicPr>
          <p:cNvPr id="170" name="Imagen 169">
            <a:extLst>
              <a:ext uri="{FF2B5EF4-FFF2-40B4-BE49-F238E27FC236}">
                <a16:creationId xmlns:a16="http://schemas.microsoft.com/office/drawing/2014/main" xmlns="" id="{024B8708-F970-47AB-A84B-D6B3E680B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61956" y="4522877"/>
            <a:ext cx="5427719" cy="2957423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object 130"/>
          <p:cNvSpPr txBox="1"/>
          <p:nvPr/>
        </p:nvSpPr>
        <p:spPr>
          <a:xfrm>
            <a:off x="443301" y="-251"/>
            <a:ext cx="18123709" cy="46299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6515" algn="just">
              <a:spcBef>
                <a:spcPts val="5"/>
              </a:spcBef>
            </a:pPr>
            <a:endParaRPr lang="es-MX" sz="2400" dirty="0">
              <a:cs typeface="Microsoft Sans Serif"/>
            </a:endParaRPr>
          </a:p>
          <a:p>
            <a:pPr marL="12700" marR="78105" algn="just">
              <a:spcBef>
                <a:spcPts val="20"/>
              </a:spcBef>
            </a:pP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embargo,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ambos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combinar.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instala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gabinete,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debe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evaluar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límite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acuerdo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aumentos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carcasa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según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62271-202.</a:t>
            </a:r>
            <a:endParaRPr lang="es-MX" sz="2400" dirty="0">
              <a:cs typeface="Microsoft Sans Serif"/>
            </a:endParaRPr>
          </a:p>
          <a:p>
            <a:pPr marL="12700" marR="5080" algn="just"/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cada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diseñado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operar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condiciones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normales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servicio,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deberá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exceder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límite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correspondiente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especificado.</a:t>
            </a:r>
            <a:endParaRPr lang="es-MX" sz="2400" dirty="0">
              <a:cs typeface="Microsoft Sans Serif"/>
            </a:endParaRPr>
          </a:p>
          <a:p>
            <a:pPr marL="12700" algn="just">
              <a:spcBef>
                <a:spcPts val="330"/>
              </a:spcBef>
            </a:pP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siguiente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tabla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se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prueba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acuerdo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60076-11.</a:t>
            </a:r>
            <a:endParaRPr lang="es-MX" sz="2400" dirty="0">
              <a:cs typeface="Microsoft Sans Serif"/>
            </a:endParaRPr>
          </a:p>
          <a:p>
            <a:pPr marL="12700" marR="332740" algn="just">
              <a:spcBef>
                <a:spcPts val="9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produce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cualquier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parte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aislamiento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denomina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caliente.</a:t>
            </a:r>
            <a:endParaRPr lang="es-MX" sz="2400" dirty="0">
              <a:cs typeface="Microsoft Sans Serif"/>
            </a:endParaRPr>
          </a:p>
          <a:p>
            <a:pPr marL="12700" marR="294640" algn="just"/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caliente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debe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exceder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punto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caliente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especificada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60076-11.</a:t>
            </a:r>
            <a:endParaRPr lang="es-MX" sz="2400" dirty="0">
              <a:cs typeface="Microsoft Sans Serif"/>
            </a:endParaRPr>
          </a:p>
          <a:p>
            <a:pPr marL="12700" marR="85725" algn="just"/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Esta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podría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medirse;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embargo,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puede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calcular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aproximado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fines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prácticos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utilizando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ecuación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60076-12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(Guía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carga).</a:t>
            </a:r>
          </a:p>
          <a:p>
            <a:pPr marL="12700" marR="5080">
              <a:lnSpc>
                <a:spcPct val="125000"/>
              </a:lnSpc>
              <a:spcBef>
                <a:spcPts val="100"/>
              </a:spcBef>
            </a:pPr>
            <a:endParaRPr sz="700" dirty="0">
              <a:latin typeface="Microsoft Sans Serif"/>
              <a:cs typeface="Microsoft Sans Serif"/>
            </a:endParaRPr>
          </a:p>
        </p:txBody>
      </p:sp>
      <p:pic>
        <p:nvPicPr>
          <p:cNvPr id="127" name="Imagen 126">
            <a:extLst>
              <a:ext uri="{FF2B5EF4-FFF2-40B4-BE49-F238E27FC236}">
                <a16:creationId xmlns:a16="http://schemas.microsoft.com/office/drawing/2014/main" xmlns="" id="{257F5751-A67C-4A0A-B13E-50A4F3F880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99957" y="4418960"/>
            <a:ext cx="7137626" cy="4054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12390648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object 130"/>
          <p:cNvSpPr txBox="1"/>
          <p:nvPr/>
        </p:nvSpPr>
        <p:spPr>
          <a:xfrm>
            <a:off x="443301" y="441603"/>
            <a:ext cx="18123709" cy="23754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Cuando 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instala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dentro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subestación prefabricada,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aplica la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norma </a:t>
            </a: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62271-202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define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clase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aumento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gabinete,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introduciendo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requisitos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sobre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comportamiento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subestación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(comprobado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mediante una prueba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aumento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específica).</a:t>
            </a:r>
          </a:p>
          <a:p>
            <a:pPr marL="12700" marR="5080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Esta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clase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refleja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sobrecalentamiento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comparación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"aire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libre".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figura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lado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muestra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factor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 del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tipo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seco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fuera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gabinete de acuerdo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sistema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aislamiento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eléctrico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(consulte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60076-11).</a:t>
            </a:r>
            <a:endParaRPr lang="es-MX" sz="2400" dirty="0"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100"/>
              </a:spcBef>
            </a:pPr>
            <a:endParaRPr sz="700" dirty="0">
              <a:latin typeface="Microsoft Sans Serif"/>
              <a:cs typeface="Microsoft Sans Serif"/>
            </a:endParaRPr>
          </a:p>
        </p:txBody>
      </p:sp>
      <p:pic>
        <p:nvPicPr>
          <p:cNvPr id="95" name="Imagen 94">
            <a:extLst>
              <a:ext uri="{FF2B5EF4-FFF2-40B4-BE49-F238E27FC236}">
                <a16:creationId xmlns:a16="http://schemas.microsoft.com/office/drawing/2014/main" xmlns="" id="{14B03DCE-CAEA-493B-AD2A-3F8449D615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09556" y="2817061"/>
            <a:ext cx="5791200" cy="46632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284750597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object 92"/>
          <p:cNvSpPr txBox="1"/>
          <p:nvPr/>
        </p:nvSpPr>
        <p:spPr>
          <a:xfrm>
            <a:off x="629172" y="561305"/>
            <a:ext cx="10469403" cy="9900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AR"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2800" b="1" dirty="0">
              <a:latin typeface="Microsoft Sans Serif"/>
              <a:cs typeface="Microsoft Sans Serif"/>
            </a:endParaRPr>
          </a:p>
          <a:p>
            <a:pPr marL="12700">
              <a:spcBef>
                <a:spcPts val="945"/>
              </a:spcBef>
            </a:pPr>
            <a:r>
              <a:rPr sz="2800" b="1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2800" b="1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8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28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8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2800" b="1" dirty="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361156" y="2563200"/>
            <a:ext cx="18344980" cy="77998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figura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muestra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seco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dependiendo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clase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gabinete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ES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sistema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aislamiento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155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°C.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cifras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respectivas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otros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sistemas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aislamiento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encontrar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62271-202.</a:t>
            </a: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295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curvas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deben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usarse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siguiente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manera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figura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lado:</a:t>
            </a:r>
            <a:endParaRPr lang="es-MX" sz="2400" dirty="0">
              <a:cs typeface="Microsoft Sans Serif"/>
            </a:endParaRPr>
          </a:p>
          <a:p>
            <a:pPr marL="469266" indent="-457200" algn="just">
              <a:spcBef>
                <a:spcPts val="229"/>
              </a:spcBef>
              <a:buClr>
                <a:srgbClr val="3FAC39"/>
              </a:buClr>
              <a:buSzPct val="85714"/>
              <a:buFont typeface="+mj-lt"/>
              <a:buAutoNum type="alphaLcParenR"/>
              <a:tabLst>
                <a:tab pos="116839" algn="l"/>
              </a:tabLst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seleccione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línea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clase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recinto;</a:t>
            </a:r>
            <a:endParaRPr lang="es-MX" sz="2400" dirty="0">
              <a:cs typeface="Microsoft Sans Serif"/>
            </a:endParaRPr>
          </a:p>
          <a:p>
            <a:pPr marL="457200" marR="918210" indent="-457200" algn="just">
              <a:spcBef>
                <a:spcPts val="70"/>
              </a:spcBef>
              <a:buClr>
                <a:srgbClr val="3FAC39"/>
              </a:buClr>
              <a:buSzPct val="83333"/>
              <a:buFont typeface="+mj-lt"/>
              <a:buAutoNum type="alphaLcParenR"/>
              <a:tabLst>
                <a:tab pos="106045" algn="l"/>
              </a:tabLst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seleccione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ambiente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promedio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período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tiempo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determinado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sitio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subestación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eje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vertical;</a:t>
            </a:r>
          </a:p>
          <a:p>
            <a:pPr marL="457200" marR="918210" indent="-457200" algn="just">
              <a:spcBef>
                <a:spcPts val="70"/>
              </a:spcBef>
              <a:buClr>
                <a:srgbClr val="3FAC39"/>
              </a:buClr>
              <a:buSzPct val="83333"/>
              <a:buFont typeface="+mj-lt"/>
              <a:buAutoNum type="alphaLcParenR"/>
              <a:tabLst>
                <a:tab pos="10604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intersección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clase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línea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recinto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línea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ambiente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permitido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transformador.</a:t>
            </a:r>
          </a:p>
          <a:p>
            <a:pPr marL="12700" marR="5080" algn="just">
              <a:lnSpc>
                <a:spcPct val="145800"/>
              </a:lnSpc>
              <a:spcBef>
                <a:spcPts val="100"/>
              </a:spcBef>
            </a:pPr>
            <a:endParaRPr sz="600" dirty="0">
              <a:latin typeface="Microsoft Sans Serif"/>
              <a:cs typeface="Microsoft Sans Serif"/>
            </a:endParaRPr>
          </a:p>
        </p:txBody>
      </p:sp>
      <p:pic>
        <p:nvPicPr>
          <p:cNvPr id="116" name="Imagen 115">
            <a:extLst>
              <a:ext uri="{FF2B5EF4-FFF2-40B4-BE49-F238E27FC236}">
                <a16:creationId xmlns:a16="http://schemas.microsoft.com/office/drawing/2014/main" xmlns="" id="{EFAB0455-A75F-402F-A38F-0E1B461521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14228" y="3673843"/>
            <a:ext cx="7515727" cy="5482857"/>
          </a:xfrm>
          <a:prstGeom prst="rect">
            <a:avLst/>
          </a:prstGeom>
        </p:spPr>
      </p:pic>
      <p:sp>
        <p:nvSpPr>
          <p:cNvPr id="109" name="object 106">
            <a:extLst>
              <a:ext uri="{FF2B5EF4-FFF2-40B4-BE49-F238E27FC236}">
                <a16:creationId xmlns:a16="http://schemas.microsoft.com/office/drawing/2014/main" xmlns="" id="{C827E066-4DDB-4487-9A4B-033CAECE2A76}"/>
              </a:ext>
            </a:extLst>
          </p:cNvPr>
          <p:cNvSpPr txBox="1"/>
          <p:nvPr/>
        </p:nvSpPr>
        <p:spPr>
          <a:xfrm>
            <a:off x="884152" y="5271762"/>
            <a:ext cx="8686800" cy="23827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2400" b="1" spc="-10" dirty="0">
                <a:solidFill>
                  <a:srgbClr val="171514"/>
                </a:solidFill>
                <a:cs typeface="Microsoft Sans Serif"/>
              </a:rPr>
              <a:t>Clase</a:t>
            </a:r>
            <a:r>
              <a:rPr sz="2400" b="1" spc="-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-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Microsoft Sans Serif"/>
              </a:rPr>
              <a:t>envolvente</a:t>
            </a:r>
            <a:r>
              <a:rPr sz="2400" b="1" spc="-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-20" dirty="0">
                <a:solidFill>
                  <a:srgbClr val="171514"/>
                </a:solidFill>
                <a:cs typeface="Microsoft Sans Serif"/>
              </a:rPr>
              <a:t>(K)</a:t>
            </a:r>
            <a:endParaRPr lang="en-US" sz="2400" b="1" spc="-20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lang="es-AR" sz="2400" b="1" spc="-20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95"/>
              </a:spcBef>
            </a:pPr>
            <a:r>
              <a:rPr lang="es-MX" sz="2400" b="1" i="1" spc="-10" dirty="0">
                <a:solidFill>
                  <a:srgbClr val="171514"/>
                </a:solidFill>
                <a:cs typeface="Arial"/>
              </a:rPr>
              <a:t>NOTA: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5" dirty="0">
                <a:solidFill>
                  <a:srgbClr val="171514"/>
                </a:solidFill>
                <a:cs typeface="Arial"/>
              </a:rPr>
              <a:t>Factor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0" dirty="0">
                <a:solidFill>
                  <a:srgbClr val="171514"/>
                </a:solidFill>
                <a:cs typeface="Arial"/>
              </a:rPr>
              <a:t>carga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20" dirty="0">
                <a:solidFill>
                  <a:srgbClr val="171514"/>
                </a:solidFill>
                <a:cs typeface="Arial"/>
              </a:rPr>
              <a:t>transformadores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25" dirty="0">
                <a:solidFill>
                  <a:srgbClr val="171514"/>
                </a:solidFill>
                <a:cs typeface="Arial"/>
              </a:rPr>
              <a:t>tipo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seco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 clase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aislamiento </a:t>
            </a:r>
            <a:r>
              <a:rPr lang="es-MX" sz="2400" b="1" i="1" spc="5" dirty="0">
                <a:solidFill>
                  <a:srgbClr val="171514"/>
                </a:solidFill>
                <a:cs typeface="Arial"/>
              </a:rPr>
              <a:t>155</a:t>
            </a:r>
            <a:r>
              <a:rPr lang="es-MX" sz="2400" b="1" i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-20" dirty="0">
                <a:solidFill>
                  <a:srgbClr val="171514"/>
                </a:solidFill>
                <a:cs typeface="Arial"/>
              </a:rPr>
              <a:t>°C</a:t>
            </a:r>
            <a:r>
              <a:rPr lang="es-MX" sz="2400" b="1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-30" dirty="0">
                <a:solidFill>
                  <a:srgbClr val="171514"/>
                </a:solidFill>
                <a:cs typeface="Arial"/>
              </a:rPr>
              <a:t>(F)</a:t>
            </a:r>
            <a:r>
              <a:rPr lang="es-MX" sz="2400" b="1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en</a:t>
            </a:r>
            <a:r>
              <a:rPr lang="es-MX" sz="2400" b="1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30" dirty="0">
                <a:solidFill>
                  <a:srgbClr val="171514"/>
                </a:solidFill>
                <a:cs typeface="Arial"/>
              </a:rPr>
              <a:t>un</a:t>
            </a:r>
            <a:r>
              <a:rPr lang="es-MX" sz="2400" b="1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gabinete.</a:t>
            </a:r>
            <a:endParaRPr lang="es-MX" sz="2400" b="1" dirty="0">
              <a:cs typeface="Arial"/>
            </a:endParaRPr>
          </a:p>
          <a:p>
            <a:pPr marL="12700" marR="27305" algn="just">
              <a:spcBef>
                <a:spcPts val="284"/>
              </a:spcBef>
            </a:pPr>
            <a:r>
              <a:rPr lang="es-MX" sz="2400" b="1" i="1" spc="-20" dirty="0">
                <a:solidFill>
                  <a:srgbClr val="171514"/>
                </a:solidFill>
                <a:cs typeface="Arial"/>
              </a:rPr>
              <a:t>El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0" dirty="0">
                <a:solidFill>
                  <a:srgbClr val="171514"/>
                </a:solidFill>
                <a:cs typeface="Arial"/>
              </a:rPr>
              <a:t>Anexo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D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0" dirty="0">
                <a:solidFill>
                  <a:srgbClr val="171514"/>
                </a:solidFill>
                <a:cs typeface="Arial"/>
              </a:rPr>
              <a:t>la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25" dirty="0">
                <a:solidFill>
                  <a:srgbClr val="171514"/>
                </a:solidFill>
                <a:cs typeface="Arial"/>
              </a:rPr>
              <a:t>norma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-25" dirty="0">
                <a:solidFill>
                  <a:srgbClr val="171514"/>
                </a:solidFill>
                <a:cs typeface="Arial"/>
              </a:rPr>
              <a:t>IEC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5" dirty="0">
                <a:solidFill>
                  <a:srgbClr val="171514"/>
                </a:solidFill>
                <a:cs typeface="Arial"/>
              </a:rPr>
              <a:t>62271-202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20" dirty="0">
                <a:solidFill>
                  <a:srgbClr val="171514"/>
                </a:solidFill>
                <a:cs typeface="Arial"/>
              </a:rPr>
              <a:t>proporciona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las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5" dirty="0">
                <a:solidFill>
                  <a:srgbClr val="171514"/>
                </a:solidFill>
                <a:cs typeface="Arial"/>
              </a:rPr>
              <a:t>curvas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para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otras</a:t>
            </a:r>
            <a:r>
              <a:rPr lang="es-MX" sz="2400" b="1" i="1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-5" dirty="0">
                <a:solidFill>
                  <a:srgbClr val="171514"/>
                </a:solidFill>
                <a:cs typeface="Arial"/>
              </a:rPr>
              <a:t>clases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i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i="1" spc="15" dirty="0">
                <a:solidFill>
                  <a:srgbClr val="171514"/>
                </a:solidFill>
                <a:cs typeface="Arial"/>
              </a:rPr>
              <a:t>aislamiento.</a:t>
            </a:r>
            <a:endParaRPr lang="es-MX" sz="2400" b="1" dirty="0">
              <a:cs typeface="Arial"/>
            </a:endParaRPr>
          </a:p>
          <a:p>
            <a:pPr marL="12700">
              <a:spcBef>
                <a:spcPts val="100"/>
              </a:spcBef>
            </a:pPr>
            <a:endParaRPr sz="500" dirty="0">
              <a:latin typeface="Microsoft Sans Serif"/>
              <a:cs typeface="Microsoft Sans Serif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70273428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object 97"/>
          <p:cNvSpPr txBox="1"/>
          <p:nvPr/>
        </p:nvSpPr>
        <p:spPr>
          <a:xfrm>
            <a:off x="332666" y="313142"/>
            <a:ext cx="18344980" cy="85590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700"/>
              </a:spcBef>
            </a:pPr>
            <a:r>
              <a:rPr lang="es-MX" sz="2800" b="1" spc="15" dirty="0">
                <a:solidFill>
                  <a:srgbClr val="00B6F2"/>
                </a:solidFill>
                <a:cs typeface="Microsoft Sans Serif"/>
              </a:rPr>
              <a:t>Sobrecarga</a:t>
            </a:r>
            <a:endParaRPr lang="es-MX" sz="2800" b="1" dirty="0">
              <a:cs typeface="Microsoft Sans Serif"/>
            </a:endParaRPr>
          </a:p>
          <a:p>
            <a:pPr marL="12700" algn="just">
              <a:spcBef>
                <a:spcPts val="445"/>
              </a:spcBef>
            </a:pPr>
            <a:r>
              <a:rPr lang="es-MX" sz="2400" b="1" spc="30" dirty="0">
                <a:solidFill>
                  <a:srgbClr val="171514"/>
                </a:solidFill>
                <a:cs typeface="Arial"/>
              </a:rPr>
              <a:t>Temperatura</a:t>
            </a:r>
            <a:r>
              <a:rPr lang="es-MX" sz="2400" b="1" spc="-4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35" dirty="0">
                <a:solidFill>
                  <a:srgbClr val="171514"/>
                </a:solidFill>
                <a:cs typeface="Arial"/>
              </a:rPr>
              <a:t>ambiente</a:t>
            </a:r>
            <a:endParaRPr lang="es-MX" sz="2400" dirty="0">
              <a:cs typeface="Arial"/>
            </a:endParaRPr>
          </a:p>
          <a:p>
            <a:pPr marL="12700" marR="5080" algn="just">
              <a:spcBef>
                <a:spcPts val="5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asignada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las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normales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servicio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definidas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normas: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160"/>
              </a:spcBef>
              <a:buClr>
                <a:srgbClr val="3FAC39"/>
              </a:buClr>
              <a:buSzPct val="114285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ambiente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40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°C;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26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ambiente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diaria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promedio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30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°C;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220"/>
              </a:spcBef>
              <a:buClr>
                <a:srgbClr val="3FAC39"/>
              </a:buClr>
              <a:buSzPct val="114285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ambiente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media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anual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20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°C.</a:t>
            </a:r>
          </a:p>
          <a:p>
            <a:pPr marL="12700" marR="492759" algn="just">
              <a:spcBef>
                <a:spcPts val="100"/>
              </a:spcBef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Bajo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pedido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fabricar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funcionen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ambiente.</a:t>
            </a:r>
            <a:endParaRPr lang="es-MX" sz="2400" dirty="0">
              <a:cs typeface="Microsoft Sans Serif"/>
            </a:endParaRPr>
          </a:p>
          <a:p>
            <a:pPr marL="12700" algn="just"/>
            <a:r>
              <a:rPr lang="es-MX" sz="2400" b="1" spc="10" dirty="0">
                <a:solidFill>
                  <a:srgbClr val="171514"/>
                </a:solidFill>
                <a:cs typeface="Arial"/>
              </a:rPr>
              <a:t>Sobrecarga</a:t>
            </a:r>
          </a:p>
          <a:p>
            <a:pPr marL="12700" algn="just"/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sobrecarga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nominal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depende 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previa del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transformador,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devanados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correspondientes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aceite al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inicio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sobrecarga. 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continuación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muestran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ejemplos 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duración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permitida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niveles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respectivos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sobrecarga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aceptable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tablas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respectivamente,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tipo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seco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sumergidos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aceite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mineral.</a:t>
            </a:r>
            <a:endParaRPr lang="es-MX" sz="2400" dirty="0">
              <a:cs typeface="Microsoft Sans Serif"/>
            </a:endParaRPr>
          </a:p>
          <a:p>
            <a:pPr marL="12700" marR="132715" algn="just"/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ejemplo,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si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continuamente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50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nominal,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entonces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puede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sobrecargarse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durante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tiempo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definido limitado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por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alcanzada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comparación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permitida.</a:t>
            </a:r>
          </a:p>
          <a:p>
            <a:pPr marL="12700" marR="132715" algn="just"/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comparación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versión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anterior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guía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documento,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guía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introdujo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contenido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oxígeno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y/o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humedad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modelo.</a:t>
            </a:r>
          </a:p>
          <a:p>
            <a:pPr marL="12700" marR="132715" algn="just"/>
            <a:r>
              <a:rPr lang="es-MX" sz="240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sumergido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aceite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mineral,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aceite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limita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sobrecarga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98 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°C.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duración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sobrecarga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ha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definido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sin aire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contenido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humedad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0,5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%.</a:t>
            </a:r>
            <a:endParaRPr lang="es-MX" sz="2400" dirty="0">
              <a:cs typeface="Microsoft Sans Serif"/>
            </a:endParaRPr>
          </a:p>
          <a:p>
            <a:pPr marL="120650" indent="-108585" algn="just"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lang="es-MX" sz="2400" b="1" spc="10" dirty="0">
                <a:solidFill>
                  <a:srgbClr val="171514"/>
                </a:solidFill>
                <a:cs typeface="Microsoft Sans Serif"/>
              </a:rPr>
              <a:t>Sobrecarga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b="1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b="1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5" dirty="0">
                <a:solidFill>
                  <a:srgbClr val="171514"/>
                </a:solidFill>
                <a:cs typeface="Microsoft Sans Serif"/>
              </a:rPr>
              <a:t>sumergido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b="1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Microsoft Sans Serif"/>
              </a:rPr>
              <a:t>aceite</a:t>
            </a:r>
            <a:r>
              <a:rPr lang="es-MX" sz="2400" b="1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Microsoft Sans Serif"/>
              </a:rPr>
              <a:t>mineral</a:t>
            </a:r>
          </a:p>
          <a:p>
            <a:pPr marL="12065" algn="just">
              <a:buClr>
                <a:srgbClr val="3FAC39"/>
              </a:buClr>
              <a:buSzPct val="145454"/>
              <a:tabLst>
                <a:tab pos="121285" algn="l"/>
              </a:tabLst>
            </a:pP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También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cabe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señalar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aceite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medida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confiable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 devanado,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ya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constante de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tiempo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aceite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2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4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horas,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mientras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constante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tiempo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2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6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minutos.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tanto,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determinación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duración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admisible 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sobrecarga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debe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realizarse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mucho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cuidado,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ya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existe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peligro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supere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crítica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105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°C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sea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visible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aceite.</a:t>
            </a:r>
            <a:endParaRPr lang="es-MX" sz="2400" dirty="0">
              <a:cs typeface="Microsoft Sans Serif"/>
            </a:endParaRPr>
          </a:p>
          <a:p>
            <a:pPr marL="12700" marR="5080" algn="just">
              <a:lnSpc>
                <a:spcPct val="145800"/>
              </a:lnSpc>
              <a:spcBef>
                <a:spcPts val="100"/>
              </a:spcBef>
            </a:pPr>
            <a:endParaRPr sz="600" dirty="0">
              <a:latin typeface="Microsoft Sans Serif"/>
              <a:cs typeface="Microsoft Sans Serif"/>
            </a:endParaRPr>
          </a:p>
        </p:txBody>
      </p:sp>
      <p:pic>
        <p:nvPicPr>
          <p:cNvPr id="118" name="Imagen 117">
            <a:extLst>
              <a:ext uri="{FF2B5EF4-FFF2-40B4-BE49-F238E27FC236}">
                <a16:creationId xmlns:a16="http://schemas.microsoft.com/office/drawing/2014/main" xmlns="" id="{FA5748CC-0B8C-4208-8183-405D17F4D1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28356" y="8547100"/>
            <a:ext cx="9982199" cy="1981199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bject 14"/>
          <p:cNvSpPr txBox="1"/>
          <p:nvPr/>
        </p:nvSpPr>
        <p:spPr>
          <a:xfrm>
            <a:off x="513556" y="445305"/>
            <a:ext cx="10603020" cy="957955"/>
          </a:xfrm>
          <a:prstGeom prst="rect">
            <a:avLst/>
          </a:prstGeom>
        </p:spPr>
        <p:txBody>
          <a:bodyPr vert="horz" wrap="square" lIns="0" tIns="128270" rIns="0" bIns="0" rtlCol="0">
            <a:spAutoFit/>
          </a:bodyPr>
          <a:lstStyle/>
          <a:p>
            <a:pPr marL="12700" algn="just">
              <a:spcBef>
                <a:spcPts val="1010"/>
              </a:spcBef>
            </a:pPr>
            <a:r>
              <a:rPr lang="es-AR" sz="24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2400" b="1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745"/>
              </a:spcBef>
            </a:pPr>
            <a:r>
              <a:rPr sz="2400" b="1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2400" b="1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400" b="1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400" b="1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endParaRPr sz="2400" b="1" dirty="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999162" y="3997067"/>
            <a:ext cx="12496801" cy="54940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 algn="just">
              <a:spcBef>
                <a:spcPts val="24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Sobrecarga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tipo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seco.</a:t>
            </a:r>
          </a:p>
          <a:p>
            <a:pPr marL="120650" indent="-108585" algn="just">
              <a:spcBef>
                <a:spcPts val="24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endParaRPr lang="es-MX" sz="2400" dirty="0">
              <a:cs typeface="Microsoft Sans Serif"/>
            </a:endParaRPr>
          </a:p>
          <a:p>
            <a:pPr marL="120650" algn="just">
              <a:spcBef>
                <a:spcPts val="180"/>
              </a:spcBef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Según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60076-12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clase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térmica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155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°C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40" dirty="0">
                <a:solidFill>
                  <a:srgbClr val="171514"/>
                </a:solidFill>
                <a:cs typeface="Microsoft Sans Serif"/>
              </a:rPr>
              <a:t>(F)</a:t>
            </a:r>
            <a:endParaRPr lang="es-MX" sz="2400" dirty="0"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sz="2400" spc="1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alta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eficiencia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corresponde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equipo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diseñado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bajo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nivel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pérdidas</a:t>
            </a:r>
            <a:r>
              <a:rPr lang="en-US" sz="2400" spc="15" dirty="0">
                <a:solidFill>
                  <a:srgbClr val="171514"/>
                </a:solidFill>
                <a:cs typeface="Microsoft Sans Serif"/>
              </a:rPr>
              <a:t>,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garantizar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costo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propiedad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reducido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usuario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final.</a:t>
            </a:r>
            <a:endParaRPr sz="2400" dirty="0">
              <a:cs typeface="Microsoft Sans Serif"/>
            </a:endParaRPr>
          </a:p>
          <a:p>
            <a:pPr marL="12700" marR="5080" algn="just">
              <a:spcBef>
                <a:spcPts val="1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pérdidas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pueden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dividir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categorías: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pérdidas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carga,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proporcionales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(cuadrado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corriente);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pérdidas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sin carga,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causadas </a:t>
            </a:r>
            <a:r>
              <a:rPr sz="2400" spc="35" dirty="0" err="1">
                <a:solidFill>
                  <a:srgbClr val="171514"/>
                </a:solidFill>
                <a:cs typeface="Microsoft Sans Serif"/>
              </a:rPr>
              <a:t>por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magnetización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 núcleo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mientras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está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energizado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constantes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independientemente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.</a:t>
            </a:r>
            <a:endParaRPr lang="en-US" sz="2400" spc="2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95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eficiencia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energética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relacionada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siguientes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factores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influyen: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345"/>
              </a:spcBef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pérdidas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(con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carga);</a:t>
            </a:r>
          </a:p>
          <a:p>
            <a:pPr marL="812165" lvl="1" indent="-342900" algn="just">
              <a:spcBef>
                <a:spcPts val="345"/>
              </a:spcBef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vida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útil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transformador;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240"/>
              </a:spcBef>
              <a:buClr>
                <a:srgbClr val="3FAC39"/>
              </a:buClr>
              <a:buSzPct val="114285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perfil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misión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(aplicación).</a:t>
            </a:r>
          </a:p>
          <a:p>
            <a:pPr marL="12700" marR="5080">
              <a:lnSpc>
                <a:spcPct val="145800"/>
              </a:lnSpc>
              <a:spcBef>
                <a:spcPts val="10"/>
              </a:spcBef>
            </a:pPr>
            <a:endParaRPr sz="600" dirty="0">
              <a:latin typeface="Microsoft Sans Serif"/>
              <a:cs typeface="Microsoft Sans Serif"/>
            </a:endParaRPr>
          </a:p>
        </p:txBody>
      </p:sp>
      <p:pic>
        <p:nvPicPr>
          <p:cNvPr id="29" name="Imagen 28">
            <a:extLst>
              <a:ext uri="{FF2B5EF4-FFF2-40B4-BE49-F238E27FC236}">
                <a16:creationId xmlns:a16="http://schemas.microsoft.com/office/drawing/2014/main" xmlns="" id="{D5D97F80-DA29-4F51-A5B0-EAAEA159F3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76356" y="849437"/>
            <a:ext cx="9372600" cy="3049463"/>
          </a:xfrm>
          <a:prstGeom prst="rect">
            <a:avLst/>
          </a:prstGeom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5406" y="1774800"/>
            <a:ext cx="5286412" cy="84296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323056" y="241300"/>
            <a:ext cx="18364200" cy="25727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lang="es-MX" sz="2800" b="1" spc="15" dirty="0">
                <a:solidFill>
                  <a:srgbClr val="00B6F2"/>
                </a:solidFill>
                <a:cs typeface="Microsoft Sans Serif"/>
              </a:rPr>
              <a:t>Condiciones</a:t>
            </a:r>
            <a:r>
              <a:rPr lang="es-MX" sz="2800" b="1" spc="-3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lang="es-MX" sz="2800" b="1" spc="30" dirty="0">
                <a:solidFill>
                  <a:srgbClr val="00B6F2"/>
                </a:solidFill>
                <a:cs typeface="Microsoft Sans Serif"/>
              </a:rPr>
              <a:t>ambientales</a:t>
            </a:r>
          </a:p>
          <a:p>
            <a:pPr marL="12700" algn="just">
              <a:spcBef>
                <a:spcPts val="100"/>
              </a:spcBef>
            </a:pPr>
            <a:endParaRPr lang="es-MX" sz="2800" b="1" dirty="0">
              <a:cs typeface="Microsoft Sans Serif"/>
            </a:endParaRPr>
          </a:p>
          <a:p>
            <a:pPr marL="12700" algn="just">
              <a:spcBef>
                <a:spcPts val="690"/>
              </a:spcBef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Condiciones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funcionamiento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(tasa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tiempo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uso,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tasa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tiempo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carga).</a:t>
            </a:r>
            <a:endParaRPr lang="es-MX" sz="2400" dirty="0">
              <a:cs typeface="Microsoft Sans Serif"/>
            </a:endParaRPr>
          </a:p>
          <a:p>
            <a:pPr marL="12700" marR="5080" algn="just">
              <a:spcBef>
                <a:spcPts val="30"/>
              </a:spcBef>
            </a:pP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debe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estudiarse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buscar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equilibrio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optimizado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considerando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mejor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equilibrio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entre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perfil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pérdidas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carga.</a:t>
            </a:r>
          </a:p>
          <a:p>
            <a:pPr marL="12700" marR="5080" algn="just">
              <a:spcBef>
                <a:spcPts val="30"/>
              </a:spcBef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Entonces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alcanzará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Kg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CO2eq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bajo.</a:t>
            </a:r>
            <a:endParaRPr lang="es-MX" sz="2400" dirty="0"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10"/>
              </a:spcBef>
            </a:pPr>
            <a:endParaRPr sz="600" dirty="0">
              <a:latin typeface="Microsoft Sans Serif"/>
              <a:cs typeface="Microsoft Sans Serif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35333871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/>
          <p:cNvSpPr txBox="1"/>
          <p:nvPr/>
        </p:nvSpPr>
        <p:spPr>
          <a:xfrm>
            <a:off x="589756" y="457803"/>
            <a:ext cx="17907000" cy="1068882"/>
          </a:xfrm>
          <a:prstGeom prst="rect">
            <a:avLst/>
          </a:prstGeom>
        </p:spPr>
        <p:txBody>
          <a:bodyPr vert="horz" wrap="square" lIns="0" tIns="116205" rIns="0" bIns="0" rtlCol="0">
            <a:spAutoFit/>
          </a:bodyPr>
          <a:lstStyle/>
          <a:p>
            <a:pPr marL="12700">
              <a:spcBef>
                <a:spcPts val="915"/>
              </a:spcBef>
            </a:pPr>
            <a:r>
              <a:rPr lang="es-AR" sz="2800" b="1" spc="45" dirty="0">
                <a:solidFill>
                  <a:srgbClr val="171514"/>
                </a:solidFill>
                <a:latin typeface="+mj-lt"/>
                <a:cs typeface="Microsoft Sans Serif"/>
              </a:rPr>
              <a:t>Transformadores de potencia</a:t>
            </a:r>
            <a:endParaRPr sz="2800" b="1" dirty="0">
              <a:latin typeface="+mj-lt"/>
              <a:cs typeface="Microsoft Sans Serif"/>
            </a:endParaRPr>
          </a:p>
          <a:p>
            <a:pPr marL="12700">
              <a:spcBef>
                <a:spcPts val="695"/>
              </a:spcBef>
            </a:pPr>
            <a:r>
              <a:rPr sz="2800" b="1" dirty="0">
                <a:solidFill>
                  <a:srgbClr val="171514"/>
                </a:solidFill>
                <a:latin typeface="+mj-lt"/>
                <a:cs typeface="Microsoft Sans Serif"/>
              </a:rPr>
              <a:t>Caída</a:t>
            </a:r>
            <a:r>
              <a:rPr sz="2800" b="1" spc="-25" dirty="0">
                <a:solidFill>
                  <a:srgbClr val="171514"/>
                </a:solidFill>
                <a:latin typeface="+mj-lt"/>
                <a:cs typeface="Microsoft Sans Serif"/>
              </a:rPr>
              <a:t> </a:t>
            </a:r>
            <a:r>
              <a:rPr sz="2800" b="1" spc="35" dirty="0">
                <a:solidFill>
                  <a:srgbClr val="171514"/>
                </a:solidFill>
                <a:latin typeface="+mj-lt"/>
                <a:cs typeface="Microsoft Sans Serif"/>
              </a:rPr>
              <a:t>de</a:t>
            </a:r>
            <a:r>
              <a:rPr sz="2800" b="1" spc="-25" dirty="0">
                <a:solidFill>
                  <a:srgbClr val="171514"/>
                </a:solidFill>
                <a:latin typeface="+mj-lt"/>
                <a:cs typeface="Microsoft Sans Serif"/>
              </a:rPr>
              <a:t> </a:t>
            </a:r>
            <a:r>
              <a:rPr lang="es-ES" sz="2800" b="1" spc="30" dirty="0">
                <a:solidFill>
                  <a:srgbClr val="171514"/>
                </a:solidFill>
                <a:latin typeface="+mj-lt"/>
                <a:cs typeface="Microsoft Sans Serif"/>
              </a:rPr>
              <a:t>tensión</a:t>
            </a:r>
            <a:endParaRPr sz="2800" b="1" dirty="0">
              <a:latin typeface="+mj-lt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29088" y="570857"/>
            <a:ext cx="12496268" cy="42092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caída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diferencia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aritmética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entre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desarrollado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en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terminales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mismo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devanado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factor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específicos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suministrado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(uno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de)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otros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devanados.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siendo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igual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a:</a:t>
            </a:r>
            <a:endParaRPr sz="2400" dirty="0">
              <a:cs typeface="Microsoft Sans Serif"/>
            </a:endParaRPr>
          </a:p>
          <a:p>
            <a:pPr marL="120650" marR="13335" indent="-108585" algn="just"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si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conectado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toma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principal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(la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vacío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devanado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entonces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igual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su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nominal);</a:t>
            </a:r>
            <a:endParaRPr sz="2400" dirty="0">
              <a:cs typeface="Microsoft Sans Serif"/>
            </a:endParaRPr>
          </a:p>
          <a:p>
            <a:pPr marL="12700" marR="248920" algn="just">
              <a:spcBef>
                <a:spcPts val="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toma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si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conectado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otra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toma.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 err="1">
                <a:solidFill>
                  <a:srgbClr val="171514"/>
                </a:solidFill>
                <a:cs typeface="Microsoft Sans Serif"/>
              </a:rPr>
              <a:t>Esta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diferencia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generalmente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se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expresa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porcentaje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devanado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.</a:t>
            </a:r>
            <a:endParaRPr lang="en-US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248920" algn="just">
              <a:spcBef>
                <a:spcPts val="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endParaRPr lang="es-AR" sz="2400" spc="1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NOTA: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transformadores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devanados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múltiples,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caída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aumento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tensión depende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solo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sí,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sino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también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otros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devanados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(consulte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60076-8).</a:t>
            </a:r>
          </a:p>
          <a:p>
            <a:pPr marL="12700" marR="248920">
              <a:lnSpc>
                <a:spcPct val="125000"/>
              </a:lnSpc>
              <a:spcBef>
                <a:spcPts val="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endParaRPr sz="700" dirty="0">
              <a:latin typeface="Microsoft Sans Serif"/>
              <a:cs typeface="Microsoft Sans Serif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03968" y="1774800"/>
            <a:ext cx="5357850" cy="84296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/>
          <p:cNvSpPr txBox="1"/>
          <p:nvPr/>
        </p:nvSpPr>
        <p:spPr>
          <a:xfrm>
            <a:off x="589756" y="457803"/>
            <a:ext cx="17907000" cy="1068882"/>
          </a:xfrm>
          <a:prstGeom prst="rect">
            <a:avLst/>
          </a:prstGeom>
        </p:spPr>
        <p:txBody>
          <a:bodyPr vert="horz" wrap="square" lIns="0" tIns="116205" rIns="0" bIns="0" rtlCol="0">
            <a:spAutoFit/>
          </a:bodyPr>
          <a:lstStyle/>
          <a:p>
            <a:pPr marL="12700">
              <a:spcBef>
                <a:spcPts val="915"/>
              </a:spcBef>
            </a:pPr>
            <a:r>
              <a:rPr lang="es-AR" sz="2800" b="1" spc="45" dirty="0">
                <a:solidFill>
                  <a:srgbClr val="171514"/>
                </a:solidFill>
                <a:latin typeface="+mj-lt"/>
                <a:cs typeface="Microsoft Sans Serif"/>
              </a:rPr>
              <a:t>Transformadores de potencia</a:t>
            </a:r>
            <a:endParaRPr sz="2800" b="1" dirty="0">
              <a:latin typeface="+mj-lt"/>
              <a:cs typeface="Microsoft Sans Serif"/>
            </a:endParaRPr>
          </a:p>
          <a:p>
            <a:pPr marL="12700">
              <a:spcBef>
                <a:spcPts val="695"/>
              </a:spcBef>
            </a:pPr>
            <a:r>
              <a:rPr sz="2800" b="1" dirty="0">
                <a:solidFill>
                  <a:srgbClr val="171514"/>
                </a:solidFill>
                <a:latin typeface="+mj-lt"/>
                <a:cs typeface="Microsoft Sans Serif"/>
              </a:rPr>
              <a:t>Caída</a:t>
            </a:r>
            <a:r>
              <a:rPr sz="2800" b="1" spc="-25" dirty="0">
                <a:solidFill>
                  <a:srgbClr val="171514"/>
                </a:solidFill>
                <a:latin typeface="+mj-lt"/>
                <a:cs typeface="Microsoft Sans Serif"/>
              </a:rPr>
              <a:t> </a:t>
            </a:r>
            <a:r>
              <a:rPr sz="2800" b="1" spc="35" dirty="0">
                <a:solidFill>
                  <a:srgbClr val="171514"/>
                </a:solidFill>
                <a:latin typeface="+mj-lt"/>
                <a:cs typeface="Microsoft Sans Serif"/>
              </a:rPr>
              <a:t>de</a:t>
            </a:r>
            <a:r>
              <a:rPr sz="2800" b="1" spc="-25" dirty="0">
                <a:solidFill>
                  <a:srgbClr val="171514"/>
                </a:solidFill>
                <a:latin typeface="+mj-lt"/>
                <a:cs typeface="Microsoft Sans Serif"/>
              </a:rPr>
              <a:t> </a:t>
            </a:r>
            <a:r>
              <a:rPr lang="es-ES" sz="2800" b="1" spc="30" dirty="0">
                <a:solidFill>
                  <a:srgbClr val="171514"/>
                </a:solidFill>
                <a:latin typeface="+mj-lt"/>
                <a:cs typeface="Microsoft Sans Serif"/>
              </a:rPr>
              <a:t>tensión</a:t>
            </a:r>
            <a:endParaRPr sz="2800" b="1" dirty="0">
              <a:latin typeface="+mj-lt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29088" y="570857"/>
            <a:ext cx="12496268" cy="72793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445"/>
              </a:spcBef>
            </a:pPr>
            <a:r>
              <a:rPr lang="es-MX" sz="2400" b="1" dirty="0">
                <a:solidFill>
                  <a:srgbClr val="171514"/>
                </a:solidFill>
                <a:cs typeface="Arial"/>
              </a:rPr>
              <a:t>La</a:t>
            </a:r>
            <a:r>
              <a:rPr lang="es-MX"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5" dirty="0">
                <a:solidFill>
                  <a:srgbClr val="171514"/>
                </a:solidFill>
                <a:cs typeface="Arial"/>
              </a:rPr>
              <a:t>necesidad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Arial"/>
              </a:rPr>
              <a:t>calcular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20" dirty="0">
                <a:solidFill>
                  <a:srgbClr val="171514"/>
                </a:solidFill>
                <a:cs typeface="Arial"/>
              </a:rPr>
              <a:t>la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10" dirty="0">
                <a:solidFill>
                  <a:srgbClr val="171514"/>
                </a:solidFill>
                <a:cs typeface="Arial"/>
              </a:rPr>
              <a:t>caída</a:t>
            </a:r>
            <a:r>
              <a:rPr lang="es-MX"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MX"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lang="es-MX" sz="2400" b="1" spc="15" dirty="0">
                <a:solidFill>
                  <a:srgbClr val="171514"/>
                </a:solidFill>
                <a:cs typeface="Arial"/>
              </a:rPr>
              <a:t>tensión.</a:t>
            </a:r>
          </a:p>
          <a:p>
            <a:pPr marL="12700" algn="just">
              <a:spcBef>
                <a:spcPts val="445"/>
              </a:spcBef>
            </a:pPr>
            <a:endParaRPr lang="es-MX" sz="2400" dirty="0">
              <a:cs typeface="Arial"/>
            </a:endParaRPr>
          </a:p>
          <a:p>
            <a:pPr marL="12700" marR="5080" algn="just">
              <a:spcBef>
                <a:spcPts val="8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definiciones </a:t>
            </a:r>
            <a:r>
              <a:rPr lang="es-MX" sz="2400" spc="-30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relativas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implican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entrada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servicio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aplicada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terminales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entrada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activa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(los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terminales primarios)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debe,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 principio,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exceder 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 nominal.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salida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máxima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bajo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tanto,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(o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toma) menos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caída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tensión.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 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salida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corriente nominal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 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entrada nominal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principio,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menos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consumo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energía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(pérdida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activa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reactiva).</a:t>
            </a:r>
          </a:p>
          <a:p>
            <a:pPr marL="12700" marR="5080" algn="just">
              <a:spcBef>
                <a:spcPts val="80"/>
              </a:spcBef>
            </a:pPr>
            <a:endParaRPr lang="es-MX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149225" algn="just">
              <a:spcBef>
                <a:spcPts val="100"/>
              </a:spcBef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Según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hábitos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América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Norte,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clasificación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MTA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basa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mantener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secundario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40" dirty="0">
                <a:solidFill>
                  <a:srgbClr val="171514"/>
                </a:solidFill>
                <a:cs typeface="Microsoft Sans Serif"/>
              </a:rPr>
              <a:t>imprimir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devanado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primario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necesario.</a:t>
            </a:r>
            <a:endParaRPr lang="es-MX" sz="2400" dirty="0">
              <a:cs typeface="Microsoft Sans Serif"/>
            </a:endParaRPr>
          </a:p>
          <a:p>
            <a:pPr marL="12700" marR="5080" algn="just">
              <a:spcBef>
                <a:spcPts val="80"/>
              </a:spcBef>
            </a:pP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compensar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caída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través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secundaria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atraso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80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superior.</a:t>
            </a:r>
          </a:p>
          <a:p>
            <a:pPr marL="12700" marR="5080" algn="just">
              <a:spcBef>
                <a:spcPts val="80"/>
              </a:spcBef>
            </a:pPr>
            <a:endParaRPr lang="es-MX" sz="2400" spc="20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determinación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 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 de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toma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correspondiente,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necesaria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alcanzar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salida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específica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específica,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implica,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por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tanto,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cálculo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caída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tensión,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utilizando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cifras conocidas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estimadas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impedancia de cortocircuito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transformador.</a:t>
            </a:r>
          </a:p>
          <a:p>
            <a:pPr marL="12700" marR="248920">
              <a:lnSpc>
                <a:spcPct val="125000"/>
              </a:lnSpc>
              <a:spcBef>
                <a:spcPts val="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endParaRPr sz="700" dirty="0">
              <a:latin typeface="Microsoft Sans Serif"/>
              <a:cs typeface="Microsoft Sans Serif"/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xmlns="" id="{E7B44748-731D-4115-870E-4067C49A92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005353" y="7418402"/>
            <a:ext cx="7715305" cy="2830824"/>
          </a:xfrm>
          <a:prstGeom prst="rect">
            <a:avLst/>
          </a:prstGeom>
        </p:spPr>
      </p:pic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3968" y="1774800"/>
            <a:ext cx="5357850" cy="84296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5933256" y="7704154"/>
            <a:ext cx="4786346" cy="23574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63723722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437356" y="489528"/>
            <a:ext cx="10679220" cy="1011174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12700">
              <a:spcBef>
                <a:spcPts val="665"/>
              </a:spcBef>
            </a:pPr>
            <a:r>
              <a:rPr lang="es-AR"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2800" b="1" dirty="0">
              <a:latin typeface="Microsoft Sans Serif"/>
              <a:cs typeface="Microsoft Sans Serif"/>
            </a:endParaRPr>
          </a:p>
          <a:p>
            <a:pPr marL="12700">
              <a:spcBef>
                <a:spcPts val="545"/>
              </a:spcBef>
            </a:pPr>
            <a:r>
              <a:rPr sz="2800" b="1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28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28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 paralelo</a:t>
            </a:r>
            <a:endParaRPr sz="2800" b="1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542756" y="618164"/>
            <a:ext cx="13050045" cy="79626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2400" spc="-25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anexo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informativo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norma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60076-1 establece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debe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tener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cuenta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si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bien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operación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n-U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paralelo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inusual,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aconsejable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usuarios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consulten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fabricante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planifique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paralelo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otros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identifiquen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involucrados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.</a:t>
            </a:r>
            <a:endParaRPr lang="en-US" sz="2400" spc="1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endParaRPr sz="2400" dirty="0">
              <a:cs typeface="Microsoft Sans Serif"/>
            </a:endParaRPr>
          </a:p>
          <a:p>
            <a:pPr marL="12700" marR="245110" algn="just"/>
            <a:r>
              <a:rPr sz="2400" spc="-25" dirty="0">
                <a:solidFill>
                  <a:srgbClr val="171514"/>
                </a:solidFill>
                <a:cs typeface="Microsoft Sans Serif"/>
              </a:rPr>
              <a:t>Si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nuevo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requiere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operación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paralelo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transformador(es)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existente,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esto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ES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indicará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proporcionará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siguiente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información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sobre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el(los)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transformador(es)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existente(s):</a:t>
            </a:r>
            <a:endParaRPr lang="en-US" sz="2400" spc="5" dirty="0">
              <a:solidFill>
                <a:srgbClr val="171514"/>
              </a:solidFill>
              <a:cs typeface="Microsoft Sans Serif"/>
            </a:endParaRPr>
          </a:p>
          <a:p>
            <a:pPr marL="12700" marR="245110" algn="just"/>
            <a:endParaRPr sz="2400" dirty="0">
              <a:cs typeface="Microsoft Sans Serif"/>
            </a:endParaRP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15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nominal;</a:t>
            </a:r>
            <a:endParaRPr lang="en-US" sz="2400" spc="20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AR" sz="2400" spc="10" dirty="0">
                <a:solidFill>
                  <a:srgbClr val="171514"/>
                </a:solidFill>
                <a:cs typeface="Microsoft Sans Serif"/>
              </a:rPr>
              <a:t>relación de transformación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nominal;</a:t>
            </a:r>
            <a:endParaRPr lang="en-US" sz="2400" spc="15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AR" sz="2400" spc="15" dirty="0">
                <a:solidFill>
                  <a:srgbClr val="171514"/>
                </a:solidFill>
                <a:cs typeface="Microsoft Sans Serif"/>
              </a:rPr>
              <a:t>relaciones de transformación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correspondientes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tomas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distintas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toma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principal;</a:t>
            </a:r>
            <a:endParaRPr lang="en-US" sz="2400" spc="20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pérdida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carga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toma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principal,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corregida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temperatura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referencia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adecuada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;</a:t>
            </a:r>
            <a:endParaRPr lang="en-US" sz="2400" spc="10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impedancia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cortocircuito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toma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principal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tomas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extremas,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 err="1">
                <a:solidFill>
                  <a:srgbClr val="171514"/>
                </a:solidFill>
                <a:cs typeface="Microsoft Sans Serif"/>
              </a:rPr>
              <a:t>si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tensión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tomas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extremas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difiere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más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5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45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toma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principal;</a:t>
            </a:r>
            <a:endParaRPr lang="en-US" sz="2400" spc="20" dirty="0">
              <a:solidFill>
                <a:srgbClr val="171514"/>
              </a:solidFill>
              <a:cs typeface="Microsoft Sans Serif"/>
            </a:endParaRP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impedancia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otras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tomas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si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están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disponibles;</a:t>
            </a: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diagrama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conexiones,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símbolo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conexión,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ambos.</a:t>
            </a:r>
          </a:p>
          <a:p>
            <a:pPr marL="812165" lvl="1" indent="-342900" algn="just">
              <a:spcBef>
                <a:spcPts val="440"/>
              </a:spcBef>
              <a:buClr>
                <a:srgbClr val="3FAC39"/>
              </a:buClr>
              <a:buSzPct val="160000"/>
              <a:buFont typeface="Arial" panose="020B0604020202020204" pitchFamily="34" charset="0"/>
              <a:buChar char="•"/>
              <a:tabLst>
                <a:tab pos="121285" algn="l"/>
              </a:tabLst>
            </a:pPr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NOTA: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devanados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múltiples,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generalmente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será necesaria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información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complementaria.</a:t>
            </a:r>
          </a:p>
          <a:p>
            <a:pPr marL="120650" marR="161290" indent="-108585">
              <a:lnSpc>
                <a:spcPts val="1050"/>
              </a:lnSpc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endParaRPr sz="750" dirty="0">
              <a:latin typeface="Microsoft Sans Serif"/>
              <a:cs typeface="Microsoft Sans Serif"/>
            </a:endParaRP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61092" y="1711325"/>
            <a:ext cx="4929222" cy="8707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437356" y="489528"/>
            <a:ext cx="10679220" cy="1011174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12700">
              <a:spcBef>
                <a:spcPts val="665"/>
              </a:spcBef>
            </a:pPr>
            <a:r>
              <a:rPr lang="es-AR"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2800" b="1" dirty="0">
              <a:latin typeface="Microsoft Sans Serif"/>
              <a:cs typeface="Microsoft Sans Serif"/>
            </a:endParaRPr>
          </a:p>
          <a:p>
            <a:pPr marL="12700">
              <a:spcBef>
                <a:spcPts val="545"/>
              </a:spcBef>
            </a:pPr>
            <a:r>
              <a:rPr sz="2800" b="1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28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28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 paralelo</a:t>
            </a:r>
            <a:endParaRPr sz="2800" b="1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542756" y="618164"/>
            <a:ext cx="13050045" cy="88655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esta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cláusula,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operación en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paralelo significa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conexión directa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terminal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terminal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entre transformadores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mismas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instalaciones.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Sólo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consideran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devanados.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lógica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también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aplicable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bancos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tres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monofásicos.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operación en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paralelo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exitosa,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requieren:</a:t>
            </a:r>
          </a:p>
          <a:p>
            <a:pPr marL="12700" marR="5080" algn="just">
              <a:spcBef>
                <a:spcPts val="100"/>
              </a:spcBef>
            </a:pP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28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misma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(tolerancia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±10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%);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320"/>
              </a:spcBef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misma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nominal;</a:t>
            </a:r>
            <a:endParaRPr lang="es-MX" sz="2400" dirty="0">
              <a:cs typeface="Microsoft Sans Serif"/>
            </a:endParaRPr>
          </a:p>
          <a:p>
            <a:pPr marL="1143000" lvl="3" indent="-108585" algn="just">
              <a:spcBef>
                <a:spcPts val="13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Mismo</a:t>
            </a:r>
            <a:r>
              <a:rPr lang="es-MX" sz="2400" spc="-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grupo vectorial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,</a:t>
            </a:r>
            <a:endParaRPr lang="es-MX" sz="2400" dirty="0">
              <a:cs typeface="Microsoft Sans Serif"/>
            </a:endParaRPr>
          </a:p>
          <a:p>
            <a:pPr marL="1143000" lvl="3" indent="-108585" algn="just">
              <a:spcBef>
                <a:spcPts val="9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Tensión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nominal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AT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BT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(tolerancia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relación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±2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%).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240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misma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Impedancia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cortocircuito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(tolerancia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±10 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%).</a:t>
            </a:r>
          </a:p>
          <a:p>
            <a:pPr marL="120650" indent="-108585" algn="just">
              <a:spcBef>
                <a:spcPts val="24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endParaRPr lang="es-MX" sz="2400" spc="-25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Estas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tres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condiciones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detallan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más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siguientes </a:t>
            </a:r>
            <a:r>
              <a:rPr lang="es-MX" sz="2400" spc="10" dirty="0" err="1">
                <a:solidFill>
                  <a:srgbClr val="171514"/>
                </a:solidFill>
                <a:cs typeface="Microsoft Sans Serif"/>
              </a:rPr>
              <a:t>subcláusulas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. 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etapa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consulta,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importante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especificación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está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destinado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funcionar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paralelo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existente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específico,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contenga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información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existente.</a:t>
            </a:r>
          </a:p>
          <a:p>
            <a:pPr marL="12700" marR="5080" algn="just">
              <a:spcBef>
                <a:spcPts val="100"/>
              </a:spcBef>
            </a:pPr>
            <a:endParaRPr lang="es-MX" sz="2400" spc="1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95"/>
              </a:spcBef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Algunas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advertencias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prudentes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este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respecto.</a:t>
            </a:r>
            <a:endParaRPr lang="es-MX" sz="2400" dirty="0">
              <a:cs typeface="Microsoft Sans Serif"/>
            </a:endParaRPr>
          </a:p>
          <a:p>
            <a:pPr marL="812165" marR="36830" lvl="1" indent="-342900" algn="just">
              <a:spcBef>
                <a:spcPts val="15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No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aconsejable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combinar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potencias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nominales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muy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(por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ejemplo,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más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1:2). 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impedancia relativa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natural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diseños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óptimos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varía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según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tamaño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transformador;</a:t>
            </a:r>
          </a:p>
          <a:p>
            <a:pPr marL="812165" marR="36830" lvl="1" indent="-342900" algn="just">
              <a:spcBef>
                <a:spcPts val="15"/>
              </a:spcBef>
              <a:buClr>
                <a:srgbClr val="3FAC39"/>
              </a:buClr>
              <a:buSzPct val="123076"/>
              <a:buFont typeface="Arial" panose="020B0604020202020204" pitchFamily="34" charset="0"/>
              <a:buChar char="•"/>
              <a:tabLst>
                <a:tab pos="121285" algn="l"/>
              </a:tabLst>
            </a:pPr>
            <a:endParaRPr lang="es-MX" sz="2400" dirty="0">
              <a:cs typeface="Microsoft Sans Serif"/>
            </a:endParaRPr>
          </a:p>
          <a:p>
            <a:pPr marL="812165" marR="5080" lvl="1" indent="-342900" algn="just">
              <a:spcBef>
                <a:spcPts val="80"/>
              </a:spcBef>
              <a:buClr>
                <a:srgbClr val="3FAC39"/>
              </a:buClr>
              <a:buSzPct val="133333"/>
              <a:buFont typeface="Arial" panose="020B0604020202020204" pitchFamily="34" charset="0"/>
              <a:buChar char="•"/>
              <a:tabLst>
                <a:tab pos="121285" algn="l"/>
              </a:tabLst>
            </a:pPr>
            <a:r>
              <a:rPr lang="es-MX" sz="2400" spc="-40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probable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construidos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según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conceptos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diseño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presenten diferentes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niveles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impedancia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diferentes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tendencias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variación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todo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rango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tomas.</a:t>
            </a:r>
            <a:endParaRPr lang="es-MX" sz="2400" dirty="0">
              <a:cs typeface="Microsoft Sans Serif"/>
            </a:endParaRPr>
          </a:p>
          <a:p>
            <a:pPr marL="120650" marR="161290" indent="-108585">
              <a:lnSpc>
                <a:spcPts val="1050"/>
              </a:lnSpc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endParaRPr sz="750" dirty="0">
              <a:latin typeface="Microsoft Sans Serif"/>
              <a:cs typeface="Microsoft Sans Serif"/>
            </a:endParaRPr>
          </a:p>
        </p:txBody>
      </p:sp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61092" y="1711325"/>
            <a:ext cx="4929222" cy="8707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70718429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object 318"/>
          <p:cNvSpPr txBox="1"/>
          <p:nvPr/>
        </p:nvSpPr>
        <p:spPr>
          <a:xfrm>
            <a:off x="589756" y="457803"/>
            <a:ext cx="17830800" cy="1240211"/>
          </a:xfrm>
          <a:prstGeom prst="rect">
            <a:avLst/>
          </a:prstGeom>
        </p:spPr>
        <p:txBody>
          <a:bodyPr vert="horz" wrap="square" lIns="0" tIns="116205" rIns="0" bIns="0" rtlCol="0">
            <a:spAutoFit/>
          </a:bodyPr>
          <a:lstStyle/>
          <a:p>
            <a:pPr marL="12700">
              <a:spcBef>
                <a:spcPts val="915"/>
              </a:spcBef>
            </a:pPr>
            <a:r>
              <a:rPr lang="es-AR" sz="32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de potencia</a:t>
            </a:r>
            <a:endParaRPr sz="3200" b="1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9100"/>
              </a:lnSpc>
              <a:spcBef>
                <a:spcPts val="155"/>
              </a:spcBef>
            </a:pPr>
            <a:r>
              <a:rPr lang="es-AR" sz="3200" b="1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Grupos vectoriales</a:t>
            </a:r>
            <a:r>
              <a:rPr sz="3200" b="1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32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comunes </a:t>
            </a:r>
            <a:r>
              <a:rPr sz="32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200" b="1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lang="es-ES" sz="3200" b="1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trifásicos</a:t>
            </a:r>
            <a:endParaRPr sz="3200" b="1" dirty="0">
              <a:latin typeface="Microsoft Sans Serif"/>
              <a:cs typeface="Microsoft Sans Serif"/>
            </a:endParaRPr>
          </a:p>
        </p:txBody>
      </p:sp>
      <p:pic>
        <p:nvPicPr>
          <p:cNvPr id="393" name="Imagen 392">
            <a:extLst>
              <a:ext uri="{FF2B5EF4-FFF2-40B4-BE49-F238E27FC236}">
                <a16:creationId xmlns:a16="http://schemas.microsoft.com/office/drawing/2014/main" xmlns="" id="{B404EBBD-CFAB-4E03-AF3F-923DF82EC3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67356" y="343379"/>
            <a:ext cx="5867400" cy="10006642"/>
          </a:xfrm>
          <a:prstGeom prst="rect">
            <a:avLst/>
          </a:prstGeom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/>
          <p:nvPr/>
        </p:nvSpPr>
        <p:spPr>
          <a:xfrm>
            <a:off x="437356" y="504154"/>
            <a:ext cx="10707160" cy="475195"/>
          </a:xfrm>
          <a:prstGeom prst="rect">
            <a:avLst/>
          </a:prstGeom>
        </p:spPr>
        <p:txBody>
          <a:bodyPr vert="horz" wrap="square" lIns="0" tIns="6985" rIns="0" bIns="0" rtlCol="0">
            <a:spAutoFit/>
          </a:bodyPr>
          <a:lstStyle/>
          <a:p>
            <a:pPr marL="12700" marR="5080">
              <a:lnSpc>
                <a:spcPct val="101899"/>
              </a:lnSpc>
              <a:spcBef>
                <a:spcPts val="55"/>
              </a:spcBef>
            </a:pPr>
            <a:r>
              <a:rPr sz="3200" b="1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Protección,</a:t>
            </a:r>
            <a:r>
              <a:rPr sz="3200" b="1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3200" b="1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32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7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seguimiento</a:t>
            </a:r>
            <a:endParaRPr sz="3200" b="1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1833" y="2202585"/>
            <a:ext cx="18466645" cy="80380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Schneider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Electric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ofrece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modernas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soluciones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automatización, protección,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control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monitoreo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subestaciones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distribución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energía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desde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subestaciones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5" dirty="0">
                <a:solidFill>
                  <a:srgbClr val="171514"/>
                </a:solidFill>
                <a:cs typeface="Microsoft Sans Serif"/>
              </a:rPr>
              <a:t>BT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hasta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soluciones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redes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transmisión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EHV.</a:t>
            </a:r>
            <a:endParaRPr lang="en-US" sz="2400" spc="-30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endParaRPr lang="es-AR" sz="2400" spc="-30" dirty="0">
              <a:solidFill>
                <a:srgbClr val="171514"/>
              </a:solidFill>
              <a:cs typeface="Microsoft Sans Serif"/>
            </a:endParaRPr>
          </a:p>
          <a:p>
            <a:pPr marL="12700" marR="5080" algn="just">
              <a:spcBef>
                <a:spcPts val="100"/>
              </a:spcBef>
            </a:pPr>
            <a:r>
              <a:rPr lang="es-MX" sz="2400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experiencia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líder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 protección,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control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monitoreo,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 presencia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mundial,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nos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enfocamos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soluciones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fáciles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usar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alta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calidad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últimos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estándares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industria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interoperabilidad,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61850,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aportar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valor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durante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todo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ciclo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vida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energético.</a:t>
            </a:r>
          </a:p>
          <a:p>
            <a:pPr marL="12700" marR="5080" algn="just">
              <a:spcBef>
                <a:spcPts val="100"/>
              </a:spcBef>
            </a:pPr>
            <a:endParaRPr lang="es-MX" sz="2400" spc="20" dirty="0">
              <a:solidFill>
                <a:srgbClr val="171514"/>
              </a:solidFill>
              <a:cs typeface="Microsoft Sans Serif"/>
            </a:endParaRPr>
          </a:p>
          <a:p>
            <a:pPr marL="12700" marR="54610" algn="just">
              <a:spcBef>
                <a:spcPts val="100"/>
              </a:spcBef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desarrollo seguro de productos,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Schneider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Electric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implementa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directrices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descritas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62443-4-1 e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62443-4-2,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mientras que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soluciones,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capítulos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62443-2-4 e </a:t>
            </a: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IEC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62443-3-3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referenciado.</a:t>
            </a:r>
            <a:endParaRPr lang="es-MX" sz="2400" dirty="0">
              <a:cs typeface="Microsoft Sans Serif"/>
            </a:endParaRPr>
          </a:p>
          <a:p>
            <a:pPr algn="just"/>
            <a:endParaRPr lang="es-MX" sz="2400" dirty="0">
              <a:cs typeface="Microsoft Sans Serif"/>
            </a:endParaRPr>
          </a:p>
          <a:p>
            <a:pPr marL="12700" marR="5080" algn="just"/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Proporcionamos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productos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soluciones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automatización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energía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segmentos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incluyen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soluciones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avanzadas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 err="1">
                <a:solidFill>
                  <a:srgbClr val="171514"/>
                </a:solidFill>
                <a:cs typeface="Microsoft Sans Serif"/>
              </a:rPr>
              <a:t>Utilities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.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Dominamos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muchos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dominios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incluyen:</a:t>
            </a:r>
            <a:endParaRPr lang="es-MX" sz="2400" dirty="0">
              <a:cs typeface="Microsoft Sans Serif"/>
            </a:endParaRPr>
          </a:p>
          <a:p>
            <a:pPr algn="just">
              <a:spcBef>
                <a:spcPts val="30"/>
              </a:spcBef>
            </a:pPr>
            <a:endParaRPr lang="es-MX" sz="2400" dirty="0">
              <a:cs typeface="Microsoft Sans Serif"/>
            </a:endParaRPr>
          </a:p>
          <a:p>
            <a:pPr marL="812165" lvl="1" indent="-342900" algn="just">
              <a:buClr>
                <a:srgbClr val="3FAC39"/>
              </a:buClr>
              <a:buSzPct val="160000"/>
              <a:buFont typeface="Arial" pitchFamily="34" charset="0"/>
              <a:buChar char="•"/>
              <a:tabLst>
                <a:tab pos="12128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control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subestaciones;</a:t>
            </a:r>
            <a:endParaRPr lang="es-MX" sz="2400" dirty="0">
              <a:cs typeface="Microsoft Sans Serif"/>
            </a:endParaRPr>
          </a:p>
          <a:p>
            <a:pPr marL="812165" lvl="1" indent="-342900" algn="just">
              <a:spcBef>
                <a:spcPts val="300"/>
              </a:spcBef>
              <a:buClr>
                <a:srgbClr val="3FAC39"/>
              </a:buClr>
              <a:buSzPct val="123076"/>
              <a:buFont typeface="Arial" pitchFamily="34" charset="0"/>
              <a:buChar char="•"/>
              <a:tabLst>
                <a:tab pos="12128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relés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protección;</a:t>
            </a:r>
          </a:p>
          <a:p>
            <a:pPr marL="812165" lvl="1" indent="-342900" algn="just">
              <a:spcBef>
                <a:spcPts val="300"/>
              </a:spcBef>
              <a:buClr>
                <a:srgbClr val="3FAC39"/>
              </a:buClr>
              <a:buSzPct val="123076"/>
              <a:buFont typeface="Arial" pitchFamily="34" charset="0"/>
              <a:buChar char="•"/>
              <a:tabLst>
                <a:tab pos="121285" algn="l"/>
              </a:tabLst>
            </a:pP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Detección,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seguimiento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control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fallos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MT;</a:t>
            </a:r>
          </a:p>
          <a:p>
            <a:pPr marL="812165" lvl="1" indent="-342900" algn="just">
              <a:spcBef>
                <a:spcPts val="300"/>
              </a:spcBef>
              <a:buClr>
                <a:srgbClr val="3FAC39"/>
              </a:buClr>
              <a:buSzPct val="123076"/>
              <a:buFont typeface="Arial" pitchFamily="34" charset="0"/>
              <a:buChar char="•"/>
              <a:tabLst>
                <a:tab pos="121285" algn="l"/>
              </a:tabLst>
            </a:pPr>
            <a:r>
              <a:rPr lang="es-MX" sz="2400" spc="-35" dirty="0">
                <a:solidFill>
                  <a:srgbClr val="171514"/>
                </a:solidFill>
                <a:cs typeface="Microsoft Sans Serif"/>
              </a:rPr>
              <a:t>RTU;</a:t>
            </a:r>
          </a:p>
          <a:p>
            <a:pPr marL="812165" lvl="1" indent="-342900" algn="just">
              <a:spcBef>
                <a:spcPts val="300"/>
              </a:spcBef>
              <a:buClr>
                <a:srgbClr val="3FAC39"/>
              </a:buClr>
              <a:buSzPct val="123076"/>
              <a:buFont typeface="Arial" pitchFamily="34" charset="0"/>
              <a:buChar char="•"/>
              <a:tabLst>
                <a:tab pos="121285" algn="l"/>
              </a:tabLst>
            </a:pP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Soluciones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automatización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redes.</a:t>
            </a:r>
          </a:p>
          <a:p>
            <a:pPr marL="120650" indent="-108585" algn="just">
              <a:spcBef>
                <a:spcPts val="439"/>
              </a:spcBef>
              <a:buClr>
                <a:srgbClr val="3FAC39"/>
              </a:buClr>
              <a:buSzPct val="177777"/>
              <a:buChar char="•"/>
              <a:tabLst>
                <a:tab pos="121285" algn="l"/>
              </a:tabLst>
            </a:pPr>
            <a:endParaRPr lang="es-MX" sz="2400" spc="5" dirty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lang="es-MX" sz="2400" spc="10" dirty="0" err="1">
                <a:solidFill>
                  <a:srgbClr val="171514"/>
                </a:solidFill>
                <a:cs typeface="Microsoft Sans Serif"/>
              </a:rPr>
              <a:t>EcoStruxure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 err="1">
                <a:solidFill>
                  <a:srgbClr val="171514"/>
                </a:solidFill>
                <a:cs typeface="Microsoft Sans Serif"/>
              </a:rPr>
              <a:t>Power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plataforma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digitaliza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simplifica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distribución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eléctrica.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Con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soluciones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distribución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 energía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conectadas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0" dirty="0" err="1">
                <a:solidFill>
                  <a:srgbClr val="171514"/>
                </a:solidFill>
                <a:cs typeface="Microsoft Sans Serif"/>
              </a:rPr>
              <a:t>ciberresilientes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, los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equipos de operaciones de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instalaciones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reciben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datos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procesables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ayudar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sus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decisiones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ayudan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proteger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personas,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salvaguardar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activos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maximizar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continuidad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negocio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rendimiento.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2510" y="1193805"/>
            <a:ext cx="18466645" cy="781624"/>
          </a:xfrm>
          <a:prstGeom prst="rect">
            <a:avLst/>
          </a:prstGeom>
          <a:solidFill>
            <a:srgbClr val="85C881"/>
          </a:solidFill>
        </p:spPr>
        <p:txBody>
          <a:bodyPr vert="horz" wrap="square" lIns="0" tIns="42545" rIns="0" bIns="0" rtlCol="0">
            <a:spAutoFit/>
          </a:bodyPr>
          <a:lstStyle/>
          <a:p>
            <a:pPr marL="107950" marR="288290" algn="just">
              <a:spcBef>
                <a:spcPts val="335"/>
              </a:spcBef>
            </a:pPr>
            <a:r>
              <a:rPr lang="en-US" sz="2400" spc="20" dirty="0">
                <a:solidFill>
                  <a:srgbClr val="FFFFFF"/>
                </a:solidFill>
                <a:cs typeface="Microsoft Sans Serif"/>
              </a:rPr>
              <a:t>Se </a:t>
            </a:r>
            <a:r>
              <a:rPr lang="en-US" sz="2400" spc="20" dirty="0" err="1">
                <a:solidFill>
                  <a:srgbClr val="FFFFFF"/>
                </a:solidFill>
                <a:cs typeface="Microsoft Sans Serif"/>
              </a:rPr>
              <a:t>ofrecen</a:t>
            </a:r>
            <a:r>
              <a:rPr lang="en-US" sz="2400" spc="2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lang="en-US" sz="2400" spc="20" dirty="0" err="1">
                <a:solidFill>
                  <a:srgbClr val="FFFFFF"/>
                </a:solidFill>
                <a:cs typeface="Microsoft Sans Serif"/>
              </a:rPr>
              <a:t>soluciones</a:t>
            </a:r>
            <a:r>
              <a:rPr lang="en-US" sz="2400" spc="2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modernas</a:t>
            </a:r>
            <a:r>
              <a:rPr sz="2400" spc="-1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automatización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,</a:t>
            </a:r>
            <a:r>
              <a:rPr lang="es-ES" sz="2400" spc="2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protección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,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control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y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monitoreo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subestaciones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para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la</a:t>
            </a:r>
            <a:r>
              <a:rPr lang="es-ES" sz="2400" spc="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distribución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energía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desde subestaciones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-25" dirty="0">
                <a:solidFill>
                  <a:srgbClr val="FFFFFF"/>
                </a:solidFill>
                <a:cs typeface="Microsoft Sans Serif"/>
              </a:rPr>
              <a:t>BT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hasta</a:t>
            </a:r>
            <a:r>
              <a:rPr lang="es-ES" sz="2400" spc="1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FFFFFF"/>
                </a:solidFill>
                <a:cs typeface="Microsoft Sans Serif"/>
              </a:rPr>
              <a:t>soluciones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redes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transmisión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FFFFFF"/>
                </a:solidFill>
                <a:cs typeface="Microsoft Sans Serif"/>
              </a:rPr>
              <a:t>EHV.</a:t>
            </a:r>
            <a:endParaRPr sz="2400" dirty="0">
              <a:cs typeface="Microsoft Sans Serif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/>
          <p:nvPr/>
        </p:nvSpPr>
        <p:spPr>
          <a:xfrm>
            <a:off x="437356" y="504154"/>
            <a:ext cx="10707160" cy="475195"/>
          </a:xfrm>
          <a:prstGeom prst="rect">
            <a:avLst/>
          </a:prstGeom>
        </p:spPr>
        <p:txBody>
          <a:bodyPr vert="horz" wrap="square" lIns="0" tIns="6985" rIns="0" bIns="0" rtlCol="0">
            <a:spAutoFit/>
          </a:bodyPr>
          <a:lstStyle/>
          <a:p>
            <a:pPr marL="12700" marR="5080">
              <a:lnSpc>
                <a:spcPct val="101899"/>
              </a:lnSpc>
              <a:spcBef>
                <a:spcPts val="55"/>
              </a:spcBef>
            </a:pPr>
            <a:r>
              <a:rPr sz="3200" b="1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Protección,</a:t>
            </a:r>
            <a:r>
              <a:rPr sz="3200" b="1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3200" b="1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3200" b="1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7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seguimiento</a:t>
            </a:r>
            <a:endParaRPr sz="3200" b="1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1833" y="1282767"/>
            <a:ext cx="18466645" cy="53658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/>
            <a:r>
              <a:rPr lang="es-MX" sz="2400" b="1" spc="-5" dirty="0">
                <a:solidFill>
                  <a:srgbClr val="171514"/>
                </a:solidFill>
                <a:cs typeface="Arial"/>
              </a:rPr>
              <a:t>Enlace:</a:t>
            </a:r>
            <a:endParaRPr lang="es-MX" sz="2400" dirty="0">
              <a:cs typeface="Arial"/>
            </a:endParaRPr>
          </a:p>
          <a:p>
            <a:pPr marL="12700" algn="just">
              <a:spcBef>
                <a:spcPts val="300"/>
              </a:spcBef>
            </a:pPr>
            <a:r>
              <a:rPr lang="es-MX" sz="2400" u="sng" spc="30" dirty="0">
                <a:solidFill>
                  <a:srgbClr val="C00000"/>
                </a:solidFill>
                <a:uFill>
                  <a:solidFill>
                    <a:srgbClr val="00B6F2"/>
                  </a:solidFill>
                </a:uFill>
                <a:cs typeface="Microsoft Sans Serif"/>
              </a:rPr>
              <a:t>https://</a:t>
            </a:r>
            <a:r>
              <a:rPr lang="es-MX" sz="2400" u="sng" spc="30" dirty="0">
                <a:solidFill>
                  <a:srgbClr val="C00000"/>
                </a:solidFill>
                <a:uFill>
                  <a:solidFill>
                    <a:srgbClr val="00B6F2"/>
                  </a:solidFill>
                </a:uFill>
                <a:cs typeface="Microsoft Sans Serif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www.se.com/ww/en/work/campaign/innovation/power-distribution.jsp</a:t>
            </a:r>
            <a:endParaRPr lang="es-MX" sz="2400" dirty="0">
              <a:solidFill>
                <a:srgbClr val="C00000"/>
              </a:solidFill>
              <a:cs typeface="Microsoft Sans Serif"/>
            </a:endParaRPr>
          </a:p>
          <a:p>
            <a:pPr algn="just">
              <a:spcBef>
                <a:spcPts val="20"/>
              </a:spcBef>
            </a:pPr>
            <a:endParaRPr lang="es-MX" sz="2400" dirty="0">
              <a:cs typeface="Microsoft Sans Serif"/>
            </a:endParaRPr>
          </a:p>
          <a:p>
            <a:pPr marL="12700" marR="5080" algn="just"/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avances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tecnología,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junto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cambios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significativos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organizaciones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servicios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públicos,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industriales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comerciales,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han dado como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resultado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nuevo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énfasis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ingeniería 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sistemas secundarios. Además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funciones tradicionales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medición, protección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control, ahora 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requieren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secundarios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proporcionar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verdadero valor agregado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las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organizaciones,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reducción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costo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vida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capital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mayor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disponibilidad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sistema.</a:t>
            </a:r>
          </a:p>
          <a:p>
            <a:pPr marL="12700" marR="5080" algn="just"/>
            <a:endParaRPr lang="es-MX" sz="2400" spc="10" dirty="0">
              <a:solidFill>
                <a:srgbClr val="171514"/>
              </a:solidFill>
              <a:cs typeface="Microsoft Sans Serif"/>
            </a:endParaRPr>
          </a:p>
          <a:p>
            <a:pPr marL="12700" marR="7620" algn="just">
              <a:spcBef>
                <a:spcPts val="100"/>
              </a:spcBef>
            </a:pP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evolución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dispositivos conectados secundarios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formar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sistemas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control digital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continúa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aumentando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gran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medida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acceso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información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disponible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dentro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subestación,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lo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resulta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nuevas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metodologías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gestión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activos.</a:t>
            </a:r>
            <a:endParaRPr lang="es-MX" sz="2400" dirty="0">
              <a:cs typeface="Microsoft Sans Serif"/>
            </a:endParaRPr>
          </a:p>
          <a:p>
            <a:pPr algn="just">
              <a:spcBef>
                <a:spcPts val="40"/>
              </a:spcBef>
            </a:pPr>
            <a:endParaRPr lang="es-MX" sz="2400" dirty="0">
              <a:cs typeface="Microsoft Sans Serif"/>
            </a:endParaRPr>
          </a:p>
          <a:p>
            <a:pPr marL="12700" marR="20955" algn="just"/>
            <a:r>
              <a:rPr lang="es-MX" sz="2400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MX" sz="2400" spc="30" dirty="0">
                <a:solidFill>
                  <a:srgbClr val="171514"/>
                </a:solidFill>
                <a:cs typeface="Microsoft Sans Serif"/>
              </a:rPr>
              <a:t>proporcionar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material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referencia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al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ingeniero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subestaciones </a:t>
            </a:r>
            <a:r>
              <a:rPr lang="es-MX" sz="2400" spc="35" dirty="0">
                <a:solidFill>
                  <a:srgbClr val="171514"/>
                </a:solidFill>
                <a:cs typeface="Microsoft Sans Serif"/>
              </a:rPr>
              <a:t>moderno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ejercicio,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hemos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elaborado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una guía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referencia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técnica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[1] que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cubre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aspectos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 sistemas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 protección,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desde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conocimientos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cálculos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fundamentales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hasta tecnologías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básicas 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temas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respuesta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transitoria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y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problemas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0" dirty="0">
                <a:solidFill>
                  <a:srgbClr val="171514"/>
                </a:solidFill>
                <a:cs typeface="Microsoft Sans Serif"/>
              </a:rPr>
              <a:t>saturación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15" dirty="0">
                <a:solidFill>
                  <a:srgbClr val="171514"/>
                </a:solidFill>
                <a:cs typeface="Microsoft Sans Serif"/>
              </a:rPr>
              <a:t>afectan</a:t>
            </a:r>
            <a:r>
              <a:rPr lang="es-MX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dirty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MX"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Transformadores de</a:t>
            </a:r>
            <a:r>
              <a:rPr lang="es-MX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MX" sz="2400" spc="25" dirty="0">
                <a:solidFill>
                  <a:srgbClr val="171514"/>
                </a:solidFill>
                <a:cs typeface="Microsoft Sans Serif"/>
              </a:rPr>
              <a:t>instrumentos.</a:t>
            </a:r>
            <a:endParaRPr lang="es-MX" sz="2400" dirty="0"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100"/>
              </a:spcBef>
            </a:pPr>
            <a:endParaRPr sz="600" dirty="0">
              <a:latin typeface="Microsoft Sans Serif"/>
              <a:cs typeface="Microsoft Sans Serif"/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xmlns="" id="{A3E0E599-3CE5-4360-A260-6C43534DD0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1039" y="6648595"/>
            <a:ext cx="9234117" cy="26986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284516750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575406" y="411941"/>
            <a:ext cx="11205987" cy="908582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12700">
              <a:spcBef>
                <a:spcPts val="825"/>
              </a:spcBef>
            </a:pPr>
            <a:r>
              <a:rPr sz="2400" b="1" spc="60" dirty="0">
                <a:solidFill>
                  <a:srgbClr val="171514"/>
                </a:solidFill>
                <a:cs typeface="Microsoft Sans Serif"/>
              </a:rPr>
              <a:t>Transformación</a:t>
            </a:r>
            <a:r>
              <a:rPr sz="2400" b="1" spc="-3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75" dirty="0">
                <a:solidFill>
                  <a:srgbClr val="171514"/>
                </a:solidFill>
                <a:cs typeface="Microsoft Sans Serif"/>
              </a:rPr>
              <a:t>digital</a:t>
            </a:r>
            <a:endParaRPr sz="2400" b="1">
              <a:cs typeface="Microsoft Sans Serif"/>
            </a:endParaRPr>
          </a:p>
          <a:p>
            <a:pPr marL="15875">
              <a:spcBef>
                <a:spcPts val="505"/>
              </a:spcBef>
            </a:pPr>
            <a:r>
              <a:rPr sz="2400" b="1" spc="25" dirty="0">
                <a:solidFill>
                  <a:srgbClr val="171514"/>
                </a:solidFill>
                <a:cs typeface="Microsoft Sans Serif"/>
              </a:rPr>
              <a:t>Gestión</a:t>
            </a:r>
            <a:r>
              <a:rPr sz="2400" b="1" spc="-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4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b="1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65" dirty="0">
                <a:solidFill>
                  <a:srgbClr val="171514"/>
                </a:solidFill>
                <a:cs typeface="Microsoft Sans Serif"/>
              </a:rPr>
              <a:t>rendimiento</a:t>
            </a:r>
            <a:r>
              <a:rPr sz="2400" b="1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4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b="1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b="1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Microsoft Sans Serif"/>
              </a:rPr>
              <a:t>activos</a:t>
            </a:r>
            <a:endParaRPr sz="2400" b="1"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03968" y="1417610"/>
            <a:ext cx="18145252" cy="1976823"/>
          </a:xfrm>
          <a:prstGeom prst="rect">
            <a:avLst/>
          </a:prstGeom>
          <a:solidFill>
            <a:srgbClr val="85C881"/>
          </a:solidFill>
        </p:spPr>
        <p:txBody>
          <a:bodyPr vert="horz" wrap="square" lIns="0" tIns="65405" rIns="0" bIns="0" rtlCol="0">
            <a:spAutoFit/>
          </a:bodyPr>
          <a:lstStyle/>
          <a:p>
            <a:pPr marL="251460" marR="348615" indent="-144145" algn="just">
              <a:spcBef>
                <a:spcPts val="515"/>
              </a:spcBef>
              <a:buSzPct val="153846"/>
              <a:buChar char="•"/>
              <a:tabLst>
                <a:tab pos="252095" algn="l"/>
              </a:tabLst>
            </a:pPr>
            <a:r>
              <a:rPr sz="2400" spc="-15" dirty="0">
                <a:solidFill>
                  <a:srgbClr val="FFFFFF"/>
                </a:solidFill>
                <a:cs typeface="Microsoft Sans Serif"/>
              </a:rPr>
              <a:t>Las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innovaciones tecnológicas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como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 </a:t>
            </a:r>
            <a:r>
              <a:rPr sz="2400" spc="35" dirty="0">
                <a:solidFill>
                  <a:srgbClr val="FFFFFF"/>
                </a:solidFill>
                <a:cs typeface="Microsoft Sans Serif"/>
              </a:rPr>
              <a:t>Internet</a:t>
            </a:r>
            <a:r>
              <a:rPr lang="es-ES" sz="2400" spc="3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industrial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las 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cosas,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análisis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big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data,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la</a:t>
            </a:r>
            <a:r>
              <a:rPr lang="es-ES" sz="2400" spc="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movilidad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y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la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colaboración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en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flujo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trabajo</a:t>
            </a:r>
            <a:r>
              <a:rPr lang="es-ES" sz="2400" spc="2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err="1">
                <a:solidFill>
                  <a:srgbClr val="FFFFFF"/>
                </a:solidFill>
                <a:cs typeface="Microsoft Sans Serif"/>
              </a:rPr>
              <a:t>representan</a:t>
            </a:r>
            <a:r>
              <a:rPr sz="2400" spc="-1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smtClean="0">
                <a:solidFill>
                  <a:srgbClr val="FFFFFF"/>
                </a:solidFill>
                <a:cs typeface="Microsoft Sans Serif"/>
              </a:rPr>
              <a:t>nuevas</a:t>
            </a:r>
            <a:r>
              <a:rPr lang="es-ES" sz="2400" spc="10" dirty="0" smtClean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smtClean="0">
                <a:solidFill>
                  <a:srgbClr val="FFFFFF"/>
                </a:solidFill>
                <a:cs typeface="Microsoft Sans Serif"/>
              </a:rPr>
              <a:t>oportunidades</a:t>
            </a:r>
            <a:r>
              <a:rPr sz="2400" spc="-15" smtClean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para</a:t>
            </a:r>
            <a:r>
              <a:rPr sz="2400" spc="-1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mejoras</a:t>
            </a:r>
            <a:r>
              <a:rPr sz="2400" spc="-1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FFFFFF"/>
                </a:solidFill>
                <a:cs typeface="Microsoft Sans Serif"/>
              </a:rPr>
              <a:t>significativas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en</a:t>
            </a:r>
            <a:r>
              <a:rPr lang="es-ES" sz="2400" spc="2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confiabilidad de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los activos 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(</a:t>
            </a:r>
            <a:r>
              <a:rPr sz="2400" spc="15" dirty="0" err="1">
                <a:solidFill>
                  <a:srgbClr val="FFFFFF"/>
                </a:solidFill>
                <a:cs typeface="Microsoft Sans Serif"/>
              </a:rPr>
              <a:t>confiabilidad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,</a:t>
            </a:r>
            <a:r>
              <a:rPr lang="es-ES" sz="2400" spc="1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FFFFFF"/>
                </a:solidFill>
                <a:cs typeface="Microsoft Sans Serif"/>
              </a:rPr>
              <a:t>disponibilidad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,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etc.)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y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>
                <a:solidFill>
                  <a:srgbClr val="FFFFFF"/>
                </a:solidFill>
                <a:cs typeface="Microsoft Sans Serif"/>
              </a:rPr>
              <a:t>el</a:t>
            </a:r>
            <a:r>
              <a:rPr sz="2400" spc="-5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smtClean="0">
                <a:solidFill>
                  <a:srgbClr val="FFFFFF"/>
                </a:solidFill>
                <a:cs typeface="Microsoft Sans Serif"/>
              </a:rPr>
              <a:t>desempeño.</a:t>
            </a:r>
            <a:endParaRPr lang="es-ES" sz="2400" spc="20" dirty="0" smtClean="0">
              <a:solidFill>
                <a:srgbClr val="FFFFFF"/>
              </a:solidFill>
              <a:cs typeface="Microsoft Sans Serif"/>
            </a:endParaRPr>
          </a:p>
          <a:p>
            <a:pPr marL="251460" marR="348615" indent="-144145" algn="just">
              <a:spcBef>
                <a:spcPts val="515"/>
              </a:spcBef>
              <a:buSzPct val="153846"/>
              <a:buChar char="•"/>
              <a:tabLst>
                <a:tab pos="252095" algn="l"/>
              </a:tabLst>
            </a:pPr>
            <a:r>
              <a:rPr sz="2400" spc="-15" smtClean="0">
                <a:solidFill>
                  <a:srgbClr val="FFFFFF"/>
                </a:solidFill>
                <a:cs typeface="Microsoft Sans Serif"/>
              </a:rPr>
              <a:t>ISO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55001 especifica los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requisitos para </a:t>
            </a:r>
            <a:r>
              <a:rPr sz="2400" spc="45" dirty="0">
                <a:solidFill>
                  <a:srgbClr val="FFFFFF"/>
                </a:solidFill>
                <a:cs typeface="Microsoft Sans Serif"/>
              </a:rPr>
              <a:t>un</a:t>
            </a:r>
            <a:r>
              <a:rPr lang="es-ES" sz="2400" spc="4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FFFFFF"/>
                </a:solidFill>
                <a:cs typeface="Microsoft Sans Serif"/>
              </a:rPr>
              <a:t>sistema</a:t>
            </a:r>
            <a:r>
              <a:rPr sz="2400" spc="1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 gestión de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activos </a:t>
            </a:r>
            <a:r>
              <a:rPr sz="2400" spc="40" dirty="0" err="1">
                <a:solidFill>
                  <a:srgbClr val="FFFFFF"/>
                </a:solidFill>
                <a:cs typeface="Microsoft Sans Serif"/>
              </a:rPr>
              <a:t>dentro</a:t>
            </a:r>
            <a:r>
              <a:rPr sz="2400" spc="4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del</a:t>
            </a:r>
            <a:r>
              <a:rPr lang="es-ES" sz="2400" spc="2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FFFFFF"/>
                </a:solidFill>
                <a:cs typeface="Microsoft Sans Serif"/>
              </a:rPr>
              <a:t>contexto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FFFFFF"/>
                </a:solidFill>
                <a:cs typeface="Microsoft Sans Serif"/>
              </a:rPr>
              <a:t>organización, </a:t>
            </a:r>
            <a:r>
              <a:rPr sz="2400" spc="35" dirty="0" err="1">
                <a:solidFill>
                  <a:srgbClr val="FFFFFF"/>
                </a:solidFill>
                <a:cs typeface="Microsoft Sans Serif"/>
              </a:rPr>
              <a:t>abordando</a:t>
            </a:r>
            <a:r>
              <a:rPr lang="es-ES" sz="2400" spc="3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FFFFFF"/>
                </a:solidFill>
                <a:cs typeface="Microsoft Sans Serif"/>
              </a:rPr>
              <a:t>riesgos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FFFFFF"/>
                </a:solidFill>
                <a:cs typeface="Microsoft Sans Serif"/>
              </a:rPr>
              <a:t>oportunidades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para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FFFFFF"/>
                </a:solidFill>
                <a:cs typeface="Microsoft Sans Serif"/>
              </a:rPr>
              <a:t>sistema</a:t>
            </a:r>
            <a:r>
              <a:rPr sz="2400" spc="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lang="es-ES" sz="2400" spc="2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FFFFFF"/>
                </a:solidFill>
                <a:cs typeface="Microsoft Sans Serif"/>
              </a:rPr>
              <a:t>gestión</a:t>
            </a:r>
            <a:r>
              <a:rPr sz="2400" spc="-10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FFFFFF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FFFFFF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FFFFFF"/>
                </a:solidFill>
                <a:cs typeface="Microsoft Sans Serif"/>
              </a:rPr>
              <a:t>activos.</a:t>
            </a:r>
            <a:endParaRPr sz="2400" dirty="0"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46844" y="3489312"/>
            <a:ext cx="18002376" cy="65864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800" b="1" spc="55" dirty="0">
                <a:solidFill>
                  <a:srgbClr val="3FAC39"/>
                </a:solidFill>
                <a:cs typeface="Microsoft Sans Serif"/>
              </a:rPr>
              <a:t>Identifique </a:t>
            </a:r>
            <a:r>
              <a:rPr sz="2800" b="1" spc="30" dirty="0">
                <a:solidFill>
                  <a:srgbClr val="3FAC39"/>
                </a:solidFill>
                <a:cs typeface="Microsoft Sans Serif"/>
              </a:rPr>
              <a:t>riesgos potenciales </a:t>
            </a:r>
            <a:r>
              <a:rPr sz="2800" b="1" spc="40" dirty="0">
                <a:solidFill>
                  <a:srgbClr val="3FAC39"/>
                </a:solidFill>
                <a:cs typeface="Microsoft Sans Serif"/>
              </a:rPr>
              <a:t>de </a:t>
            </a:r>
            <a:r>
              <a:rPr sz="2800" b="1" spc="30" dirty="0" err="1">
                <a:solidFill>
                  <a:srgbClr val="3FAC39"/>
                </a:solidFill>
                <a:cs typeface="Microsoft Sans Serif"/>
              </a:rPr>
              <a:t>falla</a:t>
            </a:r>
            <a:r>
              <a:rPr sz="2800" b="1" spc="3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40" dirty="0">
                <a:solidFill>
                  <a:srgbClr val="3FAC39"/>
                </a:solidFill>
                <a:cs typeface="Microsoft Sans Serif"/>
              </a:rPr>
              <a:t>de</a:t>
            </a:r>
            <a:r>
              <a:rPr lang="es-ES" sz="2800" b="1" spc="4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50" dirty="0" err="1">
                <a:solidFill>
                  <a:srgbClr val="3FAC39"/>
                </a:solidFill>
                <a:cs typeface="Microsoft Sans Serif"/>
              </a:rPr>
              <a:t>aparamenta</a:t>
            </a:r>
            <a:r>
              <a:rPr sz="2800" b="1" spc="-2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60" dirty="0">
                <a:solidFill>
                  <a:srgbClr val="3FAC39"/>
                </a:solidFill>
                <a:cs typeface="Microsoft Sans Serif"/>
              </a:rPr>
              <a:t>entre</a:t>
            </a:r>
            <a:r>
              <a:rPr sz="2800" b="1" spc="-2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5" dirty="0">
                <a:solidFill>
                  <a:srgbClr val="3FAC39"/>
                </a:solidFill>
                <a:cs typeface="Microsoft Sans Serif"/>
              </a:rPr>
              <a:t>las</a:t>
            </a:r>
            <a:r>
              <a:rPr sz="28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25" dirty="0">
                <a:solidFill>
                  <a:srgbClr val="3FAC39"/>
                </a:solidFill>
                <a:cs typeface="Microsoft Sans Serif"/>
              </a:rPr>
              <a:t>cinco</a:t>
            </a:r>
            <a:r>
              <a:rPr sz="2800" b="1" spc="-2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dirty="0">
                <a:solidFill>
                  <a:srgbClr val="3FAC39"/>
                </a:solidFill>
                <a:cs typeface="Microsoft Sans Serif"/>
              </a:rPr>
              <a:t>causas</a:t>
            </a:r>
            <a:r>
              <a:rPr sz="2800" b="1" spc="-2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35" dirty="0" err="1">
                <a:solidFill>
                  <a:srgbClr val="3FAC39"/>
                </a:solidFill>
                <a:cs typeface="Microsoft Sans Serif"/>
              </a:rPr>
              <a:t>principales</a:t>
            </a:r>
            <a:r>
              <a:rPr sz="28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10" dirty="0">
                <a:solidFill>
                  <a:srgbClr val="3FAC39"/>
                </a:solidFill>
                <a:cs typeface="Microsoft Sans Serif"/>
              </a:rPr>
              <a:t>y</a:t>
            </a:r>
            <a:r>
              <a:rPr lang="es-ES" sz="2800" b="1" spc="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45" dirty="0" err="1">
                <a:solidFill>
                  <a:srgbClr val="3FAC39"/>
                </a:solidFill>
                <a:cs typeface="Microsoft Sans Serif"/>
              </a:rPr>
              <a:t>aprenda</a:t>
            </a:r>
            <a:r>
              <a:rPr sz="28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55" dirty="0">
                <a:solidFill>
                  <a:srgbClr val="3FAC39"/>
                </a:solidFill>
                <a:cs typeface="Microsoft Sans Serif"/>
              </a:rPr>
              <a:t>cómo</a:t>
            </a:r>
            <a:r>
              <a:rPr sz="2800" b="1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800" b="1" spc="30" dirty="0">
                <a:solidFill>
                  <a:srgbClr val="3FAC39"/>
                </a:solidFill>
                <a:cs typeface="Microsoft Sans Serif"/>
              </a:rPr>
              <a:t>evitarlos.</a:t>
            </a:r>
            <a:endParaRPr sz="2800" b="1" dirty="0">
              <a:cs typeface="Microsoft Sans Serif"/>
            </a:endParaRPr>
          </a:p>
          <a:p>
            <a:pPr marL="12700" marR="279400" algn="just">
              <a:spcBef>
                <a:spcPts val="445"/>
              </a:spcBef>
            </a:pPr>
            <a:r>
              <a:rPr sz="2400" spc="5" dirty="0">
                <a:solidFill>
                  <a:srgbClr val="171514"/>
                </a:solidFill>
                <a:cs typeface="Microsoft Sans Serif"/>
              </a:rPr>
              <a:t>Según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informe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25" dirty="0">
                <a:solidFill>
                  <a:srgbClr val="171514"/>
                </a:solidFill>
                <a:cs typeface="Microsoft Sans Serif"/>
              </a:rPr>
              <a:t>NETA,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cinco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causas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principales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fallos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las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aparamentas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equipos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electrotécnicos,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origen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directo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indirecto,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son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siguientes:</a:t>
            </a:r>
            <a:endParaRPr sz="2400" dirty="0">
              <a:cs typeface="Microsoft Sans Serif"/>
            </a:endParaRPr>
          </a:p>
          <a:p>
            <a:pPr marL="577850" lvl="1" indent="-108585" algn="just">
              <a:spcBef>
                <a:spcPts val="655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2400" spc="10" dirty="0">
                <a:solidFill>
                  <a:srgbClr val="171514"/>
                </a:solidFill>
                <a:cs typeface="Microsoft Sans Serif"/>
              </a:rPr>
              <a:t>conexiones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flojas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(la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compañía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seguros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25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%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>
                <a:solidFill>
                  <a:srgbClr val="171514"/>
                </a:solidFill>
                <a:cs typeface="Microsoft Sans Serif"/>
              </a:rPr>
              <a:t>casos</a:t>
            </a:r>
            <a:r>
              <a:rPr sz="2400" spc="-5" smtClean="0">
                <a:solidFill>
                  <a:srgbClr val="171514"/>
                </a:solidFill>
                <a:cs typeface="Microsoft Sans Serif"/>
              </a:rPr>
              <a:t>);</a:t>
            </a:r>
            <a:endParaRPr lang="es-ES" sz="2400" spc="-5" dirty="0" smtClean="0">
              <a:solidFill>
                <a:srgbClr val="171514"/>
              </a:solidFill>
              <a:cs typeface="Microsoft Sans Serif"/>
            </a:endParaRPr>
          </a:p>
          <a:p>
            <a:pPr marL="577850" lvl="1" indent="-108585" algn="just">
              <a:spcBef>
                <a:spcPts val="655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2400" spc="40" smtClean="0">
                <a:solidFill>
                  <a:srgbClr val="171514"/>
                </a:solidFill>
                <a:cs typeface="Microsoft Sans Serif"/>
              </a:rPr>
              <a:t>rotura</a:t>
            </a:r>
            <a:r>
              <a:rPr sz="24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>
                <a:solidFill>
                  <a:srgbClr val="171514"/>
                </a:solidFill>
                <a:cs typeface="Microsoft Sans Serif"/>
              </a:rPr>
              <a:t>aislamiento</a:t>
            </a:r>
            <a:r>
              <a:rPr sz="2400" spc="-1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smtClean="0">
                <a:solidFill>
                  <a:srgbClr val="171514"/>
                </a:solidFill>
                <a:cs typeface="Microsoft Sans Serif"/>
              </a:rPr>
              <a:t>eléctrico;</a:t>
            </a:r>
            <a:endParaRPr lang="es-ES" sz="2400" spc="15" dirty="0" smtClean="0">
              <a:solidFill>
                <a:srgbClr val="171514"/>
              </a:solidFill>
              <a:cs typeface="Microsoft Sans Serif"/>
            </a:endParaRPr>
          </a:p>
          <a:p>
            <a:pPr marL="577850" lvl="1" indent="-108585" algn="just">
              <a:spcBef>
                <a:spcPts val="655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2400" spc="25" smtClean="0">
                <a:solidFill>
                  <a:srgbClr val="171514"/>
                </a:solidFill>
                <a:cs typeface="Microsoft Sans Serif"/>
              </a:rPr>
              <a:t>penetración</a:t>
            </a:r>
            <a:r>
              <a:rPr sz="2400" spc="-15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agua</a:t>
            </a:r>
            <a:r>
              <a:rPr sz="24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>
                <a:solidFill>
                  <a:srgbClr val="171514"/>
                </a:solidFill>
                <a:cs typeface="Microsoft Sans Serif"/>
              </a:rPr>
              <a:t>diversos</a:t>
            </a:r>
            <a:r>
              <a:rPr sz="2400" spc="-15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smtClean="0">
                <a:solidFill>
                  <a:srgbClr val="171514"/>
                </a:solidFill>
                <a:cs typeface="Microsoft Sans Serif"/>
              </a:rPr>
              <a:t>orígenes;</a:t>
            </a:r>
            <a:endParaRPr lang="es-ES" sz="2400" spc="15" dirty="0" smtClean="0">
              <a:solidFill>
                <a:srgbClr val="171514"/>
              </a:solidFill>
              <a:cs typeface="Microsoft Sans Serif"/>
            </a:endParaRPr>
          </a:p>
          <a:p>
            <a:pPr marL="577850" lvl="1" indent="-108585" algn="just">
              <a:spcBef>
                <a:spcPts val="655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2400" spc="10" smtClean="0">
                <a:solidFill>
                  <a:srgbClr val="171514"/>
                </a:solidFill>
                <a:cs typeface="Microsoft Sans Serif"/>
              </a:rPr>
              <a:t>estanterías</a:t>
            </a:r>
            <a:r>
              <a:rPr sz="24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-1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smtClean="0">
                <a:solidFill>
                  <a:srgbClr val="171514"/>
                </a:solidFill>
                <a:cs typeface="Microsoft Sans Serif"/>
              </a:rPr>
              <a:t>interruptores;</a:t>
            </a:r>
            <a:endParaRPr lang="es-ES" sz="2400" spc="15" dirty="0" smtClean="0">
              <a:solidFill>
                <a:srgbClr val="171514"/>
              </a:solidFill>
              <a:cs typeface="Microsoft Sans Serif"/>
            </a:endParaRPr>
          </a:p>
          <a:p>
            <a:pPr marL="577850" lvl="1" indent="-108585" algn="just">
              <a:spcBef>
                <a:spcPts val="655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2400" spc="20" smtClean="0">
                <a:solidFill>
                  <a:srgbClr val="171514"/>
                </a:solidFill>
                <a:cs typeface="Microsoft Sans Serif"/>
              </a:rPr>
              <a:t>protección</a:t>
            </a:r>
            <a:r>
              <a:rPr sz="24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falla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tierra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>
                <a:solidFill>
                  <a:srgbClr val="171514"/>
                </a:solidFill>
                <a:cs typeface="Microsoft Sans Serif"/>
              </a:rPr>
              <a:t>defectuosa</a:t>
            </a:r>
            <a:r>
              <a:rPr sz="2400" spc="10" smtClean="0">
                <a:solidFill>
                  <a:srgbClr val="171514"/>
                </a:solidFill>
                <a:cs typeface="Microsoft Sans Serif"/>
              </a:rPr>
              <a:t>.</a:t>
            </a:r>
            <a:endParaRPr lang="es-ES" sz="2400" spc="10" dirty="0" smtClean="0">
              <a:solidFill>
                <a:srgbClr val="171514"/>
              </a:solidFill>
              <a:cs typeface="Microsoft Sans Serif"/>
            </a:endParaRPr>
          </a:p>
          <a:p>
            <a:pPr marL="120650" indent="-108585" algn="just">
              <a:spcBef>
                <a:spcPts val="42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endParaRPr lang="es-ES" sz="2400" spc="10" dirty="0" smtClean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0"/>
              </a:spcBef>
            </a:pPr>
            <a:r>
              <a:rPr lang="es-AR" sz="2800" b="1" spc="-15" dirty="0" smtClean="0">
                <a:solidFill>
                  <a:srgbClr val="3FAC39"/>
                </a:solidFill>
                <a:cs typeface="Microsoft Sans Serif"/>
              </a:rPr>
              <a:t>¿Por</a:t>
            </a:r>
            <a:r>
              <a:rPr lang="es-AR" sz="2800" b="1" spc="-5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800" b="1" dirty="0" smtClean="0">
                <a:solidFill>
                  <a:srgbClr val="3FAC39"/>
                </a:solidFill>
                <a:cs typeface="Microsoft Sans Serif"/>
              </a:rPr>
              <a:t>qué?</a:t>
            </a:r>
            <a:endParaRPr lang="es-AR" sz="2800" b="1" dirty="0" smtClean="0">
              <a:cs typeface="Microsoft Sans Serif"/>
            </a:endParaRPr>
          </a:p>
          <a:p>
            <a:pPr marL="577850" lvl="1" indent="-108585" algn="just">
              <a:spcBef>
                <a:spcPts val="85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Seleccionar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e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iluminar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recursos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oscuros;</a:t>
            </a:r>
          </a:p>
          <a:p>
            <a:pPr marL="577850" lvl="1" indent="-108585" algn="just">
              <a:spcBef>
                <a:spcPts val="85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Minimizar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tiempo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inactividad,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5" dirty="0" smtClean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mantenimiento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no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programado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vinculado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fallas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activos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5" dirty="0" smtClean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mantenimiento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programado,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5" dirty="0" smtClean="0">
                <a:solidFill>
                  <a:srgbClr val="171514"/>
                </a:solidFill>
                <a:cs typeface="Microsoft Sans Serif"/>
              </a:rPr>
              <a:t>un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enfoque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mantenimiento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predictivo;</a:t>
            </a:r>
          </a:p>
          <a:p>
            <a:pPr marL="577850" lvl="1" indent="-108585" algn="just">
              <a:spcBef>
                <a:spcPts val="85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AR" sz="2400" spc="-25" dirty="0" smtClean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mercado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está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cambiando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hacia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una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visión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holística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centrada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operaciones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donde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las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oportunidades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mantenimiento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proactivo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predictivo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permiten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al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personal de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primera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línea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actuar antes de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que 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produzcan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costosas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fallas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o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tiempos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inactividad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.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/>
          <p:nvPr/>
        </p:nvSpPr>
        <p:spPr>
          <a:xfrm>
            <a:off x="575406" y="560354"/>
            <a:ext cx="18002376" cy="2477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5"/>
              </a:spcBef>
            </a:pPr>
            <a:r>
              <a:rPr lang="es-AR" sz="2800" b="1" spc="-25" dirty="0" smtClean="0">
                <a:solidFill>
                  <a:srgbClr val="3FAC39"/>
                </a:solidFill>
                <a:cs typeface="Microsoft Sans Serif"/>
              </a:rPr>
              <a:t>¿</a:t>
            </a:r>
            <a:r>
              <a:rPr lang="es-AR" sz="2800" b="1" spc="-25" dirty="0" smtClean="0">
                <a:solidFill>
                  <a:srgbClr val="3FAC39"/>
                </a:solidFill>
                <a:cs typeface="Microsoft Sans Serif"/>
              </a:rPr>
              <a:t>Para</a:t>
            </a:r>
            <a:r>
              <a:rPr lang="es-AR" sz="2800" b="1" spc="-50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800" b="1" dirty="0" smtClean="0">
                <a:solidFill>
                  <a:srgbClr val="3FAC39"/>
                </a:solidFill>
                <a:cs typeface="Microsoft Sans Serif"/>
              </a:rPr>
              <a:t>qué?</a:t>
            </a:r>
            <a:endParaRPr lang="es-AR" sz="2800" b="1" dirty="0" smtClean="0">
              <a:cs typeface="Microsoft Sans Serif"/>
            </a:endParaRPr>
          </a:p>
          <a:p>
            <a:pPr marL="577850" marR="5080" lvl="1" indent="-108585" algn="just">
              <a:spcBef>
                <a:spcPts val="415"/>
              </a:spcBef>
              <a:buClr>
                <a:srgbClr val="3FAC39"/>
              </a:buClr>
              <a:buSzPct val="145454"/>
              <a:buFont typeface="Arial" pitchFamily="34" charset="0"/>
              <a:buChar char="•"/>
              <a:tabLst>
                <a:tab pos="121285" algn="l"/>
              </a:tabLst>
            </a:pP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economía circular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exige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diseñar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para eliminar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residuos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 la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contaminación,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mantener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material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uso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y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regenerar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sistemas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naturales;</a:t>
            </a:r>
            <a:endParaRPr lang="es-AR" sz="2400" dirty="0" smtClean="0">
              <a:cs typeface="Microsoft Sans Serif"/>
            </a:endParaRPr>
          </a:p>
          <a:p>
            <a:pPr marL="577850" marR="128905" lvl="1" indent="-108585" algn="just">
              <a:spcBef>
                <a:spcPts val="20"/>
              </a:spcBef>
              <a:buClr>
                <a:srgbClr val="3FAC39"/>
              </a:buClr>
              <a:buSzPct val="123076"/>
              <a:buFont typeface="Arial" pitchFamily="34" charset="0"/>
              <a:buChar char="•"/>
              <a:tabLst>
                <a:tab pos="121285" algn="l"/>
              </a:tabLst>
            </a:pP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gestión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activos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contribuye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prolongar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vida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útil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equipos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 piezas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MT y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otros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dispositivos. </a:t>
            </a:r>
            <a:r>
              <a:rPr lang="es-AR" sz="2400" spc="-30" dirty="0" smtClean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ecosistema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general,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incluida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gestión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activos,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contribuye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minimizar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huella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ambiental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mediante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 eficiencia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energética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eficiencia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material,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apuntando 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a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una infraestructura </a:t>
            </a:r>
            <a:r>
              <a:rPr lang="es-AR" sz="2400" spc="15" dirty="0" err="1" smtClean="0">
                <a:solidFill>
                  <a:srgbClr val="171514"/>
                </a:solidFill>
                <a:cs typeface="Microsoft Sans Serif"/>
              </a:rPr>
              <a:t>descarbonizada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minimizando otras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emisiones.</a:t>
            </a:r>
            <a:endParaRPr lang="es-AR" sz="2400" dirty="0" smtClean="0">
              <a:cs typeface="Microsoft Sans Serif"/>
            </a:endParaRPr>
          </a:p>
          <a:p>
            <a:pPr marL="120650" indent="-108585">
              <a:spcBef>
                <a:spcPts val="42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endParaRPr sz="550" dirty="0">
              <a:latin typeface="Microsoft Sans Serif"/>
              <a:cs typeface="Microsoft Sans Serif"/>
            </a:endParaRPr>
          </a:p>
        </p:txBody>
      </p: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290182" y="3203560"/>
            <a:ext cx="9953625" cy="6429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object 64"/>
          <p:cNvSpPr txBox="1"/>
          <p:nvPr/>
        </p:nvSpPr>
        <p:spPr>
          <a:xfrm>
            <a:off x="575406" y="435705"/>
            <a:ext cx="17930938" cy="98969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4604">
              <a:spcBef>
                <a:spcPts val="635"/>
              </a:spcBef>
            </a:pPr>
            <a:r>
              <a:rPr sz="2800" b="1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Transformación</a:t>
            </a:r>
            <a:r>
              <a:rPr sz="28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</a:t>
            </a:r>
            <a:endParaRPr sz="2800" b="1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8500"/>
              </a:lnSpc>
              <a:spcBef>
                <a:spcPts val="105"/>
              </a:spcBef>
            </a:pPr>
            <a:r>
              <a:rPr sz="2800" b="1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28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2800" b="1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800" b="1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2800" b="1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5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influyen</a:t>
            </a:r>
            <a:r>
              <a:rPr lang="es-ES" sz="2800" b="1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2800" b="1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2800" b="1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2800" b="1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endParaRPr sz="2800" b="1" dirty="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46844" y="3846502"/>
            <a:ext cx="18073814" cy="19236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1150" b="1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¿</a:t>
            </a:r>
            <a:r>
              <a:rPr sz="2400" b="1" spc="-25" dirty="0">
                <a:solidFill>
                  <a:srgbClr val="3FAC39"/>
                </a:solidFill>
                <a:cs typeface="Microsoft Sans Serif"/>
              </a:rPr>
              <a:t>Cuáles</a:t>
            </a:r>
            <a:r>
              <a:rPr sz="24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3FAC39"/>
                </a:solidFill>
                <a:cs typeface="Microsoft Sans Serif"/>
              </a:rPr>
              <a:t>son</a:t>
            </a:r>
            <a:r>
              <a:rPr sz="24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3FAC39"/>
                </a:solidFill>
                <a:cs typeface="Microsoft Sans Serif"/>
              </a:rPr>
              <a:t>los</a:t>
            </a:r>
            <a:r>
              <a:rPr sz="2400" b="1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40" dirty="0">
                <a:solidFill>
                  <a:srgbClr val="3FAC39"/>
                </a:solidFill>
                <a:cs typeface="Microsoft Sans Serif"/>
              </a:rPr>
              <a:t>requisitos</a:t>
            </a:r>
            <a:r>
              <a:rPr sz="24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10" dirty="0">
                <a:solidFill>
                  <a:srgbClr val="3FAC39"/>
                </a:solidFill>
                <a:cs typeface="Microsoft Sans Serif"/>
              </a:rPr>
              <a:t>previos?</a:t>
            </a:r>
            <a:endParaRPr sz="2400" b="1" dirty="0">
              <a:cs typeface="Microsoft Sans Serif"/>
            </a:endParaRPr>
          </a:p>
          <a:p>
            <a:pPr marL="120650" marR="5080" indent="-108585" algn="just">
              <a:spcBef>
                <a:spcPts val="465"/>
              </a:spcBef>
              <a:buClr>
                <a:srgbClr val="3FAC39"/>
              </a:buClr>
              <a:buSzPct val="123076"/>
              <a:buFont typeface="Arial" pitchFamily="34" charset="0"/>
              <a:buChar char="•"/>
              <a:tabLst>
                <a:tab pos="121285" algn="l"/>
              </a:tabLst>
            </a:pPr>
            <a:r>
              <a:rPr sz="2400" spc="-15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condiciones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ambientales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operativas son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factores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clave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 influyen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vida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útil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producto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.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vida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útil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compone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tiempo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vida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referencia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(RLT)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esperado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cualquier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producto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evaluación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ciclo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vida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(LCA)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huella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ambiental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producto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45" dirty="0">
                <a:solidFill>
                  <a:srgbClr val="171514"/>
                </a:solidFill>
                <a:cs typeface="Microsoft Sans Serif"/>
              </a:rPr>
              <a:t>(PEF)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perfil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ambiental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producto </a:t>
            </a:r>
            <a:r>
              <a:rPr sz="2400" spc="-35" dirty="0">
                <a:solidFill>
                  <a:srgbClr val="171514"/>
                </a:solidFill>
                <a:cs typeface="Microsoft Sans Serif"/>
              </a:rPr>
              <a:t>(PEP). </a:t>
            </a:r>
            <a:r>
              <a:rPr sz="2400" spc="-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algunos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casos,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condiciones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ambientales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no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pueden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controlar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es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necesario </a:t>
            </a:r>
            <a:r>
              <a:rPr sz="2400" spc="40" dirty="0">
                <a:solidFill>
                  <a:srgbClr val="171514"/>
                </a:solidFill>
                <a:cs typeface="Microsoft Sans Serif"/>
              </a:rPr>
              <a:t>un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envejecimiento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prematuro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intervalos de </a:t>
            </a:r>
            <a:r>
              <a:rPr sz="2400" spc="30" dirty="0" err="1">
                <a:solidFill>
                  <a:srgbClr val="171514"/>
                </a:solidFill>
                <a:cs typeface="Microsoft Sans Serif"/>
              </a:rPr>
              <a:t>mantenimiento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más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frecuentes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75406" y="1774800"/>
            <a:ext cx="17930938" cy="1945404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59690" rIns="0" bIns="0" rtlCol="0">
            <a:spAutoFit/>
          </a:bodyPr>
          <a:lstStyle/>
          <a:p>
            <a:pPr marL="107950" marR="235585" algn="just">
              <a:spcBef>
                <a:spcPts val="470"/>
              </a:spcBef>
            </a:pPr>
            <a:r>
              <a:rPr sz="2400" b="1" spc="-15" dirty="0">
                <a:solidFill>
                  <a:srgbClr val="171514"/>
                </a:solidFill>
                <a:cs typeface="Arial"/>
              </a:rPr>
              <a:t>Las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dirty="0">
                <a:solidFill>
                  <a:srgbClr val="171514"/>
                </a:solidFill>
                <a:cs typeface="Arial"/>
              </a:rPr>
              <a:t>condiciones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5" dirty="0">
                <a:solidFill>
                  <a:srgbClr val="171514"/>
                </a:solidFill>
                <a:cs typeface="Arial"/>
              </a:rPr>
              <a:t>servicio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Arial"/>
              </a:rPr>
              <a:t>influyen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Arial"/>
              </a:rPr>
              <a:t>en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Arial"/>
              </a:rPr>
              <a:t>la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 err="1">
                <a:solidFill>
                  <a:srgbClr val="171514"/>
                </a:solidFill>
                <a:cs typeface="Arial"/>
              </a:rPr>
              <a:t>Huella</a:t>
            </a:r>
            <a:r>
              <a:rPr lang="es-ES" sz="2400" b="1" spc="2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 err="1">
                <a:solidFill>
                  <a:srgbClr val="171514"/>
                </a:solidFill>
                <a:cs typeface="Arial"/>
              </a:rPr>
              <a:t>Ambiental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 dirty="0">
                <a:solidFill>
                  <a:srgbClr val="171514"/>
                </a:solidFill>
                <a:cs typeface="Arial"/>
              </a:rPr>
              <a:t>del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0" dirty="0">
                <a:solidFill>
                  <a:srgbClr val="171514"/>
                </a:solidFill>
                <a:cs typeface="Arial"/>
              </a:rPr>
              <a:t>Producto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-30" dirty="0">
                <a:solidFill>
                  <a:srgbClr val="171514"/>
                </a:solidFill>
                <a:cs typeface="Arial"/>
              </a:rPr>
              <a:t>(PEF,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-30" dirty="0">
                <a:solidFill>
                  <a:srgbClr val="171514"/>
                </a:solidFill>
                <a:cs typeface="Arial"/>
              </a:rPr>
              <a:t>LCA,</a:t>
            </a:r>
            <a:r>
              <a:rPr sz="2400" b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-35" dirty="0">
                <a:solidFill>
                  <a:srgbClr val="171514"/>
                </a:solidFill>
                <a:cs typeface="Arial"/>
              </a:rPr>
              <a:t>PEP,</a:t>
            </a:r>
            <a:r>
              <a:rPr sz="2400" b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30" dirty="0">
                <a:solidFill>
                  <a:srgbClr val="171514"/>
                </a:solidFill>
                <a:cs typeface="Arial"/>
              </a:rPr>
              <a:t>etc.)*</a:t>
            </a:r>
            <a:endParaRPr sz="2400" dirty="0">
              <a:cs typeface="Arial"/>
            </a:endParaRPr>
          </a:p>
          <a:p>
            <a:pPr marL="107950" marR="319405" algn="just"/>
            <a:r>
              <a:rPr sz="2400" i="1" spc="40" smtClean="0">
                <a:solidFill>
                  <a:srgbClr val="171514"/>
                </a:solidFill>
                <a:cs typeface="Arial"/>
              </a:rPr>
              <a:t>*: 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La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evaluación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del </a:t>
            </a:r>
            <a:r>
              <a:rPr sz="2400" i="1" spc="5" dirty="0">
                <a:solidFill>
                  <a:srgbClr val="171514"/>
                </a:solidFill>
                <a:cs typeface="Arial"/>
              </a:rPr>
              <a:t>ciclo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vida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 </a:t>
            </a:r>
            <a:r>
              <a:rPr sz="2400" i="1" spc="30" dirty="0">
                <a:solidFill>
                  <a:srgbClr val="171514"/>
                </a:solidFill>
                <a:cs typeface="Arial"/>
              </a:rPr>
              <a:t>un </a:t>
            </a:r>
            <a:r>
              <a:rPr sz="2400" i="1" spc="25" dirty="0">
                <a:solidFill>
                  <a:srgbClr val="171514"/>
                </a:solidFill>
                <a:cs typeface="Arial"/>
              </a:rPr>
              <a:t>producto </a:t>
            </a:r>
            <a:r>
              <a:rPr sz="2400" i="1" spc="20" dirty="0" err="1">
                <a:solidFill>
                  <a:srgbClr val="171514"/>
                </a:solidFill>
                <a:cs typeface="Arial"/>
              </a:rPr>
              <a:t>requiere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 err="1">
                <a:solidFill>
                  <a:srgbClr val="171514"/>
                </a:solidFill>
                <a:cs typeface="Arial"/>
              </a:rPr>
              <a:t>una</a:t>
            </a:r>
            <a:r>
              <a:rPr lang="es-ES" sz="2400" i="1" spc="2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 err="1">
                <a:solidFill>
                  <a:srgbClr val="171514"/>
                </a:solidFill>
                <a:cs typeface="Arial"/>
              </a:rPr>
              <a:t>vida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5" dirty="0">
                <a:solidFill>
                  <a:srgbClr val="171514"/>
                </a:solidFill>
                <a:cs typeface="Arial"/>
              </a:rPr>
              <a:t>útil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técnica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esperada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como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5" dirty="0">
                <a:solidFill>
                  <a:srgbClr val="171514"/>
                </a:solidFill>
                <a:cs typeface="Arial"/>
              </a:rPr>
              <a:t>dato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entrada,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que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 err="1">
                <a:solidFill>
                  <a:srgbClr val="171514"/>
                </a:solidFill>
                <a:cs typeface="Arial"/>
              </a:rPr>
              <a:t>depende</a:t>
            </a:r>
            <a:r>
              <a:rPr lang="es-ES" sz="2400" i="1" spc="2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dirty="0">
                <a:solidFill>
                  <a:srgbClr val="171514"/>
                </a:solidFill>
                <a:cs typeface="Arial"/>
              </a:rPr>
              <a:t>las</a:t>
            </a:r>
            <a:r>
              <a:rPr sz="2400" i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condiciones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normales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uso.</a:t>
            </a:r>
            <a:endParaRPr sz="2400" dirty="0">
              <a:cs typeface="Arial"/>
            </a:endParaRPr>
          </a:p>
          <a:p>
            <a:pPr marL="107950" marR="297815" algn="just">
              <a:spcBef>
                <a:spcPts val="284"/>
              </a:spcBef>
            </a:pPr>
            <a:r>
              <a:rPr sz="2400" i="1" spc="10" dirty="0">
                <a:solidFill>
                  <a:srgbClr val="171514"/>
                </a:solidFill>
                <a:cs typeface="Arial"/>
              </a:rPr>
              <a:t>Por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lo que 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se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recomienda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especificar </a:t>
            </a:r>
            <a:r>
              <a:rPr sz="2400" i="1" spc="30" dirty="0">
                <a:solidFill>
                  <a:srgbClr val="171514"/>
                </a:solidFill>
                <a:cs typeface="Arial"/>
              </a:rPr>
              <a:t>dentro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la </a:t>
            </a:r>
            <a:r>
              <a:rPr sz="2400" i="1" spc="10" dirty="0" err="1">
                <a:solidFill>
                  <a:srgbClr val="171514"/>
                </a:solidFill>
                <a:cs typeface="Arial"/>
              </a:rPr>
              <a:t>guía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lang="es-ES" sz="2400" i="1" spc="1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 err="1">
                <a:solidFill>
                  <a:srgbClr val="171514"/>
                </a:solidFill>
                <a:cs typeface="Arial"/>
              </a:rPr>
              <a:t>instalación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 del </a:t>
            </a:r>
            <a:r>
              <a:rPr sz="2400" i="1" spc="25" dirty="0">
                <a:solidFill>
                  <a:srgbClr val="171514"/>
                </a:solidFill>
                <a:cs typeface="Arial"/>
              </a:rPr>
              <a:t>producto, </a:t>
            </a:r>
            <a:r>
              <a:rPr sz="2400" i="1" dirty="0">
                <a:solidFill>
                  <a:srgbClr val="171514"/>
                </a:solidFill>
                <a:cs typeface="Arial"/>
              </a:rPr>
              <a:t>las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condiciones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para </a:t>
            </a:r>
            <a:r>
              <a:rPr sz="2400" i="1" dirty="0">
                <a:solidFill>
                  <a:srgbClr val="171514"/>
                </a:solidFill>
                <a:cs typeface="Arial"/>
              </a:rPr>
              <a:t>las </a:t>
            </a:r>
            <a:r>
              <a:rPr sz="2400" i="1" spc="5" dirty="0" err="1">
                <a:solidFill>
                  <a:srgbClr val="171514"/>
                </a:solidFill>
                <a:cs typeface="Arial"/>
              </a:rPr>
              <a:t>cuales</a:t>
            </a:r>
            <a:r>
              <a:rPr sz="2400" i="1" spc="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se</a:t>
            </a:r>
            <a:r>
              <a:rPr lang="es-ES"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5" dirty="0" err="1">
                <a:solidFill>
                  <a:srgbClr val="171514"/>
                </a:solidFill>
                <a:cs typeface="Arial"/>
              </a:rPr>
              <a:t>alcanzaría</a:t>
            </a:r>
            <a:r>
              <a:rPr sz="2400" i="1" spc="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la vida </a:t>
            </a:r>
            <a:r>
              <a:rPr sz="2400" i="1" spc="25" dirty="0">
                <a:solidFill>
                  <a:srgbClr val="171514"/>
                </a:solidFill>
                <a:cs typeface="Arial"/>
              </a:rPr>
              <a:t>útil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esperada,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manteniéndose </a:t>
            </a:r>
            <a:r>
              <a:rPr sz="2400" i="1" spc="30" dirty="0">
                <a:solidFill>
                  <a:srgbClr val="171514"/>
                </a:solidFill>
                <a:cs typeface="Arial"/>
              </a:rPr>
              <a:t>dentro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 </a:t>
            </a:r>
            <a:r>
              <a:rPr sz="2400" i="1" dirty="0">
                <a:solidFill>
                  <a:srgbClr val="171514"/>
                </a:solidFill>
                <a:cs typeface="Arial"/>
              </a:rPr>
              <a:t>las</a:t>
            </a:r>
            <a:r>
              <a:rPr lang="es-ES" sz="2400" i="1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 err="1">
                <a:solidFill>
                  <a:srgbClr val="171514"/>
                </a:solidFill>
                <a:cs typeface="Arial"/>
              </a:rPr>
              <a:t>condiciones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ambientales</a:t>
            </a:r>
            <a:r>
              <a:rPr sz="2400" i="1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5" dirty="0">
                <a:solidFill>
                  <a:srgbClr val="171514"/>
                </a:solidFill>
                <a:cs typeface="Arial"/>
              </a:rPr>
              <a:t>y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i="1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operación</a:t>
            </a:r>
            <a:r>
              <a:rPr sz="2400" i="1" spc="-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>
                <a:solidFill>
                  <a:srgbClr val="171514"/>
                </a:solidFill>
                <a:cs typeface="Arial"/>
              </a:rPr>
              <a:t>normales</a:t>
            </a:r>
            <a:r>
              <a:rPr sz="2400" i="1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0" dirty="0">
                <a:solidFill>
                  <a:srgbClr val="171514"/>
                </a:solidFill>
                <a:cs typeface="Arial"/>
              </a:rPr>
              <a:t>(</a:t>
            </a:r>
            <a:r>
              <a:rPr sz="2400" i="1" spc="10" dirty="0" err="1">
                <a:solidFill>
                  <a:srgbClr val="171514"/>
                </a:solidFill>
                <a:cs typeface="Arial"/>
              </a:rPr>
              <a:t>condiciones</a:t>
            </a:r>
            <a:r>
              <a:rPr lang="es-ES" sz="2400" i="1" spc="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20" dirty="0" err="1">
                <a:solidFill>
                  <a:srgbClr val="171514"/>
                </a:solidFill>
                <a:cs typeface="Arial"/>
              </a:rPr>
              <a:t>normales</a:t>
            </a:r>
            <a:r>
              <a:rPr sz="2400" i="1" spc="-15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15" dirty="0">
                <a:solidFill>
                  <a:srgbClr val="171514"/>
                </a:solidFill>
                <a:cs typeface="Arial"/>
              </a:rPr>
              <a:t>de</a:t>
            </a:r>
            <a:r>
              <a:rPr sz="2400" i="1" spc="-10" dirty="0">
                <a:solidFill>
                  <a:srgbClr val="171514"/>
                </a:solidFill>
                <a:cs typeface="Arial"/>
              </a:rPr>
              <a:t> </a:t>
            </a:r>
            <a:r>
              <a:rPr sz="2400" i="1" spc="5" dirty="0">
                <a:solidFill>
                  <a:srgbClr val="171514"/>
                </a:solidFill>
                <a:cs typeface="Arial"/>
              </a:rPr>
              <a:t>uso).</a:t>
            </a:r>
            <a:endParaRPr sz="2400" dirty="0">
              <a:cs typeface="Arial"/>
            </a:endParaRP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504628" y="5918204"/>
            <a:ext cx="7910521" cy="44291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object 64"/>
          <p:cNvSpPr txBox="1"/>
          <p:nvPr/>
        </p:nvSpPr>
        <p:spPr>
          <a:xfrm>
            <a:off x="575406" y="435705"/>
            <a:ext cx="17930938" cy="98969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4604">
              <a:spcBef>
                <a:spcPts val="635"/>
              </a:spcBef>
            </a:pPr>
            <a:r>
              <a:rPr sz="2800" b="1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Transformación</a:t>
            </a:r>
            <a:r>
              <a:rPr sz="28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</a:t>
            </a:r>
            <a:endParaRPr sz="2800" b="1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8500"/>
              </a:lnSpc>
              <a:spcBef>
                <a:spcPts val="105"/>
              </a:spcBef>
            </a:pPr>
            <a:r>
              <a:rPr sz="2800" b="1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28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2800" b="1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800" b="1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2800" b="1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5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influyen</a:t>
            </a:r>
            <a:r>
              <a:rPr lang="es-ES" sz="2800" b="1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2800" b="1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2800" b="1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2800" b="1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800" b="1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endParaRPr sz="2800" b="1" dirty="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03968" y="1489048"/>
            <a:ext cx="18002376" cy="3893374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101600" rIns="0" bIns="0" rtlCol="0">
            <a:spAutoFit/>
          </a:bodyPr>
          <a:lstStyle/>
          <a:p>
            <a:pPr marL="107950" algn="just">
              <a:spcBef>
                <a:spcPts val="800"/>
              </a:spcBef>
            </a:pPr>
            <a:r>
              <a:rPr sz="2400" b="1" spc="20" dirty="0">
                <a:solidFill>
                  <a:srgbClr val="171514"/>
                </a:solidFill>
                <a:cs typeface="Arial"/>
              </a:rPr>
              <a:t>Metodologías</a:t>
            </a:r>
            <a:r>
              <a:rPr sz="2400" b="1" spc="-25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de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0" dirty="0">
                <a:solidFill>
                  <a:srgbClr val="171514"/>
                </a:solidFill>
                <a:cs typeface="Arial"/>
              </a:rPr>
              <a:t>inteligencia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25" dirty="0">
                <a:solidFill>
                  <a:srgbClr val="171514"/>
                </a:solidFill>
                <a:cs typeface="Arial"/>
              </a:rPr>
              <a:t>artificial</a:t>
            </a:r>
            <a:r>
              <a:rPr sz="2400" b="1" spc="-20" dirty="0">
                <a:solidFill>
                  <a:srgbClr val="171514"/>
                </a:solidFill>
                <a:cs typeface="Arial"/>
              </a:rPr>
              <a:t> </a:t>
            </a:r>
            <a:r>
              <a:rPr sz="2400" b="1" spc="15">
                <a:solidFill>
                  <a:srgbClr val="171514"/>
                </a:solidFill>
                <a:cs typeface="Arial"/>
              </a:rPr>
              <a:t>(</a:t>
            </a:r>
            <a:r>
              <a:rPr sz="2400" b="1" spc="15" smtClean="0">
                <a:solidFill>
                  <a:srgbClr val="171514"/>
                </a:solidFill>
                <a:cs typeface="Arial"/>
              </a:rPr>
              <a:t>IA)</a:t>
            </a:r>
            <a:endParaRPr sz="2400" smtClean="0">
              <a:cs typeface="Arial"/>
            </a:endParaRPr>
          </a:p>
          <a:p>
            <a:pPr marL="565150" marR="976630" indent="-457200" algn="just">
              <a:spcBef>
                <a:spcPts val="570"/>
              </a:spcBef>
              <a:buFont typeface="+mj-lt"/>
              <a:buAutoNum type="arabicPeriod"/>
            </a:pPr>
            <a:r>
              <a:rPr sz="2100" spc="10" smtClean="0">
                <a:solidFill>
                  <a:srgbClr val="171514"/>
                </a:solidFill>
                <a:cs typeface="Microsoft Sans Serif"/>
              </a:rPr>
              <a:t>Generación</a:t>
            </a:r>
            <a:r>
              <a:rPr sz="21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100" spc="-5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 smtClean="0">
                <a:solidFill>
                  <a:srgbClr val="171514"/>
                </a:solidFill>
                <a:cs typeface="Microsoft Sans Serif"/>
              </a:rPr>
              <a:t>lenguaje</a:t>
            </a:r>
            <a:r>
              <a:rPr sz="2100" spc="-5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30" smtClean="0">
                <a:solidFill>
                  <a:srgbClr val="171514"/>
                </a:solidFill>
                <a:cs typeface="Microsoft Sans Serif"/>
              </a:rPr>
              <a:t>natural</a:t>
            </a:r>
            <a:r>
              <a:rPr lang="es-ES" sz="2100" spc="30" dirty="0" smtClean="0">
                <a:solidFill>
                  <a:srgbClr val="171514"/>
                </a:solidFill>
                <a:cs typeface="Microsoft Sans Serif"/>
              </a:rPr>
              <a:t> </a:t>
            </a:r>
          </a:p>
          <a:p>
            <a:pPr marL="565150" marR="976630" indent="-457200" algn="just">
              <a:spcBef>
                <a:spcPts val="570"/>
              </a:spcBef>
              <a:buFont typeface="+mj-lt"/>
              <a:buAutoNum type="arabicPeriod"/>
            </a:pPr>
            <a:r>
              <a:rPr sz="2100" spc="15" smtClean="0">
                <a:solidFill>
                  <a:srgbClr val="171514"/>
                </a:solidFill>
                <a:cs typeface="Microsoft Sans Serif"/>
              </a:rPr>
              <a:t>Reconocimiento</a:t>
            </a:r>
            <a:r>
              <a:rPr sz="21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>
                <a:solidFill>
                  <a:srgbClr val="171514"/>
                </a:solidFill>
                <a:cs typeface="Microsoft Sans Serif"/>
              </a:rPr>
              <a:t>de</a:t>
            </a:r>
            <a:r>
              <a:rPr sz="2100" spc="-1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5" smtClean="0">
                <a:solidFill>
                  <a:srgbClr val="171514"/>
                </a:solidFill>
                <a:cs typeface="Microsoft Sans Serif"/>
              </a:rPr>
              <a:t>voz</a:t>
            </a:r>
            <a:endParaRPr lang="es-ES" sz="2100" spc="5" dirty="0" smtClean="0">
              <a:solidFill>
                <a:srgbClr val="171514"/>
              </a:solidFill>
              <a:cs typeface="Microsoft Sans Serif"/>
            </a:endParaRPr>
          </a:p>
          <a:p>
            <a:pPr marL="565150" marR="976630" indent="-457200" algn="just">
              <a:spcBef>
                <a:spcPts val="570"/>
              </a:spcBef>
              <a:buFont typeface="+mj-lt"/>
              <a:buAutoNum type="arabicPeriod"/>
            </a:pPr>
            <a:r>
              <a:rPr sz="2100" spc="15" smtClean="0">
                <a:solidFill>
                  <a:srgbClr val="171514"/>
                </a:solidFill>
                <a:cs typeface="Microsoft Sans Serif"/>
              </a:rPr>
              <a:t>Plataformas</a:t>
            </a:r>
            <a:r>
              <a:rPr sz="21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15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1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15">
                <a:solidFill>
                  <a:srgbClr val="171514"/>
                </a:solidFill>
                <a:cs typeface="Microsoft Sans Serif"/>
              </a:rPr>
              <a:t>aprendizaje</a:t>
            </a:r>
            <a:r>
              <a:rPr sz="2100" spc="-1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 smtClean="0">
                <a:solidFill>
                  <a:srgbClr val="171514"/>
                </a:solidFill>
                <a:cs typeface="Microsoft Sans Serif"/>
              </a:rPr>
              <a:t>automático</a:t>
            </a:r>
            <a:endParaRPr lang="es-ES" sz="2100" spc="20" dirty="0" smtClean="0">
              <a:solidFill>
                <a:srgbClr val="171514"/>
              </a:solidFill>
              <a:cs typeface="Microsoft Sans Serif"/>
            </a:endParaRPr>
          </a:p>
          <a:p>
            <a:pPr marL="565150" marR="976630" indent="-457200" algn="just">
              <a:spcBef>
                <a:spcPts val="570"/>
              </a:spcBef>
              <a:buFont typeface="+mj-lt"/>
              <a:buAutoNum type="arabicPeriod"/>
            </a:pPr>
            <a:r>
              <a:rPr sz="2100" spc="15" smtClean="0">
                <a:solidFill>
                  <a:srgbClr val="171514"/>
                </a:solidFill>
                <a:cs typeface="Microsoft Sans Serif"/>
              </a:rPr>
              <a:t>Agentes </a:t>
            </a:r>
            <a:r>
              <a:rPr sz="2100" spc="20" err="1">
                <a:solidFill>
                  <a:srgbClr val="171514"/>
                </a:solidFill>
                <a:cs typeface="Microsoft Sans Serif"/>
              </a:rPr>
              <a:t>virtuales</a:t>
            </a:r>
            <a:r>
              <a:rPr lang="es-ES" sz="2100" spc="20" dirty="0">
                <a:solidFill>
                  <a:srgbClr val="171514"/>
                </a:solidFill>
                <a:cs typeface="Microsoft Sans Serif"/>
              </a:rPr>
              <a:t> </a:t>
            </a:r>
            <a:endParaRPr lang="es-ES" sz="2100" spc="20" dirty="0" smtClean="0">
              <a:solidFill>
                <a:srgbClr val="171514"/>
              </a:solidFill>
              <a:cs typeface="Microsoft Sans Serif"/>
            </a:endParaRPr>
          </a:p>
          <a:p>
            <a:pPr marL="565150" marR="976630" indent="-457200" algn="just">
              <a:spcBef>
                <a:spcPts val="570"/>
              </a:spcBef>
              <a:buFont typeface="+mj-lt"/>
              <a:buAutoNum type="arabicPeriod"/>
            </a:pPr>
            <a:r>
              <a:rPr sz="2100" spc="10" smtClean="0">
                <a:solidFill>
                  <a:srgbClr val="171514"/>
                </a:solidFill>
                <a:cs typeface="Microsoft Sans Serif"/>
              </a:rPr>
              <a:t>Gestión </a:t>
            </a:r>
            <a:r>
              <a:rPr sz="2100" spc="2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100" spc="10" err="1">
                <a:solidFill>
                  <a:srgbClr val="171514"/>
                </a:solidFill>
                <a:cs typeface="Microsoft Sans Serif"/>
              </a:rPr>
              <a:t>decisiones</a:t>
            </a:r>
            <a:r>
              <a:rPr lang="es-ES" sz="2100" spc="10" dirty="0">
                <a:solidFill>
                  <a:srgbClr val="171514"/>
                </a:solidFill>
                <a:cs typeface="Microsoft Sans Serif"/>
              </a:rPr>
              <a:t> </a:t>
            </a:r>
            <a:endParaRPr lang="es-ES" sz="2100" spc="10" dirty="0" smtClean="0">
              <a:solidFill>
                <a:srgbClr val="171514"/>
              </a:solidFill>
              <a:cs typeface="Microsoft Sans Serif"/>
            </a:endParaRPr>
          </a:p>
          <a:p>
            <a:pPr marL="565150" marR="976630" indent="-457200" algn="just">
              <a:spcBef>
                <a:spcPts val="570"/>
              </a:spcBef>
              <a:buFont typeface="+mj-lt"/>
              <a:buAutoNum type="arabicPeriod"/>
            </a:pPr>
            <a:r>
              <a:rPr sz="2100" spc="20" smtClean="0">
                <a:solidFill>
                  <a:srgbClr val="171514"/>
                </a:solidFill>
                <a:cs typeface="Microsoft Sans Serif"/>
              </a:rPr>
              <a:t>Hardware</a:t>
            </a:r>
            <a:r>
              <a:rPr sz="2100" spc="-2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5" dirty="0">
                <a:solidFill>
                  <a:srgbClr val="171514"/>
                </a:solidFill>
                <a:cs typeface="Microsoft Sans Serif"/>
              </a:rPr>
              <a:t>optimizado</a:t>
            </a:r>
            <a:r>
              <a:rPr sz="2100" spc="-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100" spc="-2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10" smtClean="0">
                <a:solidFill>
                  <a:srgbClr val="171514"/>
                </a:solidFill>
                <a:cs typeface="Microsoft Sans Serif"/>
              </a:rPr>
              <a:t>IAPlataformas </a:t>
            </a:r>
            <a:r>
              <a:rPr sz="2100" spc="15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100" spc="15" err="1">
                <a:solidFill>
                  <a:srgbClr val="171514"/>
                </a:solidFill>
                <a:cs typeface="Microsoft Sans Serif"/>
              </a:rPr>
              <a:t>aprendizaje</a:t>
            </a:r>
            <a:r>
              <a:rPr sz="2100" spc="15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30" smtClean="0">
                <a:solidFill>
                  <a:srgbClr val="171514"/>
                </a:solidFill>
                <a:cs typeface="Microsoft Sans Serif"/>
              </a:rPr>
              <a:t>profundo</a:t>
            </a:r>
            <a:endParaRPr lang="es-ES" sz="2100" spc="30" dirty="0" smtClean="0">
              <a:solidFill>
                <a:srgbClr val="171514"/>
              </a:solidFill>
              <a:cs typeface="Microsoft Sans Serif"/>
            </a:endParaRPr>
          </a:p>
          <a:p>
            <a:pPr marL="565150" marR="760095" indent="-457200" algn="just">
              <a:spcBef>
                <a:spcPts val="70"/>
              </a:spcBef>
              <a:buFont typeface="+mj-lt"/>
              <a:buAutoNum type="arabicPeriod"/>
            </a:pPr>
            <a:r>
              <a:rPr sz="2100" spc="15" smtClean="0">
                <a:solidFill>
                  <a:srgbClr val="171514"/>
                </a:solidFill>
                <a:cs typeface="Microsoft Sans Serif"/>
              </a:rPr>
              <a:t>Automatización </a:t>
            </a:r>
            <a:r>
              <a:rPr sz="2100" spc="25" smtClean="0">
                <a:solidFill>
                  <a:srgbClr val="171514"/>
                </a:solidFill>
                <a:cs typeface="Microsoft Sans Serif"/>
              </a:rPr>
              <a:t>robótica </a:t>
            </a:r>
            <a:r>
              <a:rPr sz="2100" spc="2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100" spc="10" smtClean="0">
                <a:solidFill>
                  <a:srgbClr val="171514"/>
                </a:solidFill>
                <a:cs typeface="Microsoft Sans Serif"/>
              </a:rPr>
              <a:t>procesos</a:t>
            </a:r>
            <a:r>
              <a:rPr lang="es-ES" sz="2100" spc="10" dirty="0" smtClean="0">
                <a:solidFill>
                  <a:srgbClr val="171514"/>
                </a:solidFill>
                <a:cs typeface="Microsoft Sans Serif"/>
              </a:rPr>
              <a:t> </a:t>
            </a:r>
          </a:p>
          <a:p>
            <a:pPr marL="565150" marR="760095" indent="-457200" algn="just">
              <a:spcBef>
                <a:spcPts val="70"/>
              </a:spcBef>
              <a:buFont typeface="+mj-lt"/>
              <a:buAutoNum type="arabicPeriod"/>
            </a:pPr>
            <a:r>
              <a:rPr sz="2100" spc="10" smtClean="0">
                <a:solidFill>
                  <a:srgbClr val="171514"/>
                </a:solidFill>
                <a:cs typeface="Microsoft Sans Serif"/>
              </a:rPr>
              <a:t>Analítica</a:t>
            </a:r>
            <a:r>
              <a:rPr sz="2100" spc="-15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100" spc="-15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30" smtClean="0">
                <a:solidFill>
                  <a:srgbClr val="171514"/>
                </a:solidFill>
                <a:cs typeface="Microsoft Sans Serif"/>
              </a:rPr>
              <a:t>texto</a:t>
            </a:r>
            <a:r>
              <a:rPr sz="21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5" smtClean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100" spc="-15" smtClean="0">
                <a:solidFill>
                  <a:srgbClr val="171514"/>
                </a:solidFill>
                <a:cs typeface="Microsoft Sans Serif"/>
              </a:rPr>
              <a:t> PNL</a:t>
            </a:r>
            <a:r>
              <a:rPr sz="2100" spc="-1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15" smtClean="0">
                <a:solidFill>
                  <a:srgbClr val="171514"/>
                </a:solidFill>
                <a:cs typeface="Microsoft Sans Serif"/>
              </a:rPr>
              <a:t>(Procesamiento</a:t>
            </a:r>
            <a:r>
              <a:rPr lang="es-ES" sz="2100" spc="1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 smtClean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100" spc="-3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15" smtClean="0">
                <a:solidFill>
                  <a:srgbClr val="171514"/>
                </a:solidFill>
                <a:cs typeface="Microsoft Sans Serif"/>
              </a:rPr>
              <a:t>Lenguaje</a:t>
            </a:r>
            <a:r>
              <a:rPr sz="2100" spc="-25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100" spc="20" smtClean="0">
                <a:solidFill>
                  <a:srgbClr val="171514"/>
                </a:solidFill>
                <a:cs typeface="Microsoft Sans Serif"/>
              </a:rPr>
              <a:t>Natural)</a:t>
            </a:r>
            <a:endParaRPr sz="2100" smtClean="0">
              <a:cs typeface="Microsoft Sans Serif"/>
            </a:endParaRPr>
          </a:p>
          <a:p>
            <a:pPr marL="565150" indent="-457200" algn="just">
              <a:spcBef>
                <a:spcPts val="220"/>
              </a:spcBef>
              <a:buFont typeface="+mj-lt"/>
              <a:buAutoNum type="arabicPeriod"/>
            </a:pPr>
            <a:r>
              <a:rPr sz="2100" spc="20" smtClean="0">
                <a:solidFill>
                  <a:srgbClr val="171514"/>
                </a:solidFill>
                <a:cs typeface="Microsoft Sans Serif"/>
              </a:rPr>
              <a:t>Biometría</a:t>
            </a:r>
            <a:endParaRPr sz="2100" dirty="0"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75406" y="5346700"/>
            <a:ext cx="18002376" cy="5189241"/>
          </a:xfrm>
          <a:prstGeom prst="rect">
            <a:avLst/>
          </a:prstGeom>
        </p:spPr>
        <p:txBody>
          <a:bodyPr vert="horz" wrap="square" lIns="0" tIns="66675" rIns="0" bIns="0" rtlCol="0">
            <a:spAutoFit/>
          </a:bodyPr>
          <a:lstStyle/>
          <a:p>
            <a:pPr marL="12700" algn="just">
              <a:spcBef>
                <a:spcPts val="525"/>
              </a:spcBef>
            </a:pPr>
            <a:r>
              <a:rPr sz="1050" b="1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¿</a:t>
            </a:r>
            <a:r>
              <a:rPr sz="2400" b="1" spc="-5" dirty="0">
                <a:solidFill>
                  <a:srgbClr val="3FAC39"/>
                </a:solidFill>
                <a:cs typeface="Microsoft Sans Serif"/>
              </a:rPr>
              <a:t>Cómo</a:t>
            </a:r>
            <a:r>
              <a:rPr sz="24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-10" dirty="0">
                <a:solidFill>
                  <a:srgbClr val="3FAC39"/>
                </a:solidFill>
                <a:cs typeface="Microsoft Sans Serif"/>
              </a:rPr>
              <a:t>se</a:t>
            </a:r>
            <a:r>
              <a:rPr sz="24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45" dirty="0">
                <a:solidFill>
                  <a:srgbClr val="3FAC39"/>
                </a:solidFill>
                <a:cs typeface="Microsoft Sans Serif"/>
              </a:rPr>
              <a:t>pueden</a:t>
            </a:r>
            <a:r>
              <a:rPr sz="2400" b="1" spc="-15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40" dirty="0">
                <a:solidFill>
                  <a:srgbClr val="3FAC39"/>
                </a:solidFill>
                <a:cs typeface="Microsoft Sans Serif"/>
              </a:rPr>
              <a:t>reducir</a:t>
            </a:r>
            <a:r>
              <a:rPr sz="2400" b="1" spc="-10" dirty="0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20">
                <a:solidFill>
                  <a:srgbClr val="3FAC39"/>
                </a:solidFill>
                <a:cs typeface="Microsoft Sans Serif"/>
              </a:rPr>
              <a:t>los</a:t>
            </a:r>
            <a:r>
              <a:rPr sz="2400" b="1" spc="-15">
                <a:solidFill>
                  <a:srgbClr val="3FAC39"/>
                </a:solidFill>
                <a:cs typeface="Microsoft Sans Serif"/>
              </a:rPr>
              <a:t> </a:t>
            </a:r>
            <a:r>
              <a:rPr sz="2400" b="1" spc="5" smtClean="0">
                <a:solidFill>
                  <a:srgbClr val="3FAC39"/>
                </a:solidFill>
                <a:cs typeface="Microsoft Sans Serif"/>
              </a:rPr>
              <a:t>riesgos?</a:t>
            </a:r>
            <a:endParaRPr lang="es-ES" sz="2400" b="1" spc="5" dirty="0" smtClean="0">
              <a:solidFill>
                <a:srgbClr val="3FAC39"/>
              </a:solidFill>
              <a:cs typeface="Microsoft Sans Serif"/>
            </a:endParaRPr>
          </a:p>
          <a:p>
            <a:pPr marL="12700" algn="just">
              <a:spcBef>
                <a:spcPts val="525"/>
              </a:spcBef>
            </a:pPr>
            <a:r>
              <a:rPr sz="2400" smtClean="0">
                <a:solidFill>
                  <a:srgbClr val="171514"/>
                </a:solidFill>
                <a:cs typeface="Microsoft Sans Serif"/>
              </a:rPr>
              <a:t>Para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una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mejor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evaluación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riesgos</a:t>
            </a:r>
            <a:r>
              <a:rPr sz="2400" spc="10">
                <a:solidFill>
                  <a:srgbClr val="171514"/>
                </a:solidFill>
                <a:cs typeface="Microsoft Sans Serif"/>
              </a:rPr>
              <a:t>,</a:t>
            </a:r>
            <a:r>
              <a:rPr sz="2400" spc="5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smtClean="0">
                <a:solidFill>
                  <a:srgbClr val="171514"/>
                </a:solidFill>
                <a:cs typeface="Microsoft Sans Serif"/>
              </a:rPr>
              <a:t>ampl</a:t>
            </a:r>
            <a:r>
              <a:rPr lang="es-ES" sz="2400" spc="20" dirty="0" err="1" smtClean="0">
                <a:solidFill>
                  <a:srgbClr val="171514"/>
                </a:solidFill>
                <a:cs typeface="Microsoft Sans Serif"/>
              </a:rPr>
              <a:t>iar</a:t>
            </a:r>
            <a:r>
              <a:rPr sz="240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sentidos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operador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mediante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uso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sensores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adicionales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optimizar </a:t>
            </a:r>
            <a:r>
              <a:rPr sz="2400" spc="10" smtClean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toma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decisiones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mediante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uso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diversas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metodologías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5" dirty="0" err="1">
                <a:solidFill>
                  <a:srgbClr val="171514"/>
                </a:solidFill>
                <a:cs typeface="Microsoft Sans Serif"/>
              </a:rPr>
              <a:t>análisis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lang="es-ES"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como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modelo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degradación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física,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aprendizaje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automático 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cualquier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otra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tecnología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inteligencia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artificial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(</a:t>
            </a:r>
            <a:r>
              <a:rPr sz="2400" spc="-10">
                <a:solidFill>
                  <a:srgbClr val="171514"/>
                </a:solidFill>
                <a:cs typeface="Microsoft Sans Serif"/>
              </a:rPr>
              <a:t>IA</a:t>
            </a:r>
            <a:r>
              <a:rPr sz="2400" spc="-10" smtClean="0">
                <a:solidFill>
                  <a:srgbClr val="171514"/>
                </a:solidFill>
                <a:cs typeface="Microsoft Sans Serif"/>
              </a:rPr>
              <a:t>).</a:t>
            </a:r>
            <a:endParaRPr lang="es-ES" sz="2400" spc="-10" dirty="0" smtClean="0">
              <a:solidFill>
                <a:srgbClr val="171514"/>
              </a:solidFill>
              <a:cs typeface="Microsoft Sans Serif"/>
            </a:endParaRPr>
          </a:p>
          <a:p>
            <a:pPr marL="12700" algn="just">
              <a:spcBef>
                <a:spcPts val="1070"/>
              </a:spcBef>
            </a:pPr>
            <a:r>
              <a:rPr lang="es-AR" sz="2400" b="1" spc="-5" dirty="0" smtClean="0">
                <a:solidFill>
                  <a:srgbClr val="3FAC39"/>
                </a:solidFill>
                <a:cs typeface="Microsoft Sans Serif"/>
              </a:rPr>
              <a:t>¿Cómo</a:t>
            </a:r>
            <a:r>
              <a:rPr lang="es-AR" sz="2400" b="1" spc="-50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5" dirty="0" smtClean="0">
                <a:solidFill>
                  <a:srgbClr val="3FAC39"/>
                </a:solidFill>
                <a:cs typeface="Microsoft Sans Serif"/>
              </a:rPr>
              <a:t>comenzar?</a:t>
            </a:r>
            <a:endParaRPr lang="es-AR" sz="2400" b="1" dirty="0" smtClean="0">
              <a:cs typeface="Microsoft Sans Serif"/>
            </a:endParaRPr>
          </a:p>
          <a:p>
            <a:pPr marL="120650" marR="5080" indent="-108585" algn="just">
              <a:spcBef>
                <a:spcPts val="39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transferencia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funciones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modelo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envejecimiento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es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compleja.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Para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productos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electrotécnicos,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factores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ambientales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influyen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se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podrían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resumir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temperatura,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humedad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contaminante;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los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factores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influyen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en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funcionamiento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deben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ser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tensión,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corriente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factor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carga</a:t>
            </a:r>
          </a:p>
          <a:p>
            <a:pPr marL="12700" marR="532130" algn="just">
              <a:spcBef>
                <a:spcPts val="100"/>
              </a:spcBef>
            </a:pPr>
            <a:r>
              <a:rPr lang="es-AR" sz="2400" b="1" spc="10" dirty="0" smtClean="0">
                <a:solidFill>
                  <a:srgbClr val="3FAC39"/>
                </a:solidFill>
                <a:cs typeface="Microsoft Sans Serif"/>
              </a:rPr>
              <a:t>¿Debería</a:t>
            </a:r>
            <a:r>
              <a:rPr lang="es-AR" sz="2400" b="1" spc="-10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20" dirty="0" smtClean="0">
                <a:solidFill>
                  <a:srgbClr val="3FAC39"/>
                </a:solidFill>
                <a:cs typeface="Microsoft Sans Serif"/>
              </a:rPr>
              <a:t>especificarse</a:t>
            </a:r>
            <a:r>
              <a:rPr lang="es-AR" sz="2400" b="1" spc="-5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20" dirty="0" smtClean="0">
                <a:solidFill>
                  <a:srgbClr val="3FAC39"/>
                </a:solidFill>
                <a:cs typeface="Microsoft Sans Serif"/>
              </a:rPr>
              <a:t>la</a:t>
            </a:r>
            <a:r>
              <a:rPr lang="es-AR" sz="2400" b="1" spc="-10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40" dirty="0" smtClean="0">
                <a:solidFill>
                  <a:srgbClr val="3FAC39"/>
                </a:solidFill>
                <a:cs typeface="Microsoft Sans Serif"/>
              </a:rPr>
              <a:t>tecnología</a:t>
            </a:r>
            <a:r>
              <a:rPr lang="es-AR" sz="2400" b="1" spc="-5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55" dirty="0" smtClean="0">
                <a:solidFill>
                  <a:srgbClr val="3FAC39"/>
                </a:solidFill>
                <a:cs typeface="Microsoft Sans Serif"/>
              </a:rPr>
              <a:t>o</a:t>
            </a:r>
            <a:r>
              <a:rPr lang="es-AR" sz="2400" b="1" spc="-5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35" dirty="0" smtClean="0">
                <a:solidFill>
                  <a:srgbClr val="3FAC39"/>
                </a:solidFill>
                <a:cs typeface="Microsoft Sans Serif"/>
              </a:rPr>
              <a:t>centrarse </a:t>
            </a:r>
            <a:r>
              <a:rPr lang="es-AR" sz="2400" b="1" spc="40" dirty="0" smtClean="0">
                <a:solidFill>
                  <a:srgbClr val="3FAC39"/>
                </a:solidFill>
                <a:cs typeface="Microsoft Sans Serif"/>
              </a:rPr>
              <a:t>en</a:t>
            </a:r>
            <a:r>
              <a:rPr lang="es-AR" sz="2400" b="1" spc="-15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20" dirty="0" smtClean="0">
                <a:solidFill>
                  <a:srgbClr val="3FAC39"/>
                </a:solidFill>
                <a:cs typeface="Microsoft Sans Serif"/>
              </a:rPr>
              <a:t>su</a:t>
            </a:r>
            <a:r>
              <a:rPr lang="es-AR" sz="2400" b="1" spc="-10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65" dirty="0" smtClean="0">
                <a:solidFill>
                  <a:srgbClr val="3FAC39"/>
                </a:solidFill>
                <a:cs typeface="Microsoft Sans Serif"/>
              </a:rPr>
              <a:t>tiempo</a:t>
            </a:r>
            <a:r>
              <a:rPr lang="es-AR" sz="2400" b="1" spc="-15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40" dirty="0" smtClean="0">
                <a:solidFill>
                  <a:srgbClr val="3FAC39"/>
                </a:solidFill>
                <a:cs typeface="Microsoft Sans Serif"/>
              </a:rPr>
              <a:t>de</a:t>
            </a:r>
            <a:r>
              <a:rPr lang="es-AR" sz="2400" b="1" spc="-10" dirty="0" smtClean="0">
                <a:solidFill>
                  <a:srgbClr val="3FAC39"/>
                </a:solidFill>
                <a:cs typeface="Microsoft Sans Serif"/>
              </a:rPr>
              <a:t> </a:t>
            </a:r>
            <a:r>
              <a:rPr lang="es-AR" sz="2400" b="1" spc="15" dirty="0" smtClean="0">
                <a:solidFill>
                  <a:srgbClr val="3FAC39"/>
                </a:solidFill>
                <a:cs typeface="Microsoft Sans Serif"/>
              </a:rPr>
              <a:t>actividad?</a:t>
            </a:r>
            <a:endParaRPr lang="es-AR" sz="2400" b="1" dirty="0" smtClean="0">
              <a:cs typeface="Microsoft Sans Serif"/>
            </a:endParaRPr>
          </a:p>
          <a:p>
            <a:pPr marL="120650" marR="5080" indent="-108585" algn="just">
              <a:spcBef>
                <a:spcPts val="44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Existen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numerosos protocolos de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comunicación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inalámbrica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requiere </a:t>
            </a:r>
            <a:r>
              <a:rPr lang="es-AR" sz="2400" spc="35" dirty="0" smtClean="0">
                <a:solidFill>
                  <a:srgbClr val="171514"/>
                </a:solidFill>
                <a:cs typeface="Microsoft Sans Serif"/>
              </a:rPr>
              <a:t>un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análisis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funcional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dedicado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AR" sz="2400" spc="35" dirty="0" smtClean="0">
                <a:solidFill>
                  <a:srgbClr val="171514"/>
                </a:solidFill>
                <a:cs typeface="Microsoft Sans Serif"/>
              </a:rPr>
              <a:t>tomar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 decisión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correcta. 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Para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una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subestación, 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se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debe seguir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la serie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estándares </a:t>
            </a:r>
            <a:r>
              <a:rPr lang="es-AR" sz="2400" spc="-30" dirty="0" smtClean="0">
                <a:solidFill>
                  <a:srgbClr val="171514"/>
                </a:solidFill>
                <a:cs typeface="Microsoft Sans Serif"/>
              </a:rPr>
              <a:t>IEC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61850 y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modelo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información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común 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(CIM)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para maximizar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tiempo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actividad 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y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los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intercambios de datos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seguros. 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Sin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embargo,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algunos protocolos inalámbricos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seguros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pueden </a:t>
            </a:r>
            <a:r>
              <a:rPr lang="es-AR" sz="2400" spc="30" dirty="0" smtClean="0">
                <a:solidFill>
                  <a:srgbClr val="171514"/>
                </a:solidFill>
                <a:cs typeface="Microsoft Sans Serif"/>
              </a:rPr>
              <a:t>contribuir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maximizar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registro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datos,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ayudando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a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cualquier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evaluación</a:t>
            </a:r>
            <a:r>
              <a:rPr lang="es-AR" sz="240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0" dirty="0" smtClean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smtClean="0">
                <a:solidFill>
                  <a:srgbClr val="171514"/>
                </a:solidFill>
                <a:cs typeface="Microsoft Sans Serif"/>
              </a:rPr>
              <a:t>envejecimiento,</a:t>
            </a:r>
            <a:r>
              <a:rPr lang="es-AR" sz="2400" spc="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25" dirty="0" smtClean="0">
                <a:solidFill>
                  <a:srgbClr val="171514"/>
                </a:solidFill>
                <a:cs typeface="Microsoft Sans Serif"/>
              </a:rPr>
              <a:t>como </a:t>
            </a:r>
            <a:r>
              <a:rPr lang="es-AR" sz="2400" dirty="0" err="1" smtClean="0">
                <a:solidFill>
                  <a:srgbClr val="171514"/>
                </a:solidFill>
                <a:cs typeface="Microsoft Sans Serif"/>
              </a:rPr>
              <a:t>ZigBee</a:t>
            </a:r>
            <a:r>
              <a:rPr lang="es-AR" sz="2400" spc="-10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0" dirty="0" smtClean="0">
                <a:solidFill>
                  <a:srgbClr val="171514"/>
                </a:solidFill>
                <a:cs typeface="Microsoft Sans Serif"/>
              </a:rPr>
              <a:t>Green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15" dirty="0" err="1" smtClean="0">
                <a:solidFill>
                  <a:srgbClr val="171514"/>
                </a:solidFill>
                <a:cs typeface="Microsoft Sans Serif"/>
              </a:rPr>
              <a:t>Power</a:t>
            </a:r>
            <a:r>
              <a:rPr lang="es-AR" sz="2400" spc="-5" dirty="0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lang="es-AR" sz="2400" spc="-25" dirty="0" smtClean="0">
                <a:solidFill>
                  <a:srgbClr val="171514"/>
                </a:solidFill>
                <a:cs typeface="Microsoft Sans Serif"/>
              </a:rPr>
              <a:t>(ZGP</a:t>
            </a:r>
            <a:r>
              <a:rPr lang="es-AR" sz="2400" spc="-25" dirty="0" smtClean="0">
                <a:solidFill>
                  <a:srgbClr val="171514"/>
                </a:solidFill>
                <a:cs typeface="Microsoft Sans Serif"/>
              </a:rPr>
              <a:t>).</a:t>
            </a:r>
            <a:endParaRPr sz="2400" dirty="0">
              <a:cs typeface="Microsoft Sans Serif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bject 25"/>
          <p:cNvSpPr txBox="1"/>
          <p:nvPr/>
        </p:nvSpPr>
        <p:spPr>
          <a:xfrm>
            <a:off x="503968" y="411941"/>
            <a:ext cx="11389535" cy="1175194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12700">
              <a:spcBef>
                <a:spcPts val="825"/>
              </a:spcBef>
            </a:pPr>
            <a:r>
              <a:rPr sz="3200" b="1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Transformación</a:t>
            </a:r>
            <a:r>
              <a:rPr sz="32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</a:t>
            </a:r>
            <a:endParaRPr sz="3200" b="1" dirty="0">
              <a:latin typeface="Microsoft Sans Serif"/>
              <a:cs typeface="Microsoft Sans Serif"/>
            </a:endParaRPr>
          </a:p>
          <a:p>
            <a:pPr marL="15875" marR="5080">
              <a:lnSpc>
                <a:spcPct val="128000"/>
              </a:lnSpc>
              <a:spcBef>
                <a:spcPts val="85"/>
              </a:spcBef>
            </a:pPr>
            <a:r>
              <a:rPr sz="3200" b="1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3200" b="1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2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protocolos</a:t>
            </a:r>
            <a:r>
              <a:rPr sz="32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200" b="1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comunicación</a:t>
            </a:r>
            <a:r>
              <a:rPr lang="es-ES" sz="3200" b="1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inalámbrica</a:t>
            </a:r>
            <a:r>
              <a:rPr sz="3200" b="1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3200" b="1" dirty="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03968" y="1674764"/>
            <a:ext cx="18002376" cy="22288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71450" algn="just">
              <a:spcBef>
                <a:spcPts val="10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comparación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entre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estos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protocolos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debe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analizar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costo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del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producto,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vida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 err="1">
                <a:solidFill>
                  <a:srgbClr val="171514"/>
                </a:solidFill>
                <a:cs typeface="Microsoft Sans Serif"/>
              </a:rPr>
              <a:t>útil</a:t>
            </a:r>
            <a:r>
              <a:rPr lang="es-ES" sz="2400" spc="3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batería,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suscripción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radio,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EMC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durante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operación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mantenimiento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el</a:t>
            </a:r>
            <a:r>
              <a:rPr lang="es-ES" sz="2400" spc="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 err="1">
                <a:solidFill>
                  <a:srgbClr val="171514"/>
                </a:solidFill>
                <a:cs typeface="Microsoft Sans Serif"/>
              </a:rPr>
              <a:t>tratamiento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los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datos.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El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costo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la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confiabilidad siguen siendo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principales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funciones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esperadas.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ZigBee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fue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diseñado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para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entornos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-70" dirty="0">
                <a:solidFill>
                  <a:srgbClr val="171514"/>
                </a:solidFill>
                <a:cs typeface="Microsoft Sans Serif"/>
              </a:rPr>
              <a:t>RF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hostiles,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0" err="1">
                <a:solidFill>
                  <a:srgbClr val="171514"/>
                </a:solidFill>
                <a:cs typeface="Microsoft Sans Serif"/>
              </a:rPr>
              <a:t>acuerdo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smtClean="0">
                <a:solidFill>
                  <a:srgbClr val="171514"/>
                </a:solidFill>
                <a:cs typeface="Microsoft Sans Serif"/>
              </a:rPr>
              <a:t>con</a:t>
            </a:r>
            <a:r>
              <a:rPr lang="es-ES" sz="2400" spc="20" dirty="0" smtClean="0">
                <a:solidFill>
                  <a:srgbClr val="171514"/>
                </a:solidFill>
                <a:cs typeface="Microsoft Sans Serif"/>
              </a:rPr>
              <a:t> la </a:t>
            </a:r>
            <a:r>
              <a:rPr lang="es-AR" sz="2400" spc="-45" dirty="0" smtClean="0">
                <a:solidFill>
                  <a:srgbClr val="171514"/>
                </a:solidFill>
                <a:cs typeface="Microsoft Sans Serif"/>
              </a:rPr>
              <a:t>IEEE</a:t>
            </a:r>
            <a:r>
              <a:rPr sz="2400" spc="65" smtClean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802.15.4,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con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características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incluyen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prevención de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colisiones,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detección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energía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receptor,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indicación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calidad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del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enlace,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evaluación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clara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canales,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reconocimiento,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seguridad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,</a:t>
            </a:r>
            <a:r>
              <a:rPr lang="es-ES" sz="2400" spc="1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 err="1">
                <a:solidFill>
                  <a:srgbClr val="171514"/>
                </a:solidFill>
                <a:cs typeface="Microsoft Sans Serif"/>
              </a:rPr>
              <a:t>soporte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 intervalos de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tiempo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garantizados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y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frescura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paquetes.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ZigBee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Green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Power </a:t>
            </a:r>
            <a:r>
              <a:rPr sz="2400" spc="-30" dirty="0">
                <a:solidFill>
                  <a:srgbClr val="171514"/>
                </a:solidFill>
                <a:cs typeface="Microsoft Sans Serif"/>
              </a:rPr>
              <a:t>(ZGP)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lang="es-ES"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desarrolló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originalmente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estándar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inalámbrico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potencia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ultrabaja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para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admitir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dispositivos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recolección</a:t>
            </a:r>
            <a:r>
              <a:rPr sz="2400" spc="-1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energía.</a:t>
            </a:r>
            <a:endParaRPr sz="2400" dirty="0">
              <a:cs typeface="Microsoft Sans Serif"/>
            </a:endParaRPr>
          </a:p>
        </p:txBody>
      </p: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004430" y="4632320"/>
            <a:ext cx="11010900" cy="5076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object 163"/>
          <p:cNvSpPr txBox="1"/>
          <p:nvPr/>
        </p:nvSpPr>
        <p:spPr>
          <a:xfrm>
            <a:off x="503968" y="446313"/>
            <a:ext cx="18002376" cy="1107354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4604">
              <a:spcBef>
                <a:spcPts val="555"/>
              </a:spcBef>
            </a:pPr>
            <a:r>
              <a:rPr sz="3200" b="1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Transformación</a:t>
            </a:r>
            <a:r>
              <a:rPr sz="3200" b="1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</a:t>
            </a:r>
            <a:endParaRPr sz="3200" b="1"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3200" b="1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Arquitectura</a:t>
            </a:r>
            <a:r>
              <a:rPr sz="3200" b="1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200" b="1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MT/BT</a:t>
            </a:r>
            <a:endParaRPr sz="3200" b="1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503968" y="1672222"/>
            <a:ext cx="18002376" cy="11208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spcBef>
                <a:spcPts val="100"/>
              </a:spcBef>
            </a:pPr>
            <a:r>
              <a:rPr sz="2400" spc="-10" dirty="0">
                <a:solidFill>
                  <a:srgbClr val="171514"/>
                </a:solidFill>
                <a:cs typeface="Microsoft Sans Serif"/>
              </a:rPr>
              <a:t>Esta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arquitectura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MT/BT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basa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las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tres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capas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 nuestra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plataforma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EcoStruxure. 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Al </a:t>
            </a:r>
            <a:r>
              <a:rPr sz="2400" spc="20" dirty="0" err="1">
                <a:solidFill>
                  <a:srgbClr val="171514"/>
                </a:solidFill>
                <a:cs typeface="Microsoft Sans Serif"/>
              </a:rPr>
              <a:t>utilizar</a:t>
            </a:r>
            <a:r>
              <a:rPr lang="es-ES" sz="2400" spc="2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 err="1">
                <a:solidFill>
                  <a:srgbClr val="171514"/>
                </a:solidFill>
                <a:cs typeface="Microsoft Sans Serif"/>
              </a:rPr>
              <a:t>sensores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térmicos,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como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muestra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a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continuación,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esta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arquitectura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supera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0" dirty="0">
                <a:solidFill>
                  <a:srgbClr val="171514"/>
                </a:solidFill>
                <a:cs typeface="Microsoft Sans Serif"/>
              </a:rPr>
              <a:t>varias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 err="1">
                <a:solidFill>
                  <a:srgbClr val="171514"/>
                </a:solidFill>
                <a:cs typeface="Microsoft Sans Serif"/>
              </a:rPr>
              <a:t>limitaciones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5" dirty="0">
                <a:solidFill>
                  <a:srgbClr val="171514"/>
                </a:solidFill>
                <a:cs typeface="Microsoft Sans Serif"/>
              </a:rPr>
              <a:t>que</a:t>
            </a:r>
            <a:r>
              <a:rPr lang="es-ES" sz="2400" spc="2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encuentran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cuando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se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debe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implementar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5" dirty="0">
                <a:solidFill>
                  <a:srgbClr val="171514"/>
                </a:solidFill>
                <a:cs typeface="Microsoft Sans Serif"/>
              </a:rPr>
              <a:t>un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15" dirty="0">
                <a:solidFill>
                  <a:srgbClr val="171514"/>
                </a:solidFill>
                <a:cs typeface="Microsoft Sans Serif"/>
              </a:rPr>
              <a:t>sistema</a:t>
            </a:r>
            <a:r>
              <a:rPr sz="2400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30" dirty="0">
                <a:solidFill>
                  <a:srgbClr val="171514"/>
                </a:solidFill>
                <a:cs typeface="Microsoft Sans Serif"/>
              </a:rPr>
              <a:t>rendimiento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20" dirty="0">
                <a:solidFill>
                  <a:srgbClr val="171514"/>
                </a:solidFill>
                <a:cs typeface="Microsoft Sans Serif"/>
              </a:rPr>
              <a:t>de</a:t>
            </a:r>
            <a:r>
              <a:rPr sz="2400" spc="-5" dirty="0">
                <a:solidFill>
                  <a:srgbClr val="171514"/>
                </a:solidFill>
                <a:cs typeface="Microsoft Sans Serif"/>
              </a:rPr>
              <a:t> </a:t>
            </a:r>
            <a:r>
              <a:rPr sz="2400" spc="5" dirty="0">
                <a:solidFill>
                  <a:srgbClr val="171514"/>
                </a:solidFill>
                <a:cs typeface="Microsoft Sans Serif"/>
              </a:rPr>
              <a:t>activos.</a:t>
            </a:r>
            <a:endParaRPr sz="2400" dirty="0"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1575538" y="3417874"/>
            <a:ext cx="6357982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sz="2400" b="1" spc="15" dirty="0">
                <a:solidFill>
                  <a:srgbClr val="00B6F2"/>
                </a:solidFill>
                <a:cs typeface="Microsoft Sans Serif"/>
              </a:rPr>
              <a:t>Subestación</a:t>
            </a:r>
            <a:r>
              <a:rPr sz="2400" b="1" spc="-2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00B6F2"/>
                </a:solidFill>
                <a:cs typeface="Microsoft Sans Serif"/>
              </a:rPr>
              <a:t>eléctrica</a:t>
            </a:r>
            <a:r>
              <a:rPr sz="2400" b="1" spc="-20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5" dirty="0">
                <a:solidFill>
                  <a:srgbClr val="00B6F2"/>
                </a:solidFill>
                <a:cs typeface="Microsoft Sans Serif"/>
              </a:rPr>
              <a:t>MT/BT</a:t>
            </a:r>
            <a:r>
              <a:rPr sz="2400" b="1" spc="-2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25" dirty="0">
                <a:solidFill>
                  <a:srgbClr val="00B6F2"/>
                </a:solidFill>
                <a:cs typeface="Microsoft Sans Serif"/>
              </a:rPr>
              <a:t>digitalizada</a:t>
            </a:r>
            <a:endParaRPr sz="2400" b="1"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9862346" y="9490104"/>
            <a:ext cx="8501122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sz="2400" b="1" spc="5" dirty="0">
                <a:solidFill>
                  <a:srgbClr val="00B6F2"/>
                </a:solidFill>
                <a:cs typeface="Microsoft Sans Serif"/>
              </a:rPr>
              <a:t>Sensores</a:t>
            </a:r>
            <a:r>
              <a:rPr sz="2400" b="1" spc="-2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30" dirty="0">
                <a:solidFill>
                  <a:srgbClr val="00B6F2"/>
                </a:solidFill>
                <a:cs typeface="Microsoft Sans Serif"/>
              </a:rPr>
              <a:t>para</a:t>
            </a:r>
            <a:r>
              <a:rPr sz="2400" b="1" spc="-2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20" dirty="0">
                <a:solidFill>
                  <a:srgbClr val="00B6F2"/>
                </a:solidFill>
                <a:cs typeface="Microsoft Sans Serif"/>
              </a:rPr>
              <a:t>evaluación</a:t>
            </a:r>
            <a:r>
              <a:rPr sz="2400" b="1" spc="-25" dirty="0">
                <a:solidFill>
                  <a:srgbClr val="00B6F2"/>
                </a:solidFill>
                <a:cs typeface="Microsoft Sans Serif"/>
              </a:rPr>
              <a:t> </a:t>
            </a:r>
            <a:r>
              <a:rPr sz="2400" b="1" spc="35" dirty="0">
                <a:solidFill>
                  <a:srgbClr val="00B6F2"/>
                </a:solidFill>
                <a:cs typeface="Microsoft Sans Serif"/>
              </a:rPr>
              <a:t>digital</a:t>
            </a:r>
            <a:endParaRPr sz="2400" b="1">
              <a:cs typeface="Microsoft Sans Serif"/>
            </a:endParaRPr>
          </a:p>
        </p:txBody>
      </p:sp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75406" y="3846502"/>
            <a:ext cx="8715375" cy="5381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1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9790908" y="3203560"/>
            <a:ext cx="8696325" cy="6076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12905" y="8196574"/>
            <a:ext cx="2298026" cy="9528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6290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580354"/>
            <a:ext cx="13398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12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inteligentes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171" y="1720433"/>
            <a:ext cx="3836035" cy="65630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servicios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hoy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transformarse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servicios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inteligentes.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416559">
              <a:lnSpc>
                <a:spcPct val="159000"/>
              </a:lnSpc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Aquellos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éxito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transición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operarán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inteligente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eficiente,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descarbonizarán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generación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brindarán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clientes.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93675">
              <a:lnSpc>
                <a:spcPct val="174900"/>
              </a:lnSpc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Compartimos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[1][2]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inician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viaje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convertirse en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servicios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inteligentes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abordar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negocio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dejar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red.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Tenemos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larga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historia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participación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22225">
              <a:lnSpc>
                <a:spcPct val="159000"/>
              </a:lnSpc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19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th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siglo,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nuestros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expertos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trabajado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nuestros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socios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brindar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hogares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empresas.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Ahora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hay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en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juego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mundo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conectado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digitalmente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prosperidad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humana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 eléctricas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suministrar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horas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día,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días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semana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mundo.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111125">
              <a:lnSpc>
                <a:spcPct val="145800"/>
              </a:lnSpc>
              <a:spcBef>
                <a:spcPts val="1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Creemos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nuestra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1.300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millones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aún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públicos. También somos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conscientes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actividades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bienestar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planeta.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59000"/>
              </a:lnSpc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Escribimos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libro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'Impulsando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mundo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"siempre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conectado"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[1]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describir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automatización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ayudará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 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modernizar, ampliar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cerrar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brecha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aprovechar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servicio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cliente.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Discutimos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empresas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gestionar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demanda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flexible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mitigar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variable.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153670">
              <a:lnSpc>
                <a:spcPct val="159000"/>
              </a:lnSpc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exploramos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servicios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plantas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rentable,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integrar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renovables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construir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microrredes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confiable.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45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libro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capítulos:</a:t>
            </a:r>
            <a:endParaRPr sz="750" dirty="0">
              <a:latin typeface="Microsoft Sans Serif"/>
              <a:cs typeface="Microsoft Sans Serif"/>
            </a:endParaRPr>
          </a:p>
          <a:p>
            <a:pPr marL="94615" indent="-82550">
              <a:spcBef>
                <a:spcPts val="655"/>
              </a:spcBef>
              <a:buClr>
                <a:srgbClr val="3FAC39"/>
              </a:buClr>
              <a:buSzPct val="81818"/>
              <a:buAutoNum type="arabicParenBoth"/>
              <a:tabLst>
                <a:tab pos="95250" algn="l"/>
              </a:tabLst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públicos: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550" dirty="0">
              <a:latin typeface="Microsoft Sans Serif"/>
              <a:cs typeface="Microsoft Sans Serif"/>
            </a:endParaRPr>
          </a:p>
          <a:p>
            <a:pPr marL="109855" indent="-97790">
              <a:spcBef>
                <a:spcPts val="430"/>
              </a:spcBef>
              <a:buClr>
                <a:srgbClr val="3FAC39"/>
              </a:buClr>
              <a:buSzPct val="84615"/>
              <a:buAutoNum type="arabicParenBoth"/>
              <a:tabLst>
                <a:tab pos="110489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activos: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simplificación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pesar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proliferación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big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data</a:t>
            </a:r>
            <a:endParaRPr sz="650" dirty="0">
              <a:latin typeface="Microsoft Sans Serif"/>
              <a:cs typeface="Microsoft Sans Serif"/>
            </a:endParaRPr>
          </a:p>
          <a:p>
            <a:pPr marL="117475" indent="-105410">
              <a:spcBef>
                <a:spcPts val="360"/>
              </a:spcBef>
              <a:buClr>
                <a:srgbClr val="3FAC39"/>
              </a:buClr>
              <a:buSzPct val="85714"/>
              <a:buAutoNum type="arabicParenBoth"/>
              <a:tabLst>
                <a:tab pos="118110" algn="l"/>
              </a:tabLst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inteligente: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mito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320165">
              <a:lnSpc>
                <a:spcPts val="1190"/>
              </a:lnSpc>
              <a:spcBef>
                <a:spcPts val="100"/>
              </a:spcBef>
              <a:buClr>
                <a:srgbClr val="3FAC39"/>
              </a:buClr>
              <a:buSzPct val="80000"/>
              <a:buAutoNum type="arabicParenBoth"/>
              <a:tabLst>
                <a:tab pos="88265" algn="l"/>
              </a:tabLst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Garantizar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nuclear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siga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siendo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relevante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contribuya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lang="es-ES"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(5)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Integración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energías renovables: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delicado acto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equilibrio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(6)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demanda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'Prosumers'</a:t>
            </a:r>
            <a:endParaRPr sz="700" dirty="0">
              <a:latin typeface="Microsoft Sans Serif"/>
              <a:cs typeface="Microsoft Sans Serif"/>
            </a:endParaRPr>
          </a:p>
          <a:p>
            <a:pPr marL="87630" indent="-75565">
              <a:spcBef>
                <a:spcPts val="459"/>
              </a:spcBef>
              <a:buClr>
                <a:srgbClr val="3FAC39"/>
              </a:buClr>
              <a:buSzPct val="80000"/>
              <a:buAutoNum type="arabicParenBoth" startAt="7"/>
              <a:tabLst>
                <a:tab pos="88265" algn="l"/>
              </a:tabLst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qué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microrredes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llegaron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quedarse</a:t>
            </a:r>
            <a:endParaRPr sz="500" dirty="0">
              <a:latin typeface="Microsoft Sans Serif"/>
              <a:cs typeface="Microsoft Sans Serif"/>
            </a:endParaRPr>
          </a:p>
          <a:p>
            <a:pPr marL="102235" indent="-90170">
              <a:spcBef>
                <a:spcPts val="490"/>
              </a:spcBef>
              <a:buClr>
                <a:srgbClr val="3FAC39"/>
              </a:buClr>
              <a:buSzPct val="83333"/>
              <a:buAutoNum type="arabicParenBoth" startAt="7"/>
              <a:tabLst>
                <a:tab pos="102870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Resolviendo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enigma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endParaRPr sz="600" dirty="0">
              <a:latin typeface="Microsoft Sans Serif"/>
              <a:cs typeface="Microsoft Sans Serif"/>
            </a:endParaRPr>
          </a:p>
          <a:p>
            <a:pPr marL="102235" indent="-90170">
              <a:spcBef>
                <a:spcPts val="470"/>
              </a:spcBef>
              <a:buClr>
                <a:srgbClr val="3FAC39"/>
              </a:buClr>
              <a:buSzPct val="83333"/>
              <a:buAutoNum type="arabicParenBoth" startAt="7"/>
              <a:tabLst>
                <a:tab pos="102870" algn="l"/>
              </a:tabLst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Subcontratar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acelerar: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habilidad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 marR="97790">
              <a:lnSpc>
                <a:spcPct val="159100"/>
              </a:lnSpc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Nuestra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plataforma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EcoStruxure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Grid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ofrece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arquitecturas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servicios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cierran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brecha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oferta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demanda,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cubriendo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extremo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(desde 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planificación, el diseño,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mantenimiento)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futuro</a:t>
            </a:r>
            <a:r>
              <a:rPr lang="es-ES"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sostenible.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78105">
              <a:lnSpc>
                <a:spcPct val="145800"/>
              </a:lnSpc>
              <a:spcBef>
                <a:spcPts val="1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Ofrece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integradas para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flexibilidad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integración de datos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conceptos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Digital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Twins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modelado,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simulación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optimización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planificación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demanda.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700"/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Enlaces</a:t>
            </a:r>
            <a:r>
              <a:rPr sz="6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útiles:</a:t>
            </a:r>
            <a:endParaRPr sz="650" dirty="0">
              <a:latin typeface="Arial"/>
              <a:cs typeface="Arial"/>
            </a:endParaRPr>
          </a:p>
          <a:p>
            <a:pPr marL="12700" marR="71755">
              <a:lnSpc>
                <a:spcPct val="134600"/>
              </a:lnSpc>
            </a:pPr>
            <a:r>
              <a:rPr sz="6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[1]</a:t>
            </a:r>
            <a:r>
              <a:rPr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Capítulo</a:t>
            </a:r>
            <a:r>
              <a:rPr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uno</a:t>
            </a:r>
            <a:r>
              <a:rPr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6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libro</a:t>
            </a:r>
            <a:r>
              <a:rPr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electrónico</a:t>
            </a:r>
            <a:r>
              <a:rPr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Smart </a:t>
            </a:r>
            <a:r>
              <a:rPr sz="6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Utility</a:t>
            </a:r>
            <a:r>
              <a:rPr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https://go.schneider-electric.com/EMEA_Cross-</a:t>
            </a:r>
            <a:r>
              <a:rPr lang="es-ES" sz="65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650" u="sng" spc="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BU_UK_201710_Smart-Utilities-eBook-PF-Page.html?source=</a:t>
            </a:r>
            <a:r>
              <a:rPr sz="650" u="sng" spc="5" dirty="0" err="1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Content&amp;sDetail</a:t>
            </a:r>
            <a:r>
              <a:rPr sz="650" u="sng" spc="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=Smart-Utilities-</a:t>
            </a:r>
            <a:r>
              <a:rPr lang="es-ES" sz="650" u="sng" spc="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65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eBook&amp;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7507542" y="5781978"/>
            <a:ext cx="3243580" cy="2589530"/>
            <a:chOff x="1780636" y="5781978"/>
            <a:chExt cx="3243580" cy="2589530"/>
          </a:xfrm>
        </p:grpSpPr>
        <p:sp>
          <p:nvSpPr>
            <p:cNvPr id="4" name="object 4"/>
            <p:cNvSpPr/>
            <p:nvPr/>
          </p:nvSpPr>
          <p:spPr>
            <a:xfrm>
              <a:off x="3070085" y="6211138"/>
              <a:ext cx="1202055" cy="687705"/>
            </a:xfrm>
            <a:custGeom>
              <a:avLst/>
              <a:gdLst/>
              <a:ahLst/>
              <a:cxnLst/>
              <a:rect l="l" t="t" r="r" b="b"/>
              <a:pathLst>
                <a:path w="1202054" h="687704">
                  <a:moveTo>
                    <a:pt x="1201991" y="0"/>
                  </a:moveTo>
                  <a:lnTo>
                    <a:pt x="0" y="0"/>
                  </a:lnTo>
                  <a:lnTo>
                    <a:pt x="0" y="687209"/>
                  </a:lnTo>
                  <a:lnTo>
                    <a:pt x="1201991" y="687209"/>
                  </a:lnTo>
                  <a:lnTo>
                    <a:pt x="1201991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855500" y="5792608"/>
              <a:ext cx="1440815" cy="1814830"/>
            </a:xfrm>
            <a:custGeom>
              <a:avLst/>
              <a:gdLst/>
              <a:ahLst/>
              <a:cxnLst/>
              <a:rect l="l" t="t" r="r" b="b"/>
              <a:pathLst>
                <a:path w="1440814" h="1814829">
                  <a:moveTo>
                    <a:pt x="0" y="1814817"/>
                  </a:moveTo>
                  <a:lnTo>
                    <a:pt x="0" y="0"/>
                  </a:lnTo>
                  <a:lnTo>
                    <a:pt x="1440434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88694" y="5781978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89">
                  <a:moveTo>
                    <a:pt x="0" y="0"/>
                  </a:moveTo>
                  <a:lnTo>
                    <a:pt x="0" y="21247"/>
                  </a:lnTo>
                  <a:lnTo>
                    <a:pt x="39636" y="106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22791" y="6477795"/>
              <a:ext cx="1096010" cy="1781175"/>
            </a:xfrm>
            <a:custGeom>
              <a:avLst/>
              <a:gdLst/>
              <a:ahLst/>
              <a:cxnLst/>
              <a:rect l="l" t="t" r="r" b="b"/>
              <a:pathLst>
                <a:path w="1096010" h="1781175">
                  <a:moveTo>
                    <a:pt x="1095616" y="1781048"/>
                  </a:moveTo>
                  <a:lnTo>
                    <a:pt x="0" y="537349"/>
                  </a:lnTo>
                  <a:lnTo>
                    <a:pt x="0" y="0"/>
                  </a:lnTo>
                  <a:lnTo>
                    <a:pt x="164020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05650" y="8246387"/>
              <a:ext cx="34290" cy="36830"/>
            </a:xfrm>
            <a:custGeom>
              <a:avLst/>
              <a:gdLst/>
              <a:ahLst/>
              <a:cxnLst/>
              <a:rect l="l" t="t" r="r" b="b"/>
              <a:pathLst>
                <a:path w="34289" h="36829">
                  <a:moveTo>
                    <a:pt x="15938" y="0"/>
                  </a:moveTo>
                  <a:lnTo>
                    <a:pt x="0" y="14046"/>
                  </a:lnTo>
                  <a:lnTo>
                    <a:pt x="34162" y="36753"/>
                  </a:lnTo>
                  <a:lnTo>
                    <a:pt x="159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699999" y="6775652"/>
              <a:ext cx="2022475" cy="1593850"/>
            </a:xfrm>
            <a:custGeom>
              <a:avLst/>
              <a:gdLst/>
              <a:ahLst/>
              <a:cxnLst/>
              <a:rect l="l" t="t" r="r" b="b"/>
              <a:pathLst>
                <a:path w="2022475" h="1593850">
                  <a:moveTo>
                    <a:pt x="0" y="1370444"/>
                  </a:moveTo>
                  <a:lnTo>
                    <a:pt x="0" y="1593837"/>
                  </a:lnTo>
                  <a:lnTo>
                    <a:pt x="2022094" y="1593837"/>
                  </a:lnTo>
                  <a:lnTo>
                    <a:pt x="2022094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689377" y="6743268"/>
              <a:ext cx="2043430" cy="1410335"/>
            </a:xfrm>
            <a:custGeom>
              <a:avLst/>
              <a:gdLst/>
              <a:ahLst/>
              <a:cxnLst/>
              <a:rect l="l" t="t" r="r" b="b"/>
              <a:pathLst>
                <a:path w="2043429" h="1410334">
                  <a:moveTo>
                    <a:pt x="21247" y="1410081"/>
                  </a:moveTo>
                  <a:lnTo>
                    <a:pt x="10629" y="1370444"/>
                  </a:lnTo>
                  <a:lnTo>
                    <a:pt x="0" y="1410081"/>
                  </a:lnTo>
                  <a:lnTo>
                    <a:pt x="21247" y="1410081"/>
                  </a:lnTo>
                  <a:close/>
                </a:path>
                <a:path w="2043429" h="1410334">
                  <a:moveTo>
                    <a:pt x="2043328" y="39636"/>
                  </a:moveTo>
                  <a:lnTo>
                    <a:pt x="2032698" y="0"/>
                  </a:lnTo>
                  <a:lnTo>
                    <a:pt x="2022081" y="39636"/>
                  </a:lnTo>
                  <a:lnTo>
                    <a:pt x="2043328" y="396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89932" y="5792603"/>
              <a:ext cx="232410" cy="728345"/>
            </a:xfrm>
            <a:custGeom>
              <a:avLst/>
              <a:gdLst/>
              <a:ahLst/>
              <a:cxnLst/>
              <a:rect l="l" t="t" r="r" b="b"/>
              <a:pathLst>
                <a:path w="232410" h="728345">
                  <a:moveTo>
                    <a:pt x="232155" y="727951"/>
                  </a:moveTo>
                  <a:lnTo>
                    <a:pt x="232155" y="0"/>
                  </a:lnTo>
                  <a:lnTo>
                    <a:pt x="0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711462" y="6513310"/>
              <a:ext cx="21590" cy="40005"/>
            </a:xfrm>
            <a:custGeom>
              <a:avLst/>
              <a:gdLst/>
              <a:ahLst/>
              <a:cxnLst/>
              <a:rect l="l" t="t" r="r" b="b"/>
              <a:pathLst>
                <a:path w="21589" h="40004">
                  <a:moveTo>
                    <a:pt x="21247" y="0"/>
                  </a:moveTo>
                  <a:lnTo>
                    <a:pt x="0" y="0"/>
                  </a:lnTo>
                  <a:lnTo>
                    <a:pt x="10617" y="39636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08676" y="6648532"/>
              <a:ext cx="318135" cy="0"/>
            </a:xfrm>
            <a:custGeom>
              <a:avLst/>
              <a:gdLst/>
              <a:ahLst/>
              <a:cxnLst/>
              <a:rect l="l" t="t" r="r" b="b"/>
              <a:pathLst>
                <a:path w="318135">
                  <a:moveTo>
                    <a:pt x="0" y="0"/>
                  </a:moveTo>
                  <a:lnTo>
                    <a:pt x="317830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76282" y="6637906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90">
                  <a:moveTo>
                    <a:pt x="39636" y="0"/>
                  </a:moveTo>
                  <a:lnTo>
                    <a:pt x="0" y="10617"/>
                  </a:lnTo>
                  <a:lnTo>
                    <a:pt x="39636" y="21247"/>
                  </a:lnTo>
                  <a:lnTo>
                    <a:pt x="396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80636" y="7607425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19">
                  <a:moveTo>
                    <a:pt x="273786" y="0"/>
                  </a:moveTo>
                  <a:lnTo>
                    <a:pt x="0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047178" y="7596805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5" h="21590">
                  <a:moveTo>
                    <a:pt x="0" y="0"/>
                  </a:moveTo>
                  <a:lnTo>
                    <a:pt x="0" y="21247"/>
                  </a:lnTo>
                  <a:lnTo>
                    <a:pt x="39636" y="106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329431" y="7607425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676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14864" y="7596805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90">
                  <a:moveTo>
                    <a:pt x="0" y="0"/>
                  </a:moveTo>
                  <a:lnTo>
                    <a:pt x="0" y="21247"/>
                  </a:lnTo>
                  <a:lnTo>
                    <a:pt x="39636" y="106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94982" y="7607425"/>
              <a:ext cx="497205" cy="0"/>
            </a:xfrm>
            <a:custGeom>
              <a:avLst/>
              <a:gdLst/>
              <a:ahLst/>
              <a:cxnLst/>
              <a:rect l="l" t="t" r="r" b="b"/>
              <a:pathLst>
                <a:path w="497204">
                  <a:moveTo>
                    <a:pt x="496684" y="0"/>
                  </a:moveTo>
                  <a:lnTo>
                    <a:pt x="0" y="0"/>
                  </a:lnTo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984422" y="7596805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90">
                  <a:moveTo>
                    <a:pt x="0" y="0"/>
                  </a:moveTo>
                  <a:lnTo>
                    <a:pt x="0" y="21247"/>
                  </a:lnTo>
                  <a:lnTo>
                    <a:pt x="39636" y="106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24613" y="6551113"/>
              <a:ext cx="193967" cy="19397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087918" y="7236498"/>
              <a:ext cx="1242060" cy="877569"/>
            </a:xfrm>
            <a:custGeom>
              <a:avLst/>
              <a:gdLst/>
              <a:ahLst/>
              <a:cxnLst/>
              <a:rect l="l" t="t" r="r" b="b"/>
              <a:pathLst>
                <a:path w="1242060" h="877570">
                  <a:moveTo>
                    <a:pt x="1241513" y="0"/>
                  </a:moveTo>
                  <a:lnTo>
                    <a:pt x="0" y="0"/>
                  </a:lnTo>
                  <a:lnTo>
                    <a:pt x="0" y="877214"/>
                  </a:lnTo>
                  <a:lnTo>
                    <a:pt x="1241513" y="877214"/>
                  </a:lnTo>
                  <a:lnTo>
                    <a:pt x="1241513" y="0"/>
                  </a:lnTo>
                  <a:close/>
                </a:path>
              </a:pathLst>
            </a:custGeom>
            <a:solidFill>
              <a:srgbClr val="DADB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70099" y="6743271"/>
              <a:ext cx="1202055" cy="0"/>
            </a:xfrm>
            <a:custGeom>
              <a:avLst/>
              <a:gdLst/>
              <a:ahLst/>
              <a:cxnLst/>
              <a:rect l="l" t="t" r="r" b="b"/>
              <a:pathLst>
                <a:path w="1202054">
                  <a:moveTo>
                    <a:pt x="0" y="0"/>
                  </a:moveTo>
                  <a:lnTo>
                    <a:pt x="1201991" y="0"/>
                  </a:lnTo>
                </a:path>
              </a:pathLst>
            </a:custGeom>
            <a:ln w="3644">
              <a:solidFill>
                <a:srgbClr val="5859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086811" y="7607425"/>
              <a:ext cx="1242060" cy="0"/>
            </a:xfrm>
            <a:custGeom>
              <a:avLst/>
              <a:gdLst/>
              <a:ahLst/>
              <a:cxnLst/>
              <a:rect l="l" t="t" r="r" b="b"/>
              <a:pathLst>
                <a:path w="1242060">
                  <a:moveTo>
                    <a:pt x="0" y="0"/>
                  </a:moveTo>
                  <a:lnTo>
                    <a:pt x="1241513" y="0"/>
                  </a:lnTo>
                </a:path>
              </a:pathLst>
            </a:custGeom>
            <a:ln w="3644">
              <a:solidFill>
                <a:srgbClr val="5859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703060" y="758838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24" y="0"/>
                  </a:moveTo>
                  <a:lnTo>
                    <a:pt x="11615" y="1495"/>
                  </a:lnTo>
                  <a:lnTo>
                    <a:pt x="5568" y="5575"/>
                  </a:lnTo>
                  <a:lnTo>
                    <a:pt x="1493" y="11626"/>
                  </a:lnTo>
                  <a:lnTo>
                    <a:pt x="0" y="19037"/>
                  </a:lnTo>
                  <a:lnTo>
                    <a:pt x="1493" y="26448"/>
                  </a:lnTo>
                  <a:lnTo>
                    <a:pt x="5568" y="32499"/>
                  </a:lnTo>
                  <a:lnTo>
                    <a:pt x="11615" y="36578"/>
                  </a:lnTo>
                  <a:lnTo>
                    <a:pt x="19024" y="38074"/>
                  </a:lnTo>
                  <a:lnTo>
                    <a:pt x="26435" y="36578"/>
                  </a:lnTo>
                  <a:lnTo>
                    <a:pt x="32486" y="32499"/>
                  </a:lnTo>
                  <a:lnTo>
                    <a:pt x="36566" y="26448"/>
                  </a:lnTo>
                  <a:lnTo>
                    <a:pt x="38061" y="19037"/>
                  </a:lnTo>
                  <a:lnTo>
                    <a:pt x="36566" y="11626"/>
                  </a:lnTo>
                  <a:lnTo>
                    <a:pt x="32486" y="5575"/>
                  </a:lnTo>
                  <a:lnTo>
                    <a:pt x="26435" y="1495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6" name="object 2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362350" y="8038478"/>
            <a:ext cx="291122" cy="291109"/>
          </a:xfrm>
          <a:prstGeom prst="rect">
            <a:avLst/>
          </a:prstGeom>
        </p:spPr>
      </p:pic>
      <p:pic>
        <p:nvPicPr>
          <p:cNvPr id="27" name="object 2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082526" y="5648059"/>
            <a:ext cx="291109" cy="291109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813428" y="6210858"/>
            <a:ext cx="983869" cy="532714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319576" y="7463612"/>
            <a:ext cx="1188250" cy="532714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900675" y="6577496"/>
            <a:ext cx="144691" cy="144589"/>
          </a:xfrm>
          <a:prstGeom prst="rect">
            <a:avLst/>
          </a:prstGeom>
        </p:spPr>
      </p:pic>
      <p:pic>
        <p:nvPicPr>
          <p:cNvPr id="31" name="object 3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127534" y="6577254"/>
            <a:ext cx="156946" cy="144830"/>
          </a:xfrm>
          <a:prstGeom prst="rect">
            <a:avLst/>
          </a:prstGeom>
        </p:spPr>
      </p:pic>
      <p:pic>
        <p:nvPicPr>
          <p:cNvPr id="32" name="object 3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632194" y="6576762"/>
            <a:ext cx="263677" cy="145323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366647" y="6577252"/>
            <a:ext cx="183374" cy="144843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7929302" y="7924102"/>
            <a:ext cx="144691" cy="144589"/>
          </a:xfrm>
          <a:prstGeom prst="rect">
            <a:avLst/>
          </a:prstGeom>
        </p:spPr>
      </p:pic>
      <p:pic>
        <p:nvPicPr>
          <p:cNvPr id="35" name="object 3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56174" y="7923860"/>
            <a:ext cx="156946" cy="144830"/>
          </a:xfrm>
          <a:prstGeom prst="rect">
            <a:avLst/>
          </a:prstGeom>
        </p:spPr>
      </p:pic>
      <p:pic>
        <p:nvPicPr>
          <p:cNvPr id="36" name="object 3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660821" y="7923364"/>
            <a:ext cx="263689" cy="145333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395290" y="7923860"/>
            <a:ext cx="183362" cy="144830"/>
          </a:xfrm>
          <a:prstGeom prst="rect">
            <a:avLst/>
          </a:prstGeom>
        </p:spPr>
      </p:pic>
      <p:grpSp>
        <p:nvGrpSpPr>
          <p:cNvPr id="38" name="object 38"/>
          <p:cNvGrpSpPr/>
          <p:nvPr/>
        </p:nvGrpSpPr>
        <p:grpSpPr>
          <a:xfrm>
            <a:off x="10787367" y="7136245"/>
            <a:ext cx="1938020" cy="942975"/>
            <a:chOff x="5060461" y="7136244"/>
            <a:chExt cx="1938020" cy="942975"/>
          </a:xfrm>
        </p:grpSpPr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060461" y="7136244"/>
              <a:ext cx="295852" cy="295850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388800" y="7136244"/>
              <a:ext cx="295851" cy="295850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717130" y="7136244"/>
              <a:ext cx="295856" cy="295850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45466" y="7136244"/>
              <a:ext cx="295853" cy="295850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373799" y="7136244"/>
              <a:ext cx="295855" cy="29585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702133" y="7136244"/>
              <a:ext cx="295856" cy="295850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060461" y="7459586"/>
              <a:ext cx="295852" cy="295856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388795" y="7459586"/>
              <a:ext cx="295856" cy="295856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717130" y="7459586"/>
              <a:ext cx="295856" cy="295856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045464" y="7459586"/>
              <a:ext cx="295856" cy="295856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373799" y="7459586"/>
              <a:ext cx="295856" cy="295856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702133" y="7459586"/>
              <a:ext cx="295856" cy="295856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060461" y="7782933"/>
              <a:ext cx="295852" cy="295853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388795" y="7782933"/>
              <a:ext cx="295856" cy="295856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717130" y="7782933"/>
              <a:ext cx="295856" cy="295853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045464" y="7782933"/>
              <a:ext cx="295856" cy="295856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373799" y="7782933"/>
              <a:ext cx="295856" cy="295856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702348" y="7804126"/>
              <a:ext cx="295427" cy="25346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04642" y="7785640"/>
              <a:ext cx="291465" cy="291465"/>
            </a:xfrm>
            <a:custGeom>
              <a:avLst/>
              <a:gdLst/>
              <a:ahLst/>
              <a:cxnLst/>
              <a:rect l="l" t="t" r="r" b="b"/>
              <a:pathLst>
                <a:path w="291465" h="291465">
                  <a:moveTo>
                    <a:pt x="291033" y="291452"/>
                  </a:moveTo>
                  <a:lnTo>
                    <a:pt x="0" y="291452"/>
                  </a:lnTo>
                  <a:lnTo>
                    <a:pt x="0" y="0"/>
                  </a:lnTo>
                  <a:lnTo>
                    <a:pt x="291033" y="0"/>
                  </a:lnTo>
                  <a:lnTo>
                    <a:pt x="291033" y="291452"/>
                  </a:lnTo>
                  <a:close/>
                </a:path>
              </a:pathLst>
            </a:custGeom>
            <a:ln w="36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6860157" y="8036453"/>
            <a:ext cx="601980" cy="292735"/>
            <a:chOff x="1133251" y="8036452"/>
            <a:chExt cx="601980" cy="292735"/>
          </a:xfrm>
        </p:grpSpPr>
        <p:pic>
          <p:nvPicPr>
            <p:cNvPr id="59" name="object 5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133251" y="8036452"/>
              <a:ext cx="91849" cy="91849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235183" y="8036458"/>
              <a:ext cx="91839" cy="91844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337116" y="8036452"/>
              <a:ext cx="91849" cy="91849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39049" y="8036452"/>
              <a:ext cx="91849" cy="9184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540982" y="8036452"/>
              <a:ext cx="91849" cy="9184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642915" y="8036452"/>
              <a:ext cx="91849" cy="9184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133251" y="8136837"/>
              <a:ext cx="91849" cy="9184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35183" y="8136839"/>
              <a:ext cx="91839" cy="91846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337116" y="8136837"/>
              <a:ext cx="91849" cy="91849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39049" y="8136837"/>
              <a:ext cx="91849" cy="91849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540982" y="8136837"/>
              <a:ext cx="91849" cy="91849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642915" y="8136837"/>
              <a:ext cx="91849" cy="91849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133251" y="8237222"/>
              <a:ext cx="91849" cy="91849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35183" y="8237222"/>
              <a:ext cx="91839" cy="91844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337116" y="8237222"/>
              <a:ext cx="91849" cy="9184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439049" y="8237222"/>
              <a:ext cx="91849" cy="91849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540982" y="8237222"/>
              <a:ext cx="91849" cy="9184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643087" y="8243735"/>
              <a:ext cx="91514" cy="78517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643777" y="8237999"/>
              <a:ext cx="90170" cy="90805"/>
            </a:xfrm>
            <a:custGeom>
              <a:avLst/>
              <a:gdLst/>
              <a:ahLst/>
              <a:cxnLst/>
              <a:rect l="l" t="t" r="r" b="b"/>
              <a:pathLst>
                <a:path w="90169" h="90804">
                  <a:moveTo>
                    <a:pt x="90169" y="90297"/>
                  </a:moveTo>
                  <a:lnTo>
                    <a:pt x="0" y="90297"/>
                  </a:lnTo>
                  <a:lnTo>
                    <a:pt x="0" y="0"/>
                  </a:lnTo>
                  <a:lnTo>
                    <a:pt x="90169" y="0"/>
                  </a:lnTo>
                  <a:lnTo>
                    <a:pt x="90169" y="902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9580340" y="5646042"/>
            <a:ext cx="601980" cy="292735"/>
            <a:chOff x="3853434" y="5646041"/>
            <a:chExt cx="601980" cy="292735"/>
          </a:xfrm>
        </p:grpSpPr>
        <p:pic>
          <p:nvPicPr>
            <p:cNvPr id="79" name="object 7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853434" y="5646041"/>
              <a:ext cx="91849" cy="91849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955368" y="5646041"/>
              <a:ext cx="91849" cy="91849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057300" y="5646041"/>
              <a:ext cx="91849" cy="91849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159233" y="5646041"/>
              <a:ext cx="91837" cy="91844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261166" y="5646041"/>
              <a:ext cx="91849" cy="91849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363099" y="5646041"/>
              <a:ext cx="91849" cy="91849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853434" y="5746426"/>
              <a:ext cx="91849" cy="91849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955368" y="5746426"/>
              <a:ext cx="91849" cy="91849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057300" y="5746426"/>
              <a:ext cx="91849" cy="91849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159233" y="5746432"/>
              <a:ext cx="91837" cy="91843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261166" y="5746426"/>
              <a:ext cx="91849" cy="91849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363099" y="5746426"/>
              <a:ext cx="91849" cy="91849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853434" y="5846810"/>
              <a:ext cx="91849" cy="9184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955368" y="5846810"/>
              <a:ext cx="91849" cy="91849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057300" y="5846810"/>
              <a:ext cx="91849" cy="91849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159233" y="5846813"/>
              <a:ext cx="91837" cy="91846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261166" y="5846810"/>
              <a:ext cx="91849" cy="9184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363262" y="5853316"/>
              <a:ext cx="91516" cy="78523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4363969" y="5847581"/>
              <a:ext cx="90170" cy="90805"/>
            </a:xfrm>
            <a:custGeom>
              <a:avLst/>
              <a:gdLst/>
              <a:ahLst/>
              <a:cxnLst/>
              <a:rect l="l" t="t" r="r" b="b"/>
              <a:pathLst>
                <a:path w="90170" h="90804">
                  <a:moveTo>
                    <a:pt x="90170" y="90297"/>
                  </a:moveTo>
                  <a:lnTo>
                    <a:pt x="0" y="90297"/>
                  </a:lnTo>
                  <a:lnTo>
                    <a:pt x="0" y="0"/>
                  </a:lnTo>
                  <a:lnTo>
                    <a:pt x="90170" y="0"/>
                  </a:lnTo>
                  <a:lnTo>
                    <a:pt x="90170" y="902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8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89182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8918207" y="1673494"/>
            <a:ext cx="3790315" cy="33402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73050">
              <a:lnSpc>
                <a:spcPct val="134600"/>
              </a:lnSpc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regulatorios,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normalización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[1]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asociativos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nueva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configuración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mundo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aspectos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medioambientales,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mejorándolos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coordinándolos.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43510">
              <a:lnSpc>
                <a:spcPct val="134600"/>
              </a:lnSpc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lanzado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Naciones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desarrollo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sostenible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(ODS)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transmitidos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muchos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programas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regional,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nacional,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empresarial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[2],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[3]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asociación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74295">
              <a:lnSpc>
                <a:spcPts val="1050"/>
              </a:lnSpc>
              <a:spcBef>
                <a:spcPts val="8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hecho,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demostrado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optimizado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teniendo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cuenta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ubicación 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MT/BT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(cuadros,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electroductos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metodología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enfriamiento),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sustancialmente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agotamiento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materias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primas,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consumo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energía).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agotamiento,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vida),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especialmente en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energética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185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arquitectura,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medioambiental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89535">
              <a:lnSpc>
                <a:spcPct val="134600"/>
              </a:lnSpc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paso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fundamental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ecológica,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garantizar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medioambiental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anticiparse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normativa.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793115">
              <a:lnSpc>
                <a:spcPct val="1346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cláusula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juego,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marco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estandarización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Ecosistemas</a:t>
            </a: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245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ecosistemas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complejos,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encuentran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automatización. Un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alcanzará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sabemos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atribuirle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modelo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dinámico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buscará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converger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83820">
              <a:lnSpc>
                <a:spcPct val="125000"/>
              </a:lnSpc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 esquema de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muestra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entradas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salidas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ecosistema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Desarrollo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Sostenible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(ODS)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observa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apoyo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representan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gemelo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compensando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incertidumbres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modelo.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141960" y="5273752"/>
            <a:ext cx="917575" cy="311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Modelo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</a:t>
            </a:r>
            <a:endParaRPr sz="700">
              <a:latin typeface="Microsoft Sans Serif"/>
              <a:cs typeface="Microsoft Sans Serif"/>
            </a:endParaRPr>
          </a:p>
          <a:p>
            <a:pPr marL="14604" algn="ctr">
              <a:spcBef>
                <a:spcPts val="690"/>
              </a:spcBef>
            </a:pP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gemelos</a:t>
            </a:r>
            <a:r>
              <a:rPr sz="6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digitales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7833195" y="5708184"/>
            <a:ext cx="2165985" cy="10267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67359" algn="r">
              <a:spcBef>
                <a:spcPts val="100"/>
              </a:spcBef>
            </a:pPr>
            <a:r>
              <a:rPr sz="10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&amp;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471805"/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8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ajuste</a:t>
            </a:r>
            <a:endParaRPr sz="850">
              <a:latin typeface="Microsoft Sans Serif"/>
              <a:cs typeface="Microsoft Sans Serif"/>
            </a:endParaRPr>
          </a:p>
          <a:p>
            <a:pPr marL="1211580">
              <a:spcBef>
                <a:spcPts val="88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Estandarización</a:t>
            </a:r>
            <a:endParaRPr sz="700">
              <a:latin typeface="Microsoft Sans Serif"/>
              <a:cs typeface="Microsoft Sans Serif"/>
            </a:endParaRPr>
          </a:p>
          <a:p>
            <a:pPr marL="1236980">
              <a:spcBef>
                <a:spcPts val="114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(evaluaciones)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80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Reglamentos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727462" y="6753115"/>
            <a:ext cx="2895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Aporte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796992" y="6760668"/>
            <a:ext cx="12020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3835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0774665" y="6923260"/>
            <a:ext cx="18935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desarrollo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sostenible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ONU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319869" y="6931774"/>
            <a:ext cx="1188085" cy="444994"/>
          </a:xfrm>
          <a:prstGeom prst="rect">
            <a:avLst/>
          </a:prstGeom>
          <a:solidFill>
            <a:srgbClr val="DADBDD"/>
          </a:solidFill>
        </p:spPr>
        <p:txBody>
          <a:bodyPr vert="horz" wrap="square" lIns="0" tIns="77470" rIns="0" bIns="0" rtlCol="0">
            <a:spAutoFit/>
          </a:bodyPr>
          <a:lstStyle/>
          <a:p>
            <a:pPr marR="28575" algn="ctr">
              <a:spcBef>
                <a:spcPts val="61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Usuarios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700">
              <a:latin typeface="Microsoft Sans Serif"/>
              <a:cs typeface="Microsoft Sans Serif"/>
            </a:endParaRPr>
          </a:p>
          <a:p>
            <a:pPr marR="6350" algn="ctr">
              <a:spcBef>
                <a:spcPts val="26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necesitan</a:t>
            </a:r>
            <a:endParaRPr sz="600">
              <a:latin typeface="Microsoft Sans Serif"/>
              <a:cs typeface="Microsoft Sans Serif"/>
            </a:endParaRPr>
          </a:p>
          <a:p>
            <a:pPr marR="7620" algn="ctr">
              <a:spcBef>
                <a:spcPts val="39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(Ciudadano)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7887881" y="7064233"/>
            <a:ext cx="9994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Controlador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adaptativo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184343" y="7051534"/>
            <a:ext cx="9309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0" dirty="0">
                <a:solidFill>
                  <a:srgbClr val="171514"/>
                </a:solidFill>
                <a:latin typeface="Arial"/>
                <a:cs typeface="Arial"/>
              </a:rPr>
              <a:t>Estable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ecosistema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7814824" y="7272609"/>
            <a:ext cx="1242060" cy="262891"/>
          </a:xfrm>
          <a:prstGeom prst="rect">
            <a:avLst/>
          </a:prstGeom>
        </p:spPr>
        <p:txBody>
          <a:bodyPr vert="horz" wrap="square" lIns="0" tIns="26669" rIns="0" bIns="0" rtlCol="0">
            <a:spAutoFit/>
          </a:bodyPr>
          <a:lstStyle/>
          <a:p>
            <a:pPr marR="412750" algn="r">
              <a:spcBef>
                <a:spcPts val="209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Usuarios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700">
              <a:latin typeface="Microsoft Sans Serif"/>
              <a:cs typeface="Microsoft Sans Serif"/>
            </a:endParaRPr>
          </a:p>
          <a:p>
            <a:pPr marR="425450" algn="r">
              <a:spcBef>
                <a:spcPts val="114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184354" y="7236498"/>
            <a:ext cx="1035685" cy="646972"/>
          </a:xfrm>
          <a:prstGeom prst="rect">
            <a:avLst/>
          </a:prstGeom>
          <a:solidFill>
            <a:srgbClr val="46B751"/>
          </a:solidFill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350" dirty="0">
              <a:latin typeface="Times New Roman"/>
              <a:cs typeface="Times New Roman"/>
            </a:endParaRPr>
          </a:p>
          <a:p>
            <a:pPr marL="155575" marR="299085" indent="-15240">
              <a:lnSpc>
                <a:spcPct val="112900"/>
              </a:lnSpc>
            </a:pPr>
            <a:r>
              <a:rPr sz="85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Operativo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y</a:t>
            </a:r>
            <a:r>
              <a:rPr lang="es-ES" sz="8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ambiental</a:t>
            </a:r>
            <a:endParaRPr sz="850" dirty="0">
              <a:latin typeface="Microsoft Sans Serif"/>
              <a:cs typeface="Microsoft Sans Serif"/>
            </a:endParaRPr>
          </a:p>
          <a:p>
            <a:pPr marL="333375">
              <a:spcBef>
                <a:spcPts val="229"/>
              </a:spcBef>
            </a:pP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sistema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7814824" y="7590483"/>
            <a:ext cx="1242060" cy="2819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5130" marR="311150" indent="-142240">
              <a:lnSpc>
                <a:spcPct val="119900"/>
              </a:lnSpc>
              <a:spcBef>
                <a:spcPts val="100"/>
              </a:spcBef>
            </a:pP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Estandarización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(control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S)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6336733" y="7845159"/>
            <a:ext cx="6146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Reglamentos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6697537" y="8098580"/>
            <a:ext cx="1187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&amp;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6241573" y="528647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DM107916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1005" y="1678523"/>
            <a:ext cx="3811270" cy="40847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8900"/>
              </a:lnSpc>
              <a:spcBef>
                <a:spcPts val="100"/>
              </a:spcBef>
            </a:pP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busca 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estabilidad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cualquier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ecosistema desviado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garantizar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resiliencia.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enfoque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Comisión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Europea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adopte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Economía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Circular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programa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Green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Deal 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solicite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herramientas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modelización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capturar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beneficios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economía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gases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invernadero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nacional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UE.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detalles del octavo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programa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(PAE)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explican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alcanzar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2030.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evaluación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séptimo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th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EAP,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Comisión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concluyó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avances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relacionados con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naturaleza,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salud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integración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políticas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eran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suficientes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700" marR="94615">
              <a:lnSpc>
                <a:spcPct val="119000"/>
              </a:lnSpc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Además,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representación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entenderse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muchas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herramientas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normativas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regulatorias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actúan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(observabilidad)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otras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buscan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implementación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acciones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(controlabilidad).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83820">
              <a:lnSpc>
                <a:spcPts val="1000"/>
              </a:lnSpc>
              <a:spcBef>
                <a:spcPts val="6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es,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 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sucede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 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ISO/IEC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62430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ambientalmente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conscientes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miden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sus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50693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trata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"Reglas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evaluaciones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(LCA)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electrónicos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eléctricos".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2020,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propuesta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elemento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trabajo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solicita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ODS.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111125">
              <a:lnSpc>
                <a:spcPts val="1000"/>
              </a:lnSpc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lanzó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trabajo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TC111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ocupa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reducción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GEI,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incluidos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aspectos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adversos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lograr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13.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12700"/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Enlaces</a:t>
            </a:r>
            <a:r>
              <a:rPr sz="6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útiles:</a:t>
            </a:r>
            <a:endParaRPr sz="650" dirty="0">
              <a:latin typeface="Arial"/>
              <a:cs typeface="Arial"/>
            </a:endParaRPr>
          </a:p>
          <a:p>
            <a:pPr marL="12700" marR="406400">
              <a:lnSpc>
                <a:spcPct val="125000"/>
              </a:lnSpc>
              <a:spcBef>
                <a:spcPts val="10"/>
              </a:spcBef>
            </a:pP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Cómo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estandarización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ecodiseño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y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economía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circular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[1]</a:t>
            </a:r>
            <a:r>
              <a:rPr sz="700" u="sng" spc="25" dirty="0" err="1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Contribuye</a:t>
            </a:r>
            <a:r>
              <a:rPr sz="700" u="sng" spc="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a</a:t>
            </a:r>
            <a:r>
              <a:rPr lang="es-ES" sz="700" u="sng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la</a:t>
            </a:r>
            <a:r>
              <a:rPr sz="700" u="sng" spc="-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Sostenibilidad</a:t>
            </a:r>
            <a:r>
              <a:rPr sz="700" u="sng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3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</a:t>
            </a:r>
            <a:r>
              <a:rPr sz="700" u="sng" spc="3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2"/>
              </a:rPr>
              <a:t>www.se.com/id/es/download/document/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210"/>
              </a:spcBef>
            </a:pPr>
            <a:r>
              <a:rPr sz="700" u="sng" spc="-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998-2095-02-27-20AR0-ES/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 dirty="0">
              <a:latin typeface="Microsoft Sans Serif"/>
              <a:cs typeface="Microsoft Sans Serif"/>
            </a:endParaRPr>
          </a:p>
          <a:p>
            <a:pPr marL="12700"/>
            <a:r>
              <a:rPr sz="6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Objetivos</a:t>
            </a:r>
            <a:r>
              <a:rPr sz="6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Desarrollo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Sostenible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(ODS)</a:t>
            </a:r>
            <a:r>
              <a:rPr sz="6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ONU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29"/>
              </a:spcBef>
            </a:pP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[2]</a:t>
            </a:r>
            <a:r>
              <a:rPr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</a:t>
            </a:r>
            <a:r>
              <a:rPr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3"/>
              </a:rPr>
              <a:t>www.se.com/us/en/download/document/SDG_SSI/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700" marR="211454">
              <a:lnSpc>
                <a:spcPct val="134600"/>
              </a:lnSpc>
            </a:pPr>
            <a:r>
              <a:rPr sz="65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imperativo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cambio</a:t>
            </a:r>
            <a:r>
              <a:rPr sz="6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climático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2030: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tres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acciones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tomar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antes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acabe</a:t>
            </a:r>
            <a:r>
              <a:rPr sz="6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tiempo</a:t>
            </a:r>
            <a:r>
              <a:rPr sz="6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[3]</a:t>
            </a:r>
            <a:r>
              <a:rPr sz="65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https://perspectives.se.com/research/2030-scenario-white-paper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7" y="1649314"/>
            <a:ext cx="3808729" cy="489730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Reclamaciones</a:t>
            </a:r>
            <a:r>
              <a:rPr sz="8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verdes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455930">
              <a:lnSpc>
                <a:spcPct val="119000"/>
              </a:lnSpc>
              <a:spcBef>
                <a:spcPts val="535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ambientalmente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conscientes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nuevos,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esfuerzo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continuar.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verificar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medir</a:t>
            </a:r>
            <a:r>
              <a:rPr lang="es-ES"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expectativas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expresadas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660400">
              <a:lnSpc>
                <a:spcPct val="119000"/>
              </a:lnSpc>
            </a:pP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cuatro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principios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mediciones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relevantes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desempeño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sustentable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360"/>
              </a:spcBef>
            </a:pPr>
            <a:r>
              <a:rPr sz="550" b="1" spc="15" dirty="0">
                <a:solidFill>
                  <a:srgbClr val="171514"/>
                </a:solidFill>
                <a:latin typeface="Arial"/>
                <a:cs typeface="Arial"/>
              </a:rPr>
              <a:t>Métodos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25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20" dirty="0">
                <a:solidFill>
                  <a:srgbClr val="171514"/>
                </a:solidFill>
                <a:latin typeface="Arial"/>
                <a:cs typeface="Arial"/>
              </a:rPr>
              <a:t>fortalecer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2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10" dirty="0">
                <a:solidFill>
                  <a:srgbClr val="171514"/>
                </a:solidFill>
                <a:latin typeface="Arial"/>
                <a:cs typeface="Arial"/>
              </a:rPr>
              <a:t>calidad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-5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10" dirty="0">
                <a:solidFill>
                  <a:srgbClr val="171514"/>
                </a:solidFill>
                <a:latin typeface="Arial"/>
                <a:cs typeface="Arial"/>
              </a:rPr>
              <a:t>datos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15" dirty="0">
                <a:solidFill>
                  <a:srgbClr val="171514"/>
                </a:solidFill>
                <a:latin typeface="Arial"/>
                <a:cs typeface="Arial"/>
              </a:rPr>
              <a:t>luchar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20" dirty="0">
                <a:solidFill>
                  <a:srgbClr val="171514"/>
                </a:solidFill>
                <a:latin typeface="Arial"/>
                <a:cs typeface="Arial"/>
              </a:rPr>
              <a:t>contra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15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b="1" spc="15" dirty="0">
                <a:solidFill>
                  <a:srgbClr val="171514"/>
                </a:solidFill>
                <a:latin typeface="Arial"/>
                <a:cs typeface="Arial"/>
              </a:rPr>
              <a:t>greenwashing:</a:t>
            </a:r>
            <a:endParaRPr sz="550" dirty="0">
              <a:latin typeface="Arial"/>
              <a:cs typeface="Arial"/>
            </a:endParaRPr>
          </a:p>
          <a:p>
            <a:pPr marL="12700" marR="227329">
              <a:lnSpc>
                <a:spcPct val="138900"/>
              </a:lnSpc>
              <a:spcBef>
                <a:spcPts val="1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(LCA)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impactos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sistemas.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escenarios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ACV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deberían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incorporar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circularidades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enfoque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tumba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demasiado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lineal.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ello,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estándares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4555x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publicados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2019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2020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adoptados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comités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luego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adaptados.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/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Aprovechar</a:t>
            </a:r>
            <a:r>
              <a:rPr sz="7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-10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7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enfoques</a:t>
            </a:r>
            <a:r>
              <a:rPr sz="7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0" dirty="0">
                <a:solidFill>
                  <a:srgbClr val="171514"/>
                </a:solidFill>
                <a:latin typeface="Arial"/>
                <a:cs typeface="Arial"/>
              </a:rPr>
              <a:t>sectoriales</a:t>
            </a:r>
            <a:r>
              <a:rPr sz="7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existentes:</a:t>
            </a:r>
            <a:endParaRPr sz="750" dirty="0">
              <a:latin typeface="Arial"/>
              <a:cs typeface="Arial"/>
            </a:endParaRPr>
          </a:p>
          <a:p>
            <a:pPr marL="12700" marR="25400">
              <a:lnSpc>
                <a:spcPts val="1000"/>
              </a:lnSpc>
              <a:spcBef>
                <a:spcPts val="5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Sectores específicos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garantizar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disponibilidad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(PSR)</a:t>
            </a:r>
            <a:r>
              <a:rPr lang="es-ES"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lo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hace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TC121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TS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63058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lanzó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CENELEC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TC17AC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artículo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destaca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elementos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 en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PSR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equipos de alta tensión.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especificarse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bases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datos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reconocidas,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bases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datos de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ACV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UE,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capaces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respaldar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medioambientales.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 marR="546100">
              <a:lnSpc>
                <a:spcPct val="125000"/>
              </a:lnSpc>
            </a:pPr>
            <a:r>
              <a:rPr sz="700" b="1" spc="-3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0" dirty="0">
                <a:solidFill>
                  <a:srgbClr val="171514"/>
                </a:solidFill>
                <a:latin typeface="Arial"/>
                <a:cs typeface="Arial"/>
              </a:rPr>
              <a:t>alcance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Arial"/>
                <a:cs typeface="Arial"/>
              </a:rPr>
              <a:t>evaluación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huella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Arial"/>
                <a:cs typeface="Arial"/>
              </a:rPr>
              <a:t>ambiental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se </a:t>
            </a:r>
            <a:r>
              <a:rPr sz="700" b="1" spc="35" dirty="0">
                <a:solidFill>
                  <a:srgbClr val="171514"/>
                </a:solidFill>
                <a:latin typeface="Arial"/>
                <a:cs typeface="Arial"/>
              </a:rPr>
              <a:t>limita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 err="1">
                <a:solidFill>
                  <a:srgbClr val="171514"/>
                </a:solidFill>
                <a:latin typeface="Arial"/>
                <a:cs typeface="Arial"/>
              </a:rPr>
              <a:t>producto</a:t>
            </a:r>
            <a:r>
              <a:rPr lang="es-ES" sz="700" b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 err="1">
                <a:solidFill>
                  <a:srgbClr val="171514"/>
                </a:solidFill>
                <a:latin typeface="Arial"/>
                <a:cs typeface="Arial"/>
              </a:rPr>
              <a:t>utilizado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0" dirty="0">
                <a:solidFill>
                  <a:srgbClr val="171514"/>
                </a:solidFill>
                <a:latin typeface="Arial"/>
                <a:cs typeface="Arial"/>
              </a:rPr>
              <a:t>sistema:</a:t>
            </a:r>
            <a:endParaRPr sz="700" dirty="0">
              <a:latin typeface="Arial"/>
              <a:cs typeface="Arial"/>
            </a:endParaRPr>
          </a:p>
          <a:p>
            <a:pPr marL="12700" marR="112395">
              <a:lnSpc>
                <a:spcPts val="1000"/>
              </a:lnSpc>
              <a:spcBef>
                <a:spcPts val="6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ecosistemas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infraestructuras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herramientas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utilizadas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certificaciones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HQE,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LEED,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BREEAM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equivalentes.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ecosistemas,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múltiples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existentes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(Proyecto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divulgación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carbono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(CDP),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Iniciativa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presentación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globales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(GRI),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financiera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etc.).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12700"/>
            <a:r>
              <a:rPr sz="600" b="1" spc="25" dirty="0">
                <a:solidFill>
                  <a:srgbClr val="171514"/>
                </a:solidFill>
                <a:latin typeface="Arial"/>
                <a:cs typeface="Arial"/>
              </a:rPr>
              <a:t>Interoperabilidad</a:t>
            </a:r>
            <a:r>
              <a:rPr sz="6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6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0" dirty="0">
                <a:solidFill>
                  <a:srgbClr val="171514"/>
                </a:solidFill>
                <a:latin typeface="Arial"/>
                <a:cs typeface="Arial"/>
              </a:rPr>
              <a:t>disponibilidad</a:t>
            </a:r>
            <a:r>
              <a:rPr sz="6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5" dirty="0">
                <a:solidFill>
                  <a:srgbClr val="171514"/>
                </a:solidFill>
                <a:latin typeface="Arial"/>
                <a:cs typeface="Arial"/>
              </a:rPr>
              <a:t>datos:</a:t>
            </a:r>
            <a:endParaRPr sz="600" dirty="0">
              <a:latin typeface="Arial"/>
              <a:cs typeface="Arial"/>
            </a:endParaRPr>
          </a:p>
          <a:p>
            <a:pPr marL="12700" marR="5080">
              <a:lnSpc>
                <a:spcPct val="1389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transparencia,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comparabilidad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y,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competencia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leal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lograrían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datos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estuvieran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interoperables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fácil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comprensión.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Debería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internacional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datos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(ILCD)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catálogo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datos para equipos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para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diccionario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plataforma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ecl@ss.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2020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publicó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13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CEI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TC17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AHG7.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27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327519" y="6018644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89" y="0"/>
                </a:lnTo>
              </a:path>
            </a:pathLst>
          </a:custGeom>
          <a:ln w="3238">
            <a:solidFill>
              <a:srgbClr val="6B7B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202205" y="6018644"/>
            <a:ext cx="69215" cy="0"/>
          </a:xfrm>
          <a:custGeom>
            <a:avLst/>
            <a:gdLst/>
            <a:ahLst/>
            <a:cxnLst/>
            <a:rect l="l" t="t" r="r" b="b"/>
            <a:pathLst>
              <a:path w="69215">
                <a:moveTo>
                  <a:pt x="0" y="0"/>
                </a:moveTo>
                <a:lnTo>
                  <a:pt x="69131" y="0"/>
                </a:lnTo>
              </a:path>
            </a:pathLst>
          </a:custGeom>
          <a:ln w="3238">
            <a:solidFill>
              <a:srgbClr val="6B7B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930290" y="3902349"/>
            <a:ext cx="3373120" cy="3491865"/>
            <a:chOff x="3203384" y="3902348"/>
            <a:chExt cx="3373120" cy="3491865"/>
          </a:xfrm>
        </p:grpSpPr>
        <p:sp>
          <p:nvSpPr>
            <p:cNvPr id="5" name="object 5"/>
            <p:cNvSpPr/>
            <p:nvPr/>
          </p:nvSpPr>
          <p:spPr>
            <a:xfrm>
              <a:off x="3203384" y="3905567"/>
              <a:ext cx="3369945" cy="119380"/>
            </a:xfrm>
            <a:custGeom>
              <a:avLst/>
              <a:gdLst/>
              <a:ahLst/>
              <a:cxnLst/>
              <a:rect l="l" t="t" r="r" b="b"/>
              <a:pathLst>
                <a:path w="3369945" h="119379">
                  <a:moveTo>
                    <a:pt x="3369373" y="0"/>
                  </a:moveTo>
                  <a:lnTo>
                    <a:pt x="0" y="0"/>
                  </a:lnTo>
                  <a:lnTo>
                    <a:pt x="0" y="119278"/>
                  </a:lnTo>
                  <a:lnTo>
                    <a:pt x="3369373" y="119278"/>
                  </a:lnTo>
                  <a:lnTo>
                    <a:pt x="3369373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238089" y="3905586"/>
              <a:ext cx="1334770" cy="3249930"/>
            </a:xfrm>
            <a:custGeom>
              <a:avLst/>
              <a:gdLst/>
              <a:ahLst/>
              <a:cxnLst/>
              <a:rect l="l" t="t" r="r" b="b"/>
              <a:pathLst>
                <a:path w="1334770" h="3249929">
                  <a:moveTo>
                    <a:pt x="1334668" y="0"/>
                  </a:moveTo>
                  <a:lnTo>
                    <a:pt x="1334668" y="3249841"/>
                  </a:lnTo>
                  <a:lnTo>
                    <a:pt x="0" y="3249841"/>
                  </a:lnTo>
                </a:path>
              </a:pathLst>
            </a:custGeom>
            <a:ln w="6476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207863" y="7134430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5">
                  <a:moveTo>
                    <a:pt x="36372" y="0"/>
                  </a:moveTo>
                  <a:lnTo>
                    <a:pt x="0" y="20993"/>
                  </a:lnTo>
                  <a:lnTo>
                    <a:pt x="36372" y="41998"/>
                  </a:lnTo>
                  <a:lnTo>
                    <a:pt x="36372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758439" y="6752126"/>
              <a:ext cx="1220470" cy="213360"/>
            </a:xfrm>
            <a:custGeom>
              <a:avLst/>
              <a:gdLst/>
              <a:ahLst/>
              <a:cxnLst/>
              <a:rect l="l" t="t" r="r" b="b"/>
              <a:pathLst>
                <a:path w="1220470" h="213359">
                  <a:moveTo>
                    <a:pt x="1220089" y="213220"/>
                  </a:moveTo>
                  <a:lnTo>
                    <a:pt x="0" y="0"/>
                  </a:lnTo>
                </a:path>
              </a:pathLst>
            </a:custGeom>
            <a:ln w="6477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728666" y="6732506"/>
              <a:ext cx="40005" cy="41910"/>
            </a:xfrm>
            <a:custGeom>
              <a:avLst/>
              <a:gdLst/>
              <a:ahLst/>
              <a:cxnLst/>
              <a:rect l="l" t="t" r="r" b="b"/>
              <a:pathLst>
                <a:path w="40004" h="41909">
                  <a:moveTo>
                    <a:pt x="39446" y="0"/>
                  </a:moveTo>
                  <a:lnTo>
                    <a:pt x="0" y="14427"/>
                  </a:lnTo>
                  <a:lnTo>
                    <a:pt x="32207" y="41376"/>
                  </a:lnTo>
                  <a:lnTo>
                    <a:pt x="39446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382174" y="6760483"/>
              <a:ext cx="596900" cy="205104"/>
            </a:xfrm>
            <a:custGeom>
              <a:avLst/>
              <a:gdLst/>
              <a:ahLst/>
              <a:cxnLst/>
              <a:rect l="l" t="t" r="r" b="b"/>
              <a:pathLst>
                <a:path w="596900" h="205104">
                  <a:moveTo>
                    <a:pt x="596353" y="204863"/>
                  </a:moveTo>
                  <a:lnTo>
                    <a:pt x="0" y="0"/>
                  </a:lnTo>
                </a:path>
              </a:pathLst>
            </a:custGeom>
            <a:ln w="6477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353608" y="6742614"/>
              <a:ext cx="41275" cy="40005"/>
            </a:xfrm>
            <a:custGeom>
              <a:avLst/>
              <a:gdLst/>
              <a:ahLst/>
              <a:cxnLst/>
              <a:rect l="l" t="t" r="r" b="b"/>
              <a:pathLst>
                <a:path w="41275" h="40004">
                  <a:moveTo>
                    <a:pt x="41211" y="0"/>
                  </a:moveTo>
                  <a:lnTo>
                    <a:pt x="0" y="8051"/>
                  </a:lnTo>
                  <a:lnTo>
                    <a:pt x="27559" y="39725"/>
                  </a:lnTo>
                  <a:lnTo>
                    <a:pt x="41211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978528" y="6780892"/>
              <a:ext cx="0" cy="184785"/>
            </a:xfrm>
            <a:custGeom>
              <a:avLst/>
              <a:gdLst/>
              <a:ahLst/>
              <a:cxnLst/>
              <a:rect l="l" t="t" r="r" b="b"/>
              <a:pathLst>
                <a:path h="184784">
                  <a:moveTo>
                    <a:pt x="0" y="184454"/>
                  </a:moveTo>
                  <a:lnTo>
                    <a:pt x="0" y="0"/>
                  </a:lnTo>
                </a:path>
              </a:pathLst>
            </a:custGeom>
            <a:ln w="6477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957518" y="6750658"/>
              <a:ext cx="42545" cy="36830"/>
            </a:xfrm>
            <a:custGeom>
              <a:avLst/>
              <a:gdLst/>
              <a:ahLst/>
              <a:cxnLst/>
              <a:rect l="l" t="t" r="r" b="b"/>
              <a:pathLst>
                <a:path w="42545" h="36829">
                  <a:moveTo>
                    <a:pt x="21018" y="0"/>
                  </a:moveTo>
                  <a:lnTo>
                    <a:pt x="0" y="36372"/>
                  </a:lnTo>
                  <a:lnTo>
                    <a:pt x="42011" y="36372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978528" y="6760381"/>
              <a:ext cx="603885" cy="205104"/>
            </a:xfrm>
            <a:custGeom>
              <a:avLst/>
              <a:gdLst/>
              <a:ahLst/>
              <a:cxnLst/>
              <a:rect l="l" t="t" r="r" b="b"/>
              <a:pathLst>
                <a:path w="603885" h="205104">
                  <a:moveTo>
                    <a:pt x="0" y="204965"/>
                  </a:moveTo>
                  <a:lnTo>
                    <a:pt x="603516" y="0"/>
                  </a:lnTo>
                </a:path>
              </a:pathLst>
            </a:custGeom>
            <a:ln w="6476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569460" y="6742468"/>
              <a:ext cx="41275" cy="40005"/>
            </a:xfrm>
            <a:custGeom>
              <a:avLst/>
              <a:gdLst/>
              <a:ahLst/>
              <a:cxnLst/>
              <a:rect l="l" t="t" r="r" b="b"/>
              <a:pathLst>
                <a:path w="41275" h="40004">
                  <a:moveTo>
                    <a:pt x="0" y="0"/>
                  </a:moveTo>
                  <a:lnTo>
                    <a:pt x="13512" y="39776"/>
                  </a:lnTo>
                  <a:lnTo>
                    <a:pt x="41198" y="81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978528" y="6755720"/>
              <a:ext cx="1235075" cy="210185"/>
            </a:xfrm>
            <a:custGeom>
              <a:avLst/>
              <a:gdLst/>
              <a:ahLst/>
              <a:cxnLst/>
              <a:rect l="l" t="t" r="r" b="b"/>
              <a:pathLst>
                <a:path w="1235075" h="210184">
                  <a:moveTo>
                    <a:pt x="0" y="209626"/>
                  </a:moveTo>
                  <a:lnTo>
                    <a:pt x="1234465" y="0"/>
                  </a:lnTo>
                </a:path>
              </a:pathLst>
            </a:custGeom>
            <a:ln w="6477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203408" y="6736042"/>
              <a:ext cx="39370" cy="41910"/>
            </a:xfrm>
            <a:custGeom>
              <a:avLst/>
              <a:gdLst/>
              <a:ahLst/>
              <a:cxnLst/>
              <a:rect l="l" t="t" r="r" b="b"/>
              <a:pathLst>
                <a:path w="39370" h="41909">
                  <a:moveTo>
                    <a:pt x="0" y="0"/>
                  </a:moveTo>
                  <a:lnTo>
                    <a:pt x="7035" y="41414"/>
                  </a:lnTo>
                  <a:lnTo>
                    <a:pt x="39369" y="146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27023" y="4907946"/>
              <a:ext cx="3117850" cy="889000"/>
            </a:xfrm>
            <a:custGeom>
              <a:avLst/>
              <a:gdLst/>
              <a:ahLst/>
              <a:cxnLst/>
              <a:rect l="l" t="t" r="r" b="b"/>
              <a:pathLst>
                <a:path w="3117850" h="889000">
                  <a:moveTo>
                    <a:pt x="0" y="888559"/>
                  </a:moveTo>
                  <a:lnTo>
                    <a:pt x="92971" y="888559"/>
                  </a:lnTo>
                </a:path>
                <a:path w="3117850" h="889000">
                  <a:moveTo>
                    <a:pt x="548685" y="888559"/>
                  </a:moveTo>
                  <a:lnTo>
                    <a:pt x="717875" y="888559"/>
                  </a:lnTo>
                </a:path>
                <a:path w="3117850" h="889000">
                  <a:moveTo>
                    <a:pt x="1173589" y="888559"/>
                  </a:moveTo>
                  <a:lnTo>
                    <a:pt x="1342778" y="888559"/>
                  </a:lnTo>
                </a:path>
                <a:path w="3117850" h="889000">
                  <a:moveTo>
                    <a:pt x="1798492" y="888559"/>
                  </a:moveTo>
                  <a:lnTo>
                    <a:pt x="2592560" y="888559"/>
                  </a:lnTo>
                </a:path>
                <a:path w="3117850" h="889000">
                  <a:moveTo>
                    <a:pt x="3048274" y="888559"/>
                  </a:moveTo>
                  <a:lnTo>
                    <a:pt x="3117405" y="888559"/>
                  </a:lnTo>
                </a:path>
                <a:path w="3117850" h="889000">
                  <a:moveTo>
                    <a:pt x="0" y="666418"/>
                  </a:moveTo>
                  <a:lnTo>
                    <a:pt x="92971" y="666418"/>
                  </a:lnTo>
                </a:path>
                <a:path w="3117850" h="889000">
                  <a:moveTo>
                    <a:pt x="548685" y="666418"/>
                  </a:moveTo>
                  <a:lnTo>
                    <a:pt x="1342778" y="666418"/>
                  </a:lnTo>
                </a:path>
                <a:path w="3117850" h="889000">
                  <a:moveTo>
                    <a:pt x="1798492" y="666418"/>
                  </a:moveTo>
                  <a:lnTo>
                    <a:pt x="2592560" y="666418"/>
                  </a:lnTo>
                </a:path>
                <a:path w="3117850" h="889000">
                  <a:moveTo>
                    <a:pt x="3048274" y="666418"/>
                  </a:moveTo>
                  <a:lnTo>
                    <a:pt x="3117405" y="666418"/>
                  </a:lnTo>
                </a:path>
                <a:path w="3117850" h="889000">
                  <a:moveTo>
                    <a:pt x="0" y="444279"/>
                  </a:moveTo>
                  <a:lnTo>
                    <a:pt x="92971" y="444279"/>
                  </a:lnTo>
                </a:path>
                <a:path w="3117850" h="889000">
                  <a:moveTo>
                    <a:pt x="548685" y="444279"/>
                  </a:moveTo>
                  <a:lnTo>
                    <a:pt x="1342778" y="444279"/>
                  </a:lnTo>
                </a:path>
                <a:path w="3117850" h="889000">
                  <a:moveTo>
                    <a:pt x="3048274" y="444279"/>
                  </a:moveTo>
                  <a:lnTo>
                    <a:pt x="3117405" y="444279"/>
                  </a:lnTo>
                </a:path>
                <a:path w="3117850" h="889000">
                  <a:moveTo>
                    <a:pt x="0" y="222139"/>
                  </a:moveTo>
                  <a:lnTo>
                    <a:pt x="1342778" y="222139"/>
                  </a:lnTo>
                </a:path>
                <a:path w="3117850" h="889000">
                  <a:moveTo>
                    <a:pt x="1798492" y="222139"/>
                  </a:moveTo>
                  <a:lnTo>
                    <a:pt x="2592560" y="222139"/>
                  </a:lnTo>
                </a:path>
                <a:path w="3117850" h="889000">
                  <a:moveTo>
                    <a:pt x="3048274" y="222139"/>
                  </a:moveTo>
                  <a:lnTo>
                    <a:pt x="3117405" y="222139"/>
                  </a:lnTo>
                </a:path>
                <a:path w="3117850" h="889000">
                  <a:moveTo>
                    <a:pt x="0" y="0"/>
                  </a:moveTo>
                  <a:lnTo>
                    <a:pt x="2592560" y="0"/>
                  </a:lnTo>
                </a:path>
                <a:path w="3117850" h="889000">
                  <a:moveTo>
                    <a:pt x="3048274" y="0"/>
                  </a:moveTo>
                  <a:lnTo>
                    <a:pt x="3117405" y="0"/>
                  </a:lnTo>
                </a:path>
              </a:pathLst>
            </a:custGeom>
            <a:ln w="3238">
              <a:solidFill>
                <a:srgbClr val="6B7B8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44899" y="6195313"/>
              <a:ext cx="1705610" cy="45720"/>
            </a:xfrm>
            <a:custGeom>
              <a:avLst/>
              <a:gdLst/>
              <a:ahLst/>
              <a:cxnLst/>
              <a:rect l="l" t="t" r="r" b="b"/>
              <a:pathLst>
                <a:path w="1705610" h="45720">
                  <a:moveTo>
                    <a:pt x="455714" y="0"/>
                  </a:moveTo>
                  <a:lnTo>
                    <a:pt x="0" y="0"/>
                  </a:lnTo>
                  <a:lnTo>
                    <a:pt x="0" y="45466"/>
                  </a:lnTo>
                  <a:lnTo>
                    <a:pt x="455714" y="45466"/>
                  </a:lnTo>
                  <a:lnTo>
                    <a:pt x="455714" y="0"/>
                  </a:lnTo>
                  <a:close/>
                </a:path>
                <a:path w="1705610" h="45720">
                  <a:moveTo>
                    <a:pt x="1705495" y="0"/>
                  </a:moveTo>
                  <a:lnTo>
                    <a:pt x="1249781" y="0"/>
                  </a:lnTo>
                  <a:lnTo>
                    <a:pt x="1249781" y="45466"/>
                  </a:lnTo>
                  <a:lnTo>
                    <a:pt x="1705495" y="45466"/>
                  </a:lnTo>
                  <a:lnTo>
                    <a:pt x="1705495" y="0"/>
                  </a:lnTo>
                  <a:close/>
                </a:path>
              </a:pathLst>
            </a:custGeom>
            <a:solidFill>
              <a:srgbClr val="A7B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394680" y="6073063"/>
              <a:ext cx="455930" cy="122555"/>
            </a:xfrm>
            <a:custGeom>
              <a:avLst/>
              <a:gdLst/>
              <a:ahLst/>
              <a:cxnLst/>
              <a:rect l="l" t="t" r="r" b="b"/>
              <a:pathLst>
                <a:path w="455929" h="122554">
                  <a:moveTo>
                    <a:pt x="455714" y="0"/>
                  </a:moveTo>
                  <a:lnTo>
                    <a:pt x="0" y="0"/>
                  </a:lnTo>
                  <a:lnTo>
                    <a:pt x="0" y="122250"/>
                  </a:lnTo>
                  <a:lnTo>
                    <a:pt x="455714" y="122250"/>
                  </a:lnTo>
                  <a:lnTo>
                    <a:pt x="455714" y="0"/>
                  </a:lnTo>
                  <a:close/>
                </a:path>
              </a:pathLst>
            </a:custGeom>
            <a:solidFill>
              <a:srgbClr val="47A5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342322" y="4074845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FFC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342322" y="4173245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F9A9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342322" y="4271645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537F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342322" y="4370032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A385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42322" y="4468431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AA67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342322" y="4566831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79B1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42322" y="4665230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FFC4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42322" y="4763630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E992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068760" y="4074845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B1BA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68760" y="4173245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659A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068760" y="4271645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007A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068760" y="4370032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6B7B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068760" y="4468431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336F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068760" y="4566831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47A5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068760" y="4665230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A7B0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068760" y="4763630"/>
              <a:ext cx="58419" cy="48895"/>
            </a:xfrm>
            <a:custGeom>
              <a:avLst/>
              <a:gdLst/>
              <a:ahLst/>
              <a:cxnLst/>
              <a:rect l="l" t="t" r="r" b="b"/>
              <a:pathLst>
                <a:path w="58420" h="48895">
                  <a:moveTo>
                    <a:pt x="58318" y="0"/>
                  </a:moveTo>
                  <a:lnTo>
                    <a:pt x="0" y="0"/>
                  </a:lnTo>
                  <a:lnTo>
                    <a:pt x="0" y="48602"/>
                  </a:lnTo>
                  <a:lnTo>
                    <a:pt x="58318" y="48602"/>
                  </a:lnTo>
                  <a:lnTo>
                    <a:pt x="58318" y="0"/>
                  </a:lnTo>
                  <a:close/>
                </a:path>
              </a:pathLst>
            </a:custGeom>
            <a:solidFill>
              <a:srgbClr val="3386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19999" y="6251473"/>
              <a:ext cx="455709" cy="455706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44899" y="6251473"/>
              <a:ext cx="455712" cy="45570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69794" y="6251473"/>
              <a:ext cx="455709" cy="455706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94693" y="6251473"/>
              <a:ext cx="455713" cy="455706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19590" y="6251473"/>
              <a:ext cx="455708" cy="455706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51441" y="6940001"/>
              <a:ext cx="454174" cy="454174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34116" y="7106439"/>
              <a:ext cx="287736" cy="287736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34608" y="7106439"/>
              <a:ext cx="287734" cy="28772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35101" y="7106439"/>
              <a:ext cx="287736" cy="28772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35593" y="7106439"/>
              <a:ext cx="287736" cy="287736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00206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00206" y="1701078"/>
            <a:ext cx="3820795" cy="222746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Categorías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impacto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55" dirty="0">
                <a:solidFill>
                  <a:srgbClr val="00B6F2"/>
                </a:solidFill>
                <a:latin typeface="Microsoft Sans Serif"/>
                <a:cs typeface="Microsoft Sans Serif"/>
              </a:rPr>
              <a:t>ACV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ODS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315595" algn="just">
              <a:lnSpc>
                <a:spcPct val="128200"/>
              </a:lnSpc>
              <a:spcBef>
                <a:spcPts val="24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manual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ILCD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Investigación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(JRC)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ACV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convergen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impactos ambientales (puntos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medios) hasta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salud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humana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recursos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(puntos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finales).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03530">
              <a:lnSpc>
                <a:spcPct val="119000"/>
              </a:lnSpc>
              <a:spcBef>
                <a:spcPts val="1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identificar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impactados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ACV.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estudio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realizado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investigación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europeo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0" dirty="0">
                <a:solidFill>
                  <a:srgbClr val="171514"/>
                </a:solidFill>
                <a:latin typeface="Microsoft Sans Serif"/>
                <a:cs typeface="Microsoft Sans Serif"/>
              </a:rPr>
              <a:t>JRC</a:t>
            </a:r>
            <a:r>
              <a:rPr sz="70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identificó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vínculos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correspondientes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responsables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globales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7,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8,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11.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24130">
              <a:lnSpc>
                <a:spcPts val="1000"/>
              </a:lnSpc>
              <a:spcBef>
                <a:spcPts val="6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14044,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JRC</a:t>
            </a:r>
            <a:r>
              <a:rPr sz="60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ponderaciones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impacto,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paso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interpretación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opcional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ACV.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ODS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finales.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1100"/>
              </a:lnSpc>
            </a:pP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AT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relacionados con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organización.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identificar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acciones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50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tomar</a:t>
            </a:r>
            <a:r>
              <a:rPr lang="es-ES"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fase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diseño,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identificar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factores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influyen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método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ACV.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41716" y="3928759"/>
            <a:ext cx="38163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Puntos</a:t>
            </a:r>
            <a:r>
              <a:rPr sz="4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medios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141229" y="4032530"/>
            <a:ext cx="1125855" cy="80645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>
              <a:spcBef>
                <a:spcPts val="265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endParaRPr sz="450" dirty="0">
              <a:latin typeface="Microsoft Sans Serif"/>
              <a:cs typeface="Microsoft Sans Serif"/>
            </a:endParaRPr>
          </a:p>
          <a:p>
            <a:pPr marL="12700">
              <a:spcBef>
                <a:spcPts val="18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recursos,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fósiles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125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265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suelo</a:t>
            </a:r>
            <a:endParaRPr sz="4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45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Toxicidad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humana,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cancerígenos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Eutrofización,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terrestre</a:t>
            </a:r>
            <a:r>
              <a:rPr lang="es-ES"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Eutrofización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dulce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115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climático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0867657" y="4025048"/>
            <a:ext cx="1137285" cy="808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29099"/>
              </a:lnSpc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recursos,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minerales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Formación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fotoquímica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ozono,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HH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Agotamiento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ozono</a:t>
            </a:r>
            <a:endParaRPr sz="500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225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Radiaciones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ionizantes,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HH</a:t>
            </a:r>
            <a:endParaRPr sz="450" dirty="0">
              <a:latin typeface="Microsoft Sans Serif"/>
              <a:cs typeface="Microsoft Sans Serif"/>
            </a:endParaRPr>
          </a:p>
          <a:p>
            <a:pPr marL="12700" marR="67310">
              <a:lnSpc>
                <a:spcPct val="129099"/>
              </a:lnSpc>
              <a:spcBef>
                <a:spcPts val="1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Toxicidad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humana,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lang="es-ES"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cancerígenos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Eutrofización,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marina</a:t>
            </a:r>
            <a:r>
              <a:rPr lang="es-ES"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Ecotoxicidad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dulce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325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catión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acidificación</a:t>
            </a:r>
            <a:endParaRPr sz="350" dirty="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918273" y="4838247"/>
            <a:ext cx="21018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1746490" y="4832960"/>
            <a:ext cx="455930" cy="117981"/>
          </a:xfrm>
          <a:prstGeom prst="rect">
            <a:avLst/>
          </a:prstGeom>
          <a:solidFill>
            <a:srgbClr val="B1BABF"/>
          </a:solidFill>
        </p:spPr>
        <p:txBody>
          <a:bodyPr vert="horz" wrap="square" lIns="0" tIns="25400" rIns="0" bIns="0" rtlCol="0">
            <a:spAutoFit/>
          </a:bodyPr>
          <a:lstStyle/>
          <a:p>
            <a:pPr marL="120014">
              <a:spcBef>
                <a:spcPts val="200"/>
              </a:spcBef>
            </a:pPr>
            <a:r>
              <a:rPr sz="6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3.775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496708" y="4982781"/>
            <a:ext cx="455930" cy="109004"/>
          </a:xfrm>
          <a:prstGeom prst="rect">
            <a:avLst/>
          </a:prstGeom>
          <a:solidFill>
            <a:srgbClr val="B1BABF"/>
          </a:solidFill>
        </p:spPr>
        <p:txBody>
          <a:bodyPr vert="horz" wrap="square" lIns="0" tIns="16510" rIns="0" bIns="0" rtlCol="0">
            <a:spAutoFit/>
          </a:bodyPr>
          <a:lstStyle/>
          <a:p>
            <a:pPr marL="120014">
              <a:spcBef>
                <a:spcPts val="130"/>
              </a:spcBef>
            </a:pPr>
            <a:r>
              <a:rPr sz="6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3.775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1746490" y="4982782"/>
            <a:ext cx="455930" cy="143629"/>
          </a:xfrm>
          <a:prstGeom prst="rect">
            <a:avLst/>
          </a:prstGeom>
          <a:solidFill>
            <a:srgbClr val="F9A976"/>
          </a:solidFill>
        </p:spPr>
        <p:txBody>
          <a:bodyPr vert="horz" wrap="square" lIns="0" tIns="43180" rIns="0" bIns="0" rtlCol="0">
            <a:spAutoFit/>
          </a:bodyPr>
          <a:lstStyle/>
          <a:p>
            <a:pPr marL="143510">
              <a:spcBef>
                <a:spcPts val="340"/>
              </a:spcBef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4.16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18272" y="5060675"/>
            <a:ext cx="1200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0496708" y="5130086"/>
            <a:ext cx="455930" cy="134652"/>
          </a:xfrm>
          <a:prstGeom prst="rect">
            <a:avLst/>
          </a:prstGeom>
          <a:solidFill>
            <a:srgbClr val="F9A976"/>
          </a:solidFill>
        </p:spPr>
        <p:txBody>
          <a:bodyPr vert="horz" wrap="square" lIns="0" tIns="34290" rIns="0" bIns="0" rtlCol="0">
            <a:spAutoFit/>
          </a:bodyPr>
          <a:lstStyle/>
          <a:p>
            <a:pPr marL="143510">
              <a:spcBef>
                <a:spcPts val="270"/>
              </a:spcBef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4.16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18272" y="5278702"/>
            <a:ext cx="1200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1746490" y="5180712"/>
            <a:ext cx="455930" cy="180178"/>
          </a:xfrm>
          <a:prstGeom prst="rect">
            <a:avLst/>
          </a:prstGeom>
          <a:solidFill>
            <a:srgbClr val="007AA9"/>
          </a:solidFill>
        </p:spPr>
        <p:txBody>
          <a:bodyPr vert="horz" wrap="square" lIns="0" tIns="79375" rIns="0" bIns="0" rtlCol="0">
            <a:spAutoFit/>
          </a:bodyPr>
          <a:lstStyle/>
          <a:p>
            <a:pPr>
              <a:spcBef>
                <a:spcPts val="625"/>
              </a:spcBef>
            </a:pPr>
            <a:r>
              <a:rPr lang="es-ES" sz="650" u="sng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650" spc="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6.31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246901" y="5255692"/>
            <a:ext cx="455930" cy="148117"/>
          </a:xfrm>
          <a:prstGeom prst="rect">
            <a:avLst/>
          </a:prstGeom>
          <a:solidFill>
            <a:srgbClr val="659AD2"/>
          </a:solidFill>
        </p:spPr>
        <p:txBody>
          <a:bodyPr vert="horz" wrap="square" lIns="0" tIns="47625" rIns="0" bIns="0" rtlCol="0">
            <a:spAutoFit/>
          </a:bodyPr>
          <a:lstStyle/>
          <a:p>
            <a:pPr marL="143510">
              <a:spcBef>
                <a:spcPts val="375"/>
              </a:spcBef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4.78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18272" y="5501210"/>
            <a:ext cx="1200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246901" y="5465286"/>
            <a:ext cx="455930" cy="250068"/>
          </a:xfrm>
          <a:prstGeom prst="rect">
            <a:avLst/>
          </a:prstGeom>
          <a:solidFill>
            <a:srgbClr val="537F4B"/>
          </a:solidFill>
        </p:spPr>
        <p:txBody>
          <a:bodyPr vert="horz" wrap="square" lIns="0" tIns="3810" rIns="0" bIns="0" rtlCol="0">
            <a:spAutoFit/>
          </a:bodyPr>
          <a:lstStyle/>
          <a:p>
            <a:pPr>
              <a:spcBef>
                <a:spcPts val="30"/>
              </a:spcBef>
            </a:pPr>
            <a:endParaRPr sz="950">
              <a:latin typeface="Times New Roman"/>
              <a:cs typeface="Times New Roman"/>
            </a:endParaRPr>
          </a:p>
          <a:p>
            <a:pPr marL="143510"/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8,96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1746490" y="5465286"/>
            <a:ext cx="455930" cy="214802"/>
          </a:xfrm>
          <a:prstGeom prst="rect">
            <a:avLst/>
          </a:prstGeom>
          <a:solidFill>
            <a:srgbClr val="A3852F"/>
          </a:solidFill>
        </p:spPr>
        <p:txBody>
          <a:bodyPr vert="horz" wrap="square" lIns="0" tIns="6985" rIns="0" bIns="0" rtlCol="0">
            <a:spAutoFit/>
          </a:bodyPr>
          <a:lstStyle/>
          <a:p>
            <a:pPr>
              <a:spcBef>
                <a:spcPts val="55"/>
              </a:spcBef>
            </a:pPr>
            <a:endParaRPr sz="700">
              <a:latin typeface="Times New Roman"/>
              <a:cs typeface="Times New Roman"/>
            </a:endParaRPr>
          </a:p>
          <a:p>
            <a:pPr marL="143510"/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7,94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919392" y="5723717"/>
            <a:ext cx="1200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496708" y="5319420"/>
            <a:ext cx="455930" cy="515526"/>
          </a:xfrm>
          <a:prstGeom prst="rect">
            <a:avLst/>
          </a:prstGeom>
          <a:solidFill>
            <a:srgbClr val="E99253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marL="120014"/>
            <a:r>
              <a:rPr sz="6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21.06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871804" y="5705565"/>
            <a:ext cx="455930" cy="233397"/>
          </a:xfrm>
          <a:prstGeom prst="rect">
            <a:avLst/>
          </a:prstGeom>
          <a:solidFill>
            <a:srgbClr val="FFCC4E"/>
          </a:solidFill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850">
              <a:latin typeface="Times New Roman"/>
              <a:cs typeface="Times New Roman"/>
            </a:endParaRPr>
          </a:p>
          <a:p>
            <a:pPr marL="143510">
              <a:spcBef>
                <a:spcPts val="5"/>
              </a:spcBef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8.51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1746490" y="5796506"/>
            <a:ext cx="455930" cy="137217"/>
          </a:xfrm>
          <a:prstGeom prst="rect">
            <a:avLst/>
          </a:prstGeom>
          <a:solidFill>
            <a:srgbClr val="79B166"/>
          </a:solidFill>
        </p:spPr>
        <p:txBody>
          <a:bodyPr vert="horz" wrap="square" lIns="0" tIns="36830" rIns="0" bIns="0" rtlCol="0">
            <a:spAutoFit/>
          </a:bodyPr>
          <a:lstStyle/>
          <a:p>
            <a:pPr>
              <a:spcBef>
                <a:spcPts val="290"/>
              </a:spcBef>
            </a:pPr>
            <a:r>
              <a:rPr lang="es-ES" sz="650" u="sng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650" spc="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3.71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246901" y="5863971"/>
            <a:ext cx="633730" cy="137858"/>
          </a:xfrm>
          <a:prstGeom prst="rect">
            <a:avLst/>
          </a:prstGeom>
          <a:solidFill>
            <a:srgbClr val="6B7B84"/>
          </a:solidFill>
        </p:spPr>
        <p:txBody>
          <a:bodyPr vert="horz" wrap="square" lIns="0" tIns="37465" rIns="0" bIns="0" rtlCol="0">
            <a:spAutoFit/>
          </a:bodyPr>
          <a:lstStyle/>
          <a:p>
            <a:pPr>
              <a:spcBef>
                <a:spcPts val="295"/>
              </a:spcBef>
              <a:tabLst>
                <a:tab pos="624840" algn="l"/>
              </a:tabLst>
            </a:pPr>
            <a:r>
              <a:rPr lang="es-ES" sz="650" u="sng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650" u="sng" spc="5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Microsoft Sans Serif"/>
                <a:cs typeface="Microsoft Sans Serif"/>
              </a:rPr>
              <a:t>5.01	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65239" y="5947345"/>
            <a:ext cx="730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9246901" y="6069374"/>
            <a:ext cx="455930" cy="76944"/>
          </a:xfrm>
          <a:prstGeom prst="rect">
            <a:avLst/>
          </a:prstGeom>
          <a:solidFill>
            <a:srgbClr val="AA6731"/>
          </a:solidFill>
        </p:spPr>
        <p:txBody>
          <a:bodyPr vert="horz" wrap="square" lIns="0" tIns="0" rIns="0" bIns="0" rtlCol="0">
            <a:spAutoFit/>
          </a:bodyPr>
          <a:lstStyle/>
          <a:p>
            <a:pPr marL="143510">
              <a:lnSpc>
                <a:spcPts val="630"/>
              </a:lnSpc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1,84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1252853" y="6064957"/>
            <a:ext cx="1892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2,96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1746490" y="5976900"/>
            <a:ext cx="455930" cy="172483"/>
          </a:xfrm>
          <a:prstGeom prst="rect">
            <a:avLst/>
          </a:prstGeom>
          <a:solidFill>
            <a:srgbClr val="3386C7"/>
          </a:solidFill>
        </p:spPr>
        <p:txBody>
          <a:bodyPr vert="horz" wrap="square" lIns="0" tIns="71755" rIns="0" bIns="0" rtlCol="0">
            <a:spAutoFit/>
          </a:bodyPr>
          <a:lstStyle/>
          <a:p>
            <a:pPr marL="143510">
              <a:spcBef>
                <a:spcPts val="565"/>
              </a:spcBef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6.20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65208" y="6169850"/>
            <a:ext cx="730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246901" y="6149835"/>
            <a:ext cx="786130" cy="80010"/>
          </a:xfrm>
          <a:prstGeom prst="rect">
            <a:avLst/>
          </a:prstGeom>
          <a:solidFill>
            <a:srgbClr val="336F9E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25"/>
              </a:lnSpc>
              <a:tabLst>
                <a:tab pos="768350" algn="l"/>
              </a:tabLst>
            </a:pPr>
            <a:r>
              <a:rPr lang="es-ES" sz="650" u="sng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650" u="sng" spc="5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Microsoft Sans Serif"/>
                <a:cs typeface="Microsoft Sans Serif"/>
              </a:rPr>
              <a:t>2.13	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871804" y="6069375"/>
            <a:ext cx="1408430" cy="137795"/>
          </a:xfrm>
          <a:prstGeom prst="rect">
            <a:avLst/>
          </a:prstGeom>
          <a:solidFill>
            <a:srgbClr val="FFC41D"/>
          </a:solidFill>
        </p:spPr>
        <p:txBody>
          <a:bodyPr vert="horz" wrap="square" lIns="0" tIns="8255" rIns="0" bIns="0" rtlCol="0">
            <a:spAutoFit/>
          </a:bodyPr>
          <a:lstStyle/>
          <a:p>
            <a:pPr marL="143510" marR="935990">
              <a:lnSpc>
                <a:spcPts val="700"/>
              </a:lnSpc>
              <a:spcBef>
                <a:spcPts val="65"/>
              </a:spcBef>
            </a:pPr>
            <a:r>
              <a:rPr sz="6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2,80</a:t>
            </a:r>
            <a:endParaRPr sz="650">
              <a:latin typeface="Microsoft Sans Serif"/>
              <a:cs typeface="Microsoft Sans Serif"/>
            </a:endParaRPr>
          </a:p>
          <a:p>
            <a:pPr marL="143510">
              <a:lnSpc>
                <a:spcPts val="315"/>
              </a:lnSpc>
              <a:tabLst>
                <a:tab pos="1393190" algn="l"/>
              </a:tabLst>
            </a:pPr>
            <a:r>
              <a:rPr sz="650" u="sng" spc="5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Microsoft Sans Serif"/>
                <a:cs typeface="Microsoft Sans Serif"/>
              </a:rPr>
              <a:t>0,96	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1252853" y="6143846"/>
            <a:ext cx="10312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017905" algn="l"/>
              </a:tabLst>
            </a:pPr>
            <a:r>
              <a:rPr sz="650" u="sng" spc="5" dirty="0">
                <a:solidFill>
                  <a:srgbClr val="FFFFFF"/>
                </a:solidFill>
                <a:uFill>
                  <a:solidFill>
                    <a:srgbClr val="6B7B84"/>
                  </a:solidFill>
                </a:uFill>
                <a:latin typeface="Microsoft Sans Serif"/>
                <a:cs typeface="Microsoft Sans Serif"/>
              </a:rPr>
              <a:t>0,96	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982353" y="6459778"/>
            <a:ext cx="2349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ODS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8900205" y="7514382"/>
            <a:ext cx="3716020" cy="2143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1120">
              <a:lnSpc>
                <a:spcPct val="111100"/>
              </a:lnSpc>
              <a:spcBef>
                <a:spcPts val="100"/>
              </a:spcBef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demuestra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interdependencias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ODS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recomendadas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50693, y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importancia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estabilidad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ecosistemas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asociados.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Categorías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impacto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ACV,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ODS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economía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circular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41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concepto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ideas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relaciones.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8419">
              <a:lnSpc>
                <a:spcPct val="119000"/>
              </a:lnSpc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la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fecha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hemos identificado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concepto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suficientemente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robusto </a:t>
            </a:r>
            <a:r>
              <a:rPr sz="7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soportar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existentes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comités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normalización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normativa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vigente.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9000"/>
              </a:lnSpc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infinita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realista,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entenderse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cuestión 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9525">
              <a:lnSpc>
                <a:spcPct val="119000"/>
              </a:lnSpc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cadena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aparecer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límite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reutilización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sus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63500">
              <a:lnSpc>
                <a:spcPts val="1000"/>
              </a:lnSpc>
              <a:spcBef>
                <a:spcPts val="6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subconjunto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declaran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residuo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823823" y="391290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DM107917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33154" y="5390182"/>
            <a:ext cx="88392" cy="12740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19657" y="5543817"/>
            <a:ext cx="88392" cy="12740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246755" y="5494568"/>
            <a:ext cx="159029" cy="122415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261171" y="5885986"/>
            <a:ext cx="132570" cy="132461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01632" y="6472967"/>
            <a:ext cx="132570" cy="132461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257494" y="9285678"/>
            <a:ext cx="140004" cy="140950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10248444" y="8279982"/>
            <a:ext cx="175895" cy="101600"/>
          </a:xfrm>
          <a:custGeom>
            <a:avLst/>
            <a:gdLst/>
            <a:ahLst/>
            <a:cxnLst/>
            <a:rect l="l" t="t" r="r" b="b"/>
            <a:pathLst>
              <a:path w="175895" h="101600">
                <a:moveTo>
                  <a:pt x="74650" y="0"/>
                </a:moveTo>
                <a:lnTo>
                  <a:pt x="34085" y="11355"/>
                </a:lnTo>
                <a:lnTo>
                  <a:pt x="6167" y="45942"/>
                </a:lnTo>
                <a:lnTo>
                  <a:pt x="0" y="68580"/>
                </a:lnTo>
                <a:lnTo>
                  <a:pt x="457" y="70040"/>
                </a:lnTo>
                <a:lnTo>
                  <a:pt x="2412" y="72224"/>
                </a:lnTo>
                <a:lnTo>
                  <a:pt x="3809" y="72859"/>
                </a:lnTo>
                <a:lnTo>
                  <a:pt x="60324" y="72859"/>
                </a:lnTo>
                <a:lnTo>
                  <a:pt x="62636" y="70561"/>
                </a:lnTo>
                <a:lnTo>
                  <a:pt x="62636" y="64884"/>
                </a:lnTo>
                <a:lnTo>
                  <a:pt x="60324" y="62585"/>
                </a:lnTo>
                <a:lnTo>
                  <a:pt x="11493" y="62585"/>
                </a:lnTo>
                <a:lnTo>
                  <a:pt x="12808" y="57786"/>
                </a:lnTo>
                <a:lnTo>
                  <a:pt x="43478" y="17659"/>
                </a:lnTo>
                <a:lnTo>
                  <a:pt x="74752" y="10261"/>
                </a:lnTo>
                <a:lnTo>
                  <a:pt x="92543" y="12131"/>
                </a:lnTo>
                <a:lnTo>
                  <a:pt x="130873" y="42024"/>
                </a:lnTo>
                <a:lnTo>
                  <a:pt x="141655" y="77393"/>
                </a:lnTo>
                <a:lnTo>
                  <a:pt x="142976" y="79121"/>
                </a:lnTo>
                <a:lnTo>
                  <a:pt x="149847" y="81622"/>
                </a:lnTo>
                <a:lnTo>
                  <a:pt x="156286" y="84594"/>
                </a:lnTo>
                <a:lnTo>
                  <a:pt x="142356" y="87365"/>
                </a:lnTo>
                <a:lnTo>
                  <a:pt x="129933" y="88123"/>
                </a:lnTo>
                <a:lnTo>
                  <a:pt x="117977" y="86907"/>
                </a:lnTo>
                <a:lnTo>
                  <a:pt x="103924" y="83515"/>
                </a:lnTo>
                <a:lnTo>
                  <a:pt x="19011" y="83515"/>
                </a:lnTo>
                <a:lnTo>
                  <a:pt x="16713" y="85813"/>
                </a:lnTo>
                <a:lnTo>
                  <a:pt x="16713" y="98742"/>
                </a:lnTo>
                <a:lnTo>
                  <a:pt x="19011" y="101041"/>
                </a:lnTo>
                <a:lnTo>
                  <a:pt x="24688" y="101041"/>
                </a:lnTo>
                <a:lnTo>
                  <a:pt x="26987" y="98742"/>
                </a:lnTo>
                <a:lnTo>
                  <a:pt x="26987" y="93789"/>
                </a:lnTo>
                <a:lnTo>
                  <a:pt x="103174" y="93789"/>
                </a:lnTo>
                <a:lnTo>
                  <a:pt x="120950" y="97713"/>
                </a:lnTo>
                <a:lnTo>
                  <a:pt x="137347" y="98218"/>
                </a:lnTo>
                <a:lnTo>
                  <a:pt x="153806" y="95775"/>
                </a:lnTo>
                <a:lnTo>
                  <a:pt x="173723" y="90246"/>
                </a:lnTo>
                <a:lnTo>
                  <a:pt x="175120" y="88544"/>
                </a:lnTo>
                <a:lnTo>
                  <a:pt x="175374" y="84137"/>
                </a:lnTo>
                <a:lnTo>
                  <a:pt x="174396" y="82423"/>
                </a:lnTo>
                <a:lnTo>
                  <a:pt x="164287" y="76644"/>
                </a:lnTo>
                <a:lnTo>
                  <a:pt x="151333" y="71297"/>
                </a:lnTo>
                <a:lnTo>
                  <a:pt x="150274" y="65361"/>
                </a:lnTo>
                <a:lnTo>
                  <a:pt x="130964" y="24190"/>
                </a:lnTo>
                <a:lnTo>
                  <a:pt x="99048" y="3267"/>
                </a:lnTo>
                <a:lnTo>
                  <a:pt x="7465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268583" y="8613923"/>
            <a:ext cx="116205" cy="123189"/>
          </a:xfrm>
          <a:custGeom>
            <a:avLst/>
            <a:gdLst/>
            <a:ahLst/>
            <a:cxnLst/>
            <a:rect l="l" t="t" r="r" b="b"/>
            <a:pathLst>
              <a:path w="116204" h="123190">
                <a:moveTo>
                  <a:pt x="36804" y="7759"/>
                </a:moveTo>
                <a:lnTo>
                  <a:pt x="3677" y="55689"/>
                </a:lnTo>
                <a:lnTo>
                  <a:pt x="3566" y="57470"/>
                </a:lnTo>
                <a:lnTo>
                  <a:pt x="8208" y="82892"/>
                </a:lnTo>
                <a:lnTo>
                  <a:pt x="23126" y="105943"/>
                </a:lnTo>
                <a:lnTo>
                  <a:pt x="41530" y="118457"/>
                </a:lnTo>
                <a:lnTo>
                  <a:pt x="62604" y="122794"/>
                </a:lnTo>
                <a:lnTo>
                  <a:pt x="83773" y="118928"/>
                </a:lnTo>
                <a:lnTo>
                  <a:pt x="89780" y="115041"/>
                </a:lnTo>
                <a:lnTo>
                  <a:pt x="62695" y="115041"/>
                </a:lnTo>
                <a:lnTo>
                  <a:pt x="44532" y="111303"/>
                </a:lnTo>
                <a:lnTo>
                  <a:pt x="28663" y="100520"/>
                </a:lnTo>
                <a:lnTo>
                  <a:pt x="15507" y="80256"/>
                </a:lnTo>
                <a:lnTo>
                  <a:pt x="11236" y="57470"/>
                </a:lnTo>
                <a:lnTo>
                  <a:pt x="11300" y="56813"/>
                </a:lnTo>
                <a:lnTo>
                  <a:pt x="15726" y="34399"/>
                </a:lnTo>
                <a:lnTo>
                  <a:pt x="29044" y="14300"/>
                </a:lnTo>
                <a:lnTo>
                  <a:pt x="36804" y="14300"/>
                </a:lnTo>
                <a:lnTo>
                  <a:pt x="36804" y="7759"/>
                </a:lnTo>
                <a:close/>
              </a:path>
              <a:path w="116204" h="123190">
                <a:moveTo>
                  <a:pt x="98957" y="38709"/>
                </a:moveTo>
                <a:lnTo>
                  <a:pt x="68948" y="38709"/>
                </a:lnTo>
                <a:lnTo>
                  <a:pt x="84734" y="38887"/>
                </a:lnTo>
                <a:lnTo>
                  <a:pt x="92113" y="42049"/>
                </a:lnTo>
                <a:lnTo>
                  <a:pt x="97637" y="47688"/>
                </a:lnTo>
                <a:lnTo>
                  <a:pt x="105806" y="60314"/>
                </a:lnTo>
                <a:lnTo>
                  <a:pt x="108416" y="74614"/>
                </a:lnTo>
                <a:lnTo>
                  <a:pt x="105488" y="88849"/>
                </a:lnTo>
                <a:lnTo>
                  <a:pt x="97040" y="101282"/>
                </a:lnTo>
                <a:lnTo>
                  <a:pt x="80936" y="111709"/>
                </a:lnTo>
                <a:lnTo>
                  <a:pt x="62695" y="115041"/>
                </a:lnTo>
                <a:lnTo>
                  <a:pt x="89780" y="115041"/>
                </a:lnTo>
                <a:lnTo>
                  <a:pt x="102463" y="106832"/>
                </a:lnTo>
                <a:lnTo>
                  <a:pt x="112644" y="91848"/>
                </a:lnTo>
                <a:lnTo>
                  <a:pt x="116074" y="75184"/>
                </a:lnTo>
                <a:lnTo>
                  <a:pt x="116159" y="74614"/>
                </a:lnTo>
                <a:lnTo>
                  <a:pt x="113030" y="57470"/>
                </a:lnTo>
                <a:lnTo>
                  <a:pt x="103187" y="42265"/>
                </a:lnTo>
                <a:lnTo>
                  <a:pt x="98957" y="38709"/>
                </a:lnTo>
                <a:close/>
              </a:path>
              <a:path w="116204" h="123190">
                <a:moveTo>
                  <a:pt x="76923" y="31038"/>
                </a:moveTo>
                <a:lnTo>
                  <a:pt x="41313" y="55041"/>
                </a:lnTo>
                <a:lnTo>
                  <a:pt x="41122" y="71399"/>
                </a:lnTo>
                <a:lnTo>
                  <a:pt x="44221" y="79121"/>
                </a:lnTo>
                <a:lnTo>
                  <a:pt x="54660" y="89801"/>
                </a:lnTo>
                <a:lnTo>
                  <a:pt x="60972" y="92494"/>
                </a:lnTo>
                <a:lnTo>
                  <a:pt x="74472" y="92646"/>
                </a:lnTo>
                <a:lnTo>
                  <a:pt x="80848" y="90093"/>
                </a:lnTo>
                <a:lnTo>
                  <a:pt x="85686" y="85382"/>
                </a:lnTo>
                <a:lnTo>
                  <a:pt x="86040" y="84861"/>
                </a:lnTo>
                <a:lnTo>
                  <a:pt x="72491" y="84861"/>
                </a:lnTo>
                <a:lnTo>
                  <a:pt x="63144" y="84759"/>
                </a:lnTo>
                <a:lnTo>
                  <a:pt x="58762" y="82892"/>
                </a:lnTo>
                <a:lnTo>
                  <a:pt x="51231" y="75184"/>
                </a:lnTo>
                <a:lnTo>
                  <a:pt x="48907" y="69418"/>
                </a:lnTo>
                <a:lnTo>
                  <a:pt x="49047" y="57200"/>
                </a:lnTo>
                <a:lnTo>
                  <a:pt x="51485" y="51485"/>
                </a:lnTo>
                <a:lnTo>
                  <a:pt x="61493" y="41706"/>
                </a:lnTo>
                <a:lnTo>
                  <a:pt x="68948" y="38709"/>
                </a:lnTo>
                <a:lnTo>
                  <a:pt x="98957" y="38709"/>
                </a:lnTo>
                <a:lnTo>
                  <a:pt x="97544" y="37521"/>
                </a:lnTo>
                <a:lnTo>
                  <a:pt x="91179" y="34023"/>
                </a:lnTo>
                <a:lnTo>
                  <a:pt x="84252" y="31839"/>
                </a:lnTo>
                <a:lnTo>
                  <a:pt x="76923" y="31038"/>
                </a:lnTo>
                <a:close/>
              </a:path>
              <a:path w="116204" h="123190">
                <a:moveTo>
                  <a:pt x="87594" y="58127"/>
                </a:moveTo>
                <a:lnTo>
                  <a:pt x="70942" y="58127"/>
                </a:lnTo>
                <a:lnTo>
                  <a:pt x="76187" y="58191"/>
                </a:lnTo>
                <a:lnTo>
                  <a:pt x="78638" y="59245"/>
                </a:lnTo>
                <a:lnTo>
                  <a:pt x="85559" y="66332"/>
                </a:lnTo>
                <a:lnTo>
                  <a:pt x="85471" y="74726"/>
                </a:lnTo>
                <a:lnTo>
                  <a:pt x="76911" y="83096"/>
                </a:lnTo>
                <a:lnTo>
                  <a:pt x="72491" y="84861"/>
                </a:lnTo>
                <a:lnTo>
                  <a:pt x="86040" y="84861"/>
                </a:lnTo>
                <a:lnTo>
                  <a:pt x="90364" y="78488"/>
                </a:lnTo>
                <a:lnTo>
                  <a:pt x="91986" y="70602"/>
                </a:lnTo>
                <a:lnTo>
                  <a:pt x="90541" y="62682"/>
                </a:lnTo>
                <a:lnTo>
                  <a:pt x="87594" y="58127"/>
                </a:lnTo>
                <a:close/>
              </a:path>
              <a:path w="116204" h="123190">
                <a:moveTo>
                  <a:pt x="68948" y="50342"/>
                </a:moveTo>
                <a:lnTo>
                  <a:pt x="64516" y="52120"/>
                </a:lnTo>
                <a:lnTo>
                  <a:pt x="55321" y="61125"/>
                </a:lnTo>
                <a:lnTo>
                  <a:pt x="55272" y="70602"/>
                </a:lnTo>
                <a:lnTo>
                  <a:pt x="62420" y="77914"/>
                </a:lnTo>
                <a:lnTo>
                  <a:pt x="64884" y="77939"/>
                </a:lnTo>
                <a:lnTo>
                  <a:pt x="67945" y="74942"/>
                </a:lnTo>
                <a:lnTo>
                  <a:pt x="67983" y="72491"/>
                </a:lnTo>
                <a:lnTo>
                  <a:pt x="63753" y="68173"/>
                </a:lnTo>
                <a:lnTo>
                  <a:pt x="63804" y="63677"/>
                </a:lnTo>
                <a:lnTo>
                  <a:pt x="68465" y="59131"/>
                </a:lnTo>
                <a:lnTo>
                  <a:pt x="70942" y="58127"/>
                </a:lnTo>
                <a:lnTo>
                  <a:pt x="87594" y="58127"/>
                </a:lnTo>
                <a:lnTo>
                  <a:pt x="86017" y="55689"/>
                </a:lnTo>
                <a:lnTo>
                  <a:pt x="82740" y="52336"/>
                </a:lnTo>
                <a:lnTo>
                  <a:pt x="78346" y="50457"/>
                </a:lnTo>
                <a:lnTo>
                  <a:pt x="68948" y="50342"/>
                </a:lnTo>
                <a:close/>
              </a:path>
              <a:path w="116204" h="123190">
                <a:moveTo>
                  <a:pt x="36804" y="14300"/>
                </a:moveTo>
                <a:lnTo>
                  <a:pt x="29044" y="14300"/>
                </a:lnTo>
                <a:lnTo>
                  <a:pt x="29044" y="35077"/>
                </a:lnTo>
                <a:lnTo>
                  <a:pt x="30784" y="36817"/>
                </a:lnTo>
                <a:lnTo>
                  <a:pt x="35064" y="36817"/>
                </a:lnTo>
                <a:lnTo>
                  <a:pt x="36804" y="35077"/>
                </a:lnTo>
                <a:lnTo>
                  <a:pt x="36804" y="14300"/>
                </a:lnTo>
                <a:close/>
              </a:path>
              <a:path w="116204" h="123190">
                <a:moveTo>
                  <a:pt x="33947" y="0"/>
                </a:moveTo>
                <a:lnTo>
                  <a:pt x="1739" y="0"/>
                </a:lnTo>
                <a:lnTo>
                  <a:pt x="0" y="1739"/>
                </a:lnTo>
                <a:lnTo>
                  <a:pt x="0" y="6032"/>
                </a:lnTo>
                <a:lnTo>
                  <a:pt x="1739" y="7772"/>
                </a:lnTo>
                <a:lnTo>
                  <a:pt x="36804" y="7759"/>
                </a:lnTo>
                <a:lnTo>
                  <a:pt x="36804" y="2844"/>
                </a:lnTo>
                <a:lnTo>
                  <a:pt x="36398" y="1866"/>
                </a:lnTo>
                <a:lnTo>
                  <a:pt x="34937" y="406"/>
                </a:lnTo>
                <a:lnTo>
                  <a:pt x="33947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0231888" y="7582688"/>
            <a:ext cx="175260" cy="153035"/>
          </a:xfrm>
          <a:custGeom>
            <a:avLst/>
            <a:gdLst/>
            <a:ahLst/>
            <a:cxnLst/>
            <a:rect l="l" t="t" r="r" b="b"/>
            <a:pathLst>
              <a:path w="175260" h="153034">
                <a:moveTo>
                  <a:pt x="175247" y="7200"/>
                </a:moveTo>
                <a:lnTo>
                  <a:pt x="174650" y="4635"/>
                </a:lnTo>
                <a:lnTo>
                  <a:pt x="170027" y="0"/>
                </a:lnTo>
                <a:lnTo>
                  <a:pt x="159994" y="1104"/>
                </a:lnTo>
                <a:lnTo>
                  <a:pt x="145846" y="15265"/>
                </a:lnTo>
                <a:lnTo>
                  <a:pt x="126415" y="9461"/>
                </a:lnTo>
                <a:lnTo>
                  <a:pt x="103759" y="2692"/>
                </a:lnTo>
                <a:lnTo>
                  <a:pt x="102577" y="2984"/>
                </a:lnTo>
                <a:lnTo>
                  <a:pt x="92684" y="12890"/>
                </a:lnTo>
                <a:lnTo>
                  <a:pt x="92354" y="13677"/>
                </a:lnTo>
                <a:lnTo>
                  <a:pt x="92468" y="15328"/>
                </a:lnTo>
                <a:lnTo>
                  <a:pt x="92773" y="16383"/>
                </a:lnTo>
                <a:lnTo>
                  <a:pt x="93624" y="17208"/>
                </a:lnTo>
                <a:lnTo>
                  <a:pt x="102819" y="19519"/>
                </a:lnTo>
                <a:lnTo>
                  <a:pt x="126314" y="35179"/>
                </a:lnTo>
                <a:lnTo>
                  <a:pt x="107911" y="56565"/>
                </a:lnTo>
                <a:lnTo>
                  <a:pt x="101854" y="53721"/>
                </a:lnTo>
                <a:lnTo>
                  <a:pt x="101968" y="48666"/>
                </a:lnTo>
                <a:lnTo>
                  <a:pt x="98882" y="44284"/>
                </a:lnTo>
                <a:lnTo>
                  <a:pt x="93370" y="41160"/>
                </a:lnTo>
                <a:lnTo>
                  <a:pt x="81622" y="37744"/>
                </a:lnTo>
                <a:lnTo>
                  <a:pt x="80695" y="37350"/>
                </a:lnTo>
                <a:lnTo>
                  <a:pt x="38404" y="19075"/>
                </a:lnTo>
                <a:lnTo>
                  <a:pt x="22313" y="19570"/>
                </a:lnTo>
                <a:lnTo>
                  <a:pt x="0" y="52755"/>
                </a:lnTo>
                <a:lnTo>
                  <a:pt x="8521" y="65862"/>
                </a:lnTo>
                <a:lnTo>
                  <a:pt x="9537" y="66408"/>
                </a:lnTo>
                <a:lnTo>
                  <a:pt x="13258" y="66408"/>
                </a:lnTo>
                <a:lnTo>
                  <a:pt x="14655" y="70827"/>
                </a:lnTo>
                <a:lnTo>
                  <a:pt x="18732" y="74066"/>
                </a:lnTo>
                <a:lnTo>
                  <a:pt x="29603" y="74066"/>
                </a:lnTo>
                <a:lnTo>
                  <a:pt x="34480" y="69176"/>
                </a:lnTo>
                <a:lnTo>
                  <a:pt x="34480" y="67602"/>
                </a:lnTo>
                <a:lnTo>
                  <a:pt x="34417" y="56857"/>
                </a:lnTo>
                <a:lnTo>
                  <a:pt x="32956" y="55422"/>
                </a:lnTo>
                <a:lnTo>
                  <a:pt x="29387" y="55460"/>
                </a:lnTo>
                <a:lnTo>
                  <a:pt x="28028" y="56857"/>
                </a:lnTo>
                <a:lnTo>
                  <a:pt x="28028" y="65620"/>
                </a:lnTo>
                <a:lnTo>
                  <a:pt x="26035" y="67602"/>
                </a:lnTo>
                <a:lnTo>
                  <a:pt x="21158" y="67602"/>
                </a:lnTo>
                <a:lnTo>
                  <a:pt x="19177" y="65620"/>
                </a:lnTo>
                <a:lnTo>
                  <a:pt x="19100" y="62128"/>
                </a:lnTo>
                <a:lnTo>
                  <a:pt x="18834" y="61493"/>
                </a:lnTo>
                <a:lnTo>
                  <a:pt x="17627" y="60286"/>
                </a:lnTo>
                <a:lnTo>
                  <a:pt x="16802" y="59944"/>
                </a:lnTo>
                <a:lnTo>
                  <a:pt x="12407" y="59944"/>
                </a:lnTo>
                <a:lnTo>
                  <a:pt x="10160" y="56222"/>
                </a:lnTo>
                <a:lnTo>
                  <a:pt x="6464" y="49123"/>
                </a:lnTo>
                <a:lnTo>
                  <a:pt x="6464" y="36576"/>
                </a:lnTo>
                <a:lnTo>
                  <a:pt x="12839" y="28244"/>
                </a:lnTo>
                <a:lnTo>
                  <a:pt x="15417" y="26987"/>
                </a:lnTo>
                <a:lnTo>
                  <a:pt x="23571" y="25933"/>
                </a:lnTo>
                <a:lnTo>
                  <a:pt x="37973" y="25603"/>
                </a:lnTo>
                <a:lnTo>
                  <a:pt x="52501" y="25984"/>
                </a:lnTo>
                <a:lnTo>
                  <a:pt x="61061" y="27063"/>
                </a:lnTo>
                <a:lnTo>
                  <a:pt x="62623" y="28092"/>
                </a:lnTo>
                <a:lnTo>
                  <a:pt x="70231" y="35712"/>
                </a:lnTo>
                <a:lnTo>
                  <a:pt x="76682" y="42506"/>
                </a:lnTo>
                <a:lnTo>
                  <a:pt x="76949" y="42710"/>
                </a:lnTo>
                <a:lnTo>
                  <a:pt x="78473" y="43548"/>
                </a:lnTo>
                <a:lnTo>
                  <a:pt x="90843" y="47155"/>
                </a:lnTo>
                <a:lnTo>
                  <a:pt x="93980" y="48933"/>
                </a:lnTo>
                <a:lnTo>
                  <a:pt x="95504" y="51346"/>
                </a:lnTo>
                <a:lnTo>
                  <a:pt x="95453" y="53771"/>
                </a:lnTo>
                <a:lnTo>
                  <a:pt x="95034" y="54902"/>
                </a:lnTo>
                <a:lnTo>
                  <a:pt x="93065" y="54952"/>
                </a:lnTo>
                <a:lnTo>
                  <a:pt x="91071" y="54927"/>
                </a:lnTo>
                <a:lnTo>
                  <a:pt x="82359" y="54927"/>
                </a:lnTo>
                <a:lnTo>
                  <a:pt x="81165" y="55727"/>
                </a:lnTo>
                <a:lnTo>
                  <a:pt x="80187" y="58178"/>
                </a:lnTo>
                <a:lnTo>
                  <a:pt x="80479" y="59575"/>
                </a:lnTo>
                <a:lnTo>
                  <a:pt x="82308" y="61328"/>
                </a:lnTo>
                <a:lnTo>
                  <a:pt x="82740" y="62318"/>
                </a:lnTo>
                <a:lnTo>
                  <a:pt x="82791" y="66103"/>
                </a:lnTo>
                <a:lnTo>
                  <a:pt x="80797" y="68084"/>
                </a:lnTo>
                <a:lnTo>
                  <a:pt x="75920" y="68084"/>
                </a:lnTo>
                <a:lnTo>
                  <a:pt x="73926" y="66103"/>
                </a:lnTo>
                <a:lnTo>
                  <a:pt x="74053" y="62128"/>
                </a:lnTo>
                <a:lnTo>
                  <a:pt x="74155" y="61950"/>
                </a:lnTo>
                <a:lnTo>
                  <a:pt x="74549" y="61328"/>
                </a:lnTo>
                <a:lnTo>
                  <a:pt x="75717" y="59944"/>
                </a:lnTo>
                <a:lnTo>
                  <a:pt x="75831" y="59575"/>
                </a:lnTo>
                <a:lnTo>
                  <a:pt x="75971" y="58496"/>
                </a:lnTo>
                <a:lnTo>
                  <a:pt x="74917" y="56222"/>
                </a:lnTo>
                <a:lnTo>
                  <a:pt x="73774" y="55486"/>
                </a:lnTo>
                <a:lnTo>
                  <a:pt x="42443" y="55499"/>
                </a:lnTo>
                <a:lnTo>
                  <a:pt x="40652" y="55499"/>
                </a:lnTo>
                <a:lnTo>
                  <a:pt x="39293" y="56857"/>
                </a:lnTo>
                <a:lnTo>
                  <a:pt x="39204" y="60515"/>
                </a:lnTo>
                <a:lnTo>
                  <a:pt x="40652" y="61963"/>
                </a:lnTo>
                <a:lnTo>
                  <a:pt x="67602" y="61963"/>
                </a:lnTo>
                <a:lnTo>
                  <a:pt x="67564" y="62318"/>
                </a:lnTo>
                <a:lnTo>
                  <a:pt x="67462" y="69672"/>
                </a:lnTo>
                <a:lnTo>
                  <a:pt x="72351" y="74549"/>
                </a:lnTo>
                <a:lnTo>
                  <a:pt x="84366" y="74549"/>
                </a:lnTo>
                <a:lnTo>
                  <a:pt x="89242" y="69672"/>
                </a:lnTo>
                <a:lnTo>
                  <a:pt x="89242" y="68084"/>
                </a:lnTo>
                <a:lnTo>
                  <a:pt x="89115" y="61950"/>
                </a:lnTo>
                <a:lnTo>
                  <a:pt x="89001" y="61391"/>
                </a:lnTo>
                <a:lnTo>
                  <a:pt x="90995" y="61391"/>
                </a:lnTo>
                <a:lnTo>
                  <a:pt x="95046" y="61442"/>
                </a:lnTo>
                <a:lnTo>
                  <a:pt x="95338" y="61722"/>
                </a:lnTo>
                <a:lnTo>
                  <a:pt x="97294" y="61722"/>
                </a:lnTo>
                <a:lnTo>
                  <a:pt x="97536" y="61480"/>
                </a:lnTo>
                <a:lnTo>
                  <a:pt x="99466" y="61493"/>
                </a:lnTo>
                <a:lnTo>
                  <a:pt x="100126" y="59728"/>
                </a:lnTo>
                <a:lnTo>
                  <a:pt x="108661" y="63754"/>
                </a:lnTo>
                <a:lnTo>
                  <a:pt x="110159" y="63436"/>
                </a:lnTo>
                <a:lnTo>
                  <a:pt x="113576" y="59461"/>
                </a:lnTo>
                <a:lnTo>
                  <a:pt x="116065" y="56565"/>
                </a:lnTo>
                <a:lnTo>
                  <a:pt x="133769" y="36004"/>
                </a:lnTo>
                <a:lnTo>
                  <a:pt x="134035" y="35280"/>
                </a:lnTo>
                <a:lnTo>
                  <a:pt x="101498" y="12814"/>
                </a:lnTo>
                <a:lnTo>
                  <a:pt x="104851" y="9461"/>
                </a:lnTo>
                <a:lnTo>
                  <a:pt x="146939" y="22047"/>
                </a:lnTo>
                <a:lnTo>
                  <a:pt x="148120" y="21742"/>
                </a:lnTo>
                <a:lnTo>
                  <a:pt x="154584" y="15265"/>
                </a:lnTo>
                <a:lnTo>
                  <a:pt x="161213" y="8636"/>
                </a:lnTo>
                <a:lnTo>
                  <a:pt x="162242" y="7721"/>
                </a:lnTo>
                <a:lnTo>
                  <a:pt x="167030" y="7200"/>
                </a:lnTo>
                <a:lnTo>
                  <a:pt x="168795" y="7734"/>
                </a:lnTo>
                <a:lnTo>
                  <a:pt x="168948" y="8216"/>
                </a:lnTo>
                <a:lnTo>
                  <a:pt x="169037" y="11811"/>
                </a:lnTo>
                <a:lnTo>
                  <a:pt x="168567" y="14579"/>
                </a:lnTo>
                <a:lnTo>
                  <a:pt x="167894" y="15328"/>
                </a:lnTo>
                <a:lnTo>
                  <a:pt x="155016" y="28206"/>
                </a:lnTo>
                <a:lnTo>
                  <a:pt x="154698" y="29006"/>
                </a:lnTo>
                <a:lnTo>
                  <a:pt x="154813" y="30683"/>
                </a:lnTo>
                <a:lnTo>
                  <a:pt x="167068" y="71691"/>
                </a:lnTo>
                <a:lnTo>
                  <a:pt x="163728" y="75044"/>
                </a:lnTo>
                <a:lnTo>
                  <a:pt x="162801" y="71348"/>
                </a:lnTo>
                <a:lnTo>
                  <a:pt x="162661" y="71018"/>
                </a:lnTo>
                <a:lnTo>
                  <a:pt x="148793" y="50228"/>
                </a:lnTo>
                <a:lnTo>
                  <a:pt x="144081" y="43154"/>
                </a:lnTo>
                <a:lnTo>
                  <a:pt x="143294" y="42659"/>
                </a:lnTo>
                <a:lnTo>
                  <a:pt x="141541" y="42418"/>
                </a:lnTo>
                <a:lnTo>
                  <a:pt x="140652" y="42684"/>
                </a:lnTo>
                <a:lnTo>
                  <a:pt x="113461" y="66078"/>
                </a:lnTo>
                <a:lnTo>
                  <a:pt x="113080" y="66941"/>
                </a:lnTo>
                <a:lnTo>
                  <a:pt x="113182" y="68719"/>
                </a:lnTo>
                <a:lnTo>
                  <a:pt x="117081" y="76987"/>
                </a:lnTo>
                <a:lnTo>
                  <a:pt x="115773" y="78295"/>
                </a:lnTo>
                <a:lnTo>
                  <a:pt x="106210" y="78117"/>
                </a:lnTo>
                <a:lnTo>
                  <a:pt x="105232" y="78574"/>
                </a:lnTo>
                <a:lnTo>
                  <a:pt x="104101" y="79971"/>
                </a:lnTo>
                <a:lnTo>
                  <a:pt x="103835" y="80721"/>
                </a:lnTo>
                <a:lnTo>
                  <a:pt x="103924" y="82232"/>
                </a:lnTo>
                <a:lnTo>
                  <a:pt x="105460" y="88925"/>
                </a:lnTo>
                <a:lnTo>
                  <a:pt x="104114" y="88925"/>
                </a:lnTo>
                <a:lnTo>
                  <a:pt x="103263" y="89281"/>
                </a:lnTo>
                <a:lnTo>
                  <a:pt x="102006" y="90538"/>
                </a:lnTo>
                <a:lnTo>
                  <a:pt x="101663" y="91389"/>
                </a:lnTo>
                <a:lnTo>
                  <a:pt x="101752" y="116179"/>
                </a:lnTo>
                <a:lnTo>
                  <a:pt x="87261" y="116179"/>
                </a:lnTo>
                <a:lnTo>
                  <a:pt x="78854" y="119037"/>
                </a:lnTo>
                <a:lnTo>
                  <a:pt x="74980" y="125691"/>
                </a:lnTo>
                <a:lnTo>
                  <a:pt x="74841" y="126276"/>
                </a:lnTo>
                <a:lnTo>
                  <a:pt x="74841" y="127990"/>
                </a:lnTo>
                <a:lnTo>
                  <a:pt x="75438" y="129120"/>
                </a:lnTo>
                <a:lnTo>
                  <a:pt x="78105" y="130657"/>
                </a:lnTo>
                <a:lnTo>
                  <a:pt x="80149" y="130124"/>
                </a:lnTo>
                <a:lnTo>
                  <a:pt x="83083" y="125069"/>
                </a:lnTo>
                <a:lnTo>
                  <a:pt x="88785" y="122859"/>
                </a:lnTo>
                <a:lnTo>
                  <a:pt x="106006" y="122859"/>
                </a:lnTo>
                <a:lnTo>
                  <a:pt x="106857" y="122504"/>
                </a:lnTo>
                <a:lnTo>
                  <a:pt x="108102" y="121246"/>
                </a:lnTo>
                <a:lnTo>
                  <a:pt x="108458" y="120408"/>
                </a:lnTo>
                <a:lnTo>
                  <a:pt x="108369" y="95618"/>
                </a:lnTo>
                <a:lnTo>
                  <a:pt x="110680" y="95618"/>
                </a:lnTo>
                <a:lnTo>
                  <a:pt x="111645" y="95148"/>
                </a:lnTo>
                <a:lnTo>
                  <a:pt x="112750" y="93764"/>
                </a:lnTo>
                <a:lnTo>
                  <a:pt x="113004" y="93014"/>
                </a:lnTo>
                <a:lnTo>
                  <a:pt x="112890" y="91389"/>
                </a:lnTo>
                <a:lnTo>
                  <a:pt x="111404" y="84899"/>
                </a:lnTo>
                <a:lnTo>
                  <a:pt x="114896" y="84950"/>
                </a:lnTo>
                <a:lnTo>
                  <a:pt x="118059" y="93649"/>
                </a:lnTo>
                <a:lnTo>
                  <a:pt x="119202" y="94500"/>
                </a:lnTo>
                <a:lnTo>
                  <a:pt x="123393" y="94792"/>
                </a:lnTo>
                <a:lnTo>
                  <a:pt x="137756" y="129006"/>
                </a:lnTo>
                <a:lnTo>
                  <a:pt x="138976" y="129806"/>
                </a:lnTo>
                <a:lnTo>
                  <a:pt x="154432" y="129806"/>
                </a:lnTo>
                <a:lnTo>
                  <a:pt x="146570" y="146278"/>
                </a:lnTo>
                <a:lnTo>
                  <a:pt x="60553" y="146278"/>
                </a:lnTo>
                <a:lnTo>
                  <a:pt x="59118" y="145580"/>
                </a:lnTo>
                <a:lnTo>
                  <a:pt x="56388" y="143903"/>
                </a:lnTo>
                <a:lnTo>
                  <a:pt x="55283" y="141122"/>
                </a:lnTo>
                <a:lnTo>
                  <a:pt x="55206" y="139966"/>
                </a:lnTo>
                <a:lnTo>
                  <a:pt x="120446" y="139966"/>
                </a:lnTo>
                <a:lnTo>
                  <a:pt x="129743" y="135140"/>
                </a:lnTo>
                <a:lnTo>
                  <a:pt x="129743" y="124333"/>
                </a:lnTo>
                <a:lnTo>
                  <a:pt x="128257" y="122834"/>
                </a:lnTo>
                <a:lnTo>
                  <a:pt x="124548" y="122834"/>
                </a:lnTo>
                <a:lnTo>
                  <a:pt x="123063" y="124333"/>
                </a:lnTo>
                <a:lnTo>
                  <a:pt x="123063" y="131025"/>
                </a:lnTo>
                <a:lnTo>
                  <a:pt x="116281" y="133286"/>
                </a:lnTo>
                <a:lnTo>
                  <a:pt x="51282" y="133286"/>
                </a:lnTo>
                <a:lnTo>
                  <a:pt x="50076" y="134073"/>
                </a:lnTo>
                <a:lnTo>
                  <a:pt x="48234" y="138290"/>
                </a:lnTo>
                <a:lnTo>
                  <a:pt x="48145" y="141351"/>
                </a:lnTo>
                <a:lnTo>
                  <a:pt x="51549" y="149733"/>
                </a:lnTo>
                <a:lnTo>
                  <a:pt x="58902" y="152882"/>
                </a:lnTo>
                <a:lnTo>
                  <a:pt x="59334" y="152971"/>
                </a:lnTo>
                <a:lnTo>
                  <a:pt x="149974" y="152971"/>
                </a:lnTo>
                <a:lnTo>
                  <a:pt x="151142" y="152234"/>
                </a:lnTo>
                <a:lnTo>
                  <a:pt x="153987" y="146278"/>
                </a:lnTo>
                <a:lnTo>
                  <a:pt x="163245" y="126873"/>
                </a:lnTo>
                <a:lnTo>
                  <a:pt x="163169" y="125653"/>
                </a:lnTo>
                <a:lnTo>
                  <a:pt x="161950" y="123710"/>
                </a:lnTo>
                <a:lnTo>
                  <a:pt x="160883" y="123126"/>
                </a:lnTo>
                <a:lnTo>
                  <a:pt x="142544" y="123126"/>
                </a:lnTo>
                <a:lnTo>
                  <a:pt x="128270" y="89141"/>
                </a:lnTo>
                <a:lnTo>
                  <a:pt x="127165" y="88353"/>
                </a:lnTo>
                <a:lnTo>
                  <a:pt x="123151" y="88074"/>
                </a:lnTo>
                <a:lnTo>
                  <a:pt x="121996" y="84899"/>
                </a:lnTo>
                <a:lnTo>
                  <a:pt x="120904" y="81902"/>
                </a:lnTo>
                <a:lnTo>
                  <a:pt x="123583" y="79222"/>
                </a:lnTo>
                <a:lnTo>
                  <a:pt x="123812" y="78638"/>
                </a:lnTo>
                <a:lnTo>
                  <a:pt x="123799" y="76733"/>
                </a:lnTo>
                <a:lnTo>
                  <a:pt x="119976" y="68630"/>
                </a:lnTo>
                <a:lnTo>
                  <a:pt x="141363" y="50228"/>
                </a:lnTo>
                <a:lnTo>
                  <a:pt x="157022" y="73710"/>
                </a:lnTo>
                <a:lnTo>
                  <a:pt x="159321" y="82918"/>
                </a:lnTo>
                <a:lnTo>
                  <a:pt x="160147" y="83769"/>
                </a:lnTo>
                <a:lnTo>
                  <a:pt x="162306" y="84366"/>
                </a:lnTo>
                <a:lnTo>
                  <a:pt x="163449" y="84061"/>
                </a:lnTo>
                <a:lnTo>
                  <a:pt x="172478" y="75044"/>
                </a:lnTo>
                <a:lnTo>
                  <a:pt x="173342" y="74180"/>
                </a:lnTo>
                <a:lnTo>
                  <a:pt x="173659" y="73393"/>
                </a:lnTo>
                <a:lnTo>
                  <a:pt x="173609" y="71983"/>
                </a:lnTo>
                <a:lnTo>
                  <a:pt x="161277" y="30683"/>
                </a:lnTo>
                <a:lnTo>
                  <a:pt x="174104" y="17868"/>
                </a:lnTo>
                <a:lnTo>
                  <a:pt x="175196" y="13881"/>
                </a:lnTo>
                <a:lnTo>
                  <a:pt x="175247" y="720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1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246561" y="6879380"/>
            <a:ext cx="142427" cy="171761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185895" y="7068023"/>
            <a:ext cx="142427" cy="171763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>
          <a:xfrm>
            <a:off x="10251948" y="7904489"/>
            <a:ext cx="131445" cy="191135"/>
            <a:chOff x="4525041" y="7904488"/>
            <a:chExt cx="131445" cy="191135"/>
          </a:xfrm>
        </p:grpSpPr>
        <p:sp>
          <p:nvSpPr>
            <p:cNvPr id="15" name="object 15"/>
            <p:cNvSpPr/>
            <p:nvPr/>
          </p:nvSpPr>
          <p:spPr>
            <a:xfrm>
              <a:off x="4541240" y="7919275"/>
              <a:ext cx="107950" cy="176530"/>
            </a:xfrm>
            <a:custGeom>
              <a:avLst/>
              <a:gdLst/>
              <a:ahLst/>
              <a:cxnLst/>
              <a:rect l="l" t="t" r="r" b="b"/>
              <a:pathLst>
                <a:path w="107950" h="176529">
                  <a:moveTo>
                    <a:pt x="103886" y="17907"/>
                  </a:moveTo>
                  <a:lnTo>
                    <a:pt x="102438" y="16459"/>
                  </a:lnTo>
                  <a:lnTo>
                    <a:pt x="82181" y="16459"/>
                  </a:lnTo>
                  <a:lnTo>
                    <a:pt x="80746" y="17907"/>
                  </a:lnTo>
                  <a:lnTo>
                    <a:pt x="80746" y="68935"/>
                  </a:lnTo>
                  <a:lnTo>
                    <a:pt x="70726" y="68935"/>
                  </a:lnTo>
                  <a:lnTo>
                    <a:pt x="70726" y="51092"/>
                  </a:lnTo>
                  <a:lnTo>
                    <a:pt x="69291" y="49657"/>
                  </a:lnTo>
                  <a:lnTo>
                    <a:pt x="56845" y="49657"/>
                  </a:lnTo>
                  <a:lnTo>
                    <a:pt x="56845" y="1435"/>
                  </a:lnTo>
                  <a:lnTo>
                    <a:pt x="55410" y="0"/>
                  </a:lnTo>
                  <a:lnTo>
                    <a:pt x="23507" y="0"/>
                  </a:lnTo>
                  <a:lnTo>
                    <a:pt x="21729" y="0"/>
                  </a:lnTo>
                  <a:lnTo>
                    <a:pt x="20294" y="1435"/>
                  </a:lnTo>
                  <a:lnTo>
                    <a:pt x="20294" y="26212"/>
                  </a:lnTo>
                  <a:lnTo>
                    <a:pt x="12636" y="26212"/>
                  </a:lnTo>
                  <a:lnTo>
                    <a:pt x="11201" y="27647"/>
                  </a:lnTo>
                  <a:lnTo>
                    <a:pt x="11201" y="79844"/>
                  </a:lnTo>
                  <a:lnTo>
                    <a:pt x="1447" y="79844"/>
                  </a:lnTo>
                  <a:lnTo>
                    <a:pt x="0" y="81292"/>
                  </a:lnTo>
                  <a:lnTo>
                    <a:pt x="0" y="84836"/>
                  </a:lnTo>
                  <a:lnTo>
                    <a:pt x="1447" y="86271"/>
                  </a:lnTo>
                  <a:lnTo>
                    <a:pt x="16192" y="86271"/>
                  </a:lnTo>
                  <a:lnTo>
                    <a:pt x="17627" y="84836"/>
                  </a:lnTo>
                  <a:lnTo>
                    <a:pt x="17627" y="32639"/>
                  </a:lnTo>
                  <a:lnTo>
                    <a:pt x="25285" y="32639"/>
                  </a:lnTo>
                  <a:lnTo>
                    <a:pt x="26720" y="31191"/>
                  </a:lnTo>
                  <a:lnTo>
                    <a:pt x="26720" y="6426"/>
                  </a:lnTo>
                  <a:lnTo>
                    <a:pt x="50419" y="6426"/>
                  </a:lnTo>
                  <a:lnTo>
                    <a:pt x="50419" y="54648"/>
                  </a:lnTo>
                  <a:lnTo>
                    <a:pt x="51854" y="56083"/>
                  </a:lnTo>
                  <a:lnTo>
                    <a:pt x="64300" y="56083"/>
                  </a:lnTo>
                  <a:lnTo>
                    <a:pt x="64300" y="73926"/>
                  </a:lnTo>
                  <a:lnTo>
                    <a:pt x="65735" y="75361"/>
                  </a:lnTo>
                  <a:lnTo>
                    <a:pt x="85725" y="75361"/>
                  </a:lnTo>
                  <a:lnTo>
                    <a:pt x="87172" y="73926"/>
                  </a:lnTo>
                  <a:lnTo>
                    <a:pt x="87172" y="22898"/>
                  </a:lnTo>
                  <a:lnTo>
                    <a:pt x="97459" y="22898"/>
                  </a:lnTo>
                  <a:lnTo>
                    <a:pt x="97459" y="55206"/>
                  </a:lnTo>
                  <a:lnTo>
                    <a:pt x="98894" y="56642"/>
                  </a:lnTo>
                  <a:lnTo>
                    <a:pt x="102438" y="56642"/>
                  </a:lnTo>
                  <a:lnTo>
                    <a:pt x="103886" y="55206"/>
                  </a:lnTo>
                  <a:lnTo>
                    <a:pt x="103886" y="17907"/>
                  </a:lnTo>
                  <a:close/>
                </a:path>
                <a:path w="107950" h="176529">
                  <a:moveTo>
                    <a:pt x="107861" y="117271"/>
                  </a:moveTo>
                  <a:lnTo>
                    <a:pt x="107759" y="115697"/>
                  </a:lnTo>
                  <a:lnTo>
                    <a:pt x="107645" y="114896"/>
                  </a:lnTo>
                  <a:lnTo>
                    <a:pt x="106934" y="113982"/>
                  </a:lnTo>
                  <a:lnTo>
                    <a:pt x="98780" y="110617"/>
                  </a:lnTo>
                  <a:lnTo>
                    <a:pt x="98780" y="117271"/>
                  </a:lnTo>
                  <a:lnTo>
                    <a:pt x="88493" y="125577"/>
                  </a:lnTo>
                  <a:lnTo>
                    <a:pt x="88074" y="126466"/>
                  </a:lnTo>
                  <a:lnTo>
                    <a:pt x="88074" y="157518"/>
                  </a:lnTo>
                  <a:lnTo>
                    <a:pt x="53682" y="168846"/>
                  </a:lnTo>
                  <a:lnTo>
                    <a:pt x="53682" y="137871"/>
                  </a:lnTo>
                  <a:lnTo>
                    <a:pt x="74942" y="132054"/>
                  </a:lnTo>
                  <a:lnTo>
                    <a:pt x="86042" y="129019"/>
                  </a:lnTo>
                  <a:lnTo>
                    <a:pt x="86956" y="127889"/>
                  </a:lnTo>
                  <a:lnTo>
                    <a:pt x="87096" y="125247"/>
                  </a:lnTo>
                  <a:lnTo>
                    <a:pt x="86321" y="124028"/>
                  </a:lnTo>
                  <a:lnTo>
                    <a:pt x="54571" y="111518"/>
                  </a:lnTo>
                  <a:lnTo>
                    <a:pt x="65532" y="103517"/>
                  </a:lnTo>
                  <a:lnTo>
                    <a:pt x="98780" y="117271"/>
                  </a:lnTo>
                  <a:lnTo>
                    <a:pt x="98780" y="110617"/>
                  </a:lnTo>
                  <a:lnTo>
                    <a:pt x="81622" y="103517"/>
                  </a:lnTo>
                  <a:lnTo>
                    <a:pt x="65290" y="96761"/>
                  </a:lnTo>
                  <a:lnTo>
                    <a:pt x="64160" y="96888"/>
                  </a:lnTo>
                  <a:lnTo>
                    <a:pt x="45516" y="110502"/>
                  </a:lnTo>
                  <a:lnTo>
                    <a:pt x="45046" y="111607"/>
                  </a:lnTo>
                  <a:lnTo>
                    <a:pt x="45339" y="113830"/>
                  </a:lnTo>
                  <a:lnTo>
                    <a:pt x="46075" y="114782"/>
                  </a:lnTo>
                  <a:lnTo>
                    <a:pt x="74231" y="125869"/>
                  </a:lnTo>
                  <a:lnTo>
                    <a:pt x="51638" y="132054"/>
                  </a:lnTo>
                  <a:lnTo>
                    <a:pt x="49898" y="128752"/>
                  </a:lnTo>
                  <a:lnTo>
                    <a:pt x="43281" y="116166"/>
                  </a:lnTo>
                  <a:lnTo>
                    <a:pt x="42799" y="115697"/>
                  </a:lnTo>
                  <a:lnTo>
                    <a:pt x="27355" y="108216"/>
                  </a:lnTo>
                  <a:lnTo>
                    <a:pt x="5930" y="97840"/>
                  </a:lnTo>
                  <a:lnTo>
                    <a:pt x="4483" y="98107"/>
                  </a:lnTo>
                  <a:lnTo>
                    <a:pt x="2641" y="100063"/>
                  </a:lnTo>
                  <a:lnTo>
                    <a:pt x="2463" y="101523"/>
                  </a:lnTo>
                  <a:lnTo>
                    <a:pt x="12471" y="119456"/>
                  </a:lnTo>
                  <a:lnTo>
                    <a:pt x="12471" y="155511"/>
                  </a:lnTo>
                  <a:lnTo>
                    <a:pt x="13004" y="156489"/>
                  </a:lnTo>
                  <a:lnTo>
                    <a:pt x="42557" y="175323"/>
                  </a:lnTo>
                  <a:lnTo>
                    <a:pt x="44462" y="174904"/>
                  </a:lnTo>
                  <a:lnTo>
                    <a:pt x="46278" y="172034"/>
                  </a:lnTo>
                  <a:lnTo>
                    <a:pt x="45859" y="170129"/>
                  </a:lnTo>
                  <a:lnTo>
                    <a:pt x="18618" y="152768"/>
                  </a:lnTo>
                  <a:lnTo>
                    <a:pt x="18618" y="118122"/>
                  </a:lnTo>
                  <a:lnTo>
                    <a:pt x="18478" y="117614"/>
                  </a:lnTo>
                  <a:lnTo>
                    <a:pt x="13246" y="108216"/>
                  </a:lnTo>
                  <a:lnTo>
                    <a:pt x="38608" y="120510"/>
                  </a:lnTo>
                  <a:lnTo>
                    <a:pt x="42951" y="128752"/>
                  </a:lnTo>
                  <a:lnTo>
                    <a:pt x="23710" y="118643"/>
                  </a:lnTo>
                  <a:lnTo>
                    <a:pt x="21844" y="119214"/>
                  </a:lnTo>
                  <a:lnTo>
                    <a:pt x="20269" y="122224"/>
                  </a:lnTo>
                  <a:lnTo>
                    <a:pt x="20840" y="124079"/>
                  </a:lnTo>
                  <a:lnTo>
                    <a:pt x="47523" y="138112"/>
                  </a:lnTo>
                  <a:lnTo>
                    <a:pt x="47523" y="174091"/>
                  </a:lnTo>
                  <a:lnTo>
                    <a:pt x="47993" y="175018"/>
                  </a:lnTo>
                  <a:lnTo>
                    <a:pt x="49593" y="176174"/>
                  </a:lnTo>
                  <a:lnTo>
                    <a:pt x="50622" y="176339"/>
                  </a:lnTo>
                  <a:lnTo>
                    <a:pt x="73367" y="168846"/>
                  </a:lnTo>
                  <a:lnTo>
                    <a:pt x="93370" y="162255"/>
                  </a:lnTo>
                  <a:lnTo>
                    <a:pt x="94234" y="161074"/>
                  </a:lnTo>
                  <a:lnTo>
                    <a:pt x="94234" y="128866"/>
                  </a:lnTo>
                  <a:lnTo>
                    <a:pt x="107530" y="118122"/>
                  </a:lnTo>
                  <a:lnTo>
                    <a:pt x="107861" y="117271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528642" y="7908089"/>
              <a:ext cx="124460" cy="118745"/>
            </a:xfrm>
            <a:custGeom>
              <a:avLst/>
              <a:gdLst/>
              <a:ahLst/>
              <a:cxnLst/>
              <a:rect l="l" t="t" r="r" b="b"/>
              <a:pathLst>
                <a:path w="124460" h="118745">
                  <a:moveTo>
                    <a:pt x="16713" y="93903"/>
                  </a:moveTo>
                  <a:lnTo>
                    <a:pt x="9474" y="93903"/>
                  </a:lnTo>
                  <a:lnTo>
                    <a:pt x="6616" y="89458"/>
                  </a:lnTo>
                  <a:lnTo>
                    <a:pt x="0" y="61620"/>
                  </a:lnTo>
                  <a:lnTo>
                    <a:pt x="4843" y="37633"/>
                  </a:lnTo>
                  <a:lnTo>
                    <a:pt x="18053" y="18046"/>
                  </a:lnTo>
                  <a:lnTo>
                    <a:pt x="37643" y="4841"/>
                  </a:lnTo>
                  <a:lnTo>
                    <a:pt x="61633" y="0"/>
                  </a:lnTo>
                  <a:lnTo>
                    <a:pt x="78746" y="150"/>
                  </a:lnTo>
                  <a:lnTo>
                    <a:pt x="99445" y="482"/>
                  </a:lnTo>
                  <a:lnTo>
                    <a:pt x="116884" y="814"/>
                  </a:lnTo>
                  <a:lnTo>
                    <a:pt x="124218" y="965"/>
                  </a:lnTo>
                  <a:lnTo>
                    <a:pt x="123660" y="15094"/>
                  </a:lnTo>
                  <a:lnTo>
                    <a:pt x="123374" y="24037"/>
                  </a:lnTo>
                  <a:lnTo>
                    <a:pt x="123268" y="31604"/>
                  </a:lnTo>
                  <a:lnTo>
                    <a:pt x="123253" y="41605"/>
                  </a:lnTo>
                  <a:lnTo>
                    <a:pt x="118409" y="65592"/>
                  </a:lnTo>
                  <a:lnTo>
                    <a:pt x="105202" y="85178"/>
                  </a:lnTo>
                  <a:lnTo>
                    <a:pt x="85614" y="98383"/>
                  </a:lnTo>
                  <a:lnTo>
                    <a:pt x="61633" y="103225"/>
                  </a:lnTo>
                  <a:lnTo>
                    <a:pt x="54741" y="102846"/>
                  </a:lnTo>
                  <a:lnTo>
                    <a:pt x="48074" y="101733"/>
                  </a:lnTo>
                  <a:lnTo>
                    <a:pt x="41671" y="99925"/>
                  </a:lnTo>
                  <a:lnTo>
                    <a:pt x="35572" y="97459"/>
                  </a:lnTo>
                  <a:lnTo>
                    <a:pt x="32080" y="95986"/>
                  </a:lnTo>
                  <a:lnTo>
                    <a:pt x="28155" y="101333"/>
                  </a:lnTo>
                  <a:lnTo>
                    <a:pt x="23418" y="107784"/>
                  </a:lnTo>
                  <a:lnTo>
                    <a:pt x="27203" y="118592"/>
                  </a:lnTo>
                </a:path>
              </a:pathLst>
            </a:custGeom>
            <a:ln w="72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" name="object 1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247160" y="6204037"/>
            <a:ext cx="161402" cy="163550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0251358" y="6556682"/>
            <a:ext cx="152298" cy="152298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026854" y="5606811"/>
            <a:ext cx="145530" cy="182948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9057738" y="5341385"/>
            <a:ext cx="2558415" cy="4194810"/>
            <a:chOff x="3330831" y="5341385"/>
            <a:chExt cx="2558415" cy="4194810"/>
          </a:xfrm>
        </p:grpSpPr>
        <p:sp>
          <p:nvSpPr>
            <p:cNvPr id="21" name="object 21"/>
            <p:cNvSpPr/>
            <p:nvPr/>
          </p:nvSpPr>
          <p:spPr>
            <a:xfrm>
              <a:off x="4555325" y="8953258"/>
              <a:ext cx="111760" cy="112395"/>
            </a:xfrm>
            <a:custGeom>
              <a:avLst/>
              <a:gdLst/>
              <a:ahLst/>
              <a:cxnLst/>
              <a:rect l="l" t="t" r="r" b="b"/>
              <a:pathLst>
                <a:path w="111760" h="112395">
                  <a:moveTo>
                    <a:pt x="40309" y="110883"/>
                  </a:moveTo>
                  <a:lnTo>
                    <a:pt x="39458" y="82130"/>
                  </a:lnTo>
                  <a:lnTo>
                    <a:pt x="5600" y="79616"/>
                  </a:lnTo>
                  <a:lnTo>
                    <a:pt x="0" y="96062"/>
                  </a:lnTo>
                  <a:lnTo>
                    <a:pt x="12534" y="111734"/>
                  </a:lnTo>
                  <a:lnTo>
                    <a:pt x="39674" y="111937"/>
                  </a:lnTo>
                  <a:lnTo>
                    <a:pt x="40309" y="110883"/>
                  </a:lnTo>
                  <a:close/>
                </a:path>
                <a:path w="111760" h="112395">
                  <a:moveTo>
                    <a:pt x="49530" y="12890"/>
                  </a:moveTo>
                  <a:lnTo>
                    <a:pt x="37871" y="0"/>
                  </a:lnTo>
                  <a:lnTo>
                    <a:pt x="18084" y="3352"/>
                  </a:lnTo>
                  <a:lnTo>
                    <a:pt x="4737" y="26987"/>
                  </a:lnTo>
                  <a:lnTo>
                    <a:pt x="5346" y="28054"/>
                  </a:lnTo>
                  <a:lnTo>
                    <a:pt x="30911" y="41262"/>
                  </a:lnTo>
                  <a:lnTo>
                    <a:pt x="49530" y="12890"/>
                  </a:lnTo>
                  <a:close/>
                </a:path>
                <a:path w="111760" h="112395">
                  <a:moveTo>
                    <a:pt x="111226" y="60731"/>
                  </a:moveTo>
                  <a:lnTo>
                    <a:pt x="97358" y="37388"/>
                  </a:lnTo>
                  <a:lnTo>
                    <a:pt x="96126" y="37388"/>
                  </a:lnTo>
                  <a:lnTo>
                    <a:pt x="71958" y="52997"/>
                  </a:lnTo>
                  <a:lnTo>
                    <a:pt x="87312" y="83261"/>
                  </a:lnTo>
                  <a:lnTo>
                    <a:pt x="104292" y="79552"/>
                  </a:lnTo>
                  <a:lnTo>
                    <a:pt x="111226" y="60731"/>
                  </a:lnTo>
                  <a:close/>
                </a:path>
              </a:pathLst>
            </a:custGeom>
            <a:solidFill>
              <a:srgbClr val="537F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531280" y="8951081"/>
              <a:ext cx="138080" cy="13060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330831" y="5341385"/>
              <a:ext cx="2544325" cy="419476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415525" y="9401137"/>
              <a:ext cx="900010" cy="126022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5738686" y="7367787"/>
              <a:ext cx="150495" cy="1253490"/>
            </a:xfrm>
            <a:custGeom>
              <a:avLst/>
              <a:gdLst/>
              <a:ahLst/>
              <a:cxnLst/>
              <a:rect l="l" t="t" r="r" b="b"/>
              <a:pathLst>
                <a:path w="150495" h="1253490">
                  <a:moveTo>
                    <a:pt x="137865" y="624216"/>
                  </a:moveTo>
                  <a:lnTo>
                    <a:pt x="100791" y="645956"/>
                  </a:lnTo>
                  <a:lnTo>
                    <a:pt x="81265" y="686310"/>
                  </a:lnTo>
                  <a:lnTo>
                    <a:pt x="74544" y="730558"/>
                  </a:lnTo>
                  <a:lnTo>
                    <a:pt x="74472" y="763854"/>
                  </a:lnTo>
                  <a:lnTo>
                    <a:pt x="75450" y="1117892"/>
                  </a:lnTo>
                  <a:lnTo>
                    <a:pt x="75655" y="1139997"/>
                  </a:lnTo>
                  <a:lnTo>
                    <a:pt x="75125" y="1162069"/>
                  </a:lnTo>
                  <a:lnTo>
                    <a:pt x="66598" y="1204912"/>
                  </a:lnTo>
                  <a:lnTo>
                    <a:pt x="41186" y="1239735"/>
                  </a:lnTo>
                  <a:lnTo>
                    <a:pt x="126" y="1252207"/>
                  </a:lnTo>
                  <a:lnTo>
                    <a:pt x="0" y="1253388"/>
                  </a:lnTo>
                  <a:lnTo>
                    <a:pt x="42176" y="1241107"/>
                  </a:lnTo>
                  <a:lnTo>
                    <a:pt x="68618" y="1205699"/>
                  </a:lnTo>
                  <a:lnTo>
                    <a:pt x="77777" y="1162248"/>
                  </a:lnTo>
                  <a:lnTo>
                    <a:pt x="78727" y="1117892"/>
                  </a:lnTo>
                  <a:lnTo>
                    <a:pt x="79705" y="763854"/>
                  </a:lnTo>
                  <a:lnTo>
                    <a:pt x="79733" y="741703"/>
                  </a:lnTo>
                  <a:lnTo>
                    <a:pt x="79930" y="730558"/>
                  </a:lnTo>
                  <a:lnTo>
                    <a:pt x="86050" y="687596"/>
                  </a:lnTo>
                  <a:lnTo>
                    <a:pt x="103860" y="648385"/>
                  </a:lnTo>
                  <a:lnTo>
                    <a:pt x="139425" y="625725"/>
                  </a:lnTo>
                  <a:lnTo>
                    <a:pt x="150291" y="624497"/>
                  </a:lnTo>
                  <a:lnTo>
                    <a:pt x="139114" y="624487"/>
                  </a:lnTo>
                  <a:lnTo>
                    <a:pt x="137865" y="624216"/>
                  </a:lnTo>
                  <a:close/>
                </a:path>
                <a:path w="150495" h="1253490">
                  <a:moveTo>
                    <a:pt x="150291" y="623303"/>
                  </a:moveTo>
                  <a:lnTo>
                    <a:pt x="139136" y="623918"/>
                  </a:lnTo>
                  <a:lnTo>
                    <a:pt x="137865" y="624216"/>
                  </a:lnTo>
                  <a:lnTo>
                    <a:pt x="139114" y="624487"/>
                  </a:lnTo>
                  <a:lnTo>
                    <a:pt x="150291" y="624497"/>
                  </a:lnTo>
                  <a:lnTo>
                    <a:pt x="150291" y="623303"/>
                  </a:lnTo>
                  <a:close/>
                </a:path>
                <a:path w="150495" h="1253490">
                  <a:moveTo>
                    <a:pt x="0" y="0"/>
                  </a:moveTo>
                  <a:lnTo>
                    <a:pt x="126" y="1193"/>
                  </a:lnTo>
                  <a:lnTo>
                    <a:pt x="10935" y="1616"/>
                  </a:lnTo>
                  <a:lnTo>
                    <a:pt x="21548" y="3863"/>
                  </a:lnTo>
                  <a:lnTo>
                    <a:pt x="56141" y="28735"/>
                  </a:lnTo>
                  <a:lnTo>
                    <a:pt x="72525" y="68718"/>
                  </a:lnTo>
                  <a:lnTo>
                    <a:pt x="75915" y="112176"/>
                  </a:lnTo>
                  <a:lnTo>
                    <a:pt x="75793" y="134111"/>
                  </a:lnTo>
                  <a:lnTo>
                    <a:pt x="75437" y="309740"/>
                  </a:lnTo>
                  <a:lnTo>
                    <a:pt x="75209" y="485343"/>
                  </a:lnTo>
                  <a:lnTo>
                    <a:pt x="75153" y="507312"/>
                  </a:lnTo>
                  <a:lnTo>
                    <a:pt x="75332" y="518356"/>
                  </a:lnTo>
                  <a:lnTo>
                    <a:pt x="81793" y="562162"/>
                  </a:lnTo>
                  <a:lnTo>
                    <a:pt x="100768" y="602427"/>
                  </a:lnTo>
                  <a:lnTo>
                    <a:pt x="137865" y="624216"/>
                  </a:lnTo>
                  <a:lnTo>
                    <a:pt x="139136" y="623918"/>
                  </a:lnTo>
                  <a:lnTo>
                    <a:pt x="150291" y="623303"/>
                  </a:lnTo>
                  <a:lnTo>
                    <a:pt x="111696" y="607186"/>
                  </a:lnTo>
                  <a:lnTo>
                    <a:pt x="89192" y="571347"/>
                  </a:lnTo>
                  <a:lnTo>
                    <a:pt x="80035" y="529031"/>
                  </a:lnTo>
                  <a:lnTo>
                    <a:pt x="78968" y="485343"/>
                  </a:lnTo>
                  <a:lnTo>
                    <a:pt x="78739" y="309727"/>
                  </a:lnTo>
                  <a:lnTo>
                    <a:pt x="78337" y="112176"/>
                  </a:lnTo>
                  <a:lnTo>
                    <a:pt x="74558" y="68291"/>
                  </a:lnTo>
                  <a:lnTo>
                    <a:pt x="57532" y="27722"/>
                  </a:lnTo>
                  <a:lnTo>
                    <a:pt x="21945" y="2552"/>
                  </a:lnTo>
                  <a:lnTo>
                    <a:pt x="11090" y="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F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37446" y="7479738"/>
              <a:ext cx="109232" cy="109232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208094" y="5728754"/>
              <a:ext cx="408305" cy="3756025"/>
            </a:xfrm>
            <a:custGeom>
              <a:avLst/>
              <a:gdLst/>
              <a:ahLst/>
              <a:cxnLst/>
              <a:rect l="l" t="t" r="r" b="b"/>
              <a:pathLst>
                <a:path w="408304" h="3756025">
                  <a:moveTo>
                    <a:pt x="30340" y="3743680"/>
                  </a:moveTo>
                  <a:lnTo>
                    <a:pt x="0" y="3743680"/>
                  </a:lnTo>
                  <a:lnTo>
                    <a:pt x="0" y="3755631"/>
                  </a:lnTo>
                  <a:lnTo>
                    <a:pt x="30340" y="3755631"/>
                  </a:lnTo>
                  <a:lnTo>
                    <a:pt x="30340" y="3743680"/>
                  </a:lnTo>
                  <a:close/>
                </a:path>
                <a:path w="408304" h="3756025">
                  <a:moveTo>
                    <a:pt x="407682" y="3422269"/>
                  </a:moveTo>
                  <a:lnTo>
                    <a:pt x="377329" y="3422269"/>
                  </a:lnTo>
                  <a:lnTo>
                    <a:pt x="377329" y="3434245"/>
                  </a:lnTo>
                  <a:lnTo>
                    <a:pt x="407682" y="3434245"/>
                  </a:lnTo>
                  <a:lnTo>
                    <a:pt x="407682" y="3422269"/>
                  </a:lnTo>
                  <a:close/>
                </a:path>
                <a:path w="408304" h="3756025">
                  <a:moveTo>
                    <a:pt x="407682" y="0"/>
                  </a:moveTo>
                  <a:lnTo>
                    <a:pt x="377329" y="0"/>
                  </a:lnTo>
                  <a:lnTo>
                    <a:pt x="377329" y="11963"/>
                  </a:lnTo>
                  <a:lnTo>
                    <a:pt x="407682" y="11963"/>
                  </a:lnTo>
                  <a:lnTo>
                    <a:pt x="4076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182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18206" y="1727711"/>
            <a:ext cx="3698240" cy="3316614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equipos</a:t>
            </a:r>
            <a:r>
              <a:rPr sz="8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8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media</a:t>
            </a:r>
            <a:r>
              <a:rPr sz="8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tensión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459"/>
              </a:spcBef>
            </a:pPr>
            <a:r>
              <a:rPr sz="1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13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aspectos</a:t>
            </a:r>
            <a:r>
              <a:rPr sz="13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0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medioambientales</a:t>
            </a:r>
            <a:endParaRPr sz="1300" dirty="0">
              <a:latin typeface="Microsoft Sans Serif"/>
              <a:cs typeface="Microsoft Sans Serif"/>
            </a:endParaRPr>
          </a:p>
          <a:p>
            <a:pPr marL="12700" marR="80010">
              <a:lnSpc>
                <a:spcPct val="138900"/>
              </a:lnSpc>
              <a:spcBef>
                <a:spcPts val="43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subcláusula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aspectos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AT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tendencias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evolución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regulación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estandarización,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reflejando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necesidades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usuario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planeta.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respetuoso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 ambiente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presente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actividades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I+D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muchos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alcance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Ecodiseño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UE.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título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informativo,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estudio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preparatorio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texto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adoptado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Economía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(CEAP),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cubrir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(ErP).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9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Aspectos</a:t>
            </a:r>
            <a:r>
              <a:rPr sz="9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ambientales: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15240">
              <a:lnSpc>
                <a:spcPct val="128200"/>
              </a:lnSpc>
              <a:spcBef>
                <a:spcPts val="225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Guía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109,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aspectos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resumir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conservación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recursos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conservación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prevención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evitación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-15" smtClean="0">
                <a:solidFill>
                  <a:srgbClr val="171514"/>
                </a:solidFill>
                <a:latin typeface="Microsoft Sans Serif"/>
                <a:cs typeface="Microsoft Sans Serif"/>
              </a:rPr>
              <a:t>ISO/IEC/</a:t>
            </a:r>
            <a:r>
              <a:rPr lang="es-AR" sz="650" spc="-1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pc="-1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82079-1,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instrucciones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alta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encontrar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 relacionada 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aspectos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esperada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asociado.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300" dirty="0">
              <a:latin typeface="Microsoft Sans Serif"/>
              <a:cs typeface="Microsoft Sans Serif"/>
            </a:endParaRPr>
          </a:p>
          <a:p>
            <a:pPr marL="12700"/>
            <a:r>
              <a:rPr sz="5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Pensamiento</a:t>
            </a:r>
            <a:r>
              <a:rPr sz="5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5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ciclo</a:t>
            </a:r>
            <a:r>
              <a:rPr sz="5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vida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8900"/>
              </a:lnSpc>
              <a:spcBef>
                <a:spcPts val="295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holística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pensamiento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casos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previamente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análisis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29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circularidades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163089" y="5098177"/>
            <a:ext cx="570230" cy="201978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>
              <a:spcBef>
                <a:spcPts val="355"/>
              </a:spcBef>
            </a:pPr>
            <a:r>
              <a:rPr sz="450" spc="10" dirty="0">
                <a:solidFill>
                  <a:srgbClr val="906652"/>
                </a:solidFill>
                <a:latin typeface="Microsoft Sans Serif"/>
                <a:cs typeface="Microsoft Sans Serif"/>
              </a:rPr>
              <a:t>Concepto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225"/>
              </a:spcBef>
            </a:pP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Mercadeo</a:t>
            </a:r>
            <a:r>
              <a:rPr sz="400" spc="-2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400" spc="-2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producto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281393" y="5089399"/>
            <a:ext cx="4083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Producto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060232" y="5119777"/>
            <a:ext cx="7505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009DE7"/>
                </a:solidFill>
                <a:latin typeface="Microsoft Sans Serif"/>
                <a:cs typeface="Microsoft Sans Serif"/>
              </a:rPr>
              <a:t>Relacionado</a:t>
            </a:r>
            <a:r>
              <a:rPr sz="450" spc="-20" dirty="0">
                <a:solidFill>
                  <a:srgbClr val="009DE7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09DE7"/>
                </a:solidFill>
                <a:latin typeface="Microsoft Sans Serif"/>
                <a:cs typeface="Microsoft Sans Serif"/>
              </a:rPr>
              <a:t>con</a:t>
            </a:r>
            <a:r>
              <a:rPr sz="450" spc="-15" dirty="0">
                <a:solidFill>
                  <a:srgbClr val="009DE7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009DE7"/>
                </a:solidFill>
                <a:latin typeface="Microsoft Sans Serif"/>
                <a:cs typeface="Microsoft Sans Serif"/>
              </a:rPr>
              <a:t>el</a:t>
            </a:r>
            <a:r>
              <a:rPr sz="450" spc="-15" dirty="0">
                <a:solidFill>
                  <a:srgbClr val="009DE7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09DE7"/>
                </a:solidFill>
                <a:latin typeface="Microsoft Sans Serif"/>
                <a:cs typeface="Microsoft Sans Serif"/>
              </a:rPr>
              <a:t>sistema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544959" y="5433091"/>
            <a:ext cx="17780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Comenzar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1180248" y="5176992"/>
            <a:ext cx="528955" cy="3026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5" dirty="0">
                <a:solidFill>
                  <a:srgbClr val="009DE7"/>
                </a:solidFill>
                <a:latin typeface="Microsoft Sans Serif"/>
                <a:cs typeface="Microsoft Sans Serif"/>
              </a:rPr>
              <a:t>Producir</a:t>
            </a:r>
            <a:endParaRPr sz="850">
              <a:latin typeface="Microsoft Sans Serif"/>
              <a:cs typeface="Microsoft Sans Serif"/>
            </a:endParaRPr>
          </a:p>
          <a:p>
            <a:pPr marL="259715">
              <a:spcBef>
                <a:spcPts val="725"/>
              </a:spcBef>
            </a:pPr>
            <a:r>
              <a:rPr sz="450" spc="10" dirty="0">
                <a:solidFill>
                  <a:srgbClr val="906652"/>
                </a:solidFill>
                <a:latin typeface="Microsoft Sans Serif"/>
                <a:cs typeface="Microsoft Sans Serif"/>
              </a:rPr>
              <a:t>Concepto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0489121" y="5470543"/>
            <a:ext cx="407034" cy="1582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5000"/>
              </a:lnSpc>
              <a:spcBef>
                <a:spcPts val="100"/>
              </a:spcBef>
            </a:pPr>
            <a:r>
              <a:rPr sz="450" spc="1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Materia</a:t>
            </a:r>
            <a:r>
              <a:rPr sz="4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prima</a:t>
            </a:r>
            <a:r>
              <a:rPr lang="es-ES" sz="45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extracción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428576" y="5579155"/>
            <a:ext cx="71882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Comenzar</a:t>
            </a: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comercialización</a:t>
            </a:r>
            <a:r>
              <a:rPr sz="30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30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1420852" y="5699792"/>
            <a:ext cx="53657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Planificación</a:t>
            </a:r>
            <a:r>
              <a:rPr sz="35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35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36003" y="5520649"/>
            <a:ext cx="702310" cy="2557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050">
              <a:spcBef>
                <a:spcPts val="100"/>
              </a:spcBef>
            </a:pPr>
            <a:r>
              <a:rPr sz="550" spc="15" dirty="0">
                <a:solidFill>
                  <a:srgbClr val="906652"/>
                </a:solidFill>
                <a:latin typeface="Microsoft Sans Serif"/>
                <a:cs typeface="Microsoft Sans Serif"/>
              </a:rPr>
              <a:t>Desarrollo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5000"/>
              </a:lnSpc>
              <a:spcBef>
                <a:spcPts val="130"/>
              </a:spcBef>
            </a:pP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Producto</a:t>
            </a:r>
            <a:r>
              <a:rPr sz="35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con</a:t>
            </a:r>
            <a:r>
              <a:rPr sz="35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diseño</a:t>
            </a:r>
            <a:r>
              <a:rPr sz="35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respetuoso</a:t>
            </a:r>
            <a:r>
              <a:rPr lang="es-ES"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con</a:t>
            </a:r>
            <a:r>
              <a:rPr sz="35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el</a:t>
            </a:r>
            <a:r>
              <a:rPr sz="35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medio</a:t>
            </a:r>
            <a:r>
              <a:rPr sz="3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ambiente.</a:t>
            </a:r>
            <a:endParaRPr sz="350" dirty="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489122" y="5764746"/>
            <a:ext cx="55118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Abastecimiento</a:t>
            </a:r>
            <a:r>
              <a:rPr sz="30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3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productos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501234" y="5854663"/>
            <a:ext cx="282575" cy="244297"/>
          </a:xfrm>
          <a:prstGeom prst="rect">
            <a:avLst/>
          </a:prstGeom>
        </p:spPr>
        <p:txBody>
          <a:bodyPr vert="horz" wrap="square" lIns="0" tIns="48894" rIns="0" bIns="0" rtlCol="0">
            <a:spAutoFit/>
          </a:bodyPr>
          <a:lstStyle/>
          <a:p>
            <a:pPr marL="81915">
              <a:spcBef>
                <a:spcPts val="384"/>
              </a:spcBef>
            </a:pPr>
            <a:r>
              <a:rPr sz="600" b="1" spc="-10" dirty="0">
                <a:solidFill>
                  <a:srgbClr val="FFFFFF"/>
                </a:solidFill>
                <a:latin typeface="Arial"/>
                <a:cs typeface="Arial"/>
              </a:rPr>
              <a:t>+</a:t>
            </a:r>
            <a:endParaRPr sz="600">
              <a:latin typeface="Arial"/>
              <a:cs typeface="Arial"/>
            </a:endParaRPr>
          </a:p>
          <a:p>
            <a:pPr marL="12700">
              <a:spcBef>
                <a:spcPts val="235"/>
              </a:spcBef>
            </a:pPr>
            <a:r>
              <a:rPr sz="5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Reciclaje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264213" y="5938064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-10" dirty="0">
                <a:solidFill>
                  <a:srgbClr val="FFFFFF"/>
                </a:solidFill>
                <a:latin typeface="Arial"/>
                <a:cs typeface="Arial"/>
              </a:rPr>
              <a:t>+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489023" y="5887664"/>
            <a:ext cx="361950" cy="2825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906652"/>
                </a:solidFill>
                <a:latin typeface="Microsoft Sans Serif"/>
                <a:cs typeface="Microsoft Sans Serif"/>
              </a:rPr>
              <a:t>Producción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ts val="475"/>
              </a:lnSpc>
              <a:spcBef>
                <a:spcPts val="355"/>
              </a:spcBef>
            </a:pPr>
            <a:r>
              <a:rPr sz="4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Partes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lnSpc>
                <a:spcPts val="595"/>
              </a:lnSpc>
            </a:pP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fabricación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414494" y="5865845"/>
            <a:ext cx="706120" cy="4180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Diseño</a:t>
            </a:r>
            <a:r>
              <a:rPr sz="5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conceptual</a:t>
            </a:r>
            <a:endParaRPr sz="500">
              <a:latin typeface="Microsoft Sans Serif"/>
              <a:cs typeface="Microsoft Sans Serif"/>
            </a:endParaRPr>
          </a:p>
          <a:p>
            <a:pPr marL="22225">
              <a:spcBef>
                <a:spcPts val="535"/>
              </a:spcBef>
            </a:pPr>
            <a:r>
              <a:rPr sz="550" spc="15" dirty="0">
                <a:solidFill>
                  <a:srgbClr val="906652"/>
                </a:solidFill>
                <a:latin typeface="Microsoft Sans Serif"/>
                <a:cs typeface="Microsoft Sans Serif"/>
              </a:rPr>
              <a:t>Desarrollo</a:t>
            </a:r>
            <a:endParaRPr sz="550">
              <a:latin typeface="Microsoft Sans Serif"/>
              <a:cs typeface="Microsoft Sans Serif"/>
            </a:endParaRPr>
          </a:p>
          <a:p>
            <a:pPr marL="22225">
              <a:lnSpc>
                <a:spcPts val="530"/>
              </a:lnSpc>
              <a:spcBef>
                <a:spcPts val="325"/>
              </a:spcBef>
            </a:pPr>
            <a:r>
              <a:rPr sz="4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r>
              <a:rPr sz="4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ambientalmente</a:t>
            </a:r>
            <a:endParaRPr sz="450">
              <a:latin typeface="Microsoft Sans Serif"/>
              <a:cs typeface="Microsoft Sans Serif"/>
            </a:endParaRPr>
          </a:p>
          <a:p>
            <a:pPr marL="22225">
              <a:lnSpc>
                <a:spcPts val="590"/>
              </a:lnSpc>
            </a:pP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diseño</a:t>
            </a:r>
            <a:r>
              <a:rPr sz="5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consciente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946205" y="6245181"/>
            <a:ext cx="30988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Recuperación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490864" y="6213404"/>
            <a:ext cx="347980" cy="221213"/>
          </a:xfrm>
          <a:prstGeom prst="rect">
            <a:avLst/>
          </a:prstGeom>
        </p:spPr>
        <p:txBody>
          <a:bodyPr vert="horz" wrap="square" lIns="0" tIns="31114" rIns="0" bIns="0" rtlCol="0">
            <a:spAutoFit/>
          </a:bodyPr>
          <a:lstStyle/>
          <a:p>
            <a:pPr marL="93345">
              <a:spcBef>
                <a:spcPts val="244"/>
              </a:spcBef>
            </a:pPr>
            <a:r>
              <a:rPr sz="600" b="1" spc="-10" dirty="0">
                <a:solidFill>
                  <a:srgbClr val="FFFFFF"/>
                </a:solidFill>
                <a:latin typeface="Arial"/>
                <a:cs typeface="Arial"/>
              </a:rPr>
              <a:t>+</a:t>
            </a:r>
            <a:endParaRPr sz="600">
              <a:latin typeface="Arial"/>
              <a:cs typeface="Arial"/>
            </a:endParaRPr>
          </a:p>
          <a:p>
            <a:pPr marL="12700">
              <a:spcBef>
                <a:spcPts val="130"/>
              </a:spcBef>
            </a:pPr>
            <a:r>
              <a:rPr sz="550" spc="10" dirty="0">
                <a:solidFill>
                  <a:srgbClr val="906652"/>
                </a:solidFill>
                <a:latin typeface="Microsoft Sans Serif"/>
                <a:cs typeface="Microsoft Sans Serif"/>
              </a:rPr>
              <a:t>Asamblea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489023" y="6352904"/>
            <a:ext cx="355600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30"/>
              </a:lnSpc>
              <a:spcBef>
                <a:spcPts val="100"/>
              </a:spcBef>
            </a:pPr>
            <a:r>
              <a:rPr sz="4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Producto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ts val="590"/>
              </a:lnSpc>
            </a:pP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fabricación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1424061" y="6505949"/>
            <a:ext cx="5168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Abastecimiento</a:t>
            </a:r>
            <a:r>
              <a:rPr sz="30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3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484720" y="6524129"/>
            <a:ext cx="486409" cy="269304"/>
          </a:xfrm>
          <a:prstGeom prst="rect">
            <a:avLst/>
          </a:prstGeom>
        </p:spPr>
        <p:txBody>
          <a:bodyPr vert="horz" wrap="square" lIns="0" tIns="60960" rIns="0" bIns="0" rtlCol="0">
            <a:spAutoFit/>
          </a:bodyPr>
          <a:lstStyle/>
          <a:p>
            <a:pPr marL="98425">
              <a:spcBef>
                <a:spcPts val="480"/>
              </a:spcBef>
            </a:pPr>
            <a:r>
              <a:rPr sz="600" b="1" spc="-10" dirty="0">
                <a:solidFill>
                  <a:srgbClr val="FFFFFF"/>
                </a:solidFill>
                <a:latin typeface="Arial"/>
                <a:cs typeface="Arial"/>
              </a:rPr>
              <a:t>+</a:t>
            </a:r>
            <a:endParaRPr sz="600">
              <a:latin typeface="Arial"/>
              <a:cs typeface="Arial"/>
            </a:endParaRPr>
          </a:p>
          <a:p>
            <a:pPr marL="12700">
              <a:spcBef>
                <a:spcPts val="320"/>
              </a:spcBef>
            </a:pP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Remanufactura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489024" y="6707591"/>
            <a:ext cx="443865" cy="1582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5000"/>
              </a:lnSpc>
              <a:spcBef>
                <a:spcPts val="100"/>
              </a:spcBef>
            </a:pPr>
            <a:r>
              <a:rPr sz="450" spc="1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Producto</a:t>
            </a:r>
            <a:r>
              <a:rPr lang="es-ES" sz="4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documentación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424062" y="6753769"/>
            <a:ext cx="598805" cy="158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100"/>
              </a:lnSpc>
              <a:spcBef>
                <a:spcPts val="100"/>
              </a:spcBef>
            </a:pPr>
            <a:r>
              <a:rPr sz="400" dirty="0">
                <a:solidFill>
                  <a:srgbClr val="535352"/>
                </a:solidFill>
                <a:latin typeface="Microsoft Sans Serif"/>
                <a:cs typeface="Microsoft Sans Serif"/>
              </a:rPr>
              <a:t>Análisis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 </a:t>
            </a:r>
            <a:r>
              <a:rPr sz="40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r>
              <a:rPr lang="es-ES"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Plataformas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1424062" y="7082775"/>
            <a:ext cx="443865" cy="1582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5000"/>
              </a:lnSpc>
              <a:spcBef>
                <a:spcPts val="100"/>
              </a:spcBef>
            </a:pPr>
            <a:r>
              <a:rPr sz="4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r>
              <a:rPr lang="es-ES" sz="4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documentación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0380895" y="7137987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€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479271" y="7258167"/>
            <a:ext cx="3365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Obtención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380895" y="7470219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€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472914" y="7490452"/>
            <a:ext cx="636270" cy="63690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3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Base </a:t>
            </a:r>
            <a:r>
              <a:rPr sz="3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3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datos</a:t>
            </a:r>
            <a:r>
              <a:rPr sz="3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3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activos</a:t>
            </a:r>
            <a:endParaRPr sz="3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05000"/>
              </a:lnSpc>
              <a:spcBef>
                <a:spcPts val="30"/>
              </a:spcBef>
            </a:pPr>
            <a:r>
              <a:rPr sz="45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registro </a:t>
            </a:r>
            <a:r>
              <a:rPr sz="4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(Bom, </a:t>
            </a:r>
            <a:r>
              <a:rPr sz="450" dirty="0">
                <a:solidFill>
                  <a:srgbClr val="535352"/>
                </a:solidFill>
                <a:latin typeface="Microsoft Sans Serif"/>
                <a:cs typeface="Microsoft Sans Serif"/>
              </a:rPr>
              <a:t>etc.)</a:t>
            </a:r>
            <a:r>
              <a:rPr lang="es-ES" sz="45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Logística</a:t>
            </a:r>
            <a:r>
              <a:rPr sz="450" spc="-3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450" spc="-2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producto:</a:t>
            </a:r>
            <a:endParaRPr sz="450" dirty="0">
              <a:latin typeface="Microsoft Sans Serif"/>
              <a:cs typeface="Microsoft Sans Serif"/>
            </a:endParaRPr>
          </a:p>
          <a:p>
            <a:pPr marL="12700">
              <a:spcBef>
                <a:spcPts val="18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Transporte,</a:t>
            </a:r>
            <a:r>
              <a:rPr sz="3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Almacenamiento</a:t>
            </a:r>
            <a:endParaRPr sz="300" dirty="0">
              <a:latin typeface="Microsoft Sans Serif"/>
              <a:cs typeface="Microsoft Sans Serif"/>
            </a:endParaRPr>
          </a:p>
          <a:p>
            <a:pPr marL="12700" marR="35560">
              <a:lnSpc>
                <a:spcPct val="115799"/>
              </a:lnSpc>
              <a:spcBef>
                <a:spcPts val="335"/>
              </a:spcBef>
            </a:pPr>
            <a:r>
              <a:rPr sz="50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Construcción</a:t>
            </a:r>
            <a:r>
              <a:rPr lang="es-ES" sz="5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Instalación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producto</a:t>
            </a:r>
            <a:r>
              <a:rPr lang="es-ES" sz="4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Integración</a:t>
            </a:r>
            <a:r>
              <a:rPr sz="4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 </a:t>
            </a:r>
            <a:r>
              <a:rPr sz="40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sistema</a:t>
            </a:r>
            <a:r>
              <a:rPr lang="es-ES"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Puesta</a:t>
            </a:r>
            <a:r>
              <a:rPr sz="40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en</a:t>
            </a:r>
            <a:r>
              <a:rPr sz="40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servicio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1632682" y="7929560"/>
            <a:ext cx="40767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906652"/>
                </a:solidFill>
                <a:latin typeface="Microsoft Sans Serif"/>
                <a:cs typeface="Microsoft Sans Serif"/>
              </a:rPr>
              <a:t>Uso</a:t>
            </a:r>
            <a:r>
              <a:rPr sz="550" spc="-5" dirty="0">
                <a:solidFill>
                  <a:srgbClr val="9066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906652"/>
                </a:solidFill>
                <a:latin typeface="Microsoft Sans Serif"/>
                <a:cs typeface="Microsoft Sans Serif"/>
              </a:rPr>
              <a:t>normal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573050" y="8144003"/>
            <a:ext cx="1816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-10" dirty="0">
                <a:solidFill>
                  <a:srgbClr val="FFFFFF"/>
                </a:solidFill>
                <a:latin typeface="Arial"/>
                <a:cs typeface="Arial"/>
              </a:rPr>
              <a:t>+ + +</a:t>
            </a:r>
            <a:endParaRPr sz="5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479411" y="8203866"/>
            <a:ext cx="37084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Renovación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0494541" y="8116707"/>
            <a:ext cx="855980" cy="283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906652"/>
                </a:solidFill>
                <a:latin typeface="Microsoft Sans Serif"/>
                <a:cs typeface="Microsoft Sans Serif"/>
              </a:rPr>
              <a:t>Uso</a:t>
            </a:r>
            <a:r>
              <a:rPr sz="550" spc="-5" dirty="0">
                <a:solidFill>
                  <a:srgbClr val="9066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906652"/>
                </a:solidFill>
                <a:latin typeface="Microsoft Sans Serif"/>
                <a:cs typeface="Microsoft Sans Serif"/>
              </a:rPr>
              <a:t>previsto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375"/>
              </a:spcBef>
            </a:pP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Operación</a:t>
            </a:r>
            <a:r>
              <a:rPr sz="3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3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producto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100"/>
              </a:spcBef>
            </a:pPr>
            <a:r>
              <a:rPr sz="40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Monitoreo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estado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producto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479411" y="8284106"/>
            <a:ext cx="68707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dirty="0">
                <a:solidFill>
                  <a:srgbClr val="535352"/>
                </a:solidFill>
                <a:latin typeface="Microsoft Sans Serif"/>
                <a:cs typeface="Microsoft Sans Serif"/>
              </a:rPr>
              <a:t>(Reparación</a:t>
            </a:r>
            <a:r>
              <a:rPr sz="35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35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mantenimiento-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479412" y="8320474"/>
            <a:ext cx="254635" cy="14940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>
              <a:spcBef>
                <a:spcPts val="145"/>
              </a:spcBef>
            </a:pP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Mejora)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30"/>
              </a:spcBef>
            </a:pPr>
            <a:r>
              <a:rPr sz="3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Reutilizar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472915" y="8547721"/>
            <a:ext cx="459105" cy="204470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>
              <a:spcBef>
                <a:spcPts val="375"/>
              </a:spcBef>
            </a:pPr>
            <a:r>
              <a:rPr sz="5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Desinstalación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70"/>
              </a:spcBef>
            </a:pPr>
            <a:r>
              <a:rPr sz="3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Desmantelamiento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0483586" y="8787800"/>
            <a:ext cx="342900" cy="2768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780">
              <a:spcBef>
                <a:spcPts val="100"/>
              </a:spcBef>
            </a:pPr>
            <a:r>
              <a:rPr sz="400" dirty="0">
                <a:solidFill>
                  <a:srgbClr val="535352"/>
                </a:solidFill>
                <a:latin typeface="Microsoft Sans Serif"/>
                <a:cs typeface="Microsoft Sans Serif"/>
              </a:rPr>
              <a:t>Fin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la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vida</a:t>
            </a: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12700"/>
            <a:r>
              <a:rPr sz="550" dirty="0">
                <a:solidFill>
                  <a:srgbClr val="906652"/>
                </a:solidFill>
                <a:latin typeface="Microsoft Sans Serif"/>
                <a:cs typeface="Microsoft Sans Serif"/>
              </a:rPr>
              <a:t>Jubilación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291096" y="9286325"/>
            <a:ext cx="5886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Circularidad</a:t>
            </a:r>
            <a:r>
              <a:rPr sz="450" spc="-2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material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489023" y="9304061"/>
            <a:ext cx="52070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535352"/>
                </a:solidFill>
                <a:latin typeface="Microsoft Sans Serif"/>
                <a:cs typeface="Microsoft Sans Serif"/>
              </a:rPr>
              <a:t>Residuos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535352"/>
                </a:solidFill>
                <a:latin typeface="Microsoft Sans Serif"/>
                <a:cs typeface="Microsoft Sans Serif"/>
              </a:rPr>
              <a:t>a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la</a:t>
            </a:r>
            <a:r>
              <a:rPr sz="400" spc="-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tierra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ll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142431" y="9401137"/>
            <a:ext cx="900430" cy="126364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66040">
              <a:spcBef>
                <a:spcPts val="10"/>
              </a:spcBef>
            </a:pPr>
            <a:r>
              <a:rPr sz="800" b="1" spc="-10" dirty="0">
                <a:solidFill>
                  <a:srgbClr val="FFFFFF"/>
                </a:solidFill>
                <a:latin typeface="Arial"/>
                <a:cs typeface="Arial"/>
              </a:rPr>
              <a:t>+</a:t>
            </a:r>
            <a:endParaRPr sz="8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0251674" y="9440486"/>
            <a:ext cx="12318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FFFFFF"/>
                </a:solidFill>
                <a:latin typeface="Microsoft Sans Serif"/>
                <a:cs typeface="Microsoft Sans Serif"/>
              </a:rPr>
              <a:t>Fin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29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835674" y="50719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DM107918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02409" y="2849570"/>
            <a:ext cx="621665" cy="56515"/>
          </a:xfrm>
          <a:custGeom>
            <a:avLst/>
            <a:gdLst/>
            <a:ahLst/>
            <a:cxnLst/>
            <a:rect l="l" t="t" r="r" b="b"/>
            <a:pathLst>
              <a:path w="621664" h="56514">
                <a:moveTo>
                  <a:pt x="0" y="0"/>
                </a:moveTo>
                <a:lnTo>
                  <a:pt x="0" y="56426"/>
                </a:lnTo>
                <a:lnTo>
                  <a:pt x="621093" y="56426"/>
                </a:lnTo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402409" y="3011380"/>
            <a:ext cx="621665" cy="52705"/>
          </a:xfrm>
          <a:custGeom>
            <a:avLst/>
            <a:gdLst/>
            <a:ahLst/>
            <a:cxnLst/>
            <a:rect l="l" t="t" r="r" b="b"/>
            <a:pathLst>
              <a:path w="621664" h="52705">
                <a:moveTo>
                  <a:pt x="0" y="52679"/>
                </a:moveTo>
                <a:lnTo>
                  <a:pt x="0" y="0"/>
                </a:lnTo>
                <a:lnTo>
                  <a:pt x="621093" y="0"/>
                </a:lnTo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02494" y="2853329"/>
            <a:ext cx="621665" cy="52705"/>
          </a:xfrm>
          <a:custGeom>
            <a:avLst/>
            <a:gdLst/>
            <a:ahLst/>
            <a:cxnLst/>
            <a:rect l="l" t="t" r="r" b="b"/>
            <a:pathLst>
              <a:path w="621664" h="52705">
                <a:moveTo>
                  <a:pt x="621093" y="0"/>
                </a:moveTo>
                <a:lnTo>
                  <a:pt x="621093" y="52666"/>
                </a:lnTo>
                <a:lnTo>
                  <a:pt x="0" y="52666"/>
                </a:lnTo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02494" y="3011380"/>
            <a:ext cx="621665" cy="52705"/>
          </a:xfrm>
          <a:custGeom>
            <a:avLst/>
            <a:gdLst/>
            <a:ahLst/>
            <a:cxnLst/>
            <a:rect l="l" t="t" r="r" b="b"/>
            <a:pathLst>
              <a:path w="621664" h="52705">
                <a:moveTo>
                  <a:pt x="621093" y="52679"/>
                </a:moveTo>
                <a:lnTo>
                  <a:pt x="621093" y="0"/>
                </a:lnTo>
                <a:lnTo>
                  <a:pt x="0" y="0"/>
                </a:lnTo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512997" y="2626164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4">
                <a:moveTo>
                  <a:pt x="0" y="0"/>
                </a:moveTo>
                <a:lnTo>
                  <a:pt x="0" y="131191"/>
                </a:lnTo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512997" y="3163298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130149"/>
                </a:moveTo>
                <a:lnTo>
                  <a:pt x="0" y="0"/>
                </a:lnTo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0738110" y="5612358"/>
            <a:ext cx="1974214" cy="1917700"/>
          </a:xfrm>
          <a:custGeom>
            <a:avLst/>
            <a:gdLst/>
            <a:ahLst/>
            <a:cxnLst/>
            <a:rect l="l" t="t" r="r" b="b"/>
            <a:pathLst>
              <a:path w="1974215" h="1917700">
                <a:moveTo>
                  <a:pt x="1973643" y="0"/>
                </a:moveTo>
                <a:lnTo>
                  <a:pt x="0" y="0"/>
                </a:lnTo>
                <a:lnTo>
                  <a:pt x="0" y="1917496"/>
                </a:lnTo>
                <a:lnTo>
                  <a:pt x="1973643" y="1917496"/>
                </a:lnTo>
                <a:lnTo>
                  <a:pt x="1973643" y="0"/>
                </a:lnTo>
                <a:close/>
              </a:path>
            </a:pathLst>
          </a:custGeom>
          <a:solidFill>
            <a:srgbClr val="5FBC5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9551378" y="6075389"/>
            <a:ext cx="156210" cy="995044"/>
            <a:chOff x="3824472" y="6075389"/>
            <a:chExt cx="156210" cy="995044"/>
          </a:xfrm>
        </p:grpSpPr>
        <p:sp>
          <p:nvSpPr>
            <p:cNvPr id="10" name="object 10"/>
            <p:cNvSpPr/>
            <p:nvPr/>
          </p:nvSpPr>
          <p:spPr>
            <a:xfrm>
              <a:off x="3880078" y="6476781"/>
              <a:ext cx="96520" cy="394335"/>
            </a:xfrm>
            <a:custGeom>
              <a:avLst/>
              <a:gdLst/>
              <a:ahLst/>
              <a:cxnLst/>
              <a:rect l="l" t="t" r="r" b="b"/>
              <a:pathLst>
                <a:path w="96520" h="394334">
                  <a:moveTo>
                    <a:pt x="95973" y="393877"/>
                  </a:moveTo>
                  <a:lnTo>
                    <a:pt x="52768" y="393877"/>
                  </a:lnTo>
                  <a:lnTo>
                    <a:pt x="52768" y="0"/>
                  </a:lnTo>
                  <a:lnTo>
                    <a:pt x="0" y="0"/>
                  </a:lnTo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827647" y="6672901"/>
              <a:ext cx="149860" cy="394335"/>
            </a:xfrm>
            <a:custGeom>
              <a:avLst/>
              <a:gdLst/>
              <a:ahLst/>
              <a:cxnLst/>
              <a:rect l="l" t="t" r="r" b="b"/>
              <a:pathLst>
                <a:path w="149860" h="394334">
                  <a:moveTo>
                    <a:pt x="149263" y="393877"/>
                  </a:moveTo>
                  <a:lnTo>
                    <a:pt x="41757" y="393877"/>
                  </a:lnTo>
                  <a:lnTo>
                    <a:pt x="41757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932846" y="6077186"/>
              <a:ext cx="43815" cy="400050"/>
            </a:xfrm>
            <a:custGeom>
              <a:avLst/>
              <a:gdLst/>
              <a:ahLst/>
              <a:cxnLst/>
              <a:rect l="l" t="t" r="r" b="b"/>
              <a:pathLst>
                <a:path w="43814" h="400050">
                  <a:moveTo>
                    <a:pt x="43205" y="0"/>
                  </a:moveTo>
                  <a:lnTo>
                    <a:pt x="0" y="0"/>
                  </a:lnTo>
                  <a:lnTo>
                    <a:pt x="0" y="399605"/>
                  </a:lnTo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869414" y="6273307"/>
              <a:ext cx="52705" cy="400050"/>
            </a:xfrm>
            <a:custGeom>
              <a:avLst/>
              <a:gdLst/>
              <a:ahLst/>
              <a:cxnLst/>
              <a:rect l="l" t="t" r="r" b="b"/>
              <a:pathLst>
                <a:path w="52704" h="400050">
                  <a:moveTo>
                    <a:pt x="52425" y="0"/>
                  </a:moveTo>
                  <a:lnTo>
                    <a:pt x="0" y="0"/>
                  </a:lnTo>
                  <a:lnTo>
                    <a:pt x="0" y="399605"/>
                  </a:lnTo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0511085" y="6437865"/>
            <a:ext cx="216535" cy="272415"/>
          </a:xfrm>
          <a:custGeom>
            <a:avLst/>
            <a:gdLst/>
            <a:ahLst/>
            <a:cxnLst/>
            <a:rect l="l" t="t" r="r" b="b"/>
            <a:pathLst>
              <a:path w="216535" h="272415">
                <a:moveTo>
                  <a:pt x="115201" y="0"/>
                </a:moveTo>
                <a:lnTo>
                  <a:pt x="115201" y="64795"/>
                </a:lnTo>
                <a:lnTo>
                  <a:pt x="0" y="64795"/>
                </a:lnTo>
                <a:lnTo>
                  <a:pt x="0" y="207098"/>
                </a:lnTo>
                <a:lnTo>
                  <a:pt x="115201" y="207098"/>
                </a:lnTo>
                <a:lnTo>
                  <a:pt x="115201" y="271894"/>
                </a:lnTo>
                <a:lnTo>
                  <a:pt x="216001" y="135953"/>
                </a:lnTo>
                <a:lnTo>
                  <a:pt x="115201" y="0"/>
                </a:lnTo>
                <a:close/>
              </a:path>
            </a:pathLst>
          </a:custGeom>
          <a:solidFill>
            <a:srgbClr val="58595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671066" y="6273382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753" y="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554472" y="6476781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753" y="0"/>
                </a:lnTo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110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00205" y="1681062"/>
            <a:ext cx="3564890" cy="533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9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partes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interesadas,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sus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relaciones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interdependencias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repetirse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vida.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vida,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interacciones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relevantes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ayuda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casos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023494" y="2488501"/>
            <a:ext cx="979169" cy="115416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38100" rIns="0" bIns="0" rtlCol="0">
            <a:spAutoFit/>
          </a:bodyPr>
          <a:lstStyle/>
          <a:p>
            <a:pPr marL="145415">
              <a:spcBef>
                <a:spcPts val="300"/>
              </a:spcBef>
            </a:pPr>
            <a:r>
              <a:rPr sz="5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Fases</a:t>
            </a:r>
            <a:r>
              <a:rPr sz="50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del</a:t>
            </a:r>
            <a:r>
              <a:rPr sz="5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ciclo</a:t>
            </a:r>
            <a:r>
              <a:rPr sz="5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vida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12905" y="2711894"/>
            <a:ext cx="979169" cy="114134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44450" rIns="0" bIns="0" rtlCol="0">
            <a:spAutoFit/>
          </a:bodyPr>
          <a:lstStyle/>
          <a:p>
            <a:pPr marL="231140">
              <a:spcBef>
                <a:spcPts val="350"/>
              </a:spcBef>
            </a:pPr>
            <a:r>
              <a:rPr sz="4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Partes</a:t>
            </a:r>
            <a:r>
              <a:rPr sz="4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interesadas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135773" y="2711895"/>
            <a:ext cx="979169" cy="117981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25400" rIns="0" bIns="0" rtlCol="0">
            <a:spAutoFit/>
          </a:bodyPr>
          <a:lstStyle/>
          <a:p>
            <a:pPr marL="236220">
              <a:spcBef>
                <a:spcPts val="200"/>
              </a:spcBef>
            </a:pPr>
            <a:r>
              <a:rPr sz="6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Digitalización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023494" y="2757348"/>
            <a:ext cx="979169" cy="315471"/>
          </a:xfrm>
          <a:prstGeom prst="rect">
            <a:avLst/>
          </a:prstGeom>
          <a:solidFill>
            <a:srgbClr val="46B751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 marL="144780"/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aparamenta</a:t>
            </a:r>
            <a:r>
              <a:rPr sz="3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media</a:t>
            </a:r>
            <a:r>
              <a:rPr sz="3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tensión</a:t>
            </a:r>
            <a:endParaRPr sz="350">
              <a:latin typeface="Microsoft Sans Serif"/>
              <a:cs typeface="Microsoft Sans Serif"/>
            </a:endParaRPr>
          </a:p>
          <a:p>
            <a:pPr marL="170180">
              <a:spcBef>
                <a:spcPts val="330"/>
              </a:spcBef>
            </a:pPr>
            <a:r>
              <a:rPr sz="50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&amp;</a:t>
            </a:r>
            <a:r>
              <a:rPr sz="50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equipo</a:t>
            </a:r>
            <a:r>
              <a:rPr sz="50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500" spc="-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control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13590" y="3064053"/>
            <a:ext cx="979169" cy="116699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31750" rIns="0" bIns="0" rtlCol="0">
            <a:spAutoFit/>
          </a:bodyPr>
          <a:lstStyle/>
          <a:p>
            <a:pPr algn="ctr">
              <a:spcBef>
                <a:spcPts val="250"/>
              </a:spcBef>
            </a:pPr>
            <a:r>
              <a:rPr sz="5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Contexto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135773" y="3063799"/>
            <a:ext cx="979169" cy="235962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30480" rIns="0" bIns="0" rtlCol="0">
            <a:spAutoFit/>
          </a:bodyPr>
          <a:lstStyle/>
          <a:p>
            <a:pPr marR="52069" algn="ctr">
              <a:spcBef>
                <a:spcPts val="240"/>
              </a:spcBef>
            </a:pPr>
            <a:r>
              <a:rPr sz="6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Sostenible</a:t>
            </a:r>
            <a:endParaRPr sz="650">
              <a:latin typeface="Microsoft Sans Serif"/>
              <a:cs typeface="Microsoft Sans Serif"/>
            </a:endParaRPr>
          </a:p>
          <a:p>
            <a:pPr marR="46990" algn="ctr">
              <a:spcBef>
                <a:spcPts val="110"/>
              </a:spcBef>
            </a:pPr>
            <a:r>
              <a:rPr sz="6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Desarrollo</a:t>
            </a:r>
            <a:r>
              <a:rPr sz="600" spc="-2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535352"/>
                </a:solidFill>
                <a:latin typeface="Microsoft Sans Serif"/>
                <a:cs typeface="Microsoft Sans Serif"/>
              </a:rPr>
              <a:t>metas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023494" y="3293441"/>
            <a:ext cx="979169" cy="117981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25400" rIns="0" bIns="0" rtlCol="0">
            <a:spAutoFit/>
          </a:bodyPr>
          <a:lstStyle/>
          <a:p>
            <a:pPr marL="278765">
              <a:spcBef>
                <a:spcPts val="200"/>
              </a:spcBef>
            </a:pPr>
            <a:r>
              <a:rPr sz="6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Referencial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00205" y="3654764"/>
            <a:ext cx="3728720" cy="1839670"/>
          </a:xfrm>
          <a:prstGeom prst="rect">
            <a:avLst/>
          </a:prstGeom>
        </p:spPr>
        <p:txBody>
          <a:bodyPr vert="horz" wrap="square" lIns="0" tIns="39369" rIns="0" bIns="0" rtlCol="0">
            <a:spAutoFit/>
          </a:bodyPr>
          <a:lstStyle/>
          <a:p>
            <a:pPr marL="12700">
              <a:spcBef>
                <a:spcPts val="309"/>
              </a:spcBef>
            </a:pP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Versión</a:t>
            </a:r>
            <a:r>
              <a:rPr sz="7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más</a:t>
            </a:r>
            <a:r>
              <a:rPr sz="7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detallada: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209"/>
              </a:spcBef>
            </a:pPr>
            <a:r>
              <a:rPr sz="700" u="sng" spc="3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</a:t>
            </a:r>
            <a:r>
              <a:rPr sz="700" u="sng" spc="3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2"/>
              </a:rPr>
              <a:t>www.se.com/fr/fr/descargar</a:t>
            </a:r>
            <a:r>
              <a:rPr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2"/>
              </a:rPr>
              <a:t> </a:t>
            </a:r>
            <a:r>
              <a:rPr sz="70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2"/>
              </a:rPr>
              <a:t>documento/998-2095-02-27-20AR0-EN/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700" dirty="0">
              <a:latin typeface="Microsoft Sans Serif"/>
              <a:cs typeface="Microsoft Sans Serif"/>
            </a:endParaRPr>
          </a:p>
          <a:p>
            <a:pPr marL="12700"/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Eficiencia</a:t>
            </a:r>
            <a:r>
              <a:rPr sz="7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materiales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8200"/>
              </a:lnSpc>
              <a:spcBef>
                <a:spcPts val="275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respaldar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eficiencia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economía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2019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2020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publicó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CEN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CENELEC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JTC10.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 estos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estándares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creado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circularidades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60325">
              <a:lnSpc>
                <a:spcPts val="1000"/>
              </a:lnSpc>
              <a:spcBef>
                <a:spcPts val="7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reacondicionamiento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(mantenimiento,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reparación, reutilización,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actualización,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mejora,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%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contenido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reutilizado),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remanufactura,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reciclaje,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recuperación,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%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contenido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reciclado,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%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contenido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reutilizado.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necesaria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holística,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confirmar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minimizar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356235">
              <a:lnSpc>
                <a:spcPts val="10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enfoque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amplía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circularidades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703619" y="5612358"/>
            <a:ext cx="786130" cy="120546"/>
          </a:xfrm>
          <a:prstGeom prst="rect">
            <a:avLst/>
          </a:prstGeom>
          <a:solidFill>
            <a:srgbClr val="5FBC5F"/>
          </a:solidFill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0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CRM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867707" y="5706463"/>
            <a:ext cx="3194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10" dirty="0">
                <a:solidFill>
                  <a:srgbClr val="C4DFB2"/>
                </a:solidFill>
                <a:latin typeface="Microsoft Sans Serif"/>
                <a:cs typeface="Microsoft Sans Serif"/>
              </a:rPr>
              <a:t>Reutilizar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703619" y="5810351"/>
            <a:ext cx="786130" cy="115416"/>
          </a:xfrm>
          <a:prstGeom prst="rect">
            <a:avLst/>
          </a:prstGeom>
          <a:solidFill>
            <a:srgbClr val="5FBC5F"/>
          </a:solidFill>
        </p:spPr>
        <p:txBody>
          <a:bodyPr vert="horz" wrap="square" lIns="0" tIns="38100" rIns="0" bIns="0" rtlCol="0">
            <a:spAutoFit/>
          </a:bodyPr>
          <a:lstStyle/>
          <a:p>
            <a:pPr marL="205104">
              <a:spcBef>
                <a:spcPts val="300"/>
              </a:spcBef>
            </a:pPr>
            <a:r>
              <a:rPr sz="5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Durabilidad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973012" y="5806854"/>
            <a:ext cx="1012825" cy="502920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245745">
              <a:spcBef>
                <a:spcPts val="350"/>
              </a:spcBef>
            </a:pPr>
            <a:r>
              <a:rPr sz="550" spc="-25" dirty="0">
                <a:solidFill>
                  <a:srgbClr val="E1EED9"/>
                </a:solidFill>
                <a:latin typeface="Microsoft Sans Serif"/>
                <a:cs typeface="Microsoft Sans Serif"/>
              </a:rPr>
              <a:t>El</a:t>
            </a:r>
            <a:r>
              <a:rPr sz="550" spc="-15" dirty="0">
                <a:solidFill>
                  <a:srgbClr val="E1EED9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E1EED9"/>
                </a:solidFill>
                <a:latin typeface="Microsoft Sans Serif"/>
                <a:cs typeface="Microsoft Sans Serif"/>
              </a:rPr>
              <a:t>ahorro</a:t>
            </a:r>
            <a:r>
              <a:rPr sz="550" spc="-10" dirty="0">
                <a:solidFill>
                  <a:srgbClr val="E1EED9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E1EED9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E1EED9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E1EED9"/>
                </a:solidFill>
                <a:latin typeface="Microsoft Sans Serif"/>
                <a:cs typeface="Microsoft Sans Serif"/>
              </a:rPr>
              <a:t>energía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390"/>
              </a:spcBef>
            </a:pPr>
            <a:r>
              <a:rPr sz="850" spc="15" dirty="0">
                <a:solidFill>
                  <a:srgbClr val="C4DFB2"/>
                </a:solidFill>
                <a:latin typeface="Microsoft Sans Serif"/>
                <a:cs typeface="Microsoft Sans Serif"/>
              </a:rPr>
              <a:t>Actualizar</a:t>
            </a:r>
            <a:r>
              <a:rPr sz="850" spc="-45" dirty="0">
                <a:solidFill>
                  <a:srgbClr val="C4DFB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C4DFB2"/>
                </a:solidFill>
                <a:latin typeface="Microsoft Sans Serif"/>
                <a:cs typeface="Microsoft Sans Serif"/>
              </a:rPr>
              <a:t>restaurar</a:t>
            </a:r>
            <a:endParaRPr sz="850">
              <a:latin typeface="Microsoft Sans Serif"/>
              <a:cs typeface="Microsoft Sans Serif"/>
            </a:endParaRPr>
          </a:p>
          <a:p>
            <a:pPr marL="423545">
              <a:spcBef>
                <a:spcPts val="415"/>
              </a:spcBef>
            </a:pPr>
            <a:r>
              <a:rPr sz="850" spc="10" dirty="0">
                <a:solidFill>
                  <a:srgbClr val="E1EED9"/>
                </a:solidFill>
                <a:latin typeface="Microsoft Sans Serif"/>
                <a:cs typeface="Microsoft Sans Serif"/>
              </a:rPr>
              <a:t>Confianza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987969" y="5651338"/>
            <a:ext cx="590550" cy="340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900" spc="10" dirty="0">
                <a:solidFill>
                  <a:srgbClr val="C4DFB2"/>
                </a:solidFill>
                <a:latin typeface="Microsoft Sans Serif"/>
                <a:cs typeface="Microsoft Sans Serif"/>
              </a:rPr>
              <a:t>CRM*</a:t>
            </a:r>
            <a:endParaRPr sz="900">
              <a:latin typeface="Microsoft Sans Serif"/>
              <a:cs typeface="Microsoft Sans Serif"/>
            </a:endParaRPr>
          </a:p>
          <a:p>
            <a:pPr marL="225425">
              <a:spcBef>
                <a:spcPts val="675"/>
              </a:spcBef>
            </a:pPr>
            <a:r>
              <a:rPr sz="600" spc="10" dirty="0">
                <a:solidFill>
                  <a:srgbClr val="C4DFB2"/>
                </a:solidFill>
                <a:latin typeface="Microsoft Sans Serif"/>
                <a:cs typeface="Microsoft Sans Serif"/>
              </a:rPr>
              <a:t>Actualizar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703619" y="6008357"/>
            <a:ext cx="786130" cy="115416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38100" rIns="0" bIns="0" rtlCol="0">
            <a:spAutoFit/>
          </a:bodyPr>
          <a:lstStyle/>
          <a:p>
            <a:pPr marL="244475">
              <a:spcBef>
                <a:spcPts val="300"/>
              </a:spcBef>
            </a:pPr>
            <a:r>
              <a:rPr sz="5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Actualizar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703619" y="6206350"/>
            <a:ext cx="786130" cy="114134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44450" rIns="0" bIns="0" rtlCol="0">
            <a:spAutoFit/>
          </a:bodyPr>
          <a:lstStyle/>
          <a:p>
            <a:pPr marL="635" algn="ctr">
              <a:spcBef>
                <a:spcPts val="350"/>
              </a:spcBef>
            </a:pPr>
            <a:r>
              <a:rPr sz="4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Reutilizar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303603" y="6172255"/>
            <a:ext cx="32258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10" dirty="0">
                <a:solidFill>
                  <a:srgbClr val="C4DFB2"/>
                </a:solidFill>
                <a:latin typeface="Microsoft Sans Serif"/>
                <a:cs typeface="Microsoft Sans Serif"/>
              </a:rPr>
              <a:t>Reparar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0886887" y="6231207"/>
            <a:ext cx="40576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50" dirty="0">
                <a:solidFill>
                  <a:srgbClr val="C4DFB2"/>
                </a:solidFill>
                <a:latin typeface="Microsoft Sans Serif"/>
                <a:cs typeface="Microsoft Sans Serif"/>
              </a:rPr>
              <a:t>Reciclar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916011" y="6475858"/>
            <a:ext cx="46735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25" dirty="0">
                <a:solidFill>
                  <a:srgbClr val="C4DFB2"/>
                </a:solidFill>
                <a:latin typeface="Microsoft Sans Serif"/>
                <a:cs typeface="Microsoft Sans Serif"/>
              </a:rPr>
              <a:t>Durabilidad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12829" y="6404357"/>
            <a:ext cx="641985" cy="117981"/>
          </a:xfrm>
          <a:prstGeom prst="rect">
            <a:avLst/>
          </a:prstGeom>
          <a:solidFill>
            <a:srgbClr val="5FBC5F"/>
          </a:solidFill>
        </p:spPr>
        <p:txBody>
          <a:bodyPr vert="horz" wrap="square" lIns="0" tIns="25400" rIns="0" bIns="0" rtlCol="0">
            <a:spAutoFit/>
          </a:bodyPr>
          <a:lstStyle/>
          <a:p>
            <a:pPr marL="130810">
              <a:spcBef>
                <a:spcPts val="200"/>
              </a:spcBef>
            </a:pPr>
            <a:r>
              <a:rPr sz="6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Restaurar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703619" y="6404357"/>
            <a:ext cx="786130" cy="116699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31750" rIns="0" bIns="0" rtlCol="0">
            <a:spAutoFit/>
          </a:bodyPr>
          <a:lstStyle/>
          <a:p>
            <a:pPr marL="225425">
              <a:spcBef>
                <a:spcPts val="250"/>
              </a:spcBef>
            </a:pPr>
            <a:r>
              <a:rPr sz="5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Mantener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1405497" y="6358886"/>
            <a:ext cx="1083945" cy="621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86690" algn="r">
              <a:spcBef>
                <a:spcPts val="100"/>
              </a:spcBef>
            </a:pPr>
            <a:r>
              <a:rPr sz="800" spc="25" dirty="0">
                <a:solidFill>
                  <a:srgbClr val="C4DFB2"/>
                </a:solidFill>
                <a:latin typeface="Microsoft Sans Serif"/>
                <a:cs typeface="Microsoft Sans Serif"/>
              </a:rPr>
              <a:t>Remanufactura</a:t>
            </a:r>
            <a:endParaRPr sz="800">
              <a:latin typeface="Microsoft Sans Serif"/>
              <a:cs typeface="Microsoft Sans Serif"/>
            </a:endParaRPr>
          </a:p>
          <a:p>
            <a:pPr marR="213360" algn="r">
              <a:spcBef>
                <a:spcPts val="850"/>
              </a:spcBef>
            </a:pPr>
            <a:r>
              <a:rPr sz="850" spc="20" dirty="0">
                <a:solidFill>
                  <a:srgbClr val="E1EED9"/>
                </a:solidFill>
                <a:latin typeface="Microsoft Sans Serif"/>
                <a:cs typeface="Microsoft Sans Serif"/>
              </a:rPr>
              <a:t>Huella</a:t>
            </a:r>
            <a:r>
              <a:rPr sz="850" spc="-5" dirty="0">
                <a:solidFill>
                  <a:srgbClr val="E1EED9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E1EED9"/>
                </a:solidFill>
                <a:latin typeface="Microsoft Sans Serif"/>
                <a:cs typeface="Microsoft Sans Serif"/>
              </a:rPr>
              <a:t>ambiental</a:t>
            </a:r>
            <a:endParaRPr sz="850">
              <a:latin typeface="Microsoft Sans Serif"/>
              <a:cs typeface="Microsoft Sans Serif"/>
            </a:endParaRPr>
          </a:p>
          <a:p>
            <a:pPr marL="117475">
              <a:spcBef>
                <a:spcPts val="894"/>
              </a:spcBef>
            </a:pPr>
            <a:r>
              <a:rPr sz="800" spc="30" dirty="0">
                <a:solidFill>
                  <a:srgbClr val="C4DFB2"/>
                </a:solidFill>
                <a:latin typeface="Microsoft Sans Serif"/>
                <a:cs typeface="Microsoft Sans Serif"/>
              </a:rPr>
              <a:t>material</a:t>
            </a:r>
            <a:r>
              <a:rPr sz="800" spc="-50" dirty="0">
                <a:solidFill>
                  <a:srgbClr val="C4DFB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C4DFB2"/>
                </a:solidFill>
                <a:latin typeface="Microsoft Sans Serif"/>
                <a:cs typeface="Microsoft Sans Serif"/>
              </a:rPr>
              <a:t>secundario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12905" y="6602362"/>
            <a:ext cx="641985" cy="114134"/>
          </a:xfrm>
          <a:prstGeom prst="rect">
            <a:avLst/>
          </a:prstGeom>
          <a:solidFill>
            <a:srgbClr val="5FBC5F"/>
          </a:solidFill>
        </p:spPr>
        <p:txBody>
          <a:bodyPr vert="horz" wrap="square" lIns="0" tIns="44450" rIns="0" bIns="0" rtlCol="0">
            <a:spAutoFit/>
          </a:bodyPr>
          <a:lstStyle/>
          <a:p>
            <a:pPr marL="53975">
              <a:spcBef>
                <a:spcPts val="350"/>
              </a:spcBef>
            </a:pPr>
            <a:r>
              <a:rPr sz="4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Piezas</a:t>
            </a:r>
            <a:r>
              <a:rPr sz="4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reutilizadas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703619" y="6602363"/>
            <a:ext cx="786130" cy="119263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19050" rIns="0" bIns="0" rtlCol="0">
            <a:spAutoFit/>
          </a:bodyPr>
          <a:lstStyle/>
          <a:p>
            <a:pPr marL="214629">
              <a:spcBef>
                <a:spcPts val="150"/>
              </a:spcBef>
            </a:pPr>
            <a:r>
              <a:rPr sz="6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Mejora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936870" y="6729115"/>
            <a:ext cx="41338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10" dirty="0">
                <a:solidFill>
                  <a:srgbClr val="C4DFB2"/>
                </a:solidFill>
                <a:latin typeface="Microsoft Sans Serif"/>
                <a:cs typeface="Microsoft Sans Serif"/>
              </a:rPr>
              <a:t>Recuperar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703619" y="6799821"/>
            <a:ext cx="786130" cy="115416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38100" rIns="0" bIns="0" rtlCol="0">
            <a:spAutoFit/>
          </a:bodyPr>
          <a:lstStyle/>
          <a:p>
            <a:pPr marR="13335" algn="ctr">
              <a:spcBef>
                <a:spcPts val="300"/>
              </a:spcBef>
            </a:pPr>
            <a:r>
              <a:rPr sz="5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Reparar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703619" y="6997282"/>
            <a:ext cx="786130" cy="117981"/>
          </a:xfrm>
          <a:prstGeom prst="rect">
            <a:avLst/>
          </a:prstGeom>
          <a:solidFill>
            <a:srgbClr val="5FBC5F"/>
          </a:solidFill>
        </p:spPr>
        <p:txBody>
          <a:bodyPr vert="horz" wrap="square" lIns="0" tIns="25400" rIns="0" bIns="0" rtlCol="0">
            <a:spAutoFit/>
          </a:bodyPr>
          <a:lstStyle/>
          <a:p>
            <a:pPr marL="90805">
              <a:spcBef>
                <a:spcPts val="200"/>
              </a:spcBef>
            </a:pPr>
            <a:r>
              <a:rPr sz="6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Remanufactura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846137" y="6973688"/>
            <a:ext cx="6121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50" spc="15" dirty="0">
                <a:solidFill>
                  <a:srgbClr val="E1EED9"/>
                </a:solidFill>
                <a:latin typeface="Microsoft Sans Serif"/>
                <a:cs typeface="Microsoft Sans Serif"/>
              </a:rPr>
              <a:t>Digitalización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1596175" y="7064392"/>
            <a:ext cx="8693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5" dirty="0">
                <a:solidFill>
                  <a:srgbClr val="E1EED9"/>
                </a:solidFill>
                <a:latin typeface="Microsoft Sans Serif"/>
                <a:cs typeface="Microsoft Sans Serif"/>
              </a:rPr>
              <a:t>Eficiencia</a:t>
            </a:r>
            <a:r>
              <a:rPr sz="700" spc="-5" dirty="0">
                <a:solidFill>
                  <a:srgbClr val="E1EED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E1EED9"/>
                </a:solidFill>
                <a:latin typeface="Microsoft Sans Serif"/>
                <a:cs typeface="Microsoft Sans Serif"/>
              </a:rPr>
              <a:t>energética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0952894" y="7272988"/>
            <a:ext cx="7448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30" dirty="0">
                <a:solidFill>
                  <a:srgbClr val="C4DFB2"/>
                </a:solidFill>
                <a:latin typeface="Microsoft Sans Serif"/>
                <a:cs typeface="Microsoft Sans Serif"/>
              </a:rPr>
              <a:t>Interoperabilidad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703619" y="7194741"/>
            <a:ext cx="786130" cy="119263"/>
          </a:xfrm>
          <a:prstGeom prst="rect">
            <a:avLst/>
          </a:prstGeom>
          <a:solidFill>
            <a:srgbClr val="5FBC5F"/>
          </a:solidFill>
        </p:spPr>
        <p:txBody>
          <a:bodyPr vert="horz" wrap="square" lIns="0" tIns="19050" rIns="0" bIns="0" rtlCol="0">
            <a:spAutoFit/>
          </a:bodyPr>
          <a:lstStyle/>
          <a:p>
            <a:pPr marL="236220">
              <a:spcBef>
                <a:spcPts val="150"/>
              </a:spcBef>
            </a:pPr>
            <a:r>
              <a:rPr sz="650" dirty="0">
                <a:solidFill>
                  <a:srgbClr val="FFFFFF"/>
                </a:solidFill>
                <a:latin typeface="Microsoft Sans Serif"/>
                <a:cs typeface="Microsoft Sans Serif"/>
              </a:rPr>
              <a:t>Reciclar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1805801" y="7364517"/>
            <a:ext cx="6711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50" spc="-10" dirty="0">
                <a:solidFill>
                  <a:srgbClr val="C4DFB2"/>
                </a:solidFill>
                <a:latin typeface="Microsoft Sans Serif"/>
                <a:cs typeface="Microsoft Sans Serif"/>
              </a:rPr>
              <a:t>La</a:t>
            </a:r>
            <a:r>
              <a:rPr sz="450" spc="-20" dirty="0">
                <a:solidFill>
                  <a:srgbClr val="C4DFB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C4DFB2"/>
                </a:solidFill>
                <a:latin typeface="Microsoft Sans Serif"/>
                <a:cs typeface="Microsoft Sans Serif"/>
              </a:rPr>
              <a:t>seguridad</a:t>
            </a:r>
            <a:r>
              <a:rPr sz="450" spc="-20" dirty="0">
                <a:solidFill>
                  <a:srgbClr val="C4DFB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C4DFB2"/>
                </a:solidFill>
                <a:latin typeface="Microsoft Sans Serif"/>
                <a:cs typeface="Microsoft Sans Serif"/>
              </a:rPr>
              <a:t>cibernética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703619" y="7392199"/>
            <a:ext cx="786130" cy="115416"/>
          </a:xfrm>
          <a:prstGeom prst="rect">
            <a:avLst/>
          </a:prstGeom>
          <a:solidFill>
            <a:srgbClr val="5FBC5F"/>
          </a:solidFill>
        </p:spPr>
        <p:txBody>
          <a:bodyPr vert="horz" wrap="square" lIns="0" tIns="38100" rIns="0" bIns="0" rtlCol="0">
            <a:spAutoFit/>
          </a:bodyPr>
          <a:lstStyle/>
          <a:p>
            <a:pPr marL="231140">
              <a:spcBef>
                <a:spcPts val="300"/>
              </a:spcBef>
            </a:pPr>
            <a:r>
              <a:rPr sz="5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Recuperar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525153" y="7529665"/>
            <a:ext cx="1000125" cy="438784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algn="ctr">
              <a:spcBef>
                <a:spcPts val="365"/>
              </a:spcBef>
            </a:pPr>
            <a:r>
              <a:rPr sz="6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Evaluaciones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endParaRPr sz="600">
              <a:latin typeface="Microsoft Sans Serif"/>
              <a:cs typeface="Microsoft Sans Serif"/>
            </a:endParaRPr>
          </a:p>
          <a:p>
            <a:pPr marL="15875" algn="ctr">
              <a:spcBef>
                <a:spcPts val="219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endParaRPr sz="500">
              <a:latin typeface="Microsoft Sans Serif"/>
              <a:cs typeface="Microsoft Sans Serif"/>
            </a:endParaRPr>
          </a:p>
          <a:p>
            <a:pPr marR="44450" algn="ctr">
              <a:spcBef>
                <a:spcPts val="70"/>
              </a:spcBef>
            </a:pP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(CEN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CENELEC</a:t>
            </a:r>
            <a:endParaRPr sz="550">
              <a:latin typeface="Microsoft Sans Serif"/>
              <a:cs typeface="Microsoft Sans Serif"/>
            </a:endParaRPr>
          </a:p>
          <a:p>
            <a:pPr marL="154305">
              <a:spcBef>
                <a:spcPts val="6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4555x)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0840000" y="7547955"/>
            <a:ext cx="1682114" cy="4483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21285">
              <a:lnSpc>
                <a:spcPct val="116700"/>
              </a:lnSpc>
              <a:spcBef>
                <a:spcPts val="100"/>
              </a:spcBef>
            </a:pPr>
            <a:r>
              <a:rPr sz="6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Optimizado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minimiza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sistema.</a:t>
            </a:r>
            <a:endParaRPr sz="600" dirty="0">
              <a:latin typeface="Microsoft Sans Serif"/>
              <a:cs typeface="Microsoft Sans Serif"/>
            </a:endParaRPr>
          </a:p>
          <a:p>
            <a:pPr marL="212090" marR="204470" indent="80010">
              <a:lnSpc>
                <a:spcPts val="840"/>
              </a:lnSpc>
              <a:spcBef>
                <a:spcPts val="45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requerir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concesiones.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hay</a:t>
            </a:r>
            <a:r>
              <a:rPr lang="es-ES"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concesiones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salud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seguridad.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900206" y="8086194"/>
            <a:ext cx="3738879" cy="115685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550" i="1" spc="15" dirty="0">
                <a:solidFill>
                  <a:srgbClr val="535352"/>
                </a:solidFill>
                <a:latin typeface="Arial"/>
                <a:cs typeface="Arial"/>
              </a:rPr>
              <a:t>(*)</a:t>
            </a:r>
            <a:r>
              <a:rPr sz="550" i="1" spc="-20" dirty="0">
                <a:solidFill>
                  <a:srgbClr val="535352"/>
                </a:solidFill>
                <a:latin typeface="Arial"/>
                <a:cs typeface="Arial"/>
              </a:rPr>
              <a:t> CRM: </a:t>
            </a:r>
            <a:r>
              <a:rPr sz="550" i="1" spc="20" dirty="0">
                <a:solidFill>
                  <a:srgbClr val="535352"/>
                </a:solidFill>
                <a:latin typeface="Arial"/>
                <a:cs typeface="Arial"/>
              </a:rPr>
              <a:t>Materia</a:t>
            </a:r>
            <a:r>
              <a:rPr sz="550" i="1" spc="-15" dirty="0">
                <a:solidFill>
                  <a:srgbClr val="535352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535352"/>
                </a:solidFill>
                <a:latin typeface="Arial"/>
                <a:cs typeface="Arial"/>
              </a:rPr>
              <a:t>Prima</a:t>
            </a:r>
            <a:r>
              <a:rPr sz="550" i="1" spc="-20" dirty="0">
                <a:solidFill>
                  <a:srgbClr val="535352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535352"/>
                </a:solidFill>
                <a:latin typeface="Arial"/>
                <a:cs typeface="Arial"/>
              </a:rPr>
              <a:t>Crítica</a:t>
            </a:r>
            <a:endParaRPr sz="550" dirty="0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950" dirty="0">
              <a:latin typeface="Arial"/>
              <a:cs typeface="Arial"/>
            </a:endParaRPr>
          </a:p>
          <a:p>
            <a:pPr marL="12700" marR="5080">
              <a:lnSpc>
                <a:spcPct val="111100"/>
              </a:lnSpc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enfoque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sistemático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desarrollo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productos,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destinado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minimizar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 ambiental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negativo,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</a:t>
            </a:r>
            <a:r>
              <a:rPr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ECD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ambientalmente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consciente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 </a:t>
            </a:r>
            <a:r>
              <a:rPr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ECD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 para equipos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electrónicos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(AEE)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62430.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40640">
              <a:lnSpc>
                <a:spcPts val="1000"/>
              </a:lnSpc>
              <a:spcBef>
                <a:spcPts val="5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modificada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Guía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109:2012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necesidades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técnicas,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considerando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seleccionadas.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663164" y="8670921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431"/>
                </a:lnTo>
              </a:path>
            </a:pathLst>
          </a:custGeom>
          <a:ln w="727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683628" y="8698255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96431" y="0"/>
                </a:moveTo>
                <a:lnTo>
                  <a:pt x="0" y="0"/>
                </a:lnTo>
              </a:path>
            </a:pathLst>
          </a:custGeom>
          <a:ln w="727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663164" y="9000518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431"/>
                </a:lnTo>
              </a:path>
            </a:pathLst>
          </a:custGeom>
          <a:ln w="727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70811" y="8841678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431"/>
                </a:lnTo>
              </a:path>
            </a:pathLst>
          </a:custGeom>
          <a:ln w="727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726768" y="8841678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431"/>
                </a:lnTo>
              </a:path>
            </a:pathLst>
          </a:custGeom>
          <a:ln w="727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91768" y="8608197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96431" y="0"/>
                </a:moveTo>
                <a:lnTo>
                  <a:pt x="0" y="0"/>
                </a:lnTo>
              </a:path>
            </a:pathLst>
          </a:custGeom>
          <a:ln w="727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8934542" y="8455860"/>
            <a:ext cx="1801495" cy="901700"/>
            <a:chOff x="3207635" y="8455860"/>
            <a:chExt cx="1801495" cy="901700"/>
          </a:xfrm>
        </p:grpSpPr>
        <p:sp>
          <p:nvSpPr>
            <p:cNvPr id="10" name="object 10"/>
            <p:cNvSpPr/>
            <p:nvPr/>
          </p:nvSpPr>
          <p:spPr>
            <a:xfrm>
              <a:off x="4585588" y="909470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724" y="4546"/>
                  </a:moveTo>
                  <a:lnTo>
                    <a:pt x="2724" y="4546"/>
                  </a:lnTo>
                </a:path>
              </a:pathLst>
            </a:custGeom>
            <a:ln w="9093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585588" y="9122380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690"/>
                  </a:lnTo>
                </a:path>
              </a:pathLst>
            </a:custGeom>
            <a:ln w="5448">
              <a:solidFill>
                <a:srgbClr val="979EA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576495" y="934536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93" y="0"/>
                  </a:moveTo>
                  <a:lnTo>
                    <a:pt x="9093" y="9093"/>
                  </a:lnTo>
                  <a:lnTo>
                    <a:pt x="0" y="9093"/>
                  </a:lnTo>
                </a:path>
              </a:pathLst>
            </a:custGeom>
            <a:ln w="5448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28498" y="9354451"/>
              <a:ext cx="1330325" cy="0"/>
            </a:xfrm>
            <a:custGeom>
              <a:avLst/>
              <a:gdLst/>
              <a:ahLst/>
              <a:cxnLst/>
              <a:rect l="l" t="t" r="r" b="b"/>
              <a:pathLst>
                <a:path w="1330325">
                  <a:moveTo>
                    <a:pt x="1329905" y="0"/>
                  </a:moveTo>
                  <a:lnTo>
                    <a:pt x="0" y="0"/>
                  </a:lnTo>
                </a:path>
              </a:pathLst>
            </a:custGeom>
            <a:ln w="5448">
              <a:solidFill>
                <a:srgbClr val="979EA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210359" y="934535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93" y="9093"/>
                  </a:moveTo>
                  <a:lnTo>
                    <a:pt x="0" y="9093"/>
                  </a:lnTo>
                  <a:lnTo>
                    <a:pt x="0" y="0"/>
                  </a:lnTo>
                </a:path>
              </a:pathLst>
            </a:custGeom>
            <a:ln w="5448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210363" y="8476637"/>
              <a:ext cx="0" cy="850900"/>
            </a:xfrm>
            <a:custGeom>
              <a:avLst/>
              <a:gdLst/>
              <a:ahLst/>
              <a:cxnLst/>
              <a:rect l="l" t="t" r="r" b="b"/>
              <a:pathLst>
                <a:path h="850900">
                  <a:moveTo>
                    <a:pt x="0" y="850811"/>
                  </a:moveTo>
                  <a:lnTo>
                    <a:pt x="0" y="0"/>
                  </a:lnTo>
                </a:path>
              </a:pathLst>
            </a:custGeom>
            <a:ln w="5448">
              <a:solidFill>
                <a:srgbClr val="979EA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210363" y="84585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093"/>
                  </a:moveTo>
                  <a:lnTo>
                    <a:pt x="0" y="0"/>
                  </a:lnTo>
                  <a:lnTo>
                    <a:pt x="9093" y="0"/>
                  </a:lnTo>
                </a:path>
              </a:pathLst>
            </a:custGeom>
            <a:ln w="5448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237546" y="8458588"/>
              <a:ext cx="1330325" cy="0"/>
            </a:xfrm>
            <a:custGeom>
              <a:avLst/>
              <a:gdLst/>
              <a:ahLst/>
              <a:cxnLst/>
              <a:rect l="l" t="t" r="r" b="b"/>
              <a:pathLst>
                <a:path w="1330325">
                  <a:moveTo>
                    <a:pt x="0" y="0"/>
                  </a:moveTo>
                  <a:lnTo>
                    <a:pt x="1329905" y="0"/>
                  </a:lnTo>
                </a:path>
              </a:pathLst>
            </a:custGeom>
            <a:ln w="5448">
              <a:solidFill>
                <a:srgbClr val="979EA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576498" y="845858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9093" y="0"/>
                  </a:lnTo>
                  <a:lnTo>
                    <a:pt x="9093" y="9093"/>
                  </a:lnTo>
                </a:path>
              </a:pathLst>
            </a:custGeom>
            <a:ln w="5448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585588" y="8485786"/>
              <a:ext cx="0" cy="426084"/>
            </a:xfrm>
            <a:custGeom>
              <a:avLst/>
              <a:gdLst/>
              <a:ahLst/>
              <a:cxnLst/>
              <a:rect l="l" t="t" r="r" b="b"/>
              <a:pathLst>
                <a:path h="426084">
                  <a:moveTo>
                    <a:pt x="0" y="0"/>
                  </a:moveTo>
                  <a:lnTo>
                    <a:pt x="0" y="425564"/>
                  </a:lnTo>
                </a:path>
              </a:pathLst>
            </a:custGeom>
            <a:ln w="5448">
              <a:solidFill>
                <a:srgbClr val="979EA5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585588" y="892040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724" y="4546"/>
                  </a:moveTo>
                  <a:lnTo>
                    <a:pt x="2724" y="4546"/>
                  </a:lnTo>
                </a:path>
              </a:pathLst>
            </a:custGeom>
            <a:ln w="9093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64273" y="8557859"/>
              <a:ext cx="0" cy="175260"/>
            </a:xfrm>
            <a:custGeom>
              <a:avLst/>
              <a:gdLst/>
              <a:ahLst/>
              <a:cxnLst/>
              <a:rect l="l" t="t" r="r" b="b"/>
              <a:pathLst>
                <a:path h="175259">
                  <a:moveTo>
                    <a:pt x="0" y="0"/>
                  </a:moveTo>
                  <a:lnTo>
                    <a:pt x="0" y="175094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53711" y="8725748"/>
              <a:ext cx="21590" cy="40005"/>
            </a:xfrm>
            <a:custGeom>
              <a:avLst/>
              <a:gdLst/>
              <a:ahLst/>
              <a:cxnLst/>
              <a:rect l="l" t="t" r="r" b="b"/>
              <a:pathLst>
                <a:path w="21589" h="40004">
                  <a:moveTo>
                    <a:pt x="21120" y="0"/>
                  </a:moveTo>
                  <a:lnTo>
                    <a:pt x="0" y="0"/>
                  </a:lnTo>
                  <a:lnTo>
                    <a:pt x="10566" y="39420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64273" y="8557850"/>
              <a:ext cx="1341120" cy="207645"/>
            </a:xfrm>
            <a:custGeom>
              <a:avLst/>
              <a:gdLst/>
              <a:ahLst/>
              <a:cxnLst/>
              <a:rect l="l" t="t" r="r" b="b"/>
              <a:pathLst>
                <a:path w="1341120" h="207645">
                  <a:moveTo>
                    <a:pt x="1340662" y="207314"/>
                  </a:moveTo>
                  <a:lnTo>
                    <a:pt x="1340662" y="0"/>
                  </a:lnTo>
                  <a:lnTo>
                    <a:pt x="0" y="0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12129786" y="9014625"/>
            <a:ext cx="21590" cy="221615"/>
            <a:chOff x="6402880" y="9014624"/>
            <a:chExt cx="21590" cy="221615"/>
          </a:xfrm>
        </p:grpSpPr>
        <p:sp>
          <p:nvSpPr>
            <p:cNvPr id="25" name="object 25"/>
            <p:cNvSpPr/>
            <p:nvPr/>
          </p:nvSpPr>
          <p:spPr>
            <a:xfrm>
              <a:off x="6413443" y="9014624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h="189865">
                  <a:moveTo>
                    <a:pt x="0" y="0"/>
                  </a:moveTo>
                  <a:lnTo>
                    <a:pt x="0" y="189255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402880" y="9196672"/>
              <a:ext cx="21590" cy="40005"/>
            </a:xfrm>
            <a:custGeom>
              <a:avLst/>
              <a:gdLst/>
              <a:ahLst/>
              <a:cxnLst/>
              <a:rect l="l" t="t" r="r" b="b"/>
              <a:pathLst>
                <a:path w="21589" h="40004">
                  <a:moveTo>
                    <a:pt x="21120" y="0"/>
                  </a:moveTo>
                  <a:lnTo>
                    <a:pt x="0" y="0"/>
                  </a:lnTo>
                  <a:lnTo>
                    <a:pt x="10566" y="39420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9387541" y="8407740"/>
            <a:ext cx="2763520" cy="353695"/>
            <a:chOff x="3660635" y="8407739"/>
            <a:chExt cx="2763520" cy="353695"/>
          </a:xfrm>
        </p:grpSpPr>
        <p:sp>
          <p:nvSpPr>
            <p:cNvPr id="28" name="object 28"/>
            <p:cNvSpPr/>
            <p:nvPr/>
          </p:nvSpPr>
          <p:spPr>
            <a:xfrm>
              <a:off x="3664274" y="8411378"/>
              <a:ext cx="2749550" cy="317500"/>
            </a:xfrm>
            <a:custGeom>
              <a:avLst/>
              <a:gdLst/>
              <a:ahLst/>
              <a:cxnLst/>
              <a:rect l="l" t="t" r="r" b="b"/>
              <a:pathLst>
                <a:path w="2749550" h="317500">
                  <a:moveTo>
                    <a:pt x="0" y="172135"/>
                  </a:moveTo>
                  <a:lnTo>
                    <a:pt x="0" y="0"/>
                  </a:lnTo>
                  <a:lnTo>
                    <a:pt x="2749169" y="0"/>
                  </a:lnTo>
                  <a:lnTo>
                    <a:pt x="2749169" y="317398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402880" y="8721580"/>
              <a:ext cx="21590" cy="40005"/>
            </a:xfrm>
            <a:custGeom>
              <a:avLst/>
              <a:gdLst/>
              <a:ahLst/>
              <a:cxnLst/>
              <a:rect l="l" t="t" r="r" b="b"/>
              <a:pathLst>
                <a:path w="21589" h="40004">
                  <a:moveTo>
                    <a:pt x="21120" y="0"/>
                  </a:moveTo>
                  <a:lnTo>
                    <a:pt x="0" y="0"/>
                  </a:lnTo>
                  <a:lnTo>
                    <a:pt x="10566" y="39420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0138870" y="8879338"/>
            <a:ext cx="404495" cy="21590"/>
            <a:chOff x="4411963" y="8879338"/>
            <a:chExt cx="404495" cy="21590"/>
          </a:xfrm>
        </p:grpSpPr>
        <p:sp>
          <p:nvSpPr>
            <p:cNvPr id="31" name="object 31"/>
            <p:cNvSpPr/>
            <p:nvPr/>
          </p:nvSpPr>
          <p:spPr>
            <a:xfrm>
              <a:off x="4411963" y="8889893"/>
              <a:ext cx="372110" cy="0"/>
            </a:xfrm>
            <a:custGeom>
              <a:avLst/>
              <a:gdLst/>
              <a:ahLst/>
              <a:cxnLst/>
              <a:rect l="l" t="t" r="r" b="b"/>
              <a:pathLst>
                <a:path w="372110">
                  <a:moveTo>
                    <a:pt x="0" y="0"/>
                  </a:moveTo>
                  <a:lnTo>
                    <a:pt x="371767" y="0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776520" y="8879338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90">
                  <a:moveTo>
                    <a:pt x="0" y="0"/>
                  </a:moveTo>
                  <a:lnTo>
                    <a:pt x="0" y="21120"/>
                  </a:lnTo>
                  <a:lnTo>
                    <a:pt x="39420" y="105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10920841" y="8879338"/>
            <a:ext cx="341630" cy="21590"/>
            <a:chOff x="5193935" y="8879338"/>
            <a:chExt cx="341630" cy="21590"/>
          </a:xfrm>
        </p:grpSpPr>
        <p:sp>
          <p:nvSpPr>
            <p:cNvPr id="34" name="object 34"/>
            <p:cNvSpPr/>
            <p:nvPr/>
          </p:nvSpPr>
          <p:spPr>
            <a:xfrm>
              <a:off x="5193935" y="8889893"/>
              <a:ext cx="309245" cy="0"/>
            </a:xfrm>
            <a:custGeom>
              <a:avLst/>
              <a:gdLst/>
              <a:ahLst/>
              <a:cxnLst/>
              <a:rect l="l" t="t" r="r" b="b"/>
              <a:pathLst>
                <a:path w="309245">
                  <a:moveTo>
                    <a:pt x="0" y="0"/>
                  </a:moveTo>
                  <a:lnTo>
                    <a:pt x="308825" y="0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495558" y="8879338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90">
                  <a:moveTo>
                    <a:pt x="0" y="0"/>
                  </a:moveTo>
                  <a:lnTo>
                    <a:pt x="0" y="21120"/>
                  </a:lnTo>
                  <a:lnTo>
                    <a:pt x="39420" y="105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11571473" y="8879338"/>
            <a:ext cx="323215" cy="21590"/>
            <a:chOff x="5844566" y="8879338"/>
            <a:chExt cx="323215" cy="21590"/>
          </a:xfrm>
        </p:grpSpPr>
        <p:sp>
          <p:nvSpPr>
            <p:cNvPr id="37" name="object 37"/>
            <p:cNvSpPr/>
            <p:nvPr/>
          </p:nvSpPr>
          <p:spPr>
            <a:xfrm>
              <a:off x="5844566" y="8889893"/>
              <a:ext cx="290830" cy="0"/>
            </a:xfrm>
            <a:custGeom>
              <a:avLst/>
              <a:gdLst/>
              <a:ahLst/>
              <a:cxnLst/>
              <a:rect l="l" t="t" r="r" b="b"/>
              <a:pathLst>
                <a:path w="290829">
                  <a:moveTo>
                    <a:pt x="0" y="0"/>
                  </a:moveTo>
                  <a:lnTo>
                    <a:pt x="290525" y="0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127894" y="8879338"/>
              <a:ext cx="40005" cy="21590"/>
            </a:xfrm>
            <a:custGeom>
              <a:avLst/>
              <a:gdLst/>
              <a:ahLst/>
              <a:cxnLst/>
              <a:rect l="l" t="t" r="r" b="b"/>
              <a:pathLst>
                <a:path w="40004" h="21590">
                  <a:moveTo>
                    <a:pt x="0" y="0"/>
                  </a:moveTo>
                  <a:lnTo>
                    <a:pt x="0" y="21120"/>
                  </a:lnTo>
                  <a:lnTo>
                    <a:pt x="39420" y="105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9024991" y="8765168"/>
            <a:ext cx="2395220" cy="500380"/>
            <a:chOff x="3298085" y="8765168"/>
            <a:chExt cx="2395220" cy="500380"/>
          </a:xfrm>
        </p:grpSpPr>
        <p:sp>
          <p:nvSpPr>
            <p:cNvPr id="40" name="object 40"/>
            <p:cNvSpPr/>
            <p:nvPr/>
          </p:nvSpPr>
          <p:spPr>
            <a:xfrm>
              <a:off x="3664272" y="9014624"/>
              <a:ext cx="2025650" cy="247650"/>
            </a:xfrm>
            <a:custGeom>
              <a:avLst/>
              <a:gdLst/>
              <a:ahLst/>
              <a:cxnLst/>
              <a:rect l="l" t="t" r="r" b="b"/>
              <a:pathLst>
                <a:path w="2025650" h="247650">
                  <a:moveTo>
                    <a:pt x="2025205" y="0"/>
                  </a:moveTo>
                  <a:lnTo>
                    <a:pt x="2025205" y="247243"/>
                  </a:lnTo>
                  <a:lnTo>
                    <a:pt x="0" y="247243"/>
                  </a:lnTo>
                  <a:lnTo>
                    <a:pt x="0" y="32207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653718" y="9014620"/>
              <a:ext cx="21590" cy="40005"/>
            </a:xfrm>
            <a:custGeom>
              <a:avLst/>
              <a:gdLst/>
              <a:ahLst/>
              <a:cxnLst/>
              <a:rect l="l" t="t" r="r" b="b"/>
              <a:pathLst>
                <a:path w="21589" h="40004">
                  <a:moveTo>
                    <a:pt x="10553" y="0"/>
                  </a:moveTo>
                  <a:lnTo>
                    <a:pt x="0" y="39420"/>
                  </a:lnTo>
                  <a:lnTo>
                    <a:pt x="21120" y="39420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17539" y="8765168"/>
              <a:ext cx="492759" cy="249554"/>
            </a:xfrm>
            <a:custGeom>
              <a:avLst/>
              <a:gdLst/>
              <a:ahLst/>
              <a:cxnLst/>
              <a:rect l="l" t="t" r="r" b="b"/>
              <a:pathLst>
                <a:path w="492760" h="249554">
                  <a:moveTo>
                    <a:pt x="246126" y="0"/>
                  </a:moveTo>
                  <a:lnTo>
                    <a:pt x="180697" y="4455"/>
                  </a:lnTo>
                  <a:lnTo>
                    <a:pt x="121903" y="17028"/>
                  </a:lnTo>
                  <a:lnTo>
                    <a:pt x="72089" y="36531"/>
                  </a:lnTo>
                  <a:lnTo>
                    <a:pt x="33604" y="61774"/>
                  </a:lnTo>
                  <a:lnTo>
                    <a:pt x="8792" y="91569"/>
                  </a:lnTo>
                  <a:lnTo>
                    <a:pt x="0" y="124726"/>
                  </a:lnTo>
                  <a:lnTo>
                    <a:pt x="8792" y="157884"/>
                  </a:lnTo>
                  <a:lnTo>
                    <a:pt x="33604" y="187678"/>
                  </a:lnTo>
                  <a:lnTo>
                    <a:pt x="72089" y="212921"/>
                  </a:lnTo>
                  <a:lnTo>
                    <a:pt x="121903" y="232424"/>
                  </a:lnTo>
                  <a:lnTo>
                    <a:pt x="180697" y="244998"/>
                  </a:lnTo>
                  <a:lnTo>
                    <a:pt x="246126" y="249453"/>
                  </a:lnTo>
                  <a:lnTo>
                    <a:pt x="311560" y="244998"/>
                  </a:lnTo>
                  <a:lnTo>
                    <a:pt x="370357" y="232424"/>
                  </a:lnTo>
                  <a:lnTo>
                    <a:pt x="420173" y="212921"/>
                  </a:lnTo>
                  <a:lnTo>
                    <a:pt x="458660" y="187678"/>
                  </a:lnTo>
                  <a:lnTo>
                    <a:pt x="483472" y="157884"/>
                  </a:lnTo>
                  <a:lnTo>
                    <a:pt x="492264" y="124726"/>
                  </a:lnTo>
                  <a:lnTo>
                    <a:pt x="483472" y="91569"/>
                  </a:lnTo>
                  <a:lnTo>
                    <a:pt x="458660" y="61774"/>
                  </a:lnTo>
                  <a:lnTo>
                    <a:pt x="420173" y="36531"/>
                  </a:lnTo>
                  <a:lnTo>
                    <a:pt x="370357" y="17028"/>
                  </a:lnTo>
                  <a:lnTo>
                    <a:pt x="311560" y="4455"/>
                  </a:lnTo>
                  <a:lnTo>
                    <a:pt x="246126" y="0"/>
                  </a:lnTo>
                  <a:close/>
                </a:path>
              </a:pathLst>
            </a:custGeom>
            <a:solidFill>
              <a:srgbClr val="5FBC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98085" y="8777414"/>
              <a:ext cx="178460" cy="205108"/>
            </a:xfrm>
            <a:prstGeom prst="rect">
              <a:avLst/>
            </a:prstGeom>
          </p:spPr>
        </p:pic>
      </p:grpSp>
      <p:sp>
        <p:nvSpPr>
          <p:cNvPr id="44" name="object 44"/>
          <p:cNvSpPr/>
          <p:nvPr/>
        </p:nvSpPr>
        <p:spPr>
          <a:xfrm>
            <a:off x="11894217" y="8765168"/>
            <a:ext cx="492759" cy="249554"/>
          </a:xfrm>
          <a:custGeom>
            <a:avLst/>
            <a:gdLst/>
            <a:ahLst/>
            <a:cxnLst/>
            <a:rect l="l" t="t" r="r" b="b"/>
            <a:pathLst>
              <a:path w="492759" h="249554">
                <a:moveTo>
                  <a:pt x="246126" y="0"/>
                </a:moveTo>
                <a:lnTo>
                  <a:pt x="180697" y="4455"/>
                </a:lnTo>
                <a:lnTo>
                  <a:pt x="121903" y="17028"/>
                </a:lnTo>
                <a:lnTo>
                  <a:pt x="72089" y="36531"/>
                </a:lnTo>
                <a:lnTo>
                  <a:pt x="33604" y="61774"/>
                </a:lnTo>
                <a:lnTo>
                  <a:pt x="8792" y="91569"/>
                </a:lnTo>
                <a:lnTo>
                  <a:pt x="0" y="124726"/>
                </a:lnTo>
                <a:lnTo>
                  <a:pt x="8792" y="157884"/>
                </a:lnTo>
                <a:lnTo>
                  <a:pt x="33604" y="187678"/>
                </a:lnTo>
                <a:lnTo>
                  <a:pt x="72089" y="212921"/>
                </a:lnTo>
                <a:lnTo>
                  <a:pt x="121903" y="232424"/>
                </a:lnTo>
                <a:lnTo>
                  <a:pt x="180697" y="244998"/>
                </a:lnTo>
                <a:lnTo>
                  <a:pt x="246126" y="249453"/>
                </a:lnTo>
                <a:lnTo>
                  <a:pt x="311560" y="244998"/>
                </a:lnTo>
                <a:lnTo>
                  <a:pt x="370357" y="232424"/>
                </a:lnTo>
                <a:lnTo>
                  <a:pt x="420173" y="212921"/>
                </a:lnTo>
                <a:lnTo>
                  <a:pt x="458660" y="187678"/>
                </a:lnTo>
                <a:lnTo>
                  <a:pt x="483472" y="157884"/>
                </a:lnTo>
                <a:lnTo>
                  <a:pt x="492264" y="124726"/>
                </a:lnTo>
                <a:lnTo>
                  <a:pt x="483472" y="91569"/>
                </a:lnTo>
                <a:lnTo>
                  <a:pt x="458660" y="61774"/>
                </a:lnTo>
                <a:lnTo>
                  <a:pt x="420173" y="36531"/>
                </a:lnTo>
                <a:lnTo>
                  <a:pt x="370357" y="17028"/>
                </a:lnTo>
                <a:lnTo>
                  <a:pt x="311560" y="4455"/>
                </a:lnTo>
                <a:lnTo>
                  <a:pt x="246126" y="0"/>
                </a:lnTo>
                <a:close/>
              </a:path>
            </a:pathLst>
          </a:custGeom>
          <a:solidFill>
            <a:srgbClr val="5FBC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760258" y="8765168"/>
            <a:ext cx="378460" cy="249554"/>
          </a:xfrm>
          <a:custGeom>
            <a:avLst/>
            <a:gdLst/>
            <a:ahLst/>
            <a:cxnLst/>
            <a:rect l="l" t="t" r="r" b="b"/>
            <a:pathLst>
              <a:path w="378460" h="249554">
                <a:moveTo>
                  <a:pt x="189014" y="0"/>
                </a:moveTo>
                <a:lnTo>
                  <a:pt x="129269" y="6358"/>
                </a:lnTo>
                <a:lnTo>
                  <a:pt x="77382" y="24064"/>
                </a:lnTo>
                <a:lnTo>
                  <a:pt x="36467" y="51064"/>
                </a:lnTo>
                <a:lnTo>
                  <a:pt x="9635" y="85303"/>
                </a:lnTo>
                <a:lnTo>
                  <a:pt x="0" y="124726"/>
                </a:lnTo>
                <a:lnTo>
                  <a:pt x="9635" y="164150"/>
                </a:lnTo>
                <a:lnTo>
                  <a:pt x="36467" y="198388"/>
                </a:lnTo>
                <a:lnTo>
                  <a:pt x="77382" y="225388"/>
                </a:lnTo>
                <a:lnTo>
                  <a:pt x="129269" y="243094"/>
                </a:lnTo>
                <a:lnTo>
                  <a:pt x="189014" y="249453"/>
                </a:lnTo>
                <a:lnTo>
                  <a:pt x="248746" y="243094"/>
                </a:lnTo>
                <a:lnTo>
                  <a:pt x="300625" y="225388"/>
                </a:lnTo>
                <a:lnTo>
                  <a:pt x="341536" y="198388"/>
                </a:lnTo>
                <a:lnTo>
                  <a:pt x="368367" y="164150"/>
                </a:lnTo>
                <a:lnTo>
                  <a:pt x="378002" y="124726"/>
                </a:lnTo>
                <a:lnTo>
                  <a:pt x="368367" y="85303"/>
                </a:lnTo>
                <a:lnTo>
                  <a:pt x="341536" y="51064"/>
                </a:lnTo>
                <a:lnTo>
                  <a:pt x="300625" y="24064"/>
                </a:lnTo>
                <a:lnTo>
                  <a:pt x="248746" y="6358"/>
                </a:lnTo>
                <a:lnTo>
                  <a:pt x="189014" y="0"/>
                </a:lnTo>
                <a:close/>
              </a:path>
            </a:pathLst>
          </a:custGeom>
          <a:solidFill>
            <a:srgbClr val="5FBC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542838" y="8765168"/>
            <a:ext cx="378460" cy="249554"/>
          </a:xfrm>
          <a:custGeom>
            <a:avLst/>
            <a:gdLst/>
            <a:ahLst/>
            <a:cxnLst/>
            <a:rect l="l" t="t" r="r" b="b"/>
            <a:pathLst>
              <a:path w="378460" h="249554">
                <a:moveTo>
                  <a:pt x="189014" y="0"/>
                </a:moveTo>
                <a:lnTo>
                  <a:pt x="129269" y="6358"/>
                </a:lnTo>
                <a:lnTo>
                  <a:pt x="77382" y="24064"/>
                </a:lnTo>
                <a:lnTo>
                  <a:pt x="36467" y="51064"/>
                </a:lnTo>
                <a:lnTo>
                  <a:pt x="9635" y="85303"/>
                </a:lnTo>
                <a:lnTo>
                  <a:pt x="0" y="124726"/>
                </a:lnTo>
                <a:lnTo>
                  <a:pt x="9635" y="164150"/>
                </a:lnTo>
                <a:lnTo>
                  <a:pt x="36467" y="198388"/>
                </a:lnTo>
                <a:lnTo>
                  <a:pt x="77382" y="225388"/>
                </a:lnTo>
                <a:lnTo>
                  <a:pt x="129269" y="243094"/>
                </a:lnTo>
                <a:lnTo>
                  <a:pt x="189014" y="249453"/>
                </a:lnTo>
                <a:lnTo>
                  <a:pt x="248746" y="243094"/>
                </a:lnTo>
                <a:lnTo>
                  <a:pt x="300625" y="225388"/>
                </a:lnTo>
                <a:lnTo>
                  <a:pt x="341536" y="198388"/>
                </a:lnTo>
                <a:lnTo>
                  <a:pt x="368367" y="164150"/>
                </a:lnTo>
                <a:lnTo>
                  <a:pt x="378002" y="124726"/>
                </a:lnTo>
                <a:lnTo>
                  <a:pt x="368367" y="85303"/>
                </a:lnTo>
                <a:lnTo>
                  <a:pt x="341536" y="51064"/>
                </a:lnTo>
                <a:lnTo>
                  <a:pt x="300625" y="24064"/>
                </a:lnTo>
                <a:lnTo>
                  <a:pt x="248746" y="6358"/>
                </a:lnTo>
                <a:lnTo>
                  <a:pt x="189014" y="0"/>
                </a:lnTo>
                <a:close/>
              </a:path>
            </a:pathLst>
          </a:custGeom>
          <a:solidFill>
            <a:srgbClr val="5FBC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1261874" y="8765168"/>
            <a:ext cx="307975" cy="249554"/>
          </a:xfrm>
          <a:custGeom>
            <a:avLst/>
            <a:gdLst/>
            <a:ahLst/>
            <a:cxnLst/>
            <a:rect l="l" t="t" r="r" b="b"/>
            <a:pathLst>
              <a:path w="307975" h="249554">
                <a:moveTo>
                  <a:pt x="153860" y="0"/>
                </a:moveTo>
                <a:lnTo>
                  <a:pt x="105228" y="6358"/>
                </a:lnTo>
                <a:lnTo>
                  <a:pt x="62992" y="24064"/>
                </a:lnTo>
                <a:lnTo>
                  <a:pt x="29685" y="51064"/>
                </a:lnTo>
                <a:lnTo>
                  <a:pt x="7843" y="85303"/>
                </a:lnTo>
                <a:lnTo>
                  <a:pt x="0" y="124726"/>
                </a:lnTo>
                <a:lnTo>
                  <a:pt x="7843" y="164150"/>
                </a:lnTo>
                <a:lnTo>
                  <a:pt x="29685" y="198388"/>
                </a:lnTo>
                <a:lnTo>
                  <a:pt x="62992" y="225388"/>
                </a:lnTo>
                <a:lnTo>
                  <a:pt x="105228" y="243094"/>
                </a:lnTo>
                <a:lnTo>
                  <a:pt x="153860" y="249453"/>
                </a:lnTo>
                <a:lnTo>
                  <a:pt x="202486" y="243094"/>
                </a:lnTo>
                <a:lnTo>
                  <a:pt x="244718" y="225388"/>
                </a:lnTo>
                <a:lnTo>
                  <a:pt x="278023" y="198388"/>
                </a:lnTo>
                <a:lnTo>
                  <a:pt x="299864" y="164150"/>
                </a:lnTo>
                <a:lnTo>
                  <a:pt x="307708" y="124726"/>
                </a:lnTo>
                <a:lnTo>
                  <a:pt x="299864" y="85303"/>
                </a:lnTo>
                <a:lnTo>
                  <a:pt x="278023" y="51064"/>
                </a:lnTo>
                <a:lnTo>
                  <a:pt x="244718" y="24064"/>
                </a:lnTo>
                <a:lnTo>
                  <a:pt x="202486" y="6358"/>
                </a:lnTo>
                <a:lnTo>
                  <a:pt x="153860" y="0"/>
                </a:lnTo>
                <a:close/>
              </a:path>
            </a:pathLst>
          </a:custGeom>
          <a:solidFill>
            <a:srgbClr val="5FBC5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9495599" y="8991300"/>
            <a:ext cx="356870" cy="61594"/>
            <a:chOff x="3768693" y="8991300"/>
            <a:chExt cx="356870" cy="61594"/>
          </a:xfrm>
        </p:grpSpPr>
        <p:sp>
          <p:nvSpPr>
            <p:cNvPr id="49" name="object 49"/>
            <p:cNvSpPr/>
            <p:nvPr/>
          </p:nvSpPr>
          <p:spPr>
            <a:xfrm>
              <a:off x="3772331" y="9002395"/>
              <a:ext cx="327025" cy="46355"/>
            </a:xfrm>
            <a:custGeom>
              <a:avLst/>
              <a:gdLst/>
              <a:ahLst/>
              <a:cxnLst/>
              <a:rect l="l" t="t" r="r" b="b"/>
              <a:pathLst>
                <a:path w="327025" h="46354">
                  <a:moveTo>
                    <a:pt x="326580" y="7848"/>
                  </a:moveTo>
                  <a:lnTo>
                    <a:pt x="293987" y="23866"/>
                  </a:lnTo>
                  <a:lnTo>
                    <a:pt x="256278" y="35987"/>
                  </a:lnTo>
                  <a:lnTo>
                    <a:pt x="214403" y="43662"/>
                  </a:lnTo>
                  <a:lnTo>
                    <a:pt x="169316" y="46342"/>
                  </a:lnTo>
                  <a:lnTo>
                    <a:pt x="119620" y="43076"/>
                  </a:lnTo>
                  <a:lnTo>
                    <a:pt x="73975" y="33772"/>
                  </a:lnTo>
                  <a:lnTo>
                    <a:pt x="33672" y="19167"/>
                  </a:lnTo>
                  <a:lnTo>
                    <a:pt x="0" y="0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86644" y="8991300"/>
              <a:ext cx="38735" cy="31750"/>
            </a:xfrm>
            <a:custGeom>
              <a:avLst/>
              <a:gdLst/>
              <a:ahLst/>
              <a:cxnLst/>
              <a:rect l="l" t="t" r="r" b="b"/>
              <a:pathLst>
                <a:path w="38735" h="31750">
                  <a:moveTo>
                    <a:pt x="38315" y="0"/>
                  </a:moveTo>
                  <a:lnTo>
                    <a:pt x="0" y="14046"/>
                  </a:lnTo>
                  <a:lnTo>
                    <a:pt x="12153" y="31318"/>
                  </a:lnTo>
                  <a:lnTo>
                    <a:pt x="38315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9474463" y="8714820"/>
            <a:ext cx="381635" cy="75565"/>
            <a:chOff x="3747556" y="8714819"/>
            <a:chExt cx="381635" cy="75565"/>
          </a:xfrm>
        </p:grpSpPr>
        <p:sp>
          <p:nvSpPr>
            <p:cNvPr id="52" name="object 52"/>
            <p:cNvSpPr/>
            <p:nvPr/>
          </p:nvSpPr>
          <p:spPr>
            <a:xfrm>
              <a:off x="3773604" y="8718457"/>
              <a:ext cx="351790" cy="68580"/>
            </a:xfrm>
            <a:custGeom>
              <a:avLst/>
              <a:gdLst/>
              <a:ahLst/>
              <a:cxnLst/>
              <a:rect l="l" t="t" r="r" b="b"/>
              <a:pathLst>
                <a:path w="351789" h="68579">
                  <a:moveTo>
                    <a:pt x="0" y="38493"/>
                  </a:moveTo>
                  <a:lnTo>
                    <a:pt x="32593" y="22476"/>
                  </a:lnTo>
                  <a:lnTo>
                    <a:pt x="70302" y="10355"/>
                  </a:lnTo>
                  <a:lnTo>
                    <a:pt x="112176" y="2680"/>
                  </a:lnTo>
                  <a:lnTo>
                    <a:pt x="157264" y="0"/>
                  </a:lnTo>
                  <a:lnTo>
                    <a:pt x="218270" y="4966"/>
                  </a:lnTo>
                  <a:lnTo>
                    <a:pt x="272589" y="18929"/>
                  </a:lnTo>
                  <a:lnTo>
                    <a:pt x="317769" y="40483"/>
                  </a:lnTo>
                  <a:lnTo>
                    <a:pt x="351358" y="68224"/>
                  </a:lnTo>
                </a:path>
              </a:pathLst>
            </a:custGeom>
            <a:ln w="72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747556" y="8744577"/>
              <a:ext cx="38735" cy="31750"/>
            </a:xfrm>
            <a:custGeom>
              <a:avLst/>
              <a:gdLst/>
              <a:ahLst/>
              <a:cxnLst/>
              <a:rect l="l" t="t" r="r" b="b"/>
              <a:pathLst>
                <a:path w="38735" h="31750">
                  <a:moveTo>
                    <a:pt x="26161" y="0"/>
                  </a:moveTo>
                  <a:lnTo>
                    <a:pt x="0" y="31318"/>
                  </a:lnTo>
                  <a:lnTo>
                    <a:pt x="38315" y="17271"/>
                  </a:lnTo>
                  <a:lnTo>
                    <a:pt x="26161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9290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816578" y="1707427"/>
            <a:ext cx="3934460" cy="6543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4300">
              <a:spcBef>
                <a:spcPts val="100"/>
              </a:spcBef>
            </a:pP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Circularidades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materiales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los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equipos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MT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evitando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impactos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adversos</a:t>
            </a:r>
            <a:endParaRPr sz="800" dirty="0">
              <a:latin typeface="Microsoft Sans Serif"/>
              <a:cs typeface="Microsoft Sans Serif"/>
            </a:endParaRPr>
          </a:p>
          <a:p>
            <a:pPr marL="114300" marR="198755">
              <a:lnSpc>
                <a:spcPct val="128200"/>
              </a:lnSpc>
              <a:spcBef>
                <a:spcPts val="25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diseño de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funcione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perfil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riesgos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identifica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necesidad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evitar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SF,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ficiencia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respectivas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circularidades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material.</a:t>
            </a:r>
            <a:endParaRPr sz="650" dirty="0">
              <a:latin typeface="Microsoft Sans Serif"/>
              <a:cs typeface="Microsoft Sans Serif"/>
            </a:endParaRPr>
          </a:p>
          <a:p>
            <a:pPr marL="114300">
              <a:spcBef>
                <a:spcPts val="22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ítems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orden: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14300"/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extensión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endParaRPr sz="650" dirty="0">
              <a:latin typeface="Microsoft Sans Serif"/>
              <a:cs typeface="Microsoft Sans Serif"/>
            </a:endParaRPr>
          </a:p>
          <a:p>
            <a:pPr marL="222250" marR="127635" indent="-108585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33333"/>
              <a:buChar char="•"/>
              <a:tabLst>
                <a:tab pos="222885" algn="l"/>
              </a:tabLst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limitante,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ligada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respaldarse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actividades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preventivo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basado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predictivo)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actualizaciones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(análisis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software);</a:t>
            </a:r>
            <a:endParaRPr sz="600" dirty="0">
              <a:latin typeface="Microsoft Sans Serif"/>
              <a:cs typeface="Microsoft Sans Serif"/>
            </a:endParaRPr>
          </a:p>
          <a:p>
            <a:pPr marL="222250" marR="303530" indent="-108585">
              <a:lnSpc>
                <a:spcPts val="1050"/>
              </a:lnSpc>
              <a:buClr>
                <a:srgbClr val="3FAC39"/>
              </a:buClr>
              <a:buSzPct val="133333"/>
              <a:buChar char="•"/>
              <a:tabLst>
                <a:tab pos="2228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alcanza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basa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restauración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(correctiva-reparadora)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recuperarla;</a:t>
            </a:r>
            <a:endParaRPr sz="600" dirty="0">
              <a:latin typeface="Microsoft Sans Serif"/>
              <a:cs typeface="Microsoft Sans Serif"/>
            </a:endParaRPr>
          </a:p>
          <a:p>
            <a:pPr marL="222250" marR="400050" indent="-108585">
              <a:lnSpc>
                <a:spcPts val="1050"/>
              </a:lnSpc>
              <a:buClr>
                <a:srgbClr val="3FAC39"/>
              </a:buClr>
              <a:buSzPct val="133333"/>
              <a:buChar char="•"/>
              <a:tabLst>
                <a:tab pos="222885" algn="l"/>
              </a:tabLst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si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hubiera,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reutilización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650" dirty="0">
              <a:latin typeface="Microsoft Sans Serif"/>
              <a:cs typeface="Microsoft Sans Serif"/>
            </a:endParaRPr>
          </a:p>
          <a:p>
            <a:pPr marL="240029" marR="340360" indent="-126364">
              <a:lnSpc>
                <a:spcPct val="127099"/>
              </a:lnSpc>
              <a:buSzPct val="133333"/>
              <a:buAutoNum type="arabicPlain" startAt="2"/>
              <a:tabLst>
                <a:tab pos="240665" algn="l"/>
              </a:tabLst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actualización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montaje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(por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posibilidad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descarbonizada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necesidad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sustitución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completo).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  <a:buAutoNum type="arabicPlain" startAt="2"/>
            </a:pPr>
            <a:endParaRPr sz="750" dirty="0">
              <a:latin typeface="Microsoft Sans Serif"/>
              <a:cs typeface="Microsoft Sans Serif"/>
            </a:endParaRPr>
          </a:p>
          <a:p>
            <a:pPr marL="240029" marR="318135" indent="-126364">
              <a:lnSpc>
                <a:spcPct val="110400"/>
              </a:lnSpc>
              <a:buSzPct val="114285"/>
              <a:buAutoNum type="arabicPlain" startAt="2"/>
              <a:tabLst>
                <a:tab pos="240665" algn="l"/>
              </a:tabLst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logística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inversa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dominar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reciclabilidad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recuperabilidad,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si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hubiera.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  <a:buAutoNum type="arabicPlain" startAt="2"/>
            </a:pPr>
            <a:endParaRPr sz="1000" dirty="0">
              <a:latin typeface="Microsoft Sans Serif"/>
              <a:cs typeface="Microsoft Sans Serif"/>
            </a:endParaRPr>
          </a:p>
          <a:p>
            <a:pPr marL="177165" indent="-63500">
              <a:buAutoNum type="arabicPlain" startAt="2"/>
              <a:tabLst>
                <a:tab pos="177800" algn="l"/>
              </a:tabLst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reciclabilidad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material.</a:t>
            </a:r>
            <a:endParaRPr sz="600" dirty="0">
              <a:latin typeface="Microsoft Sans Serif"/>
              <a:cs typeface="Microsoft Sans Serif"/>
            </a:endParaRPr>
          </a:p>
          <a:p>
            <a:pPr marL="222250" marR="363220" indent="-108585">
              <a:lnSpc>
                <a:spcPct val="134600"/>
              </a:lnSpc>
              <a:spcBef>
                <a:spcPts val="10"/>
              </a:spcBef>
              <a:buClr>
                <a:srgbClr val="3FAC39"/>
              </a:buClr>
              <a:buSzPct val="123076"/>
              <a:buChar char="•"/>
              <a:tabLst>
                <a:tab pos="222885" algn="l"/>
              </a:tabLst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Tasa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reciclabilidad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mejorando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minimizando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energética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650" dirty="0">
              <a:latin typeface="Microsoft Sans Serif"/>
              <a:cs typeface="Microsoft Sans Serif"/>
            </a:endParaRPr>
          </a:p>
          <a:p>
            <a:pPr marL="222250" indent="-108585">
              <a:spcBef>
                <a:spcPts val="370"/>
              </a:spcBef>
              <a:buClr>
                <a:srgbClr val="3FAC39"/>
              </a:buClr>
              <a:buSzPct val="145454"/>
              <a:buChar char="•"/>
              <a:tabLst>
                <a:tab pos="2228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b.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caso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4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75" spc="-20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75" spc="-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T,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SF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aunque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pocas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reutilización.</a:t>
            </a:r>
            <a:endParaRPr sz="550" dirty="0">
              <a:latin typeface="Microsoft Sans Serif"/>
              <a:cs typeface="Microsoft Sans Serif"/>
            </a:endParaRPr>
          </a:p>
          <a:p>
            <a:pPr marL="113664" marR="174625">
              <a:lnSpc>
                <a:spcPct val="128200"/>
              </a:lnSpc>
              <a:spcBef>
                <a:spcPts val="1070"/>
              </a:spcBef>
            </a:pP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holística con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(LCA)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utilizando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reglas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eficiencia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energética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reducción de cualquier emisión.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primera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acción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drásticamente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emisiones,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potencial 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calentamiento global que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climático,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sustitución del </a:t>
            </a:r>
            <a:r>
              <a:rPr sz="6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75" spc="-1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puro,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75" spc="-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alternativos.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 contrario,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prestar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atención para evitar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posibles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impactos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adversos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introducidos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toxicidad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alternativos.</a:t>
            </a:r>
            <a:endParaRPr sz="650" dirty="0">
              <a:latin typeface="Microsoft Sans Serif"/>
              <a:cs typeface="Microsoft Sans Serif"/>
            </a:endParaRPr>
          </a:p>
          <a:p>
            <a:pPr marL="114300" marR="147955" indent="-635">
              <a:lnSpc>
                <a:spcPct val="119000"/>
              </a:lnSpc>
              <a:spcBef>
                <a:spcPts val="1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beneficios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75" spc="-8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75" spc="-3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SF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contribuyen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descarbonización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metodología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teniendo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700" dirty="0">
              <a:latin typeface="Microsoft Sans Serif"/>
              <a:cs typeface="Microsoft Sans Serif"/>
            </a:endParaRPr>
          </a:p>
          <a:p>
            <a:pPr marL="114300">
              <a:spcBef>
                <a:spcPts val="11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14067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ISO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14021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[6].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14300"/>
            <a:r>
              <a:rPr sz="700" b="1" spc="15" dirty="0">
                <a:solidFill>
                  <a:srgbClr val="171514"/>
                </a:solidFill>
                <a:latin typeface="Arial"/>
                <a:cs typeface="Arial"/>
              </a:rPr>
              <a:t>Centrarse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durabilidad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Arial"/>
                <a:cs typeface="Arial"/>
              </a:rPr>
              <a:t>técnica</a:t>
            </a:r>
            <a:r>
              <a:rPr sz="70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funcional</a:t>
            </a:r>
            <a:endParaRPr sz="700" dirty="0">
              <a:latin typeface="Arial"/>
              <a:cs typeface="Arial"/>
            </a:endParaRPr>
          </a:p>
          <a:p>
            <a:pPr marL="114300" marR="30480">
              <a:lnSpc>
                <a:spcPts val="1000"/>
              </a:lnSpc>
              <a:spcBef>
                <a:spcPts val="6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MT,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si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verificar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si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 precauciones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envejecimiento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prematuro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evento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limitante,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estemos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técnica,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posteriormente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realizará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renovación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(mantenimiento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correctivo).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contribuye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14300" marR="192405">
              <a:lnSpc>
                <a:spcPct val="1389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45552:2020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incluida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fiabilidad.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evaluaciones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más detalladas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comparación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análisis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62308.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extensión,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circularidades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1110653" y="8311203"/>
            <a:ext cx="10401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Reutilización,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restauración,</a:t>
            </a:r>
            <a:r>
              <a:rPr sz="40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remanufactura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0521424" y="8472863"/>
            <a:ext cx="19240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Reutilizar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0881035" y="8530842"/>
            <a:ext cx="37274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Durabilidad</a:t>
            </a:r>
            <a:r>
              <a:rPr sz="3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final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2201132" y="8511837"/>
            <a:ext cx="501650" cy="152606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3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Sin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desperdicio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(gestor</a:t>
            </a:r>
            <a:r>
              <a:rPr sz="40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residuos)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484378" y="8580692"/>
            <a:ext cx="37084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Renovación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379252" y="8569731"/>
            <a:ext cx="343535" cy="168636"/>
          </a:xfrm>
          <a:prstGeom prst="rect">
            <a:avLst/>
          </a:prstGeom>
        </p:spPr>
        <p:txBody>
          <a:bodyPr vert="horz" wrap="square" lIns="0" tIns="42545" rIns="0" bIns="0" rtlCol="0">
            <a:spAutoFit/>
          </a:bodyPr>
          <a:lstStyle/>
          <a:p>
            <a:pPr marL="12700">
              <a:spcBef>
                <a:spcPts val="335"/>
              </a:spcBef>
            </a:pPr>
            <a:r>
              <a:rPr sz="3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Sin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desperdicio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20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(usuario)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0919664" y="8584975"/>
            <a:ext cx="301625" cy="243204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 marR="5080" indent="34925">
              <a:lnSpc>
                <a:spcPct val="124100"/>
              </a:lnSpc>
              <a:spcBef>
                <a:spcPts val="120"/>
              </a:spcBef>
            </a:pPr>
            <a:r>
              <a:rPr sz="350" spc="10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limitación</a:t>
            </a:r>
            <a:r>
              <a:rPr lang="es-ES"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Decisión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reparar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1585854" y="8641560"/>
            <a:ext cx="311150" cy="174625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 marR="5080">
              <a:lnSpc>
                <a:spcPts val="570"/>
              </a:lnSpc>
              <a:spcBef>
                <a:spcPts val="140"/>
              </a:spcBef>
            </a:pPr>
            <a:r>
              <a:rPr sz="500" dirty="0">
                <a:solidFill>
                  <a:srgbClr val="535352"/>
                </a:solidFill>
                <a:latin typeface="Microsoft Sans Serif"/>
                <a:cs typeface="Microsoft Sans Serif"/>
              </a:rPr>
              <a:t>Evaluable</a:t>
            </a:r>
            <a:r>
              <a:rPr lang="es-ES" sz="50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recurso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226417" y="8795922"/>
            <a:ext cx="31369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Funcional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291259" y="8891935"/>
            <a:ext cx="18859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estados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822167" y="8814973"/>
            <a:ext cx="23622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Limitando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849939" y="8891935"/>
            <a:ext cx="18859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estados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0622508" y="8808623"/>
            <a:ext cx="21145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FFFFFF"/>
                </a:solidFill>
                <a:latin typeface="Microsoft Sans Serif"/>
                <a:cs typeface="Microsoft Sans Serif"/>
              </a:rPr>
              <a:t>Final</a:t>
            </a:r>
            <a:r>
              <a:rPr sz="4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marL="50165">
              <a:spcBef>
                <a:spcPts val="25"/>
              </a:spcBef>
            </a:pPr>
            <a:r>
              <a:rPr sz="5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Usar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1345020" y="8795922"/>
            <a:ext cx="11430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FFFFFF"/>
                </a:solidFill>
                <a:latin typeface="Microsoft Sans Serif"/>
                <a:cs typeface="Microsoft Sans Serif"/>
              </a:rPr>
              <a:t>Fin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1323215" y="8891935"/>
            <a:ext cx="17589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vida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1953083" y="8795922"/>
            <a:ext cx="34544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2384">
              <a:spcBef>
                <a:spcPts val="100"/>
              </a:spcBef>
            </a:pPr>
            <a:r>
              <a:rPr sz="50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Recurso</a:t>
            </a:r>
            <a:r>
              <a:rPr lang="es-ES" sz="50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evaluación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0184347" y="8935249"/>
            <a:ext cx="284480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30"/>
              </a:lnSpc>
              <a:spcBef>
                <a:spcPts val="100"/>
              </a:spcBef>
            </a:pPr>
            <a:r>
              <a:rPr sz="450" dirty="0">
                <a:solidFill>
                  <a:srgbClr val="535352"/>
                </a:solidFill>
                <a:latin typeface="Microsoft Sans Serif"/>
                <a:cs typeface="Microsoft Sans Serif"/>
              </a:rPr>
              <a:t>Fin</a:t>
            </a:r>
            <a:r>
              <a:rPr sz="4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n.</a:t>
            </a:r>
            <a:r>
              <a:rPr sz="2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th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ts val="590"/>
              </a:lnSpc>
            </a:pPr>
            <a:r>
              <a:rPr sz="5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usos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0968352" y="8980131"/>
            <a:ext cx="214629" cy="1231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Desperdiciar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spcBef>
                <a:spcPts val="22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(usuario)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015919" y="9025966"/>
            <a:ext cx="19240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Reutilizar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2079068" y="9041481"/>
            <a:ext cx="623570" cy="135293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700">
              <a:spcBef>
                <a:spcPts val="175"/>
              </a:spcBef>
            </a:pPr>
            <a:r>
              <a:rPr lang="es-ES" sz="250" u="sng" dirty="0">
                <a:solidFill>
                  <a:srgbClr val="535352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50" spc="5" dirty="0" err="1">
                <a:solidFill>
                  <a:srgbClr val="535352"/>
                </a:solidFill>
                <a:latin typeface="Microsoft Sans Serif"/>
                <a:cs typeface="Microsoft Sans Serif"/>
              </a:rPr>
              <a:t>Desperdiciar</a:t>
            </a:r>
            <a:endParaRPr sz="250" dirty="0">
              <a:latin typeface="Microsoft Sans Serif"/>
              <a:cs typeface="Microsoft Sans Serif"/>
            </a:endParaRPr>
          </a:p>
          <a:p>
            <a:pPr marL="134620">
              <a:spcBef>
                <a:spcPts val="125"/>
              </a:spcBef>
            </a:pP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(gestor</a:t>
            </a:r>
            <a:r>
              <a:rPr sz="40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400" spc="-1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residuos)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407412" y="9133342"/>
            <a:ext cx="58610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Limitación</a:t>
            </a:r>
            <a:r>
              <a:rPr sz="35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de</a:t>
            </a:r>
            <a:r>
              <a:rPr sz="350" spc="-20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confiabilidad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0582861" y="9267311"/>
            <a:ext cx="4406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Remanufactura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2006490" y="9254821"/>
            <a:ext cx="504190" cy="146194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300" spc="5" dirty="0">
                <a:solidFill>
                  <a:srgbClr val="535352"/>
                </a:solidFill>
                <a:latin typeface="Microsoft Sans Serif"/>
                <a:cs typeface="Microsoft Sans Serif"/>
              </a:rPr>
              <a:t>Recuperación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spcBef>
                <a:spcPts val="65"/>
              </a:spcBef>
            </a:pPr>
            <a:r>
              <a:rPr sz="450" spc="10" dirty="0">
                <a:solidFill>
                  <a:srgbClr val="535352"/>
                </a:solidFill>
                <a:latin typeface="Microsoft Sans Serif"/>
                <a:cs typeface="Microsoft Sans Serif"/>
              </a:rPr>
              <a:t>(energía,</a:t>
            </a:r>
            <a:r>
              <a:rPr sz="450" spc="-5" dirty="0">
                <a:solidFill>
                  <a:srgbClr val="5353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535352"/>
                </a:solidFill>
                <a:latin typeface="Microsoft Sans Serif"/>
                <a:cs typeface="Microsoft Sans Serif"/>
              </a:rPr>
              <a:t>materia)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401631" y="9362755"/>
            <a:ext cx="314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9EA3A9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util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2705407" y="10154153"/>
            <a:ext cx="1695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835674" y="8312236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DM107919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16143" y="4019387"/>
            <a:ext cx="1605915" cy="594995"/>
          </a:xfrm>
          <a:custGeom>
            <a:avLst/>
            <a:gdLst/>
            <a:ahLst/>
            <a:cxnLst/>
            <a:rect l="l" t="t" r="r" b="b"/>
            <a:pathLst>
              <a:path w="1605914" h="594995">
                <a:moveTo>
                  <a:pt x="1491996" y="347662"/>
                </a:moveTo>
                <a:lnTo>
                  <a:pt x="1605597" y="347662"/>
                </a:lnTo>
                <a:lnTo>
                  <a:pt x="1420558" y="594398"/>
                </a:lnTo>
                <a:lnTo>
                  <a:pt x="1222984" y="347662"/>
                </a:lnTo>
                <a:lnTo>
                  <a:pt x="1335252" y="347662"/>
                </a:lnTo>
                <a:lnTo>
                  <a:pt x="1335252" y="311365"/>
                </a:lnTo>
                <a:lnTo>
                  <a:pt x="0" y="311365"/>
                </a:lnTo>
                <a:lnTo>
                  <a:pt x="0" y="0"/>
                </a:lnTo>
                <a:lnTo>
                  <a:pt x="1231201" y="0"/>
                </a:lnTo>
              </a:path>
            </a:pathLst>
          </a:custGeom>
          <a:ln w="6476">
            <a:solidFill>
              <a:srgbClr val="C0255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912905" y="2790008"/>
            <a:ext cx="1612265" cy="1340485"/>
            <a:chOff x="3185998" y="2790007"/>
            <a:chExt cx="1612265" cy="1340485"/>
          </a:xfrm>
        </p:grpSpPr>
        <p:sp>
          <p:nvSpPr>
            <p:cNvPr id="4" name="object 4"/>
            <p:cNvSpPr/>
            <p:nvPr/>
          </p:nvSpPr>
          <p:spPr>
            <a:xfrm>
              <a:off x="3189236" y="2793245"/>
              <a:ext cx="1605915" cy="769620"/>
            </a:xfrm>
            <a:custGeom>
              <a:avLst/>
              <a:gdLst/>
              <a:ahLst/>
              <a:cxnLst/>
              <a:rect l="l" t="t" r="r" b="b"/>
              <a:pathLst>
                <a:path w="1605914" h="769620">
                  <a:moveTo>
                    <a:pt x="1491996" y="522300"/>
                  </a:moveTo>
                  <a:lnTo>
                    <a:pt x="1605597" y="522300"/>
                  </a:lnTo>
                  <a:lnTo>
                    <a:pt x="1420558" y="769035"/>
                  </a:lnTo>
                  <a:lnTo>
                    <a:pt x="1222984" y="522300"/>
                  </a:lnTo>
                  <a:lnTo>
                    <a:pt x="1335252" y="522300"/>
                  </a:lnTo>
                  <a:lnTo>
                    <a:pt x="1335252" y="486003"/>
                  </a:lnTo>
                  <a:lnTo>
                    <a:pt x="0" y="486003"/>
                  </a:lnTo>
                  <a:lnTo>
                    <a:pt x="0" y="0"/>
                  </a:lnTo>
                  <a:lnTo>
                    <a:pt x="1231201" y="0"/>
                  </a:lnTo>
                </a:path>
              </a:pathLst>
            </a:custGeom>
            <a:ln w="6477">
              <a:solidFill>
                <a:srgbClr val="00BDF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189236" y="3456227"/>
              <a:ext cx="1605915" cy="670560"/>
            </a:xfrm>
            <a:custGeom>
              <a:avLst/>
              <a:gdLst/>
              <a:ahLst/>
              <a:cxnLst/>
              <a:rect l="l" t="t" r="r" b="b"/>
              <a:pathLst>
                <a:path w="1605914" h="670560">
                  <a:moveTo>
                    <a:pt x="1491996" y="427672"/>
                  </a:moveTo>
                  <a:lnTo>
                    <a:pt x="1605597" y="427672"/>
                  </a:lnTo>
                  <a:lnTo>
                    <a:pt x="1423466" y="670534"/>
                  </a:lnTo>
                  <a:lnTo>
                    <a:pt x="1222984" y="427672"/>
                  </a:lnTo>
                  <a:lnTo>
                    <a:pt x="1335252" y="427672"/>
                  </a:lnTo>
                  <a:lnTo>
                    <a:pt x="1335252" y="391375"/>
                  </a:lnTo>
                  <a:lnTo>
                    <a:pt x="0" y="391375"/>
                  </a:lnTo>
                  <a:lnTo>
                    <a:pt x="0" y="0"/>
                  </a:lnTo>
                  <a:lnTo>
                    <a:pt x="1231201" y="0"/>
                  </a:lnTo>
                </a:path>
              </a:pathLst>
            </a:custGeom>
            <a:ln w="6477">
              <a:solidFill>
                <a:srgbClr val="F794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44735" y="3844350"/>
            <a:ext cx="1557020" cy="647065"/>
            <a:chOff x="4817829" y="3844349"/>
            <a:chExt cx="1557020" cy="647065"/>
          </a:xfrm>
        </p:grpSpPr>
        <p:sp>
          <p:nvSpPr>
            <p:cNvPr id="7" name="object 7"/>
            <p:cNvSpPr/>
            <p:nvPr/>
          </p:nvSpPr>
          <p:spPr>
            <a:xfrm>
              <a:off x="4889388" y="3847588"/>
              <a:ext cx="1482090" cy="640080"/>
            </a:xfrm>
            <a:custGeom>
              <a:avLst/>
              <a:gdLst/>
              <a:ahLst/>
              <a:cxnLst/>
              <a:rect l="l" t="t" r="r" b="b"/>
              <a:pathLst>
                <a:path w="1482089" h="640079">
                  <a:moveTo>
                    <a:pt x="1235290" y="216077"/>
                  </a:moveTo>
                  <a:lnTo>
                    <a:pt x="1235290" y="102476"/>
                  </a:lnTo>
                  <a:lnTo>
                    <a:pt x="1482026" y="287515"/>
                  </a:lnTo>
                  <a:lnTo>
                    <a:pt x="1235290" y="485076"/>
                  </a:lnTo>
                  <a:lnTo>
                    <a:pt x="1235290" y="372821"/>
                  </a:lnTo>
                  <a:lnTo>
                    <a:pt x="1198994" y="372821"/>
                  </a:lnTo>
                  <a:lnTo>
                    <a:pt x="1198994" y="640067"/>
                  </a:lnTo>
                  <a:lnTo>
                    <a:pt x="0" y="640067"/>
                  </a:lnTo>
                  <a:lnTo>
                    <a:pt x="0" y="0"/>
                  </a:lnTo>
                </a:path>
              </a:pathLst>
            </a:custGeom>
            <a:ln w="64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817829" y="3847599"/>
              <a:ext cx="1335405" cy="0"/>
            </a:xfrm>
            <a:custGeom>
              <a:avLst/>
              <a:gdLst/>
              <a:ahLst/>
              <a:cxnLst/>
              <a:rect l="l" t="t" r="r" b="b"/>
              <a:pathLst>
                <a:path w="1335404">
                  <a:moveTo>
                    <a:pt x="1335252" y="0"/>
                  </a:moveTo>
                  <a:lnTo>
                    <a:pt x="0" y="0"/>
                  </a:lnTo>
                </a:path>
              </a:pathLst>
            </a:custGeom>
            <a:ln w="6477">
              <a:solidFill>
                <a:srgbClr val="F794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2110355" y="4025003"/>
            <a:ext cx="247650" cy="235585"/>
            <a:chOff x="6383449" y="4025002"/>
            <a:chExt cx="247650" cy="235585"/>
          </a:xfrm>
        </p:grpSpPr>
        <p:sp>
          <p:nvSpPr>
            <p:cNvPr id="10" name="object 10"/>
            <p:cNvSpPr/>
            <p:nvPr/>
          </p:nvSpPr>
          <p:spPr>
            <a:xfrm>
              <a:off x="6426733" y="4028922"/>
              <a:ext cx="200660" cy="201930"/>
            </a:xfrm>
            <a:custGeom>
              <a:avLst/>
              <a:gdLst/>
              <a:ahLst/>
              <a:cxnLst/>
              <a:rect l="l" t="t" r="r" b="b"/>
              <a:pathLst>
                <a:path w="200659" h="201929">
                  <a:moveTo>
                    <a:pt x="72567" y="199593"/>
                  </a:moveTo>
                  <a:lnTo>
                    <a:pt x="71018" y="147828"/>
                  </a:lnTo>
                  <a:lnTo>
                    <a:pt x="10096" y="143306"/>
                  </a:lnTo>
                  <a:lnTo>
                    <a:pt x="0" y="172910"/>
                  </a:lnTo>
                  <a:lnTo>
                    <a:pt x="22542" y="201117"/>
                  </a:lnTo>
                  <a:lnTo>
                    <a:pt x="71412" y="201485"/>
                  </a:lnTo>
                  <a:lnTo>
                    <a:pt x="72567" y="199593"/>
                  </a:lnTo>
                  <a:close/>
                </a:path>
                <a:path w="200659" h="201929">
                  <a:moveTo>
                    <a:pt x="89141" y="23190"/>
                  </a:moveTo>
                  <a:lnTo>
                    <a:pt x="68148" y="0"/>
                  </a:lnTo>
                  <a:lnTo>
                    <a:pt x="32537" y="6032"/>
                  </a:lnTo>
                  <a:lnTo>
                    <a:pt x="8509" y="48577"/>
                  </a:lnTo>
                  <a:lnTo>
                    <a:pt x="9613" y="50507"/>
                  </a:lnTo>
                  <a:lnTo>
                    <a:pt x="55613" y="74269"/>
                  </a:lnTo>
                  <a:lnTo>
                    <a:pt x="89141" y="23190"/>
                  </a:lnTo>
                  <a:close/>
                </a:path>
                <a:path w="200659" h="201929">
                  <a:moveTo>
                    <a:pt x="200190" y="109296"/>
                  </a:moveTo>
                  <a:lnTo>
                    <a:pt x="175221" y="67284"/>
                  </a:lnTo>
                  <a:lnTo>
                    <a:pt x="172999" y="67284"/>
                  </a:lnTo>
                  <a:lnTo>
                    <a:pt x="129514" y="95377"/>
                  </a:lnTo>
                  <a:lnTo>
                    <a:pt x="157149" y="149860"/>
                  </a:lnTo>
                  <a:lnTo>
                    <a:pt x="187706" y="143192"/>
                  </a:lnTo>
                  <a:lnTo>
                    <a:pt x="200190" y="109296"/>
                  </a:lnTo>
                  <a:close/>
                </a:path>
              </a:pathLst>
            </a:custGeom>
            <a:solidFill>
              <a:srgbClr val="537F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383449" y="4099095"/>
              <a:ext cx="122555" cy="134620"/>
            </a:xfrm>
            <a:custGeom>
              <a:avLst/>
              <a:gdLst/>
              <a:ahLst/>
              <a:cxnLst/>
              <a:rect l="l" t="t" r="r" b="b"/>
              <a:pathLst>
                <a:path w="122554" h="134620">
                  <a:moveTo>
                    <a:pt x="1943" y="0"/>
                  </a:moveTo>
                  <a:lnTo>
                    <a:pt x="0" y="6769"/>
                  </a:lnTo>
                  <a:lnTo>
                    <a:pt x="21615" y="19519"/>
                  </a:lnTo>
                  <a:lnTo>
                    <a:pt x="15617" y="31095"/>
                  </a:lnTo>
                  <a:lnTo>
                    <a:pt x="12811" y="43405"/>
                  </a:lnTo>
                  <a:lnTo>
                    <a:pt x="13571" y="55995"/>
                  </a:lnTo>
                  <a:lnTo>
                    <a:pt x="18275" y="68414"/>
                  </a:lnTo>
                  <a:lnTo>
                    <a:pt x="39472" y="105210"/>
                  </a:lnTo>
                  <a:lnTo>
                    <a:pt x="65508" y="133359"/>
                  </a:lnTo>
                  <a:lnTo>
                    <a:pt x="72326" y="134556"/>
                  </a:lnTo>
                  <a:lnTo>
                    <a:pt x="120027" y="134556"/>
                  </a:lnTo>
                  <a:lnTo>
                    <a:pt x="122554" y="132029"/>
                  </a:lnTo>
                  <a:lnTo>
                    <a:pt x="122554" y="123723"/>
                  </a:lnTo>
                  <a:lnTo>
                    <a:pt x="68198" y="123723"/>
                  </a:lnTo>
                  <a:lnTo>
                    <a:pt x="60655" y="119761"/>
                  </a:lnTo>
                  <a:lnTo>
                    <a:pt x="52222" y="105498"/>
                  </a:lnTo>
                  <a:lnTo>
                    <a:pt x="51981" y="101561"/>
                  </a:lnTo>
                  <a:lnTo>
                    <a:pt x="52273" y="98450"/>
                  </a:lnTo>
                  <a:lnTo>
                    <a:pt x="52793" y="93357"/>
                  </a:lnTo>
                  <a:lnTo>
                    <a:pt x="54424" y="89725"/>
                  </a:lnTo>
                  <a:lnTo>
                    <a:pt x="42951" y="89725"/>
                  </a:lnTo>
                  <a:lnTo>
                    <a:pt x="22936" y="50685"/>
                  </a:lnTo>
                  <a:lnTo>
                    <a:pt x="23926" y="42202"/>
                  </a:lnTo>
                  <a:lnTo>
                    <a:pt x="27390" y="31811"/>
                  </a:lnTo>
                  <a:lnTo>
                    <a:pt x="32261" y="23826"/>
                  </a:lnTo>
                  <a:lnTo>
                    <a:pt x="34345" y="17368"/>
                  </a:lnTo>
                  <a:lnTo>
                    <a:pt x="29451" y="11557"/>
                  </a:lnTo>
                  <a:lnTo>
                    <a:pt x="74687" y="11557"/>
                  </a:lnTo>
                  <a:lnTo>
                    <a:pt x="70002" y="3467"/>
                  </a:lnTo>
                  <a:lnTo>
                    <a:pt x="67043" y="1701"/>
                  </a:lnTo>
                  <a:lnTo>
                    <a:pt x="65989" y="1689"/>
                  </a:lnTo>
                  <a:lnTo>
                    <a:pt x="1943" y="0"/>
                  </a:lnTo>
                  <a:close/>
                </a:path>
                <a:path w="122554" h="134620">
                  <a:moveTo>
                    <a:pt x="122554" y="79679"/>
                  </a:moveTo>
                  <a:lnTo>
                    <a:pt x="111721" y="79679"/>
                  </a:lnTo>
                  <a:lnTo>
                    <a:pt x="111721" y="123723"/>
                  </a:lnTo>
                  <a:lnTo>
                    <a:pt x="122554" y="123723"/>
                  </a:lnTo>
                  <a:lnTo>
                    <a:pt x="122554" y="79679"/>
                  </a:lnTo>
                  <a:close/>
                </a:path>
                <a:path w="122554" h="134620">
                  <a:moveTo>
                    <a:pt x="72428" y="38061"/>
                  </a:moveTo>
                  <a:lnTo>
                    <a:pt x="58446" y="61612"/>
                  </a:lnTo>
                  <a:lnTo>
                    <a:pt x="53085" y="70547"/>
                  </a:lnTo>
                  <a:lnTo>
                    <a:pt x="45046" y="83769"/>
                  </a:lnTo>
                  <a:lnTo>
                    <a:pt x="43802" y="86741"/>
                  </a:lnTo>
                  <a:lnTo>
                    <a:pt x="42951" y="89725"/>
                  </a:lnTo>
                  <a:lnTo>
                    <a:pt x="54424" y="89725"/>
                  </a:lnTo>
                  <a:lnTo>
                    <a:pt x="55816" y="86626"/>
                  </a:lnTo>
                  <a:lnTo>
                    <a:pt x="59651" y="79679"/>
                  </a:lnTo>
                  <a:lnTo>
                    <a:pt x="122554" y="79679"/>
                  </a:lnTo>
                  <a:lnTo>
                    <a:pt x="122554" y="71386"/>
                  </a:lnTo>
                  <a:lnTo>
                    <a:pt x="120027" y="68846"/>
                  </a:lnTo>
                  <a:lnTo>
                    <a:pt x="66103" y="68846"/>
                  </a:lnTo>
                  <a:lnTo>
                    <a:pt x="70065" y="62547"/>
                  </a:lnTo>
                  <a:lnTo>
                    <a:pt x="73977" y="56692"/>
                  </a:lnTo>
                  <a:lnTo>
                    <a:pt x="76504" y="52438"/>
                  </a:lnTo>
                  <a:lnTo>
                    <a:pt x="98363" y="52438"/>
                  </a:lnTo>
                  <a:lnTo>
                    <a:pt x="92074" y="41579"/>
                  </a:lnTo>
                  <a:lnTo>
                    <a:pt x="79565" y="41579"/>
                  </a:lnTo>
                  <a:lnTo>
                    <a:pt x="76555" y="39751"/>
                  </a:lnTo>
                  <a:lnTo>
                    <a:pt x="72428" y="38061"/>
                  </a:lnTo>
                  <a:close/>
                </a:path>
                <a:path w="122554" h="134620">
                  <a:moveTo>
                    <a:pt x="98363" y="52438"/>
                  </a:moveTo>
                  <a:lnTo>
                    <a:pt x="76504" y="52438"/>
                  </a:lnTo>
                  <a:lnTo>
                    <a:pt x="98043" y="65659"/>
                  </a:lnTo>
                  <a:lnTo>
                    <a:pt x="103136" y="60680"/>
                  </a:lnTo>
                  <a:lnTo>
                    <a:pt x="98363" y="52438"/>
                  </a:lnTo>
                  <a:close/>
                </a:path>
                <a:path w="122554" h="134620">
                  <a:moveTo>
                    <a:pt x="74687" y="11557"/>
                  </a:moveTo>
                  <a:lnTo>
                    <a:pt x="29451" y="11557"/>
                  </a:lnTo>
                  <a:lnTo>
                    <a:pt x="62674" y="12433"/>
                  </a:lnTo>
                  <a:lnTo>
                    <a:pt x="79565" y="41579"/>
                  </a:lnTo>
                  <a:lnTo>
                    <a:pt x="92074" y="41579"/>
                  </a:lnTo>
                  <a:lnTo>
                    <a:pt x="74687" y="11557"/>
                  </a:lnTo>
                  <a:close/>
                </a:path>
              </a:pathLst>
            </a:custGeom>
            <a:solidFill>
              <a:srgbClr val="73C2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430331" y="4025002"/>
              <a:ext cx="200215" cy="23510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6383451" y="4025125"/>
              <a:ext cx="238760" cy="235585"/>
            </a:xfrm>
            <a:custGeom>
              <a:avLst/>
              <a:gdLst/>
              <a:ahLst/>
              <a:cxnLst/>
              <a:rect l="l" t="t" r="r" b="b"/>
              <a:pathLst>
                <a:path w="238759" h="235585">
                  <a:moveTo>
                    <a:pt x="103124" y="134620"/>
                  </a:moveTo>
                  <a:lnTo>
                    <a:pt x="70002" y="77406"/>
                  </a:lnTo>
                  <a:lnTo>
                    <a:pt x="67043" y="75653"/>
                  </a:lnTo>
                  <a:lnTo>
                    <a:pt x="1943" y="73952"/>
                  </a:lnTo>
                  <a:lnTo>
                    <a:pt x="0" y="80721"/>
                  </a:lnTo>
                  <a:lnTo>
                    <a:pt x="21602" y="93472"/>
                  </a:lnTo>
                  <a:lnTo>
                    <a:pt x="15608" y="105054"/>
                  </a:lnTo>
                  <a:lnTo>
                    <a:pt x="12801" y="117373"/>
                  </a:lnTo>
                  <a:lnTo>
                    <a:pt x="13563" y="129959"/>
                  </a:lnTo>
                  <a:lnTo>
                    <a:pt x="18275" y="142367"/>
                  </a:lnTo>
                  <a:lnTo>
                    <a:pt x="41211" y="182118"/>
                  </a:lnTo>
                  <a:lnTo>
                    <a:pt x="76492" y="126377"/>
                  </a:lnTo>
                  <a:lnTo>
                    <a:pt x="98044" y="139611"/>
                  </a:lnTo>
                  <a:lnTo>
                    <a:pt x="103124" y="134620"/>
                  </a:lnTo>
                  <a:close/>
                </a:path>
                <a:path w="238759" h="235585">
                  <a:moveTo>
                    <a:pt x="220878" y="20066"/>
                  </a:moveTo>
                  <a:lnTo>
                    <a:pt x="215988" y="14998"/>
                  </a:lnTo>
                  <a:lnTo>
                    <a:pt x="194132" y="27343"/>
                  </a:lnTo>
                  <a:lnTo>
                    <a:pt x="187121" y="16357"/>
                  </a:lnTo>
                  <a:lnTo>
                    <a:pt x="177863" y="7772"/>
                  </a:lnTo>
                  <a:lnTo>
                    <a:pt x="166573" y="2133"/>
                  </a:lnTo>
                  <a:lnTo>
                    <a:pt x="153454" y="0"/>
                  </a:lnTo>
                  <a:lnTo>
                    <a:pt x="105765" y="12"/>
                  </a:lnTo>
                  <a:lnTo>
                    <a:pt x="138188" y="58432"/>
                  </a:lnTo>
                  <a:lnTo>
                    <a:pt x="115989" y="70472"/>
                  </a:lnTo>
                  <a:lnTo>
                    <a:pt x="117741" y="77368"/>
                  </a:lnTo>
                  <a:lnTo>
                    <a:pt x="183845" y="77266"/>
                  </a:lnTo>
                  <a:lnTo>
                    <a:pt x="186855" y="75590"/>
                  </a:lnTo>
                  <a:lnTo>
                    <a:pt x="187401" y="74688"/>
                  </a:lnTo>
                  <a:lnTo>
                    <a:pt x="220878" y="20066"/>
                  </a:lnTo>
                  <a:close/>
                </a:path>
                <a:path w="238759" h="235585">
                  <a:moveTo>
                    <a:pt x="238340" y="144576"/>
                  </a:moveTo>
                  <a:lnTo>
                    <a:pt x="170954" y="144576"/>
                  </a:lnTo>
                  <a:lnTo>
                    <a:pt x="171627" y="118922"/>
                  </a:lnTo>
                  <a:lnTo>
                    <a:pt x="164782" y="116992"/>
                  </a:lnTo>
                  <a:lnTo>
                    <a:pt x="131787" y="174294"/>
                  </a:lnTo>
                  <a:lnTo>
                    <a:pt x="131749" y="177736"/>
                  </a:lnTo>
                  <a:lnTo>
                    <a:pt x="162826" y="234962"/>
                  </a:lnTo>
                  <a:lnTo>
                    <a:pt x="169672" y="233260"/>
                  </a:lnTo>
                  <a:lnTo>
                    <a:pt x="169900" y="208165"/>
                  </a:lnTo>
                  <a:lnTo>
                    <a:pt x="182918" y="207581"/>
                  </a:lnTo>
                  <a:lnTo>
                    <a:pt x="194983" y="203860"/>
                  </a:lnTo>
                  <a:lnTo>
                    <a:pt x="205498" y="196900"/>
                  </a:lnTo>
                  <a:lnTo>
                    <a:pt x="213918" y="186613"/>
                  </a:lnTo>
                  <a:lnTo>
                    <a:pt x="238340" y="144576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0139141" y="6268375"/>
            <a:ext cx="382905" cy="283210"/>
          </a:xfrm>
          <a:custGeom>
            <a:avLst/>
            <a:gdLst/>
            <a:ahLst/>
            <a:cxnLst/>
            <a:rect l="l" t="t" r="r" b="b"/>
            <a:pathLst>
              <a:path w="382904" h="283209">
                <a:moveTo>
                  <a:pt x="268998" y="36296"/>
                </a:moveTo>
                <a:lnTo>
                  <a:pt x="382600" y="36296"/>
                </a:lnTo>
                <a:lnTo>
                  <a:pt x="197561" y="283032"/>
                </a:lnTo>
                <a:lnTo>
                  <a:pt x="0" y="36296"/>
                </a:lnTo>
                <a:lnTo>
                  <a:pt x="112255" y="36296"/>
                </a:lnTo>
                <a:lnTo>
                  <a:pt x="112255" y="0"/>
                </a:lnTo>
              </a:path>
            </a:pathLst>
          </a:custGeom>
          <a:ln w="6477">
            <a:solidFill>
              <a:srgbClr val="C0255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8912905" y="4792963"/>
            <a:ext cx="1612265" cy="1278890"/>
            <a:chOff x="3185998" y="4792963"/>
            <a:chExt cx="1612265" cy="1278890"/>
          </a:xfrm>
        </p:grpSpPr>
        <p:sp>
          <p:nvSpPr>
            <p:cNvPr id="16" name="object 16"/>
            <p:cNvSpPr/>
            <p:nvPr/>
          </p:nvSpPr>
          <p:spPr>
            <a:xfrm>
              <a:off x="4412233" y="5291837"/>
              <a:ext cx="382905" cy="283210"/>
            </a:xfrm>
            <a:custGeom>
              <a:avLst/>
              <a:gdLst/>
              <a:ahLst/>
              <a:cxnLst/>
              <a:rect l="l" t="t" r="r" b="b"/>
              <a:pathLst>
                <a:path w="382904" h="283210">
                  <a:moveTo>
                    <a:pt x="268998" y="36296"/>
                  </a:moveTo>
                  <a:lnTo>
                    <a:pt x="382600" y="36296"/>
                  </a:lnTo>
                  <a:lnTo>
                    <a:pt x="197561" y="283032"/>
                  </a:lnTo>
                  <a:lnTo>
                    <a:pt x="0" y="36296"/>
                  </a:lnTo>
                  <a:lnTo>
                    <a:pt x="112255" y="36296"/>
                  </a:lnTo>
                  <a:lnTo>
                    <a:pt x="112255" y="0"/>
                  </a:lnTo>
                </a:path>
              </a:pathLst>
            </a:custGeom>
            <a:ln w="6477">
              <a:solidFill>
                <a:srgbClr val="00BDF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189236" y="4796202"/>
              <a:ext cx="1605915" cy="1272540"/>
            </a:xfrm>
            <a:custGeom>
              <a:avLst/>
              <a:gdLst/>
              <a:ahLst/>
              <a:cxnLst/>
              <a:rect l="l" t="t" r="r" b="b"/>
              <a:pathLst>
                <a:path w="1605914" h="1272539">
                  <a:moveTo>
                    <a:pt x="1491996" y="1025321"/>
                  </a:moveTo>
                  <a:lnTo>
                    <a:pt x="1605597" y="1025321"/>
                  </a:lnTo>
                  <a:lnTo>
                    <a:pt x="1420558" y="1272057"/>
                  </a:lnTo>
                  <a:lnTo>
                    <a:pt x="1222997" y="1025321"/>
                  </a:lnTo>
                  <a:lnTo>
                    <a:pt x="1335252" y="1025321"/>
                  </a:lnTo>
                  <a:lnTo>
                    <a:pt x="1335252" y="989025"/>
                  </a:lnTo>
                  <a:lnTo>
                    <a:pt x="0" y="989025"/>
                  </a:lnTo>
                  <a:lnTo>
                    <a:pt x="0" y="0"/>
                  </a:lnTo>
                  <a:lnTo>
                    <a:pt x="1231201" y="0"/>
                  </a:lnTo>
                </a:path>
              </a:pathLst>
            </a:custGeom>
            <a:ln w="6477">
              <a:solidFill>
                <a:srgbClr val="F794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10543999" y="5781975"/>
            <a:ext cx="1557655" cy="647065"/>
            <a:chOff x="4817092" y="5781974"/>
            <a:chExt cx="1557655" cy="647065"/>
          </a:xfrm>
        </p:grpSpPr>
        <p:sp>
          <p:nvSpPr>
            <p:cNvPr id="19" name="object 19"/>
            <p:cNvSpPr/>
            <p:nvPr/>
          </p:nvSpPr>
          <p:spPr>
            <a:xfrm>
              <a:off x="4885997" y="5785213"/>
              <a:ext cx="1485900" cy="640080"/>
            </a:xfrm>
            <a:custGeom>
              <a:avLst/>
              <a:gdLst/>
              <a:ahLst/>
              <a:cxnLst/>
              <a:rect l="l" t="t" r="r" b="b"/>
              <a:pathLst>
                <a:path w="1485900" h="640079">
                  <a:moveTo>
                    <a:pt x="1238681" y="216077"/>
                  </a:moveTo>
                  <a:lnTo>
                    <a:pt x="1238681" y="102476"/>
                  </a:lnTo>
                  <a:lnTo>
                    <a:pt x="1485417" y="287515"/>
                  </a:lnTo>
                  <a:lnTo>
                    <a:pt x="1238681" y="485076"/>
                  </a:lnTo>
                  <a:lnTo>
                    <a:pt x="1238681" y="372821"/>
                  </a:lnTo>
                  <a:lnTo>
                    <a:pt x="1202385" y="372821"/>
                  </a:lnTo>
                  <a:lnTo>
                    <a:pt x="1202385" y="640067"/>
                  </a:lnTo>
                  <a:lnTo>
                    <a:pt x="0" y="640067"/>
                  </a:lnTo>
                  <a:lnTo>
                    <a:pt x="0" y="0"/>
                  </a:lnTo>
                </a:path>
              </a:pathLst>
            </a:custGeom>
            <a:ln w="647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817092" y="5785223"/>
              <a:ext cx="1335405" cy="0"/>
            </a:xfrm>
            <a:custGeom>
              <a:avLst/>
              <a:gdLst/>
              <a:ahLst/>
              <a:cxnLst/>
              <a:rect l="l" t="t" r="r" b="b"/>
              <a:pathLst>
                <a:path w="1335404">
                  <a:moveTo>
                    <a:pt x="1335252" y="0"/>
                  </a:moveTo>
                  <a:lnTo>
                    <a:pt x="0" y="0"/>
                  </a:lnTo>
                </a:path>
              </a:pathLst>
            </a:custGeom>
            <a:ln w="6477">
              <a:solidFill>
                <a:srgbClr val="F794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12110355" y="5962627"/>
            <a:ext cx="247650" cy="235585"/>
            <a:chOff x="6383449" y="5962626"/>
            <a:chExt cx="247650" cy="235585"/>
          </a:xfrm>
        </p:grpSpPr>
        <p:sp>
          <p:nvSpPr>
            <p:cNvPr id="22" name="object 22"/>
            <p:cNvSpPr/>
            <p:nvPr/>
          </p:nvSpPr>
          <p:spPr>
            <a:xfrm>
              <a:off x="6426733" y="5966536"/>
              <a:ext cx="200660" cy="201930"/>
            </a:xfrm>
            <a:custGeom>
              <a:avLst/>
              <a:gdLst/>
              <a:ahLst/>
              <a:cxnLst/>
              <a:rect l="l" t="t" r="r" b="b"/>
              <a:pathLst>
                <a:path w="200659" h="201929">
                  <a:moveTo>
                    <a:pt x="72567" y="199605"/>
                  </a:moveTo>
                  <a:lnTo>
                    <a:pt x="71005" y="147840"/>
                  </a:lnTo>
                  <a:lnTo>
                    <a:pt x="10083" y="143319"/>
                  </a:lnTo>
                  <a:lnTo>
                    <a:pt x="0" y="172923"/>
                  </a:lnTo>
                  <a:lnTo>
                    <a:pt x="22542" y="201129"/>
                  </a:lnTo>
                  <a:lnTo>
                    <a:pt x="71412" y="201498"/>
                  </a:lnTo>
                  <a:lnTo>
                    <a:pt x="72567" y="199605"/>
                  </a:lnTo>
                  <a:close/>
                </a:path>
                <a:path w="200659" h="201929">
                  <a:moveTo>
                    <a:pt x="89141" y="23190"/>
                  </a:moveTo>
                  <a:lnTo>
                    <a:pt x="68148" y="0"/>
                  </a:lnTo>
                  <a:lnTo>
                    <a:pt x="32537" y="6032"/>
                  </a:lnTo>
                  <a:lnTo>
                    <a:pt x="8509" y="48577"/>
                  </a:lnTo>
                  <a:lnTo>
                    <a:pt x="9613" y="50507"/>
                  </a:lnTo>
                  <a:lnTo>
                    <a:pt x="55613" y="74269"/>
                  </a:lnTo>
                  <a:lnTo>
                    <a:pt x="89141" y="23190"/>
                  </a:lnTo>
                  <a:close/>
                </a:path>
                <a:path w="200659" h="201929">
                  <a:moveTo>
                    <a:pt x="200190" y="109296"/>
                  </a:moveTo>
                  <a:lnTo>
                    <a:pt x="175221" y="67284"/>
                  </a:lnTo>
                  <a:lnTo>
                    <a:pt x="172999" y="67284"/>
                  </a:lnTo>
                  <a:lnTo>
                    <a:pt x="129514" y="95377"/>
                  </a:lnTo>
                  <a:lnTo>
                    <a:pt x="157149" y="149872"/>
                  </a:lnTo>
                  <a:lnTo>
                    <a:pt x="187706" y="143192"/>
                  </a:lnTo>
                  <a:lnTo>
                    <a:pt x="200190" y="109296"/>
                  </a:lnTo>
                  <a:close/>
                </a:path>
              </a:pathLst>
            </a:custGeom>
            <a:solidFill>
              <a:srgbClr val="537F4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383449" y="6036719"/>
              <a:ext cx="122555" cy="134620"/>
            </a:xfrm>
            <a:custGeom>
              <a:avLst/>
              <a:gdLst/>
              <a:ahLst/>
              <a:cxnLst/>
              <a:rect l="l" t="t" r="r" b="b"/>
              <a:pathLst>
                <a:path w="122554" h="134620">
                  <a:moveTo>
                    <a:pt x="1943" y="0"/>
                  </a:moveTo>
                  <a:lnTo>
                    <a:pt x="0" y="6769"/>
                  </a:lnTo>
                  <a:lnTo>
                    <a:pt x="21615" y="19519"/>
                  </a:lnTo>
                  <a:lnTo>
                    <a:pt x="15617" y="31095"/>
                  </a:lnTo>
                  <a:lnTo>
                    <a:pt x="12811" y="43405"/>
                  </a:lnTo>
                  <a:lnTo>
                    <a:pt x="13571" y="55995"/>
                  </a:lnTo>
                  <a:lnTo>
                    <a:pt x="18275" y="68414"/>
                  </a:lnTo>
                  <a:lnTo>
                    <a:pt x="39472" y="105210"/>
                  </a:lnTo>
                  <a:lnTo>
                    <a:pt x="65508" y="133359"/>
                  </a:lnTo>
                  <a:lnTo>
                    <a:pt x="72326" y="134556"/>
                  </a:lnTo>
                  <a:lnTo>
                    <a:pt x="120027" y="134556"/>
                  </a:lnTo>
                  <a:lnTo>
                    <a:pt x="122554" y="132029"/>
                  </a:lnTo>
                  <a:lnTo>
                    <a:pt x="122554" y="123723"/>
                  </a:lnTo>
                  <a:lnTo>
                    <a:pt x="68198" y="123723"/>
                  </a:lnTo>
                  <a:lnTo>
                    <a:pt x="60655" y="119760"/>
                  </a:lnTo>
                  <a:lnTo>
                    <a:pt x="56553" y="112801"/>
                  </a:lnTo>
                  <a:lnTo>
                    <a:pt x="55041" y="110286"/>
                  </a:lnTo>
                  <a:lnTo>
                    <a:pt x="52222" y="105498"/>
                  </a:lnTo>
                  <a:lnTo>
                    <a:pt x="51981" y="101561"/>
                  </a:lnTo>
                  <a:lnTo>
                    <a:pt x="52273" y="98450"/>
                  </a:lnTo>
                  <a:lnTo>
                    <a:pt x="52793" y="93357"/>
                  </a:lnTo>
                  <a:lnTo>
                    <a:pt x="54424" y="89725"/>
                  </a:lnTo>
                  <a:lnTo>
                    <a:pt x="42951" y="89725"/>
                  </a:lnTo>
                  <a:lnTo>
                    <a:pt x="22936" y="50685"/>
                  </a:lnTo>
                  <a:lnTo>
                    <a:pt x="23926" y="42202"/>
                  </a:lnTo>
                  <a:lnTo>
                    <a:pt x="27390" y="31811"/>
                  </a:lnTo>
                  <a:lnTo>
                    <a:pt x="32261" y="23826"/>
                  </a:lnTo>
                  <a:lnTo>
                    <a:pt x="34345" y="17368"/>
                  </a:lnTo>
                  <a:lnTo>
                    <a:pt x="29451" y="11556"/>
                  </a:lnTo>
                  <a:lnTo>
                    <a:pt x="74687" y="11556"/>
                  </a:lnTo>
                  <a:lnTo>
                    <a:pt x="70002" y="3467"/>
                  </a:lnTo>
                  <a:lnTo>
                    <a:pt x="67043" y="1701"/>
                  </a:lnTo>
                  <a:lnTo>
                    <a:pt x="65989" y="1689"/>
                  </a:lnTo>
                  <a:lnTo>
                    <a:pt x="1943" y="0"/>
                  </a:lnTo>
                  <a:close/>
                </a:path>
                <a:path w="122554" h="134620">
                  <a:moveTo>
                    <a:pt x="122554" y="79679"/>
                  </a:moveTo>
                  <a:lnTo>
                    <a:pt x="111721" y="79679"/>
                  </a:lnTo>
                  <a:lnTo>
                    <a:pt x="111721" y="123723"/>
                  </a:lnTo>
                  <a:lnTo>
                    <a:pt x="122554" y="123723"/>
                  </a:lnTo>
                  <a:lnTo>
                    <a:pt x="122554" y="79679"/>
                  </a:lnTo>
                  <a:close/>
                </a:path>
                <a:path w="122554" h="134620">
                  <a:moveTo>
                    <a:pt x="72428" y="38061"/>
                  </a:moveTo>
                  <a:lnTo>
                    <a:pt x="58448" y="61612"/>
                  </a:lnTo>
                  <a:lnTo>
                    <a:pt x="53085" y="70547"/>
                  </a:lnTo>
                  <a:lnTo>
                    <a:pt x="45046" y="83769"/>
                  </a:lnTo>
                  <a:lnTo>
                    <a:pt x="43802" y="86740"/>
                  </a:lnTo>
                  <a:lnTo>
                    <a:pt x="42951" y="89725"/>
                  </a:lnTo>
                  <a:lnTo>
                    <a:pt x="54424" y="89725"/>
                  </a:lnTo>
                  <a:lnTo>
                    <a:pt x="55816" y="86626"/>
                  </a:lnTo>
                  <a:lnTo>
                    <a:pt x="59651" y="79679"/>
                  </a:lnTo>
                  <a:lnTo>
                    <a:pt x="122554" y="79679"/>
                  </a:lnTo>
                  <a:lnTo>
                    <a:pt x="122554" y="71386"/>
                  </a:lnTo>
                  <a:lnTo>
                    <a:pt x="120027" y="68846"/>
                  </a:lnTo>
                  <a:lnTo>
                    <a:pt x="66103" y="68846"/>
                  </a:lnTo>
                  <a:lnTo>
                    <a:pt x="70065" y="62547"/>
                  </a:lnTo>
                  <a:lnTo>
                    <a:pt x="73977" y="56692"/>
                  </a:lnTo>
                  <a:lnTo>
                    <a:pt x="76504" y="52438"/>
                  </a:lnTo>
                  <a:lnTo>
                    <a:pt x="98363" y="52438"/>
                  </a:lnTo>
                  <a:lnTo>
                    <a:pt x="92074" y="41579"/>
                  </a:lnTo>
                  <a:lnTo>
                    <a:pt x="79565" y="41579"/>
                  </a:lnTo>
                  <a:lnTo>
                    <a:pt x="76555" y="39750"/>
                  </a:lnTo>
                  <a:lnTo>
                    <a:pt x="72428" y="38061"/>
                  </a:lnTo>
                  <a:close/>
                </a:path>
                <a:path w="122554" h="134620">
                  <a:moveTo>
                    <a:pt x="98363" y="52438"/>
                  </a:moveTo>
                  <a:lnTo>
                    <a:pt x="76504" y="52438"/>
                  </a:lnTo>
                  <a:lnTo>
                    <a:pt x="98043" y="65658"/>
                  </a:lnTo>
                  <a:lnTo>
                    <a:pt x="103136" y="60680"/>
                  </a:lnTo>
                  <a:lnTo>
                    <a:pt x="98363" y="52438"/>
                  </a:lnTo>
                  <a:close/>
                </a:path>
                <a:path w="122554" h="134620">
                  <a:moveTo>
                    <a:pt x="74687" y="11556"/>
                  </a:moveTo>
                  <a:lnTo>
                    <a:pt x="29451" y="11556"/>
                  </a:lnTo>
                  <a:lnTo>
                    <a:pt x="62674" y="12433"/>
                  </a:lnTo>
                  <a:lnTo>
                    <a:pt x="79565" y="41579"/>
                  </a:lnTo>
                  <a:lnTo>
                    <a:pt x="92074" y="41579"/>
                  </a:lnTo>
                  <a:lnTo>
                    <a:pt x="74687" y="11556"/>
                  </a:lnTo>
                  <a:close/>
                </a:path>
              </a:pathLst>
            </a:custGeom>
            <a:solidFill>
              <a:srgbClr val="73C2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30331" y="5962626"/>
              <a:ext cx="200216" cy="23510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6383451" y="5962738"/>
              <a:ext cx="238760" cy="235585"/>
            </a:xfrm>
            <a:custGeom>
              <a:avLst/>
              <a:gdLst/>
              <a:ahLst/>
              <a:cxnLst/>
              <a:rect l="l" t="t" r="r" b="b"/>
              <a:pathLst>
                <a:path w="238759" h="235585">
                  <a:moveTo>
                    <a:pt x="103124" y="134632"/>
                  </a:moveTo>
                  <a:lnTo>
                    <a:pt x="70002" y="77419"/>
                  </a:lnTo>
                  <a:lnTo>
                    <a:pt x="67043" y="75666"/>
                  </a:lnTo>
                  <a:lnTo>
                    <a:pt x="1943" y="73964"/>
                  </a:lnTo>
                  <a:lnTo>
                    <a:pt x="0" y="80733"/>
                  </a:lnTo>
                  <a:lnTo>
                    <a:pt x="21602" y="93484"/>
                  </a:lnTo>
                  <a:lnTo>
                    <a:pt x="15608" y="105067"/>
                  </a:lnTo>
                  <a:lnTo>
                    <a:pt x="12801" y="117373"/>
                  </a:lnTo>
                  <a:lnTo>
                    <a:pt x="13563" y="129959"/>
                  </a:lnTo>
                  <a:lnTo>
                    <a:pt x="18275" y="142379"/>
                  </a:lnTo>
                  <a:lnTo>
                    <a:pt x="41211" y="182130"/>
                  </a:lnTo>
                  <a:lnTo>
                    <a:pt x="76492" y="126390"/>
                  </a:lnTo>
                  <a:lnTo>
                    <a:pt x="98044" y="139623"/>
                  </a:lnTo>
                  <a:lnTo>
                    <a:pt x="103124" y="134632"/>
                  </a:lnTo>
                  <a:close/>
                </a:path>
                <a:path w="238759" h="235585">
                  <a:moveTo>
                    <a:pt x="220878" y="20066"/>
                  </a:moveTo>
                  <a:lnTo>
                    <a:pt x="215988" y="14998"/>
                  </a:lnTo>
                  <a:lnTo>
                    <a:pt x="194132" y="27343"/>
                  </a:lnTo>
                  <a:lnTo>
                    <a:pt x="187121" y="16370"/>
                  </a:lnTo>
                  <a:lnTo>
                    <a:pt x="177863" y="7785"/>
                  </a:lnTo>
                  <a:lnTo>
                    <a:pt x="166573" y="2146"/>
                  </a:lnTo>
                  <a:lnTo>
                    <a:pt x="153454" y="0"/>
                  </a:lnTo>
                  <a:lnTo>
                    <a:pt x="105765" y="12"/>
                  </a:lnTo>
                  <a:lnTo>
                    <a:pt x="138188" y="58432"/>
                  </a:lnTo>
                  <a:lnTo>
                    <a:pt x="115989" y="70472"/>
                  </a:lnTo>
                  <a:lnTo>
                    <a:pt x="117729" y="77368"/>
                  </a:lnTo>
                  <a:lnTo>
                    <a:pt x="183845" y="77266"/>
                  </a:lnTo>
                  <a:lnTo>
                    <a:pt x="186855" y="75590"/>
                  </a:lnTo>
                  <a:lnTo>
                    <a:pt x="187401" y="74688"/>
                  </a:lnTo>
                  <a:lnTo>
                    <a:pt x="220878" y="20066"/>
                  </a:lnTo>
                  <a:close/>
                </a:path>
                <a:path w="238759" h="235585">
                  <a:moveTo>
                    <a:pt x="238340" y="144589"/>
                  </a:moveTo>
                  <a:lnTo>
                    <a:pt x="170954" y="144589"/>
                  </a:lnTo>
                  <a:lnTo>
                    <a:pt x="171627" y="118935"/>
                  </a:lnTo>
                  <a:lnTo>
                    <a:pt x="164782" y="117005"/>
                  </a:lnTo>
                  <a:lnTo>
                    <a:pt x="131787" y="174307"/>
                  </a:lnTo>
                  <a:lnTo>
                    <a:pt x="131749" y="177749"/>
                  </a:lnTo>
                  <a:lnTo>
                    <a:pt x="162826" y="234975"/>
                  </a:lnTo>
                  <a:lnTo>
                    <a:pt x="169672" y="233273"/>
                  </a:lnTo>
                  <a:lnTo>
                    <a:pt x="169900" y="208178"/>
                  </a:lnTo>
                  <a:lnTo>
                    <a:pt x="182918" y="207594"/>
                  </a:lnTo>
                  <a:lnTo>
                    <a:pt x="194983" y="203873"/>
                  </a:lnTo>
                  <a:lnTo>
                    <a:pt x="205511" y="196913"/>
                  </a:lnTo>
                  <a:lnTo>
                    <a:pt x="213918" y="186626"/>
                  </a:lnTo>
                  <a:lnTo>
                    <a:pt x="238340" y="144589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00206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900206" y="1686194"/>
            <a:ext cx="3637279" cy="10241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1700"/>
              </a:lnSpc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etapa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utilicen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sistema.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previsto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respectivas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IEC.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atención para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posibles brechas con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consideradas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441325">
              <a:lnSpc>
                <a:spcPts val="950"/>
              </a:lnSpc>
              <a:spcBef>
                <a:spcPts val="6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precauciones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influyen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envejecimiento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prematuro.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201409" y="3094922"/>
            <a:ext cx="240029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5720">
              <a:spcBef>
                <a:spcPts val="100"/>
              </a:spcBef>
            </a:pPr>
            <a:r>
              <a:rPr sz="4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Sitio</a:t>
            </a:r>
            <a:r>
              <a:rPr sz="4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&amp;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20"/>
              </a:spcBef>
            </a:pPr>
            <a:r>
              <a:rPr sz="5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Edificio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39663" y="2809402"/>
            <a:ext cx="1052830" cy="5695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25"/>
              </a:lnSpc>
              <a:spcBef>
                <a:spcPts val="100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Localización:</a:t>
            </a:r>
            <a:endParaRPr sz="450" dirty="0">
              <a:latin typeface="Microsoft Sans Serif"/>
              <a:cs typeface="Microsoft Sans Serif"/>
            </a:endParaRPr>
          </a:p>
          <a:p>
            <a:pPr marL="50165">
              <a:lnSpc>
                <a:spcPts val="585"/>
              </a:lnSpc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(Datos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Mediciones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climáticas)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Contaminación:</a:t>
            </a:r>
            <a:endParaRPr sz="300" dirty="0">
              <a:latin typeface="Microsoft Sans Serif"/>
              <a:cs typeface="Microsoft Sans Serif"/>
            </a:endParaRPr>
          </a:p>
          <a:p>
            <a:pPr marL="50165"/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(ICA*,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Mediciones,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Aplicación)</a:t>
            </a:r>
            <a:endParaRPr sz="500" dirty="0">
              <a:latin typeface="Microsoft Sans Serif"/>
              <a:cs typeface="Microsoft Sans Serif"/>
            </a:endParaRPr>
          </a:p>
          <a:p>
            <a:pPr marL="50165" marR="55244" indent="-38100">
              <a:lnSpc>
                <a:spcPts val="560"/>
              </a:lnSpc>
              <a:spcBef>
                <a:spcPts val="15"/>
              </a:spcBef>
            </a:pP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Descripción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simulación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r>
              <a:rPr lang="es-ES"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(Coordinación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aislamiento)</a:t>
            </a:r>
            <a:endParaRPr sz="4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450" dirty="0">
              <a:latin typeface="Microsoft Sans Serif"/>
              <a:cs typeface="Microsoft Sans Serif"/>
            </a:endParaRPr>
          </a:p>
          <a:p>
            <a:pPr marL="12700"/>
            <a:r>
              <a:rPr sz="300" i="1" spc="45" dirty="0">
                <a:solidFill>
                  <a:srgbClr val="171514"/>
                </a:solidFill>
                <a:latin typeface="Arial"/>
                <a:cs typeface="Arial"/>
              </a:rPr>
              <a:t>*</a:t>
            </a:r>
            <a:r>
              <a:rPr sz="3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300" i="1" dirty="0">
                <a:solidFill>
                  <a:srgbClr val="171514"/>
                </a:solidFill>
                <a:latin typeface="Arial"/>
                <a:cs typeface="Arial"/>
              </a:rPr>
              <a:t>AQI:</a:t>
            </a:r>
            <a:r>
              <a:rPr sz="3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300" i="1" spc="10" dirty="0">
                <a:solidFill>
                  <a:srgbClr val="171514"/>
                </a:solidFill>
                <a:latin typeface="Arial"/>
                <a:cs typeface="Arial"/>
              </a:rPr>
              <a:t>Índice</a:t>
            </a:r>
            <a:r>
              <a:rPr sz="3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300" i="1" spc="1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3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300" i="1" dirty="0">
                <a:solidFill>
                  <a:srgbClr val="171514"/>
                </a:solidFill>
                <a:latin typeface="Arial"/>
                <a:cs typeface="Arial"/>
              </a:rPr>
              <a:t>Calidad</a:t>
            </a:r>
            <a:r>
              <a:rPr sz="3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300" i="1" spc="10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3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300" i="1" spc="5" dirty="0">
                <a:solidFill>
                  <a:srgbClr val="171514"/>
                </a:solidFill>
                <a:latin typeface="Arial"/>
                <a:cs typeface="Arial"/>
              </a:rPr>
              <a:t>Aire</a:t>
            </a:r>
            <a:endParaRPr sz="300" dirty="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39663" y="3438278"/>
            <a:ext cx="1033780" cy="299441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>
              <a:lnSpc>
                <a:spcPct val="135900"/>
              </a:lnSpc>
              <a:spcBef>
                <a:spcPts val="50"/>
              </a:spcBef>
            </a:pPr>
            <a:r>
              <a:rPr sz="3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Quirófano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alrededores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Montaje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Descripción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simulación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tensiones.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193592" y="3681342"/>
            <a:ext cx="255904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F88E00"/>
                </a:solidFill>
                <a:latin typeface="Microsoft Sans Serif"/>
                <a:cs typeface="Microsoft Sans Serif"/>
              </a:rPr>
              <a:t>Habitación</a:t>
            </a:r>
            <a:r>
              <a:rPr sz="300" spc="-5" dirty="0">
                <a:solidFill>
                  <a:srgbClr val="F88E00"/>
                </a:solidFill>
                <a:latin typeface="Microsoft Sans Serif"/>
                <a:cs typeface="Microsoft Sans Serif"/>
              </a:rPr>
              <a:t> </a:t>
            </a:r>
            <a:r>
              <a:rPr sz="300" spc="15" dirty="0">
                <a:solidFill>
                  <a:srgbClr val="F88E00"/>
                </a:solidFill>
                <a:latin typeface="Microsoft Sans Serif"/>
                <a:cs typeface="Microsoft Sans Serif"/>
              </a:rPr>
              <a:t>&amp;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52100" y="3733701"/>
            <a:ext cx="154051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75" spc="15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(simulación</a:t>
            </a:r>
            <a:r>
              <a:rPr sz="675" spc="-7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22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r>
              <a:rPr sz="675" spc="-7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 vs </a:t>
            </a:r>
            <a:r>
              <a:rPr sz="675" spc="22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75" spc="-7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22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75" spc="-7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7" baseline="6172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75" spc="7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lang="es-ES" sz="675" baseline="6172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 err="1">
                <a:solidFill>
                  <a:srgbClr val="F88E00"/>
                </a:solidFill>
                <a:latin typeface="Microsoft Sans Serif"/>
                <a:cs typeface="Microsoft Sans Serif"/>
              </a:rPr>
              <a:t>Equipos</a:t>
            </a:r>
            <a:r>
              <a:rPr sz="500" spc="-5" dirty="0">
                <a:solidFill>
                  <a:srgbClr val="F88E00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F88E00"/>
                </a:solidFill>
                <a:latin typeface="Microsoft Sans Serif"/>
                <a:cs typeface="Microsoft Sans Serif"/>
              </a:rPr>
              <a:t>MT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998275" y="3710584"/>
            <a:ext cx="4419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F88E00"/>
                </a:solidFill>
                <a:latin typeface="Microsoft Sans Serif"/>
                <a:cs typeface="Microsoft Sans Serif"/>
              </a:rPr>
              <a:t>Uso</a:t>
            </a:r>
            <a:r>
              <a:rPr sz="600" spc="-5" dirty="0">
                <a:solidFill>
                  <a:srgbClr val="F88E00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F88E00"/>
                </a:solidFill>
                <a:latin typeface="Microsoft Sans Serif"/>
                <a:cs typeface="Microsoft Sans Serif"/>
              </a:rPr>
              <a:t>normal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39663" y="4032696"/>
            <a:ext cx="626110" cy="259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Modelado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daños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33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envejecimiento</a:t>
            </a:r>
            <a:endParaRPr sz="3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300">
              <a:latin typeface="Microsoft Sans Serif"/>
              <a:cs typeface="Microsoft Sans Serif"/>
            </a:endParaRPr>
          </a:p>
          <a:p>
            <a:pPr marL="12700"/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0156332" y="4150409"/>
            <a:ext cx="336550" cy="16543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spcBef>
                <a:spcPts val="170"/>
              </a:spcBef>
            </a:pPr>
            <a:r>
              <a:rPr sz="400" spc="15" dirty="0">
                <a:solidFill>
                  <a:srgbClr val="BB0E45"/>
                </a:solidFill>
                <a:latin typeface="Microsoft Sans Serif"/>
                <a:cs typeface="Microsoft Sans Serif"/>
              </a:rPr>
              <a:t>Componente</a:t>
            </a:r>
            <a:endParaRPr sz="400">
              <a:latin typeface="Microsoft Sans Serif"/>
              <a:cs typeface="Microsoft Sans Serif"/>
            </a:endParaRPr>
          </a:p>
          <a:p>
            <a:pPr marL="66675">
              <a:spcBef>
                <a:spcPts val="85"/>
              </a:spcBef>
            </a:pPr>
            <a:r>
              <a:rPr sz="450" spc="15" dirty="0">
                <a:solidFill>
                  <a:srgbClr val="BB0E45"/>
                </a:solidFill>
                <a:latin typeface="Microsoft Sans Serif"/>
                <a:cs typeface="Microsoft Sans Serif"/>
              </a:rPr>
              <a:t>Material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207438" y="5120732"/>
            <a:ext cx="240029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5720">
              <a:spcBef>
                <a:spcPts val="100"/>
              </a:spcBef>
            </a:pPr>
            <a:r>
              <a:rPr sz="4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Sitio</a:t>
            </a:r>
            <a:r>
              <a:rPr sz="4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&amp;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20"/>
              </a:spcBef>
            </a:pPr>
            <a:r>
              <a:rPr sz="5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Edificio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00206" y="4609487"/>
            <a:ext cx="1076325" cy="11461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endParaRPr sz="600" dirty="0">
              <a:latin typeface="Microsoft Sans Serif"/>
              <a:cs typeface="Microsoft Sans Serif"/>
            </a:endParaRPr>
          </a:p>
          <a:p>
            <a:pPr marL="53975" marR="119380">
              <a:lnSpc>
                <a:spcPct val="103899"/>
              </a:lnSpc>
              <a:spcBef>
                <a:spcPts val="919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debidas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lang="es-ES"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endParaRPr sz="450" dirty="0">
              <a:latin typeface="Microsoft Sans Serif"/>
              <a:cs typeface="Microsoft Sans Serif"/>
            </a:endParaRPr>
          </a:p>
          <a:p>
            <a:pPr marL="53975" marR="5080">
              <a:lnSpc>
                <a:spcPct val="133600"/>
              </a:lnSpc>
              <a:spcBef>
                <a:spcPts val="185"/>
              </a:spcBef>
            </a:pPr>
            <a:r>
              <a:rPr sz="2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estacionario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lang="es-ES"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autocalentamiento</a:t>
            </a:r>
            <a:endParaRPr sz="350" dirty="0">
              <a:latin typeface="Microsoft Sans Serif"/>
              <a:cs typeface="Microsoft Sans Serif"/>
            </a:endParaRPr>
          </a:p>
          <a:p>
            <a:pPr marL="53975" marR="90805">
              <a:lnSpc>
                <a:spcPct val="103899"/>
              </a:lnSpc>
              <a:spcBef>
                <a:spcPts val="225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4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encendido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apagado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endParaRPr sz="450" dirty="0">
              <a:latin typeface="Microsoft Sans Serif"/>
              <a:cs typeface="Microsoft Sans Serif"/>
            </a:endParaRPr>
          </a:p>
          <a:p>
            <a:pPr marL="53975">
              <a:spcBef>
                <a:spcPts val="325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Vibración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funcionamiento.</a:t>
            </a:r>
            <a:endParaRPr sz="350" dirty="0">
              <a:latin typeface="Microsoft Sans Serif"/>
              <a:cs typeface="Microsoft Sans Serif"/>
            </a:endParaRPr>
          </a:p>
          <a:p>
            <a:pPr marL="53975" marR="73660">
              <a:lnSpc>
                <a:spcPct val="116900"/>
              </a:lnSpc>
              <a:spcBef>
                <a:spcPts val="215"/>
              </a:spcBef>
            </a:pP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condensación.</a:t>
            </a:r>
            <a:endParaRPr sz="400" dirty="0">
              <a:latin typeface="Microsoft Sans Serif"/>
              <a:cs typeface="Microsoft Sans Serif"/>
            </a:endParaRPr>
          </a:p>
          <a:p>
            <a:pPr marL="53975" marR="154940">
              <a:lnSpc>
                <a:spcPct val="116900"/>
              </a:lnSpc>
              <a:spcBef>
                <a:spcPts val="200"/>
              </a:spcBef>
            </a:pP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4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4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pueda</a:t>
            </a:r>
            <a:r>
              <a:rPr lang="es-ES"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causar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fallas.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100258" y="5613962"/>
            <a:ext cx="372745" cy="15811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11760">
              <a:spcBef>
                <a:spcPts val="130"/>
              </a:spcBef>
            </a:pPr>
            <a:r>
              <a:rPr sz="300" spc="5" dirty="0">
                <a:solidFill>
                  <a:srgbClr val="F88E00"/>
                </a:solidFill>
                <a:latin typeface="Microsoft Sans Serif"/>
                <a:cs typeface="Microsoft Sans Serif"/>
              </a:rPr>
              <a:t>Habitación</a:t>
            </a:r>
            <a:r>
              <a:rPr sz="300" spc="-5" dirty="0">
                <a:solidFill>
                  <a:srgbClr val="F88E00"/>
                </a:solidFill>
                <a:latin typeface="Microsoft Sans Serif"/>
                <a:cs typeface="Microsoft Sans Serif"/>
              </a:rPr>
              <a:t> </a:t>
            </a:r>
            <a:r>
              <a:rPr sz="300" spc="15" dirty="0">
                <a:solidFill>
                  <a:srgbClr val="F88E00"/>
                </a:solidFill>
                <a:latin typeface="Microsoft Sans Serif"/>
                <a:cs typeface="Microsoft Sans Serif"/>
              </a:rPr>
              <a:t>&amp;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spcBef>
                <a:spcPts val="50"/>
              </a:spcBef>
            </a:pPr>
            <a:r>
              <a:rPr sz="500" spc="5" dirty="0">
                <a:solidFill>
                  <a:srgbClr val="F88E00"/>
                </a:solidFill>
                <a:latin typeface="Microsoft Sans Serif"/>
                <a:cs typeface="Microsoft Sans Serif"/>
              </a:rPr>
              <a:t>Equipos</a:t>
            </a:r>
            <a:r>
              <a:rPr sz="500" spc="-5" dirty="0">
                <a:solidFill>
                  <a:srgbClr val="F88E00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F88E00"/>
                </a:solidFill>
                <a:latin typeface="Microsoft Sans Serif"/>
                <a:cs typeface="Microsoft Sans Serif"/>
              </a:rPr>
              <a:t>MT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964416" y="5670322"/>
            <a:ext cx="48005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10" dirty="0">
                <a:solidFill>
                  <a:srgbClr val="F88E00"/>
                </a:solidFill>
                <a:latin typeface="Arial"/>
                <a:cs typeface="Arial"/>
              </a:rPr>
              <a:t>Destinado</a:t>
            </a:r>
            <a:r>
              <a:rPr sz="500" spc="10" dirty="0">
                <a:solidFill>
                  <a:srgbClr val="F88E00"/>
                </a:solidFill>
                <a:latin typeface="Microsoft Sans Serif"/>
                <a:cs typeface="Microsoft Sans Serif"/>
              </a:rPr>
              <a:t>usar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162336" y="6098483"/>
            <a:ext cx="336550" cy="16543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spcBef>
                <a:spcPts val="170"/>
              </a:spcBef>
            </a:pPr>
            <a:r>
              <a:rPr sz="400" spc="15" dirty="0">
                <a:solidFill>
                  <a:srgbClr val="BB0E45"/>
                </a:solidFill>
                <a:latin typeface="Microsoft Sans Serif"/>
                <a:cs typeface="Microsoft Sans Serif"/>
              </a:rPr>
              <a:t>Componente</a:t>
            </a:r>
            <a:endParaRPr sz="400">
              <a:latin typeface="Microsoft Sans Serif"/>
              <a:cs typeface="Microsoft Sans Serif"/>
            </a:endParaRPr>
          </a:p>
          <a:p>
            <a:pPr marL="66675">
              <a:spcBef>
                <a:spcPts val="85"/>
              </a:spcBef>
            </a:pPr>
            <a:r>
              <a:rPr sz="450" spc="15" dirty="0">
                <a:solidFill>
                  <a:srgbClr val="BB0E45"/>
                </a:solidFill>
                <a:latin typeface="Microsoft Sans Serif"/>
                <a:cs typeface="Microsoft Sans Serif"/>
              </a:rPr>
              <a:t>Material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0205" y="6646372"/>
            <a:ext cx="3790950" cy="2982611"/>
          </a:xfrm>
          <a:prstGeom prst="rect">
            <a:avLst/>
          </a:prstGeom>
        </p:spPr>
        <p:txBody>
          <a:bodyPr vert="horz" wrap="square" lIns="0" tIns="78740" rIns="0" bIns="0" rtlCol="0">
            <a:spAutoFit/>
          </a:bodyPr>
          <a:lstStyle/>
          <a:p>
            <a:pPr marL="12700">
              <a:spcBef>
                <a:spcPts val="620"/>
              </a:spcBef>
            </a:pPr>
            <a:r>
              <a:rPr sz="8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Recomendaciones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evaluación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ciclo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vida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(LCA)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1700"/>
              </a:lnSpc>
              <a:spcBef>
                <a:spcPts val="254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reconocido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sistema.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categoría 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50693,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transformará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MT.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ACV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reconoce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ampliamente, como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ecopasaporte </a:t>
            </a:r>
            <a:r>
              <a:rPr sz="65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PEP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[3],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/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Vida</a:t>
            </a:r>
            <a:r>
              <a:rPr sz="7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35" dirty="0">
                <a:solidFill>
                  <a:srgbClr val="171514"/>
                </a:solidFill>
                <a:latin typeface="Arial"/>
                <a:cs typeface="Arial"/>
              </a:rPr>
              <a:t>útil</a:t>
            </a:r>
            <a:r>
              <a:rPr sz="7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Arial"/>
                <a:cs typeface="Arial"/>
              </a:rPr>
              <a:t>referencia</a:t>
            </a:r>
            <a:endParaRPr sz="750" dirty="0">
              <a:latin typeface="Arial"/>
              <a:cs typeface="Arial"/>
            </a:endParaRPr>
          </a:p>
          <a:p>
            <a:pPr marL="12700" marR="104139">
              <a:lnSpc>
                <a:spcPts val="950"/>
              </a:lnSpc>
              <a:spcBef>
                <a:spcPts val="4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ACV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válido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referencia.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lang="es-ES"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verificado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tipo, mientras 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necesitan condiciones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referencia.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referencia 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ACV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coherencia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referencia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700" dirty="0">
              <a:latin typeface="Microsoft Sans Serif"/>
              <a:cs typeface="Microsoft Sans Serif"/>
            </a:endParaRPr>
          </a:p>
          <a:p>
            <a:pPr marL="12700" marR="96520">
              <a:lnSpc>
                <a:spcPct val="121700"/>
              </a:lnSpc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 de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cubiertos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TC17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divididos 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conjuntos.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ACV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respectiva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calificaciones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influirán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diseño.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descripción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detallada del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estudiado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describiendo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 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 que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evaluación.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propiedades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estandarizadas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placa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identificación.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97485">
              <a:lnSpc>
                <a:spcPct val="121700"/>
              </a:lnSpc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basados</a:t>
            </a:r>
            <a:r>
              <a:rPr sz="650" spc="1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diagrama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anteriormente.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817672" y="4806698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DM107921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17672" y="2800504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680444" y="5993895"/>
            <a:ext cx="30778" cy="24257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b="1" spc="5" dirty="0">
                <a:solidFill>
                  <a:srgbClr val="9B9B9A"/>
                </a:solidFill>
                <a:latin typeface="Arial"/>
                <a:cs typeface="Arial"/>
              </a:rPr>
              <a:t>Almacenamiento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0776119" y="5928022"/>
            <a:ext cx="69250" cy="340995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b="1" spc="10" dirty="0">
                <a:solidFill>
                  <a:srgbClr val="9B9B9A"/>
                </a:solidFill>
                <a:latin typeface="Arial"/>
                <a:cs typeface="Arial"/>
              </a:rPr>
              <a:t>Transporte</a:t>
            </a:r>
            <a:endParaRPr sz="4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939676" y="5993895"/>
            <a:ext cx="30778" cy="24257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b="1" spc="5" dirty="0">
                <a:solidFill>
                  <a:srgbClr val="9B9B9A"/>
                </a:solidFill>
                <a:latin typeface="Arial"/>
                <a:cs typeface="Arial"/>
              </a:rPr>
              <a:t>Almacenamiento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1035351" y="5926226"/>
            <a:ext cx="69250" cy="36068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b="1" spc="15" dirty="0">
                <a:solidFill>
                  <a:srgbClr val="9B9B9A"/>
                </a:solidFill>
                <a:latin typeface="Arial"/>
                <a:cs typeface="Arial"/>
              </a:rPr>
              <a:t>Integración</a:t>
            </a:r>
            <a:endParaRPr sz="4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198909" y="5993895"/>
            <a:ext cx="30778" cy="24257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b="1" spc="5" dirty="0">
                <a:solidFill>
                  <a:srgbClr val="9B9B9A"/>
                </a:solidFill>
                <a:latin typeface="Arial"/>
                <a:cs typeface="Arial"/>
              </a:rPr>
              <a:t>Almacenamiento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1301372" y="5876419"/>
            <a:ext cx="323165" cy="48450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b="1" spc="5" dirty="0">
                <a:solidFill>
                  <a:srgbClr val="171514"/>
                </a:solidFill>
                <a:latin typeface="Arial"/>
                <a:cs typeface="Arial"/>
              </a:rPr>
              <a:t>Puesta</a:t>
            </a:r>
            <a:r>
              <a:rPr sz="4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b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4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b="1" dirty="0">
                <a:solidFill>
                  <a:srgbClr val="171514"/>
                </a:solidFill>
                <a:latin typeface="Arial"/>
                <a:cs typeface="Arial"/>
              </a:rPr>
              <a:t>servicio</a:t>
            </a:r>
            <a:endParaRPr sz="400">
              <a:latin typeface="Arial"/>
              <a:cs typeface="Arial"/>
            </a:endParaRPr>
          </a:p>
          <a:p>
            <a:pPr marL="202565">
              <a:spcBef>
                <a:spcPts val="390"/>
              </a:spcBef>
            </a:pPr>
            <a:r>
              <a:rPr sz="550" b="1" spc="10" dirty="0">
                <a:solidFill>
                  <a:srgbClr val="171514"/>
                </a:solidFill>
                <a:latin typeface="Arial"/>
                <a:cs typeface="Arial"/>
              </a:rPr>
              <a:t>Usar</a:t>
            </a:r>
            <a:endParaRPr sz="550">
              <a:latin typeface="Arial"/>
              <a:cs typeface="Arial"/>
            </a:endParaRPr>
          </a:p>
          <a:p>
            <a:pPr marL="53975">
              <a:spcBef>
                <a:spcPts val="509"/>
              </a:spcBef>
            </a:pPr>
            <a:r>
              <a:rPr sz="400" b="1" spc="20" dirty="0">
                <a:solidFill>
                  <a:srgbClr val="171514"/>
                </a:solidFill>
                <a:latin typeface="Arial"/>
                <a:cs typeface="Arial"/>
              </a:rPr>
              <a:t>Mantenimiento</a:t>
            </a:r>
            <a:endParaRPr sz="4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1703797" y="5911988"/>
            <a:ext cx="46166" cy="391160"/>
          </a:xfrm>
          <a:prstGeom prst="rect">
            <a:avLst/>
          </a:prstGeom>
        </p:spPr>
        <p:txBody>
          <a:bodyPr vert="vert270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300" b="1" spc="10" dirty="0">
                <a:solidFill>
                  <a:srgbClr val="9B9B9A"/>
                </a:solidFill>
                <a:latin typeface="Arial"/>
                <a:cs typeface="Arial"/>
              </a:rPr>
              <a:t>Desmantelamiento</a:t>
            </a:r>
            <a:endParaRPr sz="3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0680444" y="4056271"/>
            <a:ext cx="30778" cy="24257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b="1" spc="5" dirty="0">
                <a:solidFill>
                  <a:srgbClr val="171514"/>
                </a:solidFill>
                <a:latin typeface="Arial"/>
                <a:cs typeface="Arial"/>
              </a:rPr>
              <a:t>Almacenamiento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776119" y="3990397"/>
            <a:ext cx="69250" cy="340995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b="1" spc="10" dirty="0">
                <a:solidFill>
                  <a:srgbClr val="171514"/>
                </a:solidFill>
                <a:latin typeface="Arial"/>
                <a:cs typeface="Arial"/>
              </a:rPr>
              <a:t>Transporte</a:t>
            </a:r>
            <a:endParaRPr sz="4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0939676" y="4056271"/>
            <a:ext cx="30778" cy="24257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b="1" spc="5" dirty="0">
                <a:solidFill>
                  <a:srgbClr val="171514"/>
                </a:solidFill>
                <a:latin typeface="Arial"/>
                <a:cs typeface="Arial"/>
              </a:rPr>
              <a:t>Almacenamiento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1035351" y="3988601"/>
            <a:ext cx="69250" cy="36068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b="1" spc="15" dirty="0">
                <a:solidFill>
                  <a:srgbClr val="171514"/>
                </a:solidFill>
                <a:latin typeface="Arial"/>
                <a:cs typeface="Arial"/>
              </a:rPr>
              <a:t>Integración</a:t>
            </a:r>
            <a:endParaRPr sz="45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1198909" y="4056271"/>
            <a:ext cx="30778" cy="24257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b="1" spc="5" dirty="0">
                <a:solidFill>
                  <a:srgbClr val="171514"/>
                </a:solidFill>
                <a:latin typeface="Arial"/>
                <a:cs typeface="Arial"/>
              </a:rPr>
              <a:t>Almacenamiento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1301372" y="3938794"/>
            <a:ext cx="323165" cy="48450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b="1" spc="5" dirty="0">
                <a:solidFill>
                  <a:srgbClr val="171514"/>
                </a:solidFill>
                <a:latin typeface="Arial"/>
                <a:cs typeface="Arial"/>
              </a:rPr>
              <a:t>Puesta</a:t>
            </a:r>
            <a:r>
              <a:rPr sz="4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b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4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b="1" dirty="0">
                <a:solidFill>
                  <a:srgbClr val="171514"/>
                </a:solidFill>
                <a:latin typeface="Arial"/>
                <a:cs typeface="Arial"/>
              </a:rPr>
              <a:t>servicio</a:t>
            </a:r>
            <a:endParaRPr sz="400">
              <a:latin typeface="Arial"/>
              <a:cs typeface="Arial"/>
            </a:endParaRPr>
          </a:p>
          <a:p>
            <a:pPr marL="202565">
              <a:spcBef>
                <a:spcPts val="390"/>
              </a:spcBef>
            </a:pPr>
            <a:r>
              <a:rPr sz="550" b="1" spc="10" dirty="0">
                <a:solidFill>
                  <a:srgbClr val="171514"/>
                </a:solidFill>
                <a:latin typeface="Arial"/>
                <a:cs typeface="Arial"/>
              </a:rPr>
              <a:t>Usar</a:t>
            </a:r>
            <a:endParaRPr sz="550">
              <a:latin typeface="Arial"/>
              <a:cs typeface="Arial"/>
            </a:endParaRPr>
          </a:p>
          <a:p>
            <a:pPr marL="53975">
              <a:spcBef>
                <a:spcPts val="509"/>
              </a:spcBef>
            </a:pPr>
            <a:r>
              <a:rPr sz="400" b="1" spc="20" dirty="0">
                <a:solidFill>
                  <a:srgbClr val="171514"/>
                </a:solidFill>
                <a:latin typeface="Arial"/>
                <a:cs typeface="Arial"/>
              </a:rPr>
              <a:t>Mantenimiento</a:t>
            </a:r>
            <a:endParaRPr sz="4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1703797" y="3974363"/>
            <a:ext cx="46166" cy="391160"/>
          </a:xfrm>
          <a:prstGeom prst="rect">
            <a:avLst/>
          </a:prstGeom>
        </p:spPr>
        <p:txBody>
          <a:bodyPr vert="vert270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300" b="1" spc="10" dirty="0">
                <a:solidFill>
                  <a:srgbClr val="9B9B9A"/>
                </a:solidFill>
                <a:latin typeface="Arial"/>
                <a:cs typeface="Arial"/>
              </a:rPr>
              <a:t>Desmantelamiento</a:t>
            </a:r>
            <a:endParaRPr sz="3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290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6" y="1681304"/>
            <a:ext cx="3793490" cy="95123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>
              <a:spcBef>
                <a:spcPts val="355"/>
              </a:spcBef>
            </a:pPr>
            <a:r>
              <a:rPr sz="600" b="1" dirty="0">
                <a:solidFill>
                  <a:srgbClr val="171514"/>
                </a:solidFill>
                <a:latin typeface="Arial"/>
                <a:cs typeface="Arial"/>
              </a:rPr>
              <a:t>Reglas</a:t>
            </a:r>
            <a:r>
              <a:rPr sz="6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Arial"/>
                <a:cs typeface="Arial"/>
              </a:rPr>
              <a:t>corte</a:t>
            </a:r>
            <a:endParaRPr sz="600" dirty="0">
              <a:latin typeface="Arial"/>
              <a:cs typeface="Arial"/>
            </a:endParaRPr>
          </a:p>
          <a:p>
            <a:pPr marL="12700" marR="5080">
              <a:lnSpc>
                <a:spcPct val="134600"/>
              </a:lnSpc>
              <a:spcBef>
                <a:spcPts val="1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criterio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 en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reglas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específicas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(PSR).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masa, 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medioambientales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tenidos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cuenta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5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masa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unitaria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 medioambiental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vida.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ACV,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si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fabricante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demuestra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desproporcionado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ACV.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7" y="2855303"/>
            <a:ext cx="3809365" cy="1687897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spcBef>
                <a:spcPts val="459"/>
              </a:spcBef>
            </a:pPr>
            <a:r>
              <a:rPr sz="700" b="1" spc="-5" dirty="0">
                <a:solidFill>
                  <a:srgbClr val="171514"/>
                </a:solidFill>
                <a:latin typeface="Arial"/>
                <a:cs typeface="Arial"/>
              </a:rPr>
              <a:t>Escenarios</a:t>
            </a:r>
            <a:endParaRPr sz="700" dirty="0">
              <a:latin typeface="Arial"/>
              <a:cs typeface="Arial"/>
            </a:endParaRPr>
          </a:p>
          <a:p>
            <a:pPr marL="12700" marR="5080">
              <a:lnSpc>
                <a:spcPts val="1050"/>
              </a:lnSpc>
              <a:spcBef>
                <a:spcPts val="7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escenario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defecto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considerando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asociadas,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tasa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tasa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carga. Algunas aplicaciones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conjuntos 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escenarios,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refleja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propiedades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 marR="44450">
              <a:lnSpc>
                <a:spcPct val="145800"/>
              </a:lnSpc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PSR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energética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adaptada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bruta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(GAE)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bruta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(GEP).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3340">
              <a:lnSpc>
                <a:spcPct val="125000"/>
              </a:lnSpc>
              <a:spcBef>
                <a:spcPts val="2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intensidad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GEI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gCO2eq/kWh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[4,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5,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6].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trayectoria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electricidad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armonizarse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realice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ACV.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UIT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recomienda para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351 gCO2e/kWh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2025,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2025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2050.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detalles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escenario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elegido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citarse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declaración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ACV.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7" y="4747915"/>
            <a:ext cx="3643629" cy="1524263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</a:pP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Enlaces</a:t>
            </a:r>
            <a:r>
              <a:rPr sz="6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útiles:</a:t>
            </a:r>
            <a:endParaRPr sz="650" dirty="0">
              <a:latin typeface="Arial"/>
              <a:cs typeface="Arial"/>
            </a:endParaRPr>
          </a:p>
          <a:p>
            <a:pPr marL="12700">
              <a:spcBef>
                <a:spcPts val="22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Programa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PEP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ecopasaporte®: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2219960">
              <a:lnSpc>
                <a:spcPts val="1050"/>
              </a:lnSpc>
              <a:spcBef>
                <a:spcPts val="70"/>
              </a:spcBef>
              <a:buSzPct val="84615"/>
              <a:buAutoNum type="arabicPlain" startAt="3"/>
              <a:tabLst>
                <a:tab pos="114935" algn="l"/>
              </a:tabLst>
            </a:pPr>
            <a:r>
              <a:rPr sz="650" u="sng" spc="2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2"/>
              </a:rPr>
              <a:t>http://www.pep-ecopassport.org/</a:t>
            </a:r>
            <a:r>
              <a:rPr lang="es-ES" sz="650" u="sng" spc="2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Agencia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Internacional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Energía: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759460">
              <a:lnSpc>
                <a:spcPts val="1050"/>
              </a:lnSpc>
              <a:buSzPct val="84615"/>
              <a:buAutoNum type="arabicPlain" startAt="3"/>
              <a:tabLst>
                <a:tab pos="114935" algn="l"/>
              </a:tabLst>
            </a:pPr>
            <a:r>
              <a:rPr sz="6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</a:t>
            </a:r>
            <a:r>
              <a:rPr sz="6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3"/>
              </a:rPr>
              <a:t>www.iea.org/subscribe-to-data-services/co2-emissions-statistics</a:t>
            </a:r>
            <a:r>
              <a:rPr lang="es-ES" sz="6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Metodologías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Carbono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Proyecto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BEI: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76530">
              <a:lnSpc>
                <a:spcPts val="1050"/>
              </a:lnSpc>
              <a:buSzPct val="86666"/>
              <a:buAutoNum type="arabicPlain" startAt="3"/>
              <a:tabLst>
                <a:tab pos="130810" algn="l"/>
              </a:tabLst>
            </a:pPr>
            <a:r>
              <a:rPr sz="750" u="sng" spc="3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</a:t>
            </a:r>
            <a:r>
              <a:rPr sz="750" u="sng" spc="3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4"/>
              </a:rPr>
              <a:t>www.eib.org/attachments/strategies</a:t>
            </a:r>
            <a:r>
              <a:rPr sz="750" u="sng" spc="14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4"/>
              </a:rPr>
              <a:t> </a:t>
            </a:r>
            <a:r>
              <a:rPr sz="750" u="sng" spc="15" dirty="0" err="1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4"/>
              </a:rPr>
              <a:t>eib_project_carbon_footprint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4"/>
              </a:rPr>
              <a:t>_</a:t>
            </a:r>
            <a:r>
              <a:rPr lang="es-ES"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5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metologies_en.pdf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29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Metodología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CO2: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6599"/>
              </a:lnSpc>
              <a:spcBef>
                <a:spcPts val="40"/>
              </a:spcBef>
              <a:buSzPct val="86666"/>
              <a:buAutoNum type="arabicPlain" startAt="6"/>
              <a:tabLst>
                <a:tab pos="130810" algn="l"/>
              </a:tabLst>
            </a:pP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https://download.schneider-electric.com/files?p_enDocType=Brochure&amp;p_File_</a:t>
            </a:r>
            <a:r>
              <a:rPr lang="es-ES"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Name=CO2+Impact+Methodology.pdf&amp;p_Doc_Ref=CO2_methodology_guide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284906" y="3801606"/>
          <a:ext cx="6436360" cy="58112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201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915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4246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6521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600" dirty="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39700">
                        <a:lnSpc>
                          <a:spcPct val="100000"/>
                        </a:lnSpc>
                      </a:pPr>
                      <a:r>
                        <a:rPr sz="4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Definición</a:t>
                      </a:r>
                      <a:r>
                        <a:rPr sz="700" b="1" spc="-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-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207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r>
                        <a:rPr sz="5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5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146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88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PCA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climático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/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kgCO2eq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invernadero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influir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forzamiento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radiativo,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expresada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términos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05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referencia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(por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unidades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equivalentes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CO2)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horizonte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temporal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específico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145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GWP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20, 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GWP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GWP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500,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durante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20,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500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años,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respectivamente).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).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relaciona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influir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global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aire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superficie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posterior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diversos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parámetros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climáticos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sus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e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intensidad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tormentas,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intensidad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precipitaciones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5046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inundaciones,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etc.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2985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</a:t>
                      </a: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climático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PCA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fósil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kgCO2eq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34600"/>
                        </a:lnSpc>
                        <a:spcBef>
                          <a:spcPts val="9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gases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efecto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invernadero 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(GEI)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cualquier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medio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procedentes de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oxidación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y/o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reducción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combustibles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fósiles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mediante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su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transformación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(p.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ej.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combustión,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digestión,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vertido,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etc.).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31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incluye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provenientes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turba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calcinación/carbonatación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piedra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/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530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caliza.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</a:t>
                      </a: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climático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kgCO2eq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atmósfera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(CO2,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CH4)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procedentes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oxidación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y/o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reducción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biomasa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aérea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3576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GWP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biogénico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mediante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transformación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(p.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ej.,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combustión,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digestión,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compostaje,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vertido)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absorción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/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3236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CO2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atmósfera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mediante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fotosíntesis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durante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biomasa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crecimiento,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decir,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correspondiente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/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contenido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productos,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biocombustibles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residuos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vegetales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aéreos,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/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hojarasca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madera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muerta.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intercambios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bosques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nativos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modelarán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según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/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2866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LULT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(incluidas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relacionadas,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derivados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residuos)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714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</a:t>
                      </a: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climático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kgCO2eq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1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Absorciones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(CO2,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CH4)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originadas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reservas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provocados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841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29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4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transformación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19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tierra.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subcategoría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incluye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intercambios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biogénico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provenientes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GWP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deforestación,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construcción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carreteras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otras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actividades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(incluidas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suelo).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Para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3495" marB="0"/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bosques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nativos,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todas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CO2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relacionadas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incluyen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modelan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subcategoría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(incluidas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3495" marB="0"/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relacionadas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suelo,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derivados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bosque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nativo35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residuos),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mientras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excluye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3495" marB="0"/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4881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absorción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CO2.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678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Agotamiento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ozono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41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kgCFC-11eq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HA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tiene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ozono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estratosférico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debido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305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agotan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ozono,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gases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contienen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cloro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bromo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larga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145" marB="0"/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513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CFC,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HCFC,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halones)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1687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toxicidad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humana,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CTUh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03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HA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adversos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salud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seres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humanos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  <a:tr h="129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cáncer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22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causados</a:t>
                      </a:r>
                      <a:r>
                        <a:rPr lang="es-ES"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ingesta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sustancias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tóxicas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inhalación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aire,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ingestión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alimentos/agua,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penetración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/>
                </a:tc>
                <a:extLst>
                  <a:ext uri="{0D108BD9-81ED-4DB2-BD59-A6C34878D82A}">
                    <a16:rowId xmlns:a16="http://schemas.microsoft.com/office/drawing/2014/main" xmlns="" val="10027"/>
                  </a:ext>
                </a:extLst>
              </a:tr>
              <a:tr h="1513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través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piel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medida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estén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relacionados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cáncer.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8"/>
                  </a:ext>
                </a:extLst>
              </a:tr>
              <a:tr h="1686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toxicidad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humana,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CTUh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03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HA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adversos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salud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seres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humanos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9"/>
                  </a:ext>
                </a:extLst>
              </a:tr>
              <a:tr h="129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cancerosos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causados</a:t>
                      </a:r>
                      <a:r>
                        <a:rPr lang="es-ES"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ingesta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sustancias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tóxicas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inhalación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aire,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ingestión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alimentos/agua,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penetración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/>
                </a:tc>
                <a:extLst>
                  <a:ext uri="{0D108BD9-81ED-4DB2-BD59-A6C34878D82A}">
                    <a16:rowId xmlns:a16="http://schemas.microsoft.com/office/drawing/2014/main" xmlns="" val="10030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través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piel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medida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estén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relacionados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cancerígenos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sean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causados</a:t>
                      </a:r>
                      <a:r>
                        <a:rPr lang="es-ES"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31"/>
                  </a:ext>
                </a:extLst>
              </a:tr>
              <a:tr h="15152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partículas.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materia/inorgánicos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respiratorios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radiación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ionizante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2"/>
                  </a:ext>
                </a:extLst>
              </a:tr>
              <a:tr h="15982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</a:t>
                      </a: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particular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muertes/kg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adversos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salud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causados</a:t>
                      </a:r>
                      <a:r>
                        <a:rPr lang="es-ES"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50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33"/>
                  </a:ext>
                </a:extLst>
              </a:tr>
              <a:tr h="13669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Inorgánicos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respiratorios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8415" marB="0"/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PM2.5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emitido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065" marB="0"/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Particulado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(PM2.5)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diámetro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2.5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micrómetros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menos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precursores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8415" marB="0"/>
                </a:tc>
                <a:extLst>
                  <a:ext uri="{0D108BD9-81ED-4DB2-BD59-A6C34878D82A}">
                    <a16:rowId xmlns:a16="http://schemas.microsoft.com/office/drawing/2014/main" xmlns="" val="10034"/>
                  </a:ext>
                </a:extLst>
              </a:tr>
              <a:tr h="15315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(NOx,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SOx,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NH3)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5"/>
                  </a:ext>
                </a:extLst>
              </a:tr>
              <a:tr h="16065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Radiación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ionizante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50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kBqU235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6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tiene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adversos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salud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causados</a:t>
                      </a:r>
                      <a:r>
                        <a:rPr lang="es-ES"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36"/>
                  </a:ext>
                </a:extLst>
              </a:tr>
              <a:tr h="15567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salud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humana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U235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 marR="317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radiactivas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41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7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6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6" y="1707427"/>
            <a:ext cx="3791585" cy="19377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Digitalización</a:t>
            </a:r>
            <a:r>
              <a:rPr sz="80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categorías</a:t>
            </a:r>
            <a:r>
              <a:rPr sz="8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impacto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12700">
              <a:lnSpc>
                <a:spcPct val="134600"/>
              </a:lnSpc>
              <a:spcBef>
                <a:spcPts val="250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cláusulas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aspectos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crean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conciencia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abordar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ambientalmente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consciente.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objetivos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usuario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poder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huella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propiedades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compartirse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formato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encuentran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ambiental.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apoyar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intercambio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propiedades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evitando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interoperabilidad,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definición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economía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7780">
              <a:lnSpc>
                <a:spcPct val="134600"/>
              </a:lnSpc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lang="es-ES"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TC111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WG15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(PCR)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LCA.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8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TC111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PT111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ambientalmente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consciente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TC111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WG17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invernadero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(GEI)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4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reduccion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emisiones.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302902" y="1728001"/>
          <a:ext cx="6444615" cy="7944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221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484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65215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600" dirty="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7630">
                        <a:lnSpc>
                          <a:spcPct val="100000"/>
                        </a:lnSpc>
                      </a:pPr>
                      <a:r>
                        <a:rPr sz="4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Definición</a:t>
                      </a:r>
                      <a:r>
                        <a:rPr sz="700" b="1" spc="-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-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2066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r>
                        <a:rPr sz="5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5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146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38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Ozono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fotoquímico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/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kgN</a:t>
                      </a:r>
                      <a:r>
                        <a:rPr lang="es-ES"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</a:t>
                      </a:r>
                      <a:r>
                        <a:rPr sz="75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OCeq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7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formación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ozono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nivel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troposfera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1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formación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causada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oxidación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fotoquímica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compuestos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orgánicos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volátiles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(COV)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monóxido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32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presencia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óxidos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nitrógeno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(NOx)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luz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solar.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concentraciones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ozono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332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troposférico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nivel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dañan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vegetación,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tracto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respiratorio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humano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528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fabricados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hombre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través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reacción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materiales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orgánicos.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686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Acidificación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molH+eq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aborda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debidos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acidificantes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06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305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emisiones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NOx,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NH3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SOx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provocan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liberaciones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iones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hidrógeno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(H+)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cuando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gases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mineralizan.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145" marB="0"/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332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protones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contribuyen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acidificación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cuando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liberan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donde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28392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amortiguación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resulta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disminución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bosques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acidificación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lagos.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6844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terrestre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moleNeq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nutrientes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(principalmente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nitrógeno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fósforo)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emisarios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residuales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agrícolas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06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305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fertilizadas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aceleran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crecimiento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algas 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otra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vegetación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orgánico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145" marB="0"/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consume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provoca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deficiencia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algunos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casos,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peces.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traduce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cantidad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emitidas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común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expresada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2841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necesario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biomasa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muerta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[para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terrestre]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614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acuática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dulce_kgPeq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nutrientes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(principalmente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nitrógeno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fósforo)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emisarios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residuales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agrícolas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06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3915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dulce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fertilizadas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aceleran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crecimiento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algas 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otra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vegetación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orgánico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4130" marB="0"/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31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consume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provoca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deficiencia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algunos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casos,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peces.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/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traduce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cantidad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emitidas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común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expresada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2844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necesario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biomasa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[para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dulce]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611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acuática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dulce_kgNeq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nutrientes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(principalmente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nitrógeno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fósforo)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emisarios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residuales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agrícolas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3915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marina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fertilizadas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aceleran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crecimiento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algas 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otra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vegetación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orgánico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4130" marB="0"/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31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consume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provoca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deficiencia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algunos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casos,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peces.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/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traduce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cantidad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emitidas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común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expresada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oxígeno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2846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necesario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degradación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biomasa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muerta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[para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eutrofización,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marina]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2975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Ecotoxicidad-agua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dulce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(&lt;100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años)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50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CTUe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03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77165">
                        <a:lnSpc>
                          <a:spcPct val="134600"/>
                        </a:lnSpc>
                        <a:spcBef>
                          <a:spcPts val="8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tóxicos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ecosistema,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dañan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especies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individuales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cambian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estructura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función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ecosistema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.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ecotoxicidad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resultado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variedad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mecanismos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toxicológicos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diferentes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79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  <a:tr h="28543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65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causados</a:t>
                      </a:r>
                      <a:r>
                        <a:rPr lang="es-ES"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liberación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directo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sobre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salud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ecosistema.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7"/>
                  </a:ext>
                </a:extLst>
              </a:tr>
              <a:tr h="166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41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definición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relacionada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(ocupación)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conversión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(transformación)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8"/>
                  </a:ext>
                </a:extLst>
              </a:tr>
              <a:tr h="131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actividades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agricultura,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caminos,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vivienda,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minería,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etc.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ocupación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considera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los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/>
                </a:tc>
                <a:extLst>
                  <a:ext uri="{0D108BD9-81ED-4DB2-BD59-A6C34878D82A}">
                    <a16:rowId xmlns:a16="http://schemas.microsoft.com/office/drawing/2014/main" xmlns="" val="10029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cantidad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involucrada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ocupación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(cambios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calidad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multiplicados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30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superficie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duración).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considera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alcance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las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propiedades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31"/>
                  </a:ext>
                </a:extLst>
              </a:tr>
              <a:tr h="196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afectada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(cambios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calidad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multiplicados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32"/>
                  </a:ext>
                </a:extLst>
              </a:tr>
              <a:tr h="2009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Unidades: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Adimensional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(pt)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6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biótica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6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(m2*a)2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/-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suelo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6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(m2*a)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/-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m3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6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(m2*a)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6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3820" marB="0"/>
                </a:tc>
                <a:extLst>
                  <a:ext uri="{0D108BD9-81ED-4DB2-BD59-A6C34878D82A}">
                    <a16:rowId xmlns:a16="http://schemas.microsoft.com/office/drawing/2014/main" xmlns="" val="10033"/>
                  </a:ext>
                </a:extLst>
              </a:tr>
              <a:tr h="15424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m3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subterránea/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(m2*a)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4"/>
                  </a:ext>
                </a:extLst>
              </a:tr>
              <a:tr h="156175">
                <a:tc>
                  <a:txBody>
                    <a:bodyPr/>
                    <a:lstStyle/>
                    <a:p>
                      <a:pPr>
                        <a:lnSpc>
                          <a:spcPts val="775"/>
                        </a:lnSpc>
                        <a:spcBef>
                          <a:spcPts val="350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Escasez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ts val="775"/>
                        </a:lnSpc>
                        <a:spcBef>
                          <a:spcPts val="350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m3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mundo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eq.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ts val="825"/>
                        </a:lnSpc>
                        <a:spcBef>
                          <a:spcPts val="3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Grado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compara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demanda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reposición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área,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35"/>
                  </a:ext>
                </a:extLst>
              </a:tr>
              <a:tr h="1601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Privado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drenaje,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tener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calidad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agua.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6"/>
                  </a:ext>
                </a:extLst>
              </a:tr>
              <a:tr h="1604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recursos: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minerales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kgSb-eq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aborda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recursos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naturales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abióticos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renovables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37"/>
                  </a:ext>
                </a:extLst>
              </a:tr>
              <a:tr h="1558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metales.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(minerales</a:t>
                      </a: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metales)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8"/>
                  </a:ext>
                </a:extLst>
              </a:tr>
              <a:tr h="1681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recursos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fósiles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mj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impacto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HA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aborda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recursos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naturales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fósiles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renovables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(por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gas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39"/>
                  </a:ext>
                </a:extLst>
              </a:tr>
              <a:tr h="1482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natural,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carbón,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petróleo)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0"/>
                  </a:ext>
                </a:extLst>
              </a:tr>
              <a:tr h="316329">
                <a:tc>
                  <a:txBody>
                    <a:bodyPr/>
                    <a:lstStyle/>
                    <a:p>
                      <a:pPr marR="80010">
                        <a:lnSpc>
                          <a:spcPct val="116599"/>
                        </a:lnSpc>
                        <a:spcBef>
                          <a:spcPts val="10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primaria</a:t>
                      </a:r>
                      <a:r>
                        <a:rPr lang="es-ES"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renovable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mj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total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recursos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energéticos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primarios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renovables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1"/>
                  </a:ext>
                </a:extLst>
              </a:tr>
              <a:tr h="16462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renovables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mj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total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recursos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energéticos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primarios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renovables.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42"/>
                  </a:ext>
                </a:extLst>
              </a:tr>
              <a:tr h="1517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primaria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3"/>
                  </a:ext>
                </a:extLst>
              </a:tr>
              <a:tr h="1611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neto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dulce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dulce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neta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ingresa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sistema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estudio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regresa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44"/>
                  </a:ext>
                </a:extLst>
              </a:tr>
              <a:tr h="1551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1206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cuenca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drenaje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donde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originó.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16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5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290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35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284905" y="1728000"/>
            <a:ext cx="6426200" cy="297815"/>
          </a:xfrm>
          <a:custGeom>
            <a:avLst/>
            <a:gdLst/>
            <a:ahLst/>
            <a:cxnLst/>
            <a:rect l="l" t="t" r="r" b="b"/>
            <a:pathLst>
              <a:path w="6426200" h="297814">
                <a:moveTo>
                  <a:pt x="1259992" y="0"/>
                </a:moveTo>
                <a:lnTo>
                  <a:pt x="0" y="0"/>
                </a:lnTo>
                <a:lnTo>
                  <a:pt x="0" y="297281"/>
                </a:lnTo>
                <a:lnTo>
                  <a:pt x="1259992" y="297281"/>
                </a:lnTo>
                <a:lnTo>
                  <a:pt x="1259992" y="0"/>
                </a:lnTo>
                <a:close/>
              </a:path>
              <a:path w="6426200" h="297814">
                <a:moveTo>
                  <a:pt x="6425997" y="0"/>
                </a:moveTo>
                <a:lnTo>
                  <a:pt x="5526011" y="0"/>
                </a:lnTo>
                <a:lnTo>
                  <a:pt x="1260005" y="0"/>
                </a:lnTo>
                <a:lnTo>
                  <a:pt x="1260005" y="297281"/>
                </a:lnTo>
                <a:lnTo>
                  <a:pt x="5525998" y="297281"/>
                </a:lnTo>
                <a:lnTo>
                  <a:pt x="6425997" y="297281"/>
                </a:lnTo>
                <a:lnTo>
                  <a:pt x="6425997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6284905" y="2340026"/>
            <a:ext cx="6426200" cy="3175"/>
            <a:chOff x="557999" y="2340025"/>
            <a:chExt cx="6426200" cy="3175"/>
          </a:xfrm>
        </p:grpSpPr>
        <p:sp>
          <p:nvSpPr>
            <p:cNvPr id="4" name="object 4"/>
            <p:cNvSpPr/>
            <p:nvPr/>
          </p:nvSpPr>
          <p:spPr>
            <a:xfrm>
              <a:off x="557999" y="2341613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817999" y="2341613"/>
              <a:ext cx="4266565" cy="0"/>
            </a:xfrm>
            <a:custGeom>
              <a:avLst/>
              <a:gdLst/>
              <a:ahLst/>
              <a:cxnLst/>
              <a:rect l="l" t="t" r="r" b="b"/>
              <a:pathLst>
                <a:path w="4266565">
                  <a:moveTo>
                    <a:pt x="0" y="0"/>
                  </a:moveTo>
                  <a:lnTo>
                    <a:pt x="4266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083999" y="2341613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6284905" y="3056407"/>
            <a:ext cx="6426200" cy="3175"/>
            <a:chOff x="557999" y="3056406"/>
            <a:chExt cx="6426200" cy="3175"/>
          </a:xfrm>
        </p:grpSpPr>
        <p:sp>
          <p:nvSpPr>
            <p:cNvPr id="8" name="object 8"/>
            <p:cNvSpPr/>
            <p:nvPr/>
          </p:nvSpPr>
          <p:spPr>
            <a:xfrm>
              <a:off x="557999" y="3057993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17999" y="3057993"/>
              <a:ext cx="4266565" cy="0"/>
            </a:xfrm>
            <a:custGeom>
              <a:avLst/>
              <a:gdLst/>
              <a:ahLst/>
              <a:cxnLst/>
              <a:rect l="l" t="t" r="r" b="b"/>
              <a:pathLst>
                <a:path w="4266565">
                  <a:moveTo>
                    <a:pt x="0" y="0"/>
                  </a:moveTo>
                  <a:lnTo>
                    <a:pt x="4266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083999" y="3057993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6284905" y="3506086"/>
            <a:ext cx="6426200" cy="3175"/>
            <a:chOff x="557999" y="3506085"/>
            <a:chExt cx="6426200" cy="3175"/>
          </a:xfrm>
        </p:grpSpPr>
        <p:sp>
          <p:nvSpPr>
            <p:cNvPr id="12" name="object 12"/>
            <p:cNvSpPr/>
            <p:nvPr/>
          </p:nvSpPr>
          <p:spPr>
            <a:xfrm>
              <a:off x="557999" y="3507672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817999" y="3507672"/>
              <a:ext cx="4266565" cy="0"/>
            </a:xfrm>
            <a:custGeom>
              <a:avLst/>
              <a:gdLst/>
              <a:ahLst/>
              <a:cxnLst/>
              <a:rect l="l" t="t" r="r" b="b"/>
              <a:pathLst>
                <a:path w="4266565">
                  <a:moveTo>
                    <a:pt x="0" y="0"/>
                  </a:moveTo>
                  <a:lnTo>
                    <a:pt x="4266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083999" y="3507672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6284905" y="4889216"/>
            <a:ext cx="6426200" cy="3175"/>
            <a:chOff x="557999" y="4889215"/>
            <a:chExt cx="6426200" cy="3175"/>
          </a:xfrm>
        </p:grpSpPr>
        <p:sp>
          <p:nvSpPr>
            <p:cNvPr id="16" name="object 16"/>
            <p:cNvSpPr/>
            <p:nvPr/>
          </p:nvSpPr>
          <p:spPr>
            <a:xfrm>
              <a:off x="557999" y="4890803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817999" y="4890803"/>
              <a:ext cx="4266565" cy="0"/>
            </a:xfrm>
            <a:custGeom>
              <a:avLst/>
              <a:gdLst/>
              <a:ahLst/>
              <a:cxnLst/>
              <a:rect l="l" t="t" r="r" b="b"/>
              <a:pathLst>
                <a:path w="4266565">
                  <a:moveTo>
                    <a:pt x="0" y="0"/>
                  </a:moveTo>
                  <a:lnTo>
                    <a:pt x="4266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083999" y="4890803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6284905" y="5338895"/>
            <a:ext cx="6426200" cy="3175"/>
            <a:chOff x="557999" y="5338894"/>
            <a:chExt cx="6426200" cy="3175"/>
          </a:xfrm>
        </p:grpSpPr>
        <p:sp>
          <p:nvSpPr>
            <p:cNvPr id="20" name="object 20"/>
            <p:cNvSpPr/>
            <p:nvPr/>
          </p:nvSpPr>
          <p:spPr>
            <a:xfrm>
              <a:off x="557999" y="5340482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17999" y="5340482"/>
              <a:ext cx="4266565" cy="0"/>
            </a:xfrm>
            <a:custGeom>
              <a:avLst/>
              <a:gdLst/>
              <a:ahLst/>
              <a:cxnLst/>
              <a:rect l="l" t="t" r="r" b="b"/>
              <a:pathLst>
                <a:path w="4266565">
                  <a:moveTo>
                    <a:pt x="0" y="0"/>
                  </a:moveTo>
                  <a:lnTo>
                    <a:pt x="4266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083999" y="5340482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6284905" y="5788575"/>
            <a:ext cx="6426200" cy="3175"/>
            <a:chOff x="557999" y="5788574"/>
            <a:chExt cx="6426200" cy="3175"/>
          </a:xfrm>
        </p:grpSpPr>
        <p:sp>
          <p:nvSpPr>
            <p:cNvPr id="24" name="object 24"/>
            <p:cNvSpPr/>
            <p:nvPr/>
          </p:nvSpPr>
          <p:spPr>
            <a:xfrm>
              <a:off x="557999" y="5790162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817999" y="5790162"/>
              <a:ext cx="4266565" cy="0"/>
            </a:xfrm>
            <a:custGeom>
              <a:avLst/>
              <a:gdLst/>
              <a:ahLst/>
              <a:cxnLst/>
              <a:rect l="l" t="t" r="r" b="b"/>
              <a:pathLst>
                <a:path w="4266565">
                  <a:moveTo>
                    <a:pt x="0" y="0"/>
                  </a:moveTo>
                  <a:lnTo>
                    <a:pt x="4266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083999" y="5790162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6284905" y="6506544"/>
          <a:ext cx="6425565" cy="29803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1663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44881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6012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16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Contenido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reciclado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Proporción,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masa,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reciclado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ISO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14021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ISO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14009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Reciclaje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recuperación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379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Renovación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Mantenimiento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reparación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funcional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estética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artículo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restaurarlo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su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forma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funcionalidad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CEI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60050-904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2019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525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originales,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mejoradas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otras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predeterminadas.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662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Remanufactura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industrial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fabricación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después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final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vida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útil,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crea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partir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CEI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60050-904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2019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31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piezas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usadas.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entrada: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deberían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necesitar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pruebas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deberían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5203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verificarse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mediante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pruebas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rutina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acuerdo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norma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actual.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6364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Reutilizar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cual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sus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partes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residuos,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habiendo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llegado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final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31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enésimo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utilizan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fueron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concebidos,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otra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categoría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545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3104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Reutilizar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43204" marR="318135">
                        <a:lnSpc>
                          <a:spcPct val="145800"/>
                        </a:lnSpc>
                        <a:spcBef>
                          <a:spcPts val="70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Operación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cual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parte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mismo,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habiendo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llegado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final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etapa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uso,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lang="es-ES"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constituye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desperdicio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se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vuelve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utilizar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fin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concebido.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ISO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14009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45554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3925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Reglamento</a:t>
                      </a:r>
                      <a:r>
                        <a:rPr sz="4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UE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034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625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Actualizabilidad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Característica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permite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módulos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piezas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actualicen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reemplacen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CEI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60050-904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2019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538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separado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tener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reemplazar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todo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316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Mejora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 marR="153670">
                        <a:lnSpc>
                          <a:spcPct val="125000"/>
                        </a:lnSpc>
                        <a:spcBef>
                          <a:spcPts val="90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mejora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funcionalidad,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rendimiento,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estética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producto.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lang="es-ES"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entrada: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actualización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puede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implicar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cambios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software,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firmware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y/o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hardware</a:t>
                      </a:r>
                      <a:endParaRPr sz="7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45554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ISO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14009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Desperdiciar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Cualquier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objeto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poseedor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desprenda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tenga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intención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obligación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desprenderse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651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50693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11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00206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320906" y="1761733"/>
            <a:ext cx="4337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Propiedad</a:t>
            </a:r>
            <a:endParaRPr sz="6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544906" y="1774433"/>
            <a:ext cx="4438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b="1" spc="10" dirty="0">
                <a:solidFill>
                  <a:srgbClr val="FFFFFF"/>
                </a:solidFill>
                <a:latin typeface="Arial"/>
                <a:cs typeface="Arial"/>
              </a:rPr>
              <a:t>Definiciones</a:t>
            </a:r>
            <a:endParaRPr sz="5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810906" y="1738344"/>
            <a:ext cx="455295" cy="260985"/>
          </a:xfrm>
          <a:prstGeom prst="rect">
            <a:avLst/>
          </a:prstGeom>
        </p:spPr>
        <p:txBody>
          <a:bodyPr vert="horz" wrap="square" lIns="0" tIns="36194" rIns="0" bIns="0" rtlCol="0">
            <a:spAutoFit/>
          </a:bodyPr>
          <a:lstStyle/>
          <a:p>
            <a:pPr>
              <a:spcBef>
                <a:spcPts val="284"/>
              </a:spcBef>
            </a:pP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Referencia</a:t>
            </a:r>
            <a:endParaRPr sz="650">
              <a:latin typeface="Arial"/>
              <a:cs typeface="Arial"/>
            </a:endParaRPr>
          </a:p>
          <a:p>
            <a:pPr>
              <a:spcBef>
                <a:spcPts val="170"/>
              </a:spcBef>
            </a:pPr>
            <a:r>
              <a:rPr sz="600" b="1" spc="20" dirty="0">
                <a:solidFill>
                  <a:srgbClr val="FFFFFF"/>
                </a:solidFill>
                <a:latin typeface="Arial"/>
                <a:cs typeface="Arial"/>
              </a:rPr>
              <a:t>documento</a:t>
            </a:r>
            <a:endParaRPr sz="6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272205" y="2033745"/>
            <a:ext cx="891540" cy="28575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2700">
              <a:spcBef>
                <a:spcPts val="245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crítica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(CRM)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532250" y="2033746"/>
            <a:ext cx="4787265" cy="99821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7620">
              <a:lnSpc>
                <a:spcPct val="119000"/>
              </a:lnSpc>
              <a:spcBef>
                <a:spcPts val="90"/>
              </a:spcBef>
              <a:tabLst>
                <a:tab pos="4277995" algn="l"/>
              </a:tabLst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metodología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económicamente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importantes,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45558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&amp;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riesgo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14009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315"/>
              </a:spcBef>
              <a:tabLst>
                <a:tab pos="427799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reparación,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45552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alcanzar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final.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reparación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14009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variará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grupo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601980">
              <a:lnSpc>
                <a:spcPct val="145800"/>
              </a:lnSpc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apropiadas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pieza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cuestión,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calendario,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ciclos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recorrida,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siempre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indicarse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claramente.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272206" y="2381644"/>
            <a:ext cx="44513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272207" y="3110418"/>
            <a:ext cx="7677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532249" y="3031108"/>
            <a:ext cx="4856480" cy="316865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2700">
              <a:spcBef>
                <a:spcPts val="475"/>
              </a:spcBef>
              <a:tabLst>
                <a:tab pos="427799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combustión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incineradores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Guía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109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caliente,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272207" y="3540949"/>
            <a:ext cx="8388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Circularidad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532250" y="3509249"/>
            <a:ext cx="5122545" cy="1355090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25"/>
              </a:spcBef>
              <a:tabLst>
                <a:tab pos="427799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actividades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encaminadas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minimizar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recursos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vírgenes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generando</a:t>
            </a:r>
            <a:r>
              <a:rPr sz="600" spc="1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CEI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TC111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PT111-1</a:t>
            </a:r>
            <a:r>
              <a:rPr lang="es-ES"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flujos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piezas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extendiendo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flujos.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	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(IEV+ISO+JTC10)</a:t>
            </a:r>
            <a:r>
              <a:rPr lang="es-ES"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restauración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(mantener,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reparar,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reutilizar,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actualizar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mejorar)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888365">
              <a:lnSpc>
                <a:spcPct val="145800"/>
              </a:lnSpc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etapa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remanufactura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reutilización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 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recuperar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normal. Nota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 Un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logrado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circularidad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declararse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largo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ciertamente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hubo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regulatorios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envejecimiento de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la(s)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pieza(s)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conserva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técnico.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1090930">
              <a:lnSpc>
                <a:spcPct val="145800"/>
              </a:lnSpc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reciclaje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272206" y="4936220"/>
            <a:ext cx="7962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532249" y="4888010"/>
            <a:ext cx="397002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Minimización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uso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recursos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(naturales)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maximizando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mediante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reutilización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reciclaje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optimizados.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palabra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'reutilizar'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remanufactura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restauración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reacondicionamiento,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1798230" y="4910717"/>
            <a:ext cx="4819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14009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272206" y="5382527"/>
            <a:ext cx="807720" cy="239168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2700">
              <a:spcBef>
                <a:spcPts val="225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/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21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reciclaje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532249" y="5337590"/>
            <a:ext cx="389382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procesamiento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incluido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reciclaje mecánico, el reciclaje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materia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(químico)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reciclaje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orgánico,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excluyendo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'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reciclaje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'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sinónimo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'recuperación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material'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798229" y="5341298"/>
            <a:ext cx="590550" cy="292100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>
              <a:spcBef>
                <a:spcPts val="25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15270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Guía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109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272207" y="5841627"/>
            <a:ext cx="7677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532249" y="5828928"/>
            <a:ext cx="382905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sirvan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sustituyendo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(3.2.7)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532249" y="5920367"/>
            <a:ext cx="4681220" cy="558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habrían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cumplir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preparando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TR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62635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cumplir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planta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economía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789940">
              <a:lnSpc>
                <a:spcPct val="145800"/>
              </a:lnSpc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documento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(3.2.5),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(3.2.6)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1798229" y="5809674"/>
            <a:ext cx="5549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14009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7324122" y="4048290"/>
            <a:ext cx="3256279" cy="2190750"/>
            <a:chOff x="1597215" y="4048290"/>
            <a:chExt cx="3256279" cy="2190750"/>
          </a:xfrm>
        </p:grpSpPr>
        <p:sp>
          <p:nvSpPr>
            <p:cNvPr id="4" name="object 4"/>
            <p:cNvSpPr/>
            <p:nvPr/>
          </p:nvSpPr>
          <p:spPr>
            <a:xfrm>
              <a:off x="1597215" y="4048290"/>
              <a:ext cx="3256279" cy="2190750"/>
            </a:xfrm>
            <a:custGeom>
              <a:avLst/>
              <a:gdLst/>
              <a:ahLst/>
              <a:cxnLst/>
              <a:rect l="l" t="t" r="r" b="b"/>
              <a:pathLst>
                <a:path w="3256279" h="2190750">
                  <a:moveTo>
                    <a:pt x="3255899" y="0"/>
                  </a:moveTo>
                  <a:lnTo>
                    <a:pt x="0" y="0"/>
                  </a:lnTo>
                  <a:lnTo>
                    <a:pt x="0" y="2190165"/>
                  </a:lnTo>
                  <a:lnTo>
                    <a:pt x="3255899" y="2190165"/>
                  </a:lnTo>
                  <a:lnTo>
                    <a:pt x="3255899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2676" y="5370723"/>
              <a:ext cx="307340" cy="304165"/>
            </a:xfrm>
            <a:custGeom>
              <a:avLst/>
              <a:gdLst/>
              <a:ahLst/>
              <a:cxnLst/>
              <a:rect l="l" t="t" r="r" b="b"/>
              <a:pathLst>
                <a:path w="307339" h="304164">
                  <a:moveTo>
                    <a:pt x="183311" y="0"/>
                  </a:moveTo>
                  <a:lnTo>
                    <a:pt x="232348" y="18904"/>
                  </a:lnTo>
                  <a:lnTo>
                    <a:pt x="271532" y="52538"/>
                  </a:lnTo>
                  <a:lnTo>
                    <a:pt x="297504" y="97542"/>
                  </a:lnTo>
                  <a:lnTo>
                    <a:pt x="306908" y="150558"/>
                  </a:lnTo>
                  <a:lnTo>
                    <a:pt x="299084" y="199060"/>
                  </a:lnTo>
                  <a:lnTo>
                    <a:pt x="277299" y="241185"/>
                  </a:lnTo>
                  <a:lnTo>
                    <a:pt x="244080" y="274403"/>
                  </a:lnTo>
                  <a:lnTo>
                    <a:pt x="201956" y="296189"/>
                  </a:lnTo>
                  <a:lnTo>
                    <a:pt x="153454" y="304012"/>
                  </a:lnTo>
                  <a:lnTo>
                    <a:pt x="104951" y="296189"/>
                  </a:lnTo>
                  <a:lnTo>
                    <a:pt x="62827" y="274403"/>
                  </a:lnTo>
                  <a:lnTo>
                    <a:pt x="29608" y="241185"/>
                  </a:lnTo>
                  <a:lnTo>
                    <a:pt x="7823" y="199060"/>
                  </a:lnTo>
                  <a:lnTo>
                    <a:pt x="0" y="150558"/>
                  </a:lnTo>
                  <a:lnTo>
                    <a:pt x="6832" y="105134"/>
                  </a:lnTo>
                  <a:lnTo>
                    <a:pt x="25961" y="65117"/>
                  </a:lnTo>
                  <a:lnTo>
                    <a:pt x="55335" y="32556"/>
                  </a:lnTo>
                  <a:lnTo>
                    <a:pt x="92900" y="9499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42899" y="5362801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4" h="41275">
                  <a:moveTo>
                    <a:pt x="0" y="0"/>
                  </a:moveTo>
                  <a:lnTo>
                    <a:pt x="14109" y="40703"/>
                  </a:lnTo>
                  <a:lnTo>
                    <a:pt x="42303" y="81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210046" y="4690150"/>
              <a:ext cx="635635" cy="1334135"/>
            </a:xfrm>
            <a:custGeom>
              <a:avLst/>
              <a:gdLst/>
              <a:ahLst/>
              <a:cxnLst/>
              <a:rect l="l" t="t" r="r" b="b"/>
              <a:pathLst>
                <a:path w="635635" h="1334135">
                  <a:moveTo>
                    <a:pt x="598106" y="0"/>
                  </a:moveTo>
                  <a:lnTo>
                    <a:pt x="0" y="0"/>
                  </a:lnTo>
                  <a:lnTo>
                    <a:pt x="0" y="1333665"/>
                  </a:lnTo>
                  <a:lnTo>
                    <a:pt x="635469" y="133366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801849" y="4668610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0" y="0"/>
                  </a:moveTo>
                  <a:lnTo>
                    <a:pt x="0" y="43078"/>
                  </a:lnTo>
                  <a:lnTo>
                    <a:pt x="37299" y="21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7654704" y="6313573"/>
            <a:ext cx="1297305" cy="2065020"/>
          </a:xfrm>
          <a:custGeom>
            <a:avLst/>
            <a:gdLst/>
            <a:ahLst/>
            <a:cxnLst/>
            <a:rect l="l" t="t" r="r" b="b"/>
            <a:pathLst>
              <a:path w="1297305" h="2065020">
                <a:moveTo>
                  <a:pt x="1296822" y="0"/>
                </a:moveTo>
                <a:lnTo>
                  <a:pt x="0" y="0"/>
                </a:lnTo>
                <a:lnTo>
                  <a:pt x="0" y="2064829"/>
                </a:lnTo>
                <a:lnTo>
                  <a:pt x="910361" y="2064829"/>
                </a:lnTo>
              </a:path>
            </a:pathLst>
          </a:custGeom>
          <a:ln w="539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324122" y="3277617"/>
            <a:ext cx="3256279" cy="268605"/>
          </a:xfrm>
          <a:custGeom>
            <a:avLst/>
            <a:gdLst/>
            <a:ahLst/>
            <a:cxnLst/>
            <a:rect l="l" t="t" r="r" b="b"/>
            <a:pathLst>
              <a:path w="3256279" h="268604">
                <a:moveTo>
                  <a:pt x="3255899" y="0"/>
                </a:moveTo>
                <a:lnTo>
                  <a:pt x="0" y="0"/>
                </a:lnTo>
                <a:lnTo>
                  <a:pt x="0" y="268236"/>
                </a:lnTo>
                <a:lnTo>
                  <a:pt x="3255899" y="268236"/>
                </a:lnTo>
                <a:lnTo>
                  <a:pt x="3255899" y="0"/>
                </a:lnTo>
                <a:close/>
              </a:path>
            </a:pathLst>
          </a:custGeom>
          <a:solidFill>
            <a:srgbClr val="EBEB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569789" y="6554153"/>
            <a:ext cx="765175" cy="294005"/>
          </a:xfrm>
          <a:custGeom>
            <a:avLst/>
            <a:gdLst/>
            <a:ahLst/>
            <a:cxnLst/>
            <a:rect l="l" t="t" r="r" b="b"/>
            <a:pathLst>
              <a:path w="765175" h="294004">
                <a:moveTo>
                  <a:pt x="764997" y="0"/>
                </a:moveTo>
                <a:lnTo>
                  <a:pt x="0" y="0"/>
                </a:lnTo>
                <a:lnTo>
                  <a:pt x="0" y="293395"/>
                </a:lnTo>
                <a:lnTo>
                  <a:pt x="764997" y="293395"/>
                </a:lnTo>
                <a:lnTo>
                  <a:pt x="76499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7324122" y="3468261"/>
            <a:ext cx="3256279" cy="644525"/>
            <a:chOff x="1597215" y="3468260"/>
            <a:chExt cx="3256279" cy="644525"/>
          </a:xfrm>
        </p:grpSpPr>
        <p:sp>
          <p:nvSpPr>
            <p:cNvPr id="13" name="object 13"/>
            <p:cNvSpPr/>
            <p:nvPr/>
          </p:nvSpPr>
          <p:spPr>
            <a:xfrm>
              <a:off x="1597215" y="3545852"/>
              <a:ext cx="3256279" cy="502284"/>
            </a:xfrm>
            <a:custGeom>
              <a:avLst/>
              <a:gdLst/>
              <a:ahLst/>
              <a:cxnLst/>
              <a:rect l="l" t="t" r="r" b="b"/>
              <a:pathLst>
                <a:path w="3256279" h="502285">
                  <a:moveTo>
                    <a:pt x="3255899" y="0"/>
                  </a:moveTo>
                  <a:lnTo>
                    <a:pt x="0" y="0"/>
                  </a:lnTo>
                  <a:lnTo>
                    <a:pt x="0" y="501764"/>
                  </a:lnTo>
                  <a:lnTo>
                    <a:pt x="3255899" y="501764"/>
                  </a:lnTo>
                  <a:lnTo>
                    <a:pt x="3255899" y="0"/>
                  </a:lnTo>
                  <a:close/>
                </a:path>
              </a:pathLst>
            </a:custGeom>
            <a:solidFill>
              <a:srgbClr val="E0E0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843656" y="3542525"/>
              <a:ext cx="765175" cy="135255"/>
            </a:xfrm>
            <a:custGeom>
              <a:avLst/>
              <a:gdLst/>
              <a:ahLst/>
              <a:cxnLst/>
              <a:rect l="l" t="t" r="r" b="b"/>
              <a:pathLst>
                <a:path w="765175" h="135254">
                  <a:moveTo>
                    <a:pt x="764984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64984" y="135000"/>
                  </a:lnTo>
                  <a:lnTo>
                    <a:pt x="7649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224612" y="3468260"/>
              <a:ext cx="0" cy="39370"/>
            </a:xfrm>
            <a:custGeom>
              <a:avLst/>
              <a:gdLst/>
              <a:ahLst/>
              <a:cxnLst/>
              <a:rect l="l" t="t" r="r" b="b"/>
              <a:pathLst>
                <a:path h="39370">
                  <a:moveTo>
                    <a:pt x="0" y="0"/>
                  </a:moveTo>
                  <a:lnTo>
                    <a:pt x="0" y="3876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203072" y="3500718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4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224612" y="3682019"/>
              <a:ext cx="0" cy="39370"/>
            </a:xfrm>
            <a:custGeom>
              <a:avLst/>
              <a:gdLst/>
              <a:ahLst/>
              <a:cxnLst/>
              <a:rect l="l" t="t" r="r" b="b"/>
              <a:pathLst>
                <a:path h="39370">
                  <a:moveTo>
                    <a:pt x="0" y="0"/>
                  </a:moveTo>
                  <a:lnTo>
                    <a:pt x="0" y="3876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203072" y="3714476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4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24612" y="4050309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30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03072" y="4075308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4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929978" y="4255077"/>
            <a:ext cx="43180" cy="69850"/>
            <a:chOff x="3203072" y="4255077"/>
            <a:chExt cx="43180" cy="69850"/>
          </a:xfrm>
        </p:grpSpPr>
        <p:sp>
          <p:nvSpPr>
            <p:cNvPr id="22" name="object 22"/>
            <p:cNvSpPr/>
            <p:nvPr/>
          </p:nvSpPr>
          <p:spPr>
            <a:xfrm>
              <a:off x="3224612" y="4255077"/>
              <a:ext cx="0" cy="39370"/>
            </a:xfrm>
            <a:custGeom>
              <a:avLst/>
              <a:gdLst/>
              <a:ahLst/>
              <a:cxnLst/>
              <a:rect l="l" t="t" r="r" b="b"/>
              <a:pathLst>
                <a:path h="39370">
                  <a:moveTo>
                    <a:pt x="0" y="0"/>
                  </a:moveTo>
                  <a:lnTo>
                    <a:pt x="0" y="3876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03072" y="4287535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4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8929978" y="4469192"/>
            <a:ext cx="43180" cy="69850"/>
            <a:chOff x="3203072" y="4469192"/>
            <a:chExt cx="43180" cy="69850"/>
          </a:xfrm>
        </p:grpSpPr>
        <p:sp>
          <p:nvSpPr>
            <p:cNvPr id="25" name="object 25"/>
            <p:cNvSpPr/>
            <p:nvPr/>
          </p:nvSpPr>
          <p:spPr>
            <a:xfrm>
              <a:off x="3224612" y="4469192"/>
              <a:ext cx="0" cy="39370"/>
            </a:xfrm>
            <a:custGeom>
              <a:avLst/>
              <a:gdLst/>
              <a:ahLst/>
              <a:cxnLst/>
              <a:rect l="l" t="t" r="r" b="b"/>
              <a:pathLst>
                <a:path h="39370">
                  <a:moveTo>
                    <a:pt x="0" y="0"/>
                  </a:moveTo>
                  <a:lnTo>
                    <a:pt x="0" y="3876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03072" y="4501649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4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8929978" y="5802860"/>
            <a:ext cx="43180" cy="69850"/>
            <a:chOff x="3203072" y="5802860"/>
            <a:chExt cx="43180" cy="69850"/>
          </a:xfrm>
        </p:grpSpPr>
        <p:sp>
          <p:nvSpPr>
            <p:cNvPr id="28" name="object 28"/>
            <p:cNvSpPr/>
            <p:nvPr/>
          </p:nvSpPr>
          <p:spPr>
            <a:xfrm>
              <a:off x="3224612" y="5802860"/>
              <a:ext cx="0" cy="39370"/>
            </a:xfrm>
            <a:custGeom>
              <a:avLst/>
              <a:gdLst/>
              <a:ahLst/>
              <a:cxnLst/>
              <a:rect l="l" t="t" r="r" b="b"/>
              <a:pathLst>
                <a:path h="39370">
                  <a:moveTo>
                    <a:pt x="0" y="0"/>
                  </a:moveTo>
                  <a:lnTo>
                    <a:pt x="0" y="3876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203072" y="5835317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4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8929978" y="6170523"/>
            <a:ext cx="43180" cy="379730"/>
            <a:chOff x="3203072" y="6170523"/>
            <a:chExt cx="43180" cy="379730"/>
          </a:xfrm>
        </p:grpSpPr>
        <p:sp>
          <p:nvSpPr>
            <p:cNvPr id="31" name="object 31"/>
            <p:cNvSpPr/>
            <p:nvPr/>
          </p:nvSpPr>
          <p:spPr>
            <a:xfrm>
              <a:off x="3224612" y="6170523"/>
              <a:ext cx="0" cy="348615"/>
            </a:xfrm>
            <a:custGeom>
              <a:avLst/>
              <a:gdLst/>
              <a:ahLst/>
              <a:cxnLst/>
              <a:rect l="l" t="t" r="r" b="b"/>
              <a:pathLst>
                <a:path h="348615">
                  <a:moveTo>
                    <a:pt x="0" y="0"/>
                  </a:moveTo>
                  <a:lnTo>
                    <a:pt x="0" y="348122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03072" y="6512345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005209" y="4836845"/>
            <a:ext cx="1885950" cy="969644"/>
            <a:chOff x="2278303" y="4836845"/>
            <a:chExt cx="1885950" cy="969644"/>
          </a:xfrm>
        </p:grpSpPr>
        <p:sp>
          <p:nvSpPr>
            <p:cNvPr id="34" name="object 34"/>
            <p:cNvSpPr/>
            <p:nvPr/>
          </p:nvSpPr>
          <p:spPr>
            <a:xfrm>
              <a:off x="2356383" y="5405120"/>
              <a:ext cx="765175" cy="351155"/>
            </a:xfrm>
            <a:custGeom>
              <a:avLst/>
              <a:gdLst/>
              <a:ahLst/>
              <a:cxnLst/>
              <a:rect l="l" t="t" r="r" b="b"/>
              <a:pathLst>
                <a:path w="765175" h="351154">
                  <a:moveTo>
                    <a:pt x="764997" y="0"/>
                  </a:moveTo>
                  <a:lnTo>
                    <a:pt x="0" y="0"/>
                  </a:lnTo>
                  <a:lnTo>
                    <a:pt x="0" y="350989"/>
                  </a:lnTo>
                  <a:lnTo>
                    <a:pt x="764997" y="350989"/>
                  </a:lnTo>
                  <a:lnTo>
                    <a:pt x="7649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278303" y="4935092"/>
              <a:ext cx="1885950" cy="871219"/>
            </a:xfrm>
            <a:custGeom>
              <a:avLst/>
              <a:gdLst/>
              <a:ahLst/>
              <a:cxnLst/>
              <a:rect l="l" t="t" r="r" b="b"/>
              <a:pathLst>
                <a:path w="1885950" h="871220">
                  <a:moveTo>
                    <a:pt x="1885797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862330"/>
                  </a:lnTo>
                  <a:lnTo>
                    <a:pt x="0" y="871220"/>
                  </a:lnTo>
                  <a:lnTo>
                    <a:pt x="1885797" y="871220"/>
                  </a:lnTo>
                  <a:lnTo>
                    <a:pt x="1885797" y="862850"/>
                  </a:lnTo>
                  <a:lnTo>
                    <a:pt x="1885797" y="862330"/>
                  </a:lnTo>
                  <a:lnTo>
                    <a:pt x="1885797" y="9448"/>
                  </a:lnTo>
                  <a:lnTo>
                    <a:pt x="1876793" y="9448"/>
                  </a:lnTo>
                  <a:lnTo>
                    <a:pt x="1876793" y="862330"/>
                  </a:lnTo>
                  <a:lnTo>
                    <a:pt x="9004" y="862330"/>
                  </a:lnTo>
                  <a:lnTo>
                    <a:pt x="9004" y="8890"/>
                  </a:lnTo>
                  <a:lnTo>
                    <a:pt x="1885797" y="8890"/>
                  </a:lnTo>
                  <a:lnTo>
                    <a:pt x="1885797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26151" y="4836845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h="172720">
                  <a:moveTo>
                    <a:pt x="0" y="0"/>
                  </a:moveTo>
                  <a:lnTo>
                    <a:pt x="0" y="172576"/>
                  </a:lnTo>
                </a:path>
              </a:pathLst>
            </a:custGeom>
            <a:ln w="405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209987" y="5004691"/>
              <a:ext cx="32384" cy="28575"/>
            </a:xfrm>
            <a:custGeom>
              <a:avLst/>
              <a:gdLst/>
              <a:ahLst/>
              <a:cxnLst/>
              <a:rect l="l" t="t" r="r" b="b"/>
              <a:pathLst>
                <a:path w="32385" h="28575">
                  <a:moveTo>
                    <a:pt x="32321" y="0"/>
                  </a:moveTo>
                  <a:lnTo>
                    <a:pt x="0" y="0"/>
                  </a:lnTo>
                  <a:lnTo>
                    <a:pt x="16167" y="27990"/>
                  </a:lnTo>
                  <a:lnTo>
                    <a:pt x="32321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8570564" y="3756915"/>
            <a:ext cx="765175" cy="294005"/>
          </a:xfrm>
          <a:custGeom>
            <a:avLst/>
            <a:gdLst/>
            <a:ahLst/>
            <a:cxnLst/>
            <a:rect l="l" t="t" r="r" b="b"/>
            <a:pathLst>
              <a:path w="765175" h="294004">
                <a:moveTo>
                  <a:pt x="764984" y="0"/>
                </a:moveTo>
                <a:lnTo>
                  <a:pt x="0" y="0"/>
                </a:lnTo>
                <a:lnTo>
                  <a:pt x="0" y="293395"/>
                </a:lnTo>
                <a:lnTo>
                  <a:pt x="764984" y="293395"/>
                </a:lnTo>
                <a:lnTo>
                  <a:pt x="7649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8929111" y="2932831"/>
            <a:ext cx="43180" cy="344805"/>
            <a:chOff x="3202205" y="2932830"/>
            <a:chExt cx="43180" cy="344805"/>
          </a:xfrm>
        </p:grpSpPr>
        <p:sp>
          <p:nvSpPr>
            <p:cNvPr id="40" name="object 40"/>
            <p:cNvSpPr/>
            <p:nvPr/>
          </p:nvSpPr>
          <p:spPr>
            <a:xfrm>
              <a:off x="3223746" y="2932830"/>
              <a:ext cx="0" cy="314325"/>
            </a:xfrm>
            <a:custGeom>
              <a:avLst/>
              <a:gdLst/>
              <a:ahLst/>
              <a:cxnLst/>
              <a:rect l="l" t="t" r="r" b="b"/>
              <a:pathLst>
                <a:path h="314325">
                  <a:moveTo>
                    <a:pt x="0" y="0"/>
                  </a:moveTo>
                  <a:lnTo>
                    <a:pt x="0" y="313791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202205" y="3240315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4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8929985" y="6852050"/>
            <a:ext cx="43180" cy="219075"/>
            <a:chOff x="3203079" y="6852049"/>
            <a:chExt cx="43180" cy="219075"/>
          </a:xfrm>
        </p:grpSpPr>
        <p:sp>
          <p:nvSpPr>
            <p:cNvPr id="43" name="object 43"/>
            <p:cNvSpPr/>
            <p:nvPr/>
          </p:nvSpPr>
          <p:spPr>
            <a:xfrm>
              <a:off x="3224620" y="6852049"/>
              <a:ext cx="0" cy="187960"/>
            </a:xfrm>
            <a:custGeom>
              <a:avLst/>
              <a:gdLst/>
              <a:ahLst/>
              <a:cxnLst/>
              <a:rect l="l" t="t" r="r" b="b"/>
              <a:pathLst>
                <a:path h="187959">
                  <a:moveTo>
                    <a:pt x="0" y="0"/>
                  </a:moveTo>
                  <a:lnTo>
                    <a:pt x="0" y="18754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203079" y="7033285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8929985" y="7372988"/>
            <a:ext cx="43180" cy="854075"/>
            <a:chOff x="3203079" y="7372987"/>
            <a:chExt cx="43180" cy="854075"/>
          </a:xfrm>
        </p:grpSpPr>
        <p:sp>
          <p:nvSpPr>
            <p:cNvPr id="46" name="object 46"/>
            <p:cNvSpPr/>
            <p:nvPr/>
          </p:nvSpPr>
          <p:spPr>
            <a:xfrm>
              <a:off x="3224620" y="7372987"/>
              <a:ext cx="0" cy="823594"/>
            </a:xfrm>
            <a:custGeom>
              <a:avLst/>
              <a:gdLst/>
              <a:ahLst/>
              <a:cxnLst/>
              <a:rect l="l" t="t" r="r" b="b"/>
              <a:pathLst>
                <a:path h="823595">
                  <a:moveTo>
                    <a:pt x="0" y="0"/>
                  </a:moveTo>
                  <a:lnTo>
                    <a:pt x="0" y="82298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203079" y="8189672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80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9691874" y="7372988"/>
            <a:ext cx="43180" cy="106045"/>
            <a:chOff x="3964968" y="7372987"/>
            <a:chExt cx="43180" cy="106045"/>
          </a:xfrm>
        </p:grpSpPr>
        <p:sp>
          <p:nvSpPr>
            <p:cNvPr id="49" name="object 49"/>
            <p:cNvSpPr/>
            <p:nvPr/>
          </p:nvSpPr>
          <p:spPr>
            <a:xfrm>
              <a:off x="3986508" y="7372987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0"/>
                  </a:moveTo>
                  <a:lnTo>
                    <a:pt x="0" y="74777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964968" y="7441465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79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9929335" y="7372988"/>
            <a:ext cx="43180" cy="106045"/>
            <a:chOff x="4202429" y="7372987"/>
            <a:chExt cx="43180" cy="106045"/>
          </a:xfrm>
        </p:grpSpPr>
        <p:sp>
          <p:nvSpPr>
            <p:cNvPr id="52" name="object 52"/>
            <p:cNvSpPr/>
            <p:nvPr/>
          </p:nvSpPr>
          <p:spPr>
            <a:xfrm>
              <a:off x="4223970" y="7372987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0"/>
                  </a:moveTo>
                  <a:lnTo>
                    <a:pt x="0" y="74777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202429" y="7441465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79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9691874" y="7777186"/>
            <a:ext cx="43180" cy="111125"/>
            <a:chOff x="3964968" y="7777185"/>
            <a:chExt cx="43180" cy="111125"/>
          </a:xfrm>
        </p:grpSpPr>
        <p:sp>
          <p:nvSpPr>
            <p:cNvPr id="55" name="object 55"/>
            <p:cNvSpPr/>
            <p:nvPr/>
          </p:nvSpPr>
          <p:spPr>
            <a:xfrm>
              <a:off x="3986508" y="7777185"/>
              <a:ext cx="0" cy="80645"/>
            </a:xfrm>
            <a:custGeom>
              <a:avLst/>
              <a:gdLst/>
              <a:ahLst/>
              <a:cxnLst/>
              <a:rect l="l" t="t" r="r" b="b"/>
              <a:pathLst>
                <a:path h="80645">
                  <a:moveTo>
                    <a:pt x="0" y="0"/>
                  </a:moveTo>
                  <a:lnTo>
                    <a:pt x="0" y="80022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964968" y="7850902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79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9929335" y="7777186"/>
            <a:ext cx="43180" cy="111125"/>
            <a:chOff x="4202429" y="7777185"/>
            <a:chExt cx="43180" cy="111125"/>
          </a:xfrm>
        </p:grpSpPr>
        <p:sp>
          <p:nvSpPr>
            <p:cNvPr id="58" name="object 58"/>
            <p:cNvSpPr/>
            <p:nvPr/>
          </p:nvSpPr>
          <p:spPr>
            <a:xfrm>
              <a:off x="4223970" y="7777185"/>
              <a:ext cx="0" cy="80645"/>
            </a:xfrm>
            <a:custGeom>
              <a:avLst/>
              <a:gdLst/>
              <a:ahLst/>
              <a:cxnLst/>
              <a:rect l="l" t="t" r="r" b="b"/>
              <a:pathLst>
                <a:path h="80645">
                  <a:moveTo>
                    <a:pt x="0" y="0"/>
                  </a:moveTo>
                  <a:lnTo>
                    <a:pt x="0" y="80022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202429" y="7850902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79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10204570" y="7781167"/>
            <a:ext cx="43180" cy="446405"/>
            <a:chOff x="4477664" y="7781166"/>
            <a:chExt cx="43180" cy="446405"/>
          </a:xfrm>
        </p:grpSpPr>
        <p:sp>
          <p:nvSpPr>
            <p:cNvPr id="61" name="object 61"/>
            <p:cNvSpPr/>
            <p:nvPr/>
          </p:nvSpPr>
          <p:spPr>
            <a:xfrm>
              <a:off x="4499204" y="7781166"/>
              <a:ext cx="0" cy="415290"/>
            </a:xfrm>
            <a:custGeom>
              <a:avLst/>
              <a:gdLst/>
              <a:ahLst/>
              <a:cxnLst/>
              <a:rect l="l" t="t" r="r" b="b"/>
              <a:pathLst>
                <a:path h="415290">
                  <a:moveTo>
                    <a:pt x="0" y="0"/>
                  </a:moveTo>
                  <a:lnTo>
                    <a:pt x="0" y="415036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477664" y="8189898"/>
              <a:ext cx="43180" cy="37465"/>
            </a:xfrm>
            <a:custGeom>
              <a:avLst/>
              <a:gdLst/>
              <a:ahLst/>
              <a:cxnLst/>
              <a:rect l="l" t="t" r="r" b="b"/>
              <a:pathLst>
                <a:path w="43179" h="37465">
                  <a:moveTo>
                    <a:pt x="43078" y="0"/>
                  </a:moveTo>
                  <a:lnTo>
                    <a:pt x="0" y="0"/>
                  </a:lnTo>
                  <a:lnTo>
                    <a:pt x="21539" y="37299"/>
                  </a:lnTo>
                  <a:lnTo>
                    <a:pt x="43078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10613112" y="7608430"/>
            <a:ext cx="160020" cy="840105"/>
            <a:chOff x="4886206" y="7608429"/>
            <a:chExt cx="160020" cy="840105"/>
          </a:xfrm>
        </p:grpSpPr>
        <p:sp>
          <p:nvSpPr>
            <p:cNvPr id="64" name="object 64"/>
            <p:cNvSpPr/>
            <p:nvPr/>
          </p:nvSpPr>
          <p:spPr>
            <a:xfrm>
              <a:off x="4917204" y="7629967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17995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965265" y="7629967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097" y="0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025389" y="762996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7995" y="0"/>
                  </a:lnTo>
                  <a:lnTo>
                    <a:pt x="17995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043388" y="7685099"/>
              <a:ext cx="0" cy="724535"/>
            </a:xfrm>
            <a:custGeom>
              <a:avLst/>
              <a:gdLst/>
              <a:ahLst/>
              <a:cxnLst/>
              <a:rect l="l" t="t" r="r" b="b"/>
              <a:pathLst>
                <a:path h="724534">
                  <a:moveTo>
                    <a:pt x="0" y="0"/>
                  </a:moveTo>
                  <a:lnTo>
                    <a:pt x="0" y="724065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025392" y="842773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7995" y="0"/>
                  </a:moveTo>
                  <a:lnTo>
                    <a:pt x="17995" y="17995"/>
                  </a:lnTo>
                  <a:lnTo>
                    <a:pt x="0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924402" y="8445731"/>
              <a:ext cx="60960" cy="0"/>
            </a:xfrm>
            <a:custGeom>
              <a:avLst/>
              <a:gdLst/>
              <a:ahLst/>
              <a:cxnLst/>
              <a:rect l="l" t="t" r="r" b="b"/>
              <a:pathLst>
                <a:path w="60960">
                  <a:moveTo>
                    <a:pt x="60591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886210" y="8445731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17995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886206" y="7608429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37299" y="0"/>
                  </a:moveTo>
                  <a:lnTo>
                    <a:pt x="0" y="21539"/>
                  </a:lnTo>
                  <a:lnTo>
                    <a:pt x="37299" y="43078"/>
                  </a:lnTo>
                  <a:lnTo>
                    <a:pt x="37299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0176466" y="8016417"/>
            <a:ext cx="537210" cy="300355"/>
            <a:chOff x="4449560" y="8016416"/>
            <a:chExt cx="537210" cy="300355"/>
          </a:xfrm>
        </p:grpSpPr>
        <p:sp>
          <p:nvSpPr>
            <p:cNvPr id="73" name="object 73"/>
            <p:cNvSpPr/>
            <p:nvPr/>
          </p:nvSpPr>
          <p:spPr>
            <a:xfrm>
              <a:off x="4480557" y="8037954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17995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534508" y="8037954"/>
              <a:ext cx="414020" cy="0"/>
            </a:xfrm>
            <a:custGeom>
              <a:avLst/>
              <a:gdLst/>
              <a:ahLst/>
              <a:cxnLst/>
              <a:rect l="l" t="t" r="r" b="b"/>
              <a:pathLst>
                <a:path w="414020">
                  <a:moveTo>
                    <a:pt x="0" y="0"/>
                  </a:moveTo>
                  <a:lnTo>
                    <a:pt x="413423" y="0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965904" y="803795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7995" y="0"/>
                  </a:lnTo>
                  <a:lnTo>
                    <a:pt x="17995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983904" y="8090233"/>
              <a:ext cx="0" cy="188595"/>
            </a:xfrm>
            <a:custGeom>
              <a:avLst/>
              <a:gdLst/>
              <a:ahLst/>
              <a:cxnLst/>
              <a:rect l="l" t="t" r="r" b="b"/>
              <a:pathLst>
                <a:path h="188595">
                  <a:moveTo>
                    <a:pt x="0" y="0"/>
                  </a:moveTo>
                  <a:lnTo>
                    <a:pt x="0" y="188531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965908" y="829589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7995" y="0"/>
                  </a:moveTo>
                  <a:lnTo>
                    <a:pt x="17995" y="17995"/>
                  </a:lnTo>
                  <a:lnTo>
                    <a:pt x="0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914489" y="8313899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4">
                  <a:moveTo>
                    <a:pt x="30848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886210" y="8313899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17995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49560" y="8016416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37299" y="0"/>
                  </a:moveTo>
                  <a:lnTo>
                    <a:pt x="0" y="21539"/>
                  </a:lnTo>
                  <a:lnTo>
                    <a:pt x="37299" y="43078"/>
                  </a:lnTo>
                  <a:lnTo>
                    <a:pt x="37299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7318992" y="9232211"/>
            <a:ext cx="757555" cy="0"/>
          </a:xfrm>
          <a:custGeom>
            <a:avLst/>
            <a:gdLst/>
            <a:ahLst/>
            <a:cxnLst/>
            <a:rect l="l" t="t" r="r" b="b"/>
            <a:pathLst>
              <a:path w="757555">
                <a:moveTo>
                  <a:pt x="757174" y="0"/>
                </a:moveTo>
                <a:lnTo>
                  <a:pt x="0" y="0"/>
                </a:lnTo>
              </a:path>
            </a:pathLst>
          </a:custGeom>
          <a:ln w="539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7319001" y="9368877"/>
            <a:ext cx="757555" cy="5715"/>
            <a:chOff x="1592094" y="9368876"/>
            <a:chExt cx="757555" cy="5715"/>
          </a:xfrm>
        </p:grpSpPr>
        <p:sp>
          <p:nvSpPr>
            <p:cNvPr id="83" name="object 83"/>
            <p:cNvSpPr/>
            <p:nvPr/>
          </p:nvSpPr>
          <p:spPr>
            <a:xfrm>
              <a:off x="2331264" y="9371574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17995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627259" y="9371574"/>
              <a:ext cx="669925" cy="0"/>
            </a:xfrm>
            <a:custGeom>
              <a:avLst/>
              <a:gdLst/>
              <a:ahLst/>
              <a:cxnLst/>
              <a:rect l="l" t="t" r="r" b="b"/>
              <a:pathLst>
                <a:path w="669925">
                  <a:moveTo>
                    <a:pt x="669658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92094" y="9371574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5">
                  <a:moveTo>
                    <a:pt x="17995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7320147" y="8877160"/>
            <a:ext cx="756285" cy="232410"/>
            <a:chOff x="1593240" y="8877160"/>
            <a:chExt cx="756285" cy="232410"/>
          </a:xfrm>
        </p:grpSpPr>
        <p:sp>
          <p:nvSpPr>
            <p:cNvPr id="87" name="object 87"/>
            <p:cNvSpPr/>
            <p:nvPr/>
          </p:nvSpPr>
          <p:spPr>
            <a:xfrm>
              <a:off x="1593240" y="9001404"/>
              <a:ext cx="756285" cy="108585"/>
            </a:xfrm>
            <a:custGeom>
              <a:avLst/>
              <a:gdLst/>
              <a:ahLst/>
              <a:cxnLst/>
              <a:rect l="l" t="t" r="r" b="b"/>
              <a:pathLst>
                <a:path w="756285" h="108584">
                  <a:moveTo>
                    <a:pt x="756005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756005" y="108000"/>
                  </a:lnTo>
                  <a:lnTo>
                    <a:pt x="756005" y="0"/>
                  </a:lnTo>
                  <a:close/>
                </a:path>
              </a:pathLst>
            </a:custGeom>
            <a:solidFill>
              <a:srgbClr val="979E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593253" y="8877160"/>
              <a:ext cx="756285" cy="108585"/>
            </a:xfrm>
            <a:custGeom>
              <a:avLst/>
              <a:gdLst/>
              <a:ahLst/>
              <a:cxnLst/>
              <a:rect l="l" t="t" r="r" b="b"/>
              <a:pathLst>
                <a:path w="756285" h="108584">
                  <a:moveTo>
                    <a:pt x="756005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756005" y="108000"/>
                  </a:lnTo>
                  <a:lnTo>
                    <a:pt x="756005" y="0"/>
                  </a:lnTo>
                  <a:close/>
                </a:path>
              </a:pathLst>
            </a:custGeom>
            <a:solidFill>
              <a:srgbClr val="4D55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9807947" y="5546378"/>
            <a:ext cx="445770" cy="1604645"/>
            <a:chOff x="4081041" y="5546377"/>
            <a:chExt cx="445770" cy="1604645"/>
          </a:xfrm>
        </p:grpSpPr>
        <p:sp>
          <p:nvSpPr>
            <p:cNvPr id="90" name="object 90"/>
            <p:cNvSpPr/>
            <p:nvPr/>
          </p:nvSpPr>
          <p:spPr>
            <a:xfrm>
              <a:off x="4112037" y="5567915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17995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164174" y="556791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281" y="0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505529" y="5567915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17995" y="0"/>
                  </a:lnTo>
                  <a:lnTo>
                    <a:pt x="17995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523527" y="5621824"/>
              <a:ext cx="0" cy="1490345"/>
            </a:xfrm>
            <a:custGeom>
              <a:avLst/>
              <a:gdLst/>
              <a:ahLst/>
              <a:cxnLst/>
              <a:rect l="l" t="t" r="r" b="b"/>
              <a:pathLst>
                <a:path h="1490345">
                  <a:moveTo>
                    <a:pt x="0" y="0"/>
                  </a:moveTo>
                  <a:lnTo>
                    <a:pt x="0" y="1490230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505531" y="713001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7995" y="0"/>
                  </a:moveTo>
                  <a:lnTo>
                    <a:pt x="17995" y="17995"/>
                  </a:lnTo>
                  <a:lnTo>
                    <a:pt x="0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449560" y="7148009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17995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081041" y="5546377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37299" y="0"/>
                  </a:moveTo>
                  <a:lnTo>
                    <a:pt x="0" y="21539"/>
                  </a:lnTo>
                  <a:lnTo>
                    <a:pt x="37299" y="43078"/>
                  </a:lnTo>
                  <a:lnTo>
                    <a:pt x="37299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9340059" y="4362599"/>
            <a:ext cx="976630" cy="2967990"/>
            <a:chOff x="3613153" y="4362599"/>
            <a:chExt cx="976630" cy="2967990"/>
          </a:xfrm>
        </p:grpSpPr>
        <p:sp>
          <p:nvSpPr>
            <p:cNvPr id="98" name="object 98"/>
            <p:cNvSpPr/>
            <p:nvPr/>
          </p:nvSpPr>
          <p:spPr>
            <a:xfrm>
              <a:off x="3644150" y="4384137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17995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698414" y="4384137"/>
              <a:ext cx="852169" cy="0"/>
            </a:xfrm>
            <a:custGeom>
              <a:avLst/>
              <a:gdLst/>
              <a:ahLst/>
              <a:cxnLst/>
              <a:rect l="l" t="t" r="r" b="b"/>
              <a:pathLst>
                <a:path w="852170">
                  <a:moveTo>
                    <a:pt x="0" y="0"/>
                  </a:moveTo>
                  <a:lnTo>
                    <a:pt x="852169" y="0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568717" y="43841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17995" y="0"/>
                  </a:lnTo>
                  <a:lnTo>
                    <a:pt x="17995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586718" y="4437735"/>
              <a:ext cx="0" cy="2830195"/>
            </a:xfrm>
            <a:custGeom>
              <a:avLst/>
              <a:gdLst/>
              <a:ahLst/>
              <a:cxnLst/>
              <a:rect l="l" t="t" r="r" b="b"/>
              <a:pathLst>
                <a:path h="2830195">
                  <a:moveTo>
                    <a:pt x="0" y="0"/>
                  </a:moveTo>
                  <a:lnTo>
                    <a:pt x="0" y="2830042"/>
                  </a:lnTo>
                </a:path>
              </a:pathLst>
            </a:custGeom>
            <a:ln w="5397">
              <a:solidFill>
                <a:srgbClr val="46B751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568722" y="728557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7995" y="0"/>
                  </a:moveTo>
                  <a:lnTo>
                    <a:pt x="17995" y="17995"/>
                  </a:lnTo>
                  <a:lnTo>
                    <a:pt x="0" y="17995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516710" y="7303574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03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488310" y="7303574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17995" y="0"/>
                  </a:moveTo>
                  <a:lnTo>
                    <a:pt x="0" y="0"/>
                  </a:lnTo>
                </a:path>
              </a:pathLst>
            </a:custGeom>
            <a:ln w="53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613150" y="4362602"/>
              <a:ext cx="883285" cy="2967990"/>
            </a:xfrm>
            <a:custGeom>
              <a:avLst/>
              <a:gdLst/>
              <a:ahLst/>
              <a:cxnLst/>
              <a:rect l="l" t="t" r="r" b="b"/>
              <a:pathLst>
                <a:path w="883285" h="2967990">
                  <a:moveTo>
                    <a:pt x="37299" y="0"/>
                  </a:moveTo>
                  <a:lnTo>
                    <a:pt x="0" y="21539"/>
                  </a:lnTo>
                  <a:lnTo>
                    <a:pt x="37299" y="43078"/>
                  </a:lnTo>
                  <a:lnTo>
                    <a:pt x="37299" y="0"/>
                  </a:lnTo>
                  <a:close/>
                </a:path>
                <a:path w="883285" h="2967990">
                  <a:moveTo>
                    <a:pt x="883031" y="2914053"/>
                  </a:moveTo>
                  <a:lnTo>
                    <a:pt x="836409" y="2940977"/>
                  </a:lnTo>
                  <a:lnTo>
                    <a:pt x="883031" y="2967901"/>
                  </a:lnTo>
                  <a:lnTo>
                    <a:pt x="883031" y="2914053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7325532" y="2457018"/>
            <a:ext cx="302895" cy="645160"/>
            <a:chOff x="1598625" y="2457018"/>
            <a:chExt cx="302895" cy="645160"/>
          </a:xfrm>
        </p:grpSpPr>
        <p:pic>
          <p:nvPicPr>
            <p:cNvPr id="107" name="object 10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98625" y="2799626"/>
              <a:ext cx="302386" cy="302386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98625" y="2457018"/>
              <a:ext cx="302386" cy="302384"/>
            </a:xfrm>
            <a:prstGeom prst="rect">
              <a:avLst/>
            </a:prstGeom>
          </p:spPr>
        </p:pic>
      </p:grpSp>
      <p:grpSp>
        <p:nvGrpSpPr>
          <p:cNvPr id="109" name="object 109"/>
          <p:cNvGrpSpPr/>
          <p:nvPr/>
        </p:nvGrpSpPr>
        <p:grpSpPr>
          <a:xfrm>
            <a:off x="10274040" y="2457044"/>
            <a:ext cx="302895" cy="644525"/>
            <a:chOff x="4547133" y="2457043"/>
            <a:chExt cx="302895" cy="644525"/>
          </a:xfrm>
        </p:grpSpPr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47133" y="2799118"/>
              <a:ext cx="302387" cy="302386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47133" y="2457043"/>
              <a:ext cx="302387" cy="302386"/>
            </a:xfrm>
            <a:prstGeom prst="rect">
              <a:avLst/>
            </a:prstGeom>
          </p:spPr>
        </p:pic>
      </p:grpSp>
      <p:grpSp>
        <p:nvGrpSpPr>
          <p:cNvPr id="112" name="object 112"/>
          <p:cNvGrpSpPr/>
          <p:nvPr/>
        </p:nvGrpSpPr>
        <p:grpSpPr>
          <a:xfrm>
            <a:off x="8566055" y="4538853"/>
            <a:ext cx="774065" cy="302260"/>
            <a:chOff x="2839148" y="4538853"/>
            <a:chExt cx="774065" cy="302260"/>
          </a:xfrm>
        </p:grpSpPr>
        <p:sp>
          <p:nvSpPr>
            <p:cNvPr id="113" name="object 113"/>
            <p:cNvSpPr/>
            <p:nvPr/>
          </p:nvSpPr>
          <p:spPr>
            <a:xfrm>
              <a:off x="2843656" y="4543450"/>
              <a:ext cx="765175" cy="294005"/>
            </a:xfrm>
            <a:custGeom>
              <a:avLst/>
              <a:gdLst/>
              <a:ahLst/>
              <a:cxnLst/>
              <a:rect l="l" t="t" r="r" b="b"/>
              <a:pathLst>
                <a:path w="765175" h="294004">
                  <a:moveTo>
                    <a:pt x="764984" y="0"/>
                  </a:moveTo>
                  <a:lnTo>
                    <a:pt x="0" y="0"/>
                  </a:lnTo>
                  <a:lnTo>
                    <a:pt x="0" y="293395"/>
                  </a:lnTo>
                  <a:lnTo>
                    <a:pt x="764984" y="293395"/>
                  </a:lnTo>
                  <a:lnTo>
                    <a:pt x="7649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839148" y="4538852"/>
              <a:ext cx="774065" cy="302260"/>
            </a:xfrm>
            <a:custGeom>
              <a:avLst/>
              <a:gdLst/>
              <a:ahLst/>
              <a:cxnLst/>
              <a:rect l="l" t="t" r="r" b="b"/>
              <a:pathLst>
                <a:path w="774064" h="302260">
                  <a:moveTo>
                    <a:pt x="774001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293370"/>
                  </a:lnTo>
                  <a:lnTo>
                    <a:pt x="0" y="302260"/>
                  </a:lnTo>
                  <a:lnTo>
                    <a:pt x="774001" y="302260"/>
                  </a:lnTo>
                  <a:lnTo>
                    <a:pt x="774001" y="293497"/>
                  </a:lnTo>
                  <a:lnTo>
                    <a:pt x="774001" y="293370"/>
                  </a:lnTo>
                  <a:lnTo>
                    <a:pt x="774001" y="9093"/>
                  </a:lnTo>
                  <a:lnTo>
                    <a:pt x="764997" y="9093"/>
                  </a:lnTo>
                  <a:lnTo>
                    <a:pt x="764997" y="293370"/>
                  </a:lnTo>
                  <a:lnTo>
                    <a:pt x="8991" y="293370"/>
                  </a:lnTo>
                  <a:lnTo>
                    <a:pt x="8991" y="8890"/>
                  </a:lnTo>
                  <a:lnTo>
                    <a:pt x="774001" y="8890"/>
                  </a:lnTo>
                  <a:lnTo>
                    <a:pt x="774001" y="0"/>
                  </a:lnTo>
                  <a:close/>
                </a:path>
              </a:pathLst>
            </a:custGeom>
            <a:solidFill>
              <a:srgbClr val="979E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5" name="object 11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109242" y="2687552"/>
            <a:ext cx="191809" cy="191719"/>
          </a:xfrm>
          <a:prstGeom prst="rect">
            <a:avLst/>
          </a:prstGeom>
        </p:spPr>
      </p:pic>
      <p:sp>
        <p:nvSpPr>
          <p:cNvPr id="116" name="object 116"/>
          <p:cNvSpPr/>
          <p:nvPr/>
        </p:nvSpPr>
        <p:spPr>
          <a:xfrm>
            <a:off x="8565293" y="7069963"/>
            <a:ext cx="774065" cy="303530"/>
          </a:xfrm>
          <a:custGeom>
            <a:avLst/>
            <a:gdLst/>
            <a:ahLst/>
            <a:cxnLst/>
            <a:rect l="l" t="t" r="r" b="b"/>
            <a:pathLst>
              <a:path w="774064" h="303529">
                <a:moveTo>
                  <a:pt x="774001" y="0"/>
                </a:moveTo>
                <a:lnTo>
                  <a:pt x="0" y="0"/>
                </a:lnTo>
                <a:lnTo>
                  <a:pt x="0" y="10160"/>
                </a:lnTo>
                <a:lnTo>
                  <a:pt x="0" y="294640"/>
                </a:lnTo>
                <a:lnTo>
                  <a:pt x="0" y="303530"/>
                </a:lnTo>
                <a:lnTo>
                  <a:pt x="774001" y="303530"/>
                </a:lnTo>
                <a:lnTo>
                  <a:pt x="774001" y="294640"/>
                </a:lnTo>
                <a:lnTo>
                  <a:pt x="8991" y="294640"/>
                </a:lnTo>
                <a:lnTo>
                  <a:pt x="8991" y="10160"/>
                </a:lnTo>
                <a:lnTo>
                  <a:pt x="764997" y="10160"/>
                </a:lnTo>
                <a:lnTo>
                  <a:pt x="764997" y="294030"/>
                </a:lnTo>
                <a:lnTo>
                  <a:pt x="774001" y="294030"/>
                </a:lnTo>
                <a:lnTo>
                  <a:pt x="774001" y="10160"/>
                </a:lnTo>
                <a:lnTo>
                  <a:pt x="774001" y="9626"/>
                </a:lnTo>
                <a:lnTo>
                  <a:pt x="774001" y="0"/>
                </a:lnTo>
                <a:close/>
              </a:path>
            </a:pathLst>
          </a:custGeom>
          <a:solidFill>
            <a:srgbClr val="979E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565293" y="8226932"/>
            <a:ext cx="774065" cy="302260"/>
          </a:xfrm>
          <a:custGeom>
            <a:avLst/>
            <a:gdLst/>
            <a:ahLst/>
            <a:cxnLst/>
            <a:rect l="l" t="t" r="r" b="b"/>
            <a:pathLst>
              <a:path w="774064" h="302259">
                <a:moveTo>
                  <a:pt x="774001" y="0"/>
                </a:moveTo>
                <a:lnTo>
                  <a:pt x="0" y="0"/>
                </a:lnTo>
                <a:lnTo>
                  <a:pt x="0" y="8890"/>
                </a:lnTo>
                <a:lnTo>
                  <a:pt x="0" y="293370"/>
                </a:lnTo>
                <a:lnTo>
                  <a:pt x="0" y="302260"/>
                </a:lnTo>
                <a:lnTo>
                  <a:pt x="774001" y="302260"/>
                </a:lnTo>
                <a:lnTo>
                  <a:pt x="774001" y="293674"/>
                </a:lnTo>
                <a:lnTo>
                  <a:pt x="774001" y="293370"/>
                </a:lnTo>
                <a:lnTo>
                  <a:pt x="774001" y="9271"/>
                </a:lnTo>
                <a:lnTo>
                  <a:pt x="764997" y="9271"/>
                </a:lnTo>
                <a:lnTo>
                  <a:pt x="764997" y="293370"/>
                </a:lnTo>
                <a:lnTo>
                  <a:pt x="8991" y="293370"/>
                </a:lnTo>
                <a:lnTo>
                  <a:pt x="8991" y="8890"/>
                </a:lnTo>
                <a:lnTo>
                  <a:pt x="774001" y="8890"/>
                </a:lnTo>
                <a:lnTo>
                  <a:pt x="774001" y="0"/>
                </a:lnTo>
                <a:close/>
              </a:path>
            </a:pathLst>
          </a:custGeom>
          <a:solidFill>
            <a:srgbClr val="979E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9839103" y="8226932"/>
            <a:ext cx="774065" cy="302260"/>
          </a:xfrm>
          <a:custGeom>
            <a:avLst/>
            <a:gdLst/>
            <a:ahLst/>
            <a:cxnLst/>
            <a:rect l="l" t="t" r="r" b="b"/>
            <a:pathLst>
              <a:path w="774064" h="302259">
                <a:moveTo>
                  <a:pt x="774001" y="0"/>
                </a:moveTo>
                <a:lnTo>
                  <a:pt x="0" y="0"/>
                </a:lnTo>
                <a:lnTo>
                  <a:pt x="0" y="8890"/>
                </a:lnTo>
                <a:lnTo>
                  <a:pt x="0" y="293370"/>
                </a:lnTo>
                <a:lnTo>
                  <a:pt x="0" y="302260"/>
                </a:lnTo>
                <a:lnTo>
                  <a:pt x="774001" y="302260"/>
                </a:lnTo>
                <a:lnTo>
                  <a:pt x="774001" y="293674"/>
                </a:lnTo>
                <a:lnTo>
                  <a:pt x="774001" y="293370"/>
                </a:lnTo>
                <a:lnTo>
                  <a:pt x="774001" y="9271"/>
                </a:lnTo>
                <a:lnTo>
                  <a:pt x="765009" y="9271"/>
                </a:lnTo>
                <a:lnTo>
                  <a:pt x="765009" y="293370"/>
                </a:lnTo>
                <a:lnTo>
                  <a:pt x="8991" y="293370"/>
                </a:lnTo>
                <a:lnTo>
                  <a:pt x="8991" y="8890"/>
                </a:lnTo>
                <a:lnTo>
                  <a:pt x="774001" y="8890"/>
                </a:lnTo>
                <a:lnTo>
                  <a:pt x="774001" y="0"/>
                </a:lnTo>
                <a:close/>
              </a:path>
            </a:pathLst>
          </a:custGeom>
          <a:solidFill>
            <a:srgbClr val="979EA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" name="object 119"/>
          <p:cNvGrpSpPr/>
          <p:nvPr/>
        </p:nvGrpSpPr>
        <p:grpSpPr>
          <a:xfrm>
            <a:off x="9402464" y="7069963"/>
            <a:ext cx="774065" cy="303530"/>
            <a:chOff x="3675557" y="7069963"/>
            <a:chExt cx="774065" cy="303530"/>
          </a:xfrm>
        </p:grpSpPr>
        <p:sp>
          <p:nvSpPr>
            <p:cNvPr id="120" name="object 120"/>
            <p:cNvSpPr/>
            <p:nvPr/>
          </p:nvSpPr>
          <p:spPr>
            <a:xfrm>
              <a:off x="3675557" y="7069962"/>
              <a:ext cx="774065" cy="303530"/>
            </a:xfrm>
            <a:custGeom>
              <a:avLst/>
              <a:gdLst/>
              <a:ahLst/>
              <a:cxnLst/>
              <a:rect l="l" t="t" r="r" b="b"/>
              <a:pathLst>
                <a:path w="774064" h="303529">
                  <a:moveTo>
                    <a:pt x="774001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94640"/>
                  </a:lnTo>
                  <a:lnTo>
                    <a:pt x="0" y="303530"/>
                  </a:lnTo>
                  <a:lnTo>
                    <a:pt x="774001" y="303530"/>
                  </a:lnTo>
                  <a:lnTo>
                    <a:pt x="774001" y="294640"/>
                  </a:lnTo>
                  <a:lnTo>
                    <a:pt x="8978" y="294640"/>
                  </a:lnTo>
                  <a:lnTo>
                    <a:pt x="8978" y="10160"/>
                  </a:lnTo>
                  <a:lnTo>
                    <a:pt x="764997" y="10160"/>
                  </a:lnTo>
                  <a:lnTo>
                    <a:pt x="764997" y="294030"/>
                  </a:lnTo>
                  <a:lnTo>
                    <a:pt x="774001" y="294030"/>
                  </a:lnTo>
                  <a:lnTo>
                    <a:pt x="774001" y="10160"/>
                  </a:lnTo>
                  <a:lnTo>
                    <a:pt x="774001" y="9626"/>
                  </a:lnTo>
                  <a:lnTo>
                    <a:pt x="774001" y="0"/>
                  </a:lnTo>
                  <a:close/>
                </a:path>
              </a:pathLst>
            </a:custGeom>
            <a:solidFill>
              <a:srgbClr val="979E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18412" y="7125926"/>
              <a:ext cx="191810" cy="191719"/>
            </a:xfrm>
            <a:prstGeom prst="rect">
              <a:avLst/>
            </a:prstGeom>
          </p:spPr>
        </p:pic>
      </p:grpSp>
      <p:sp>
        <p:nvSpPr>
          <p:cNvPr id="122" name="object 122"/>
          <p:cNvSpPr/>
          <p:nvPr/>
        </p:nvSpPr>
        <p:spPr>
          <a:xfrm>
            <a:off x="9839103" y="7478903"/>
            <a:ext cx="774065" cy="302260"/>
          </a:xfrm>
          <a:custGeom>
            <a:avLst/>
            <a:gdLst/>
            <a:ahLst/>
            <a:cxnLst/>
            <a:rect l="l" t="t" r="r" b="b"/>
            <a:pathLst>
              <a:path w="774064" h="302259">
                <a:moveTo>
                  <a:pt x="774001" y="0"/>
                </a:moveTo>
                <a:lnTo>
                  <a:pt x="0" y="0"/>
                </a:lnTo>
                <a:lnTo>
                  <a:pt x="0" y="8890"/>
                </a:lnTo>
                <a:lnTo>
                  <a:pt x="0" y="293370"/>
                </a:lnTo>
                <a:lnTo>
                  <a:pt x="0" y="302260"/>
                </a:lnTo>
                <a:lnTo>
                  <a:pt x="774001" y="302260"/>
                </a:lnTo>
                <a:lnTo>
                  <a:pt x="774001" y="293370"/>
                </a:lnTo>
                <a:lnTo>
                  <a:pt x="8991" y="293370"/>
                </a:lnTo>
                <a:lnTo>
                  <a:pt x="8991" y="8890"/>
                </a:lnTo>
                <a:lnTo>
                  <a:pt x="765009" y="8890"/>
                </a:lnTo>
                <a:lnTo>
                  <a:pt x="765009" y="293268"/>
                </a:lnTo>
                <a:lnTo>
                  <a:pt x="774001" y="293268"/>
                </a:lnTo>
                <a:lnTo>
                  <a:pt x="774001" y="8890"/>
                </a:lnTo>
                <a:lnTo>
                  <a:pt x="774001" y="0"/>
                </a:lnTo>
                <a:close/>
              </a:path>
            </a:pathLst>
          </a:custGeom>
          <a:solidFill>
            <a:srgbClr val="979EA5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3" name="object 12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971727" y="7315252"/>
            <a:ext cx="266357" cy="386435"/>
          </a:xfrm>
          <a:prstGeom prst="rect">
            <a:avLst/>
          </a:prstGeom>
        </p:spPr>
      </p:pic>
      <p:pic>
        <p:nvPicPr>
          <p:cNvPr id="124" name="object 12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906484" y="7143623"/>
            <a:ext cx="260642" cy="558037"/>
          </a:xfrm>
          <a:prstGeom prst="rect">
            <a:avLst/>
          </a:prstGeom>
        </p:spPr>
      </p:pic>
      <p:pic>
        <p:nvPicPr>
          <p:cNvPr id="125" name="object 12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2337092" y="7220330"/>
            <a:ext cx="404950" cy="491478"/>
          </a:xfrm>
          <a:prstGeom prst="rect">
            <a:avLst/>
          </a:prstGeom>
        </p:spPr>
      </p:pic>
      <p:pic>
        <p:nvPicPr>
          <p:cNvPr id="126" name="object 12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408036" y="7219010"/>
            <a:ext cx="328625" cy="482650"/>
          </a:xfrm>
          <a:prstGeom prst="rect">
            <a:avLst/>
          </a:prstGeom>
        </p:spPr>
      </p:pic>
      <p:sp>
        <p:nvSpPr>
          <p:cNvPr id="127" name="object 127"/>
          <p:cNvSpPr/>
          <p:nvPr/>
        </p:nvSpPr>
        <p:spPr>
          <a:xfrm>
            <a:off x="9049404" y="7478903"/>
            <a:ext cx="774065" cy="302260"/>
          </a:xfrm>
          <a:custGeom>
            <a:avLst/>
            <a:gdLst/>
            <a:ahLst/>
            <a:cxnLst/>
            <a:rect l="l" t="t" r="r" b="b"/>
            <a:pathLst>
              <a:path w="774064" h="302259">
                <a:moveTo>
                  <a:pt x="774001" y="0"/>
                </a:moveTo>
                <a:lnTo>
                  <a:pt x="0" y="0"/>
                </a:lnTo>
                <a:lnTo>
                  <a:pt x="0" y="8890"/>
                </a:lnTo>
                <a:lnTo>
                  <a:pt x="0" y="293370"/>
                </a:lnTo>
                <a:lnTo>
                  <a:pt x="0" y="302260"/>
                </a:lnTo>
                <a:lnTo>
                  <a:pt x="774001" y="302260"/>
                </a:lnTo>
                <a:lnTo>
                  <a:pt x="774001" y="293370"/>
                </a:lnTo>
                <a:lnTo>
                  <a:pt x="8991" y="293370"/>
                </a:lnTo>
                <a:lnTo>
                  <a:pt x="8991" y="8890"/>
                </a:lnTo>
                <a:lnTo>
                  <a:pt x="764997" y="8890"/>
                </a:lnTo>
                <a:lnTo>
                  <a:pt x="764997" y="293268"/>
                </a:lnTo>
                <a:lnTo>
                  <a:pt x="774001" y="293268"/>
                </a:lnTo>
                <a:lnTo>
                  <a:pt x="774001" y="8890"/>
                </a:lnTo>
                <a:lnTo>
                  <a:pt x="774001" y="0"/>
                </a:lnTo>
                <a:close/>
              </a:path>
            </a:pathLst>
          </a:custGeom>
          <a:solidFill>
            <a:srgbClr val="979EA5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8" name="object 12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618659" y="5484753"/>
            <a:ext cx="191810" cy="191719"/>
          </a:xfrm>
          <a:prstGeom prst="rect">
            <a:avLst/>
          </a:prstGeom>
        </p:spPr>
      </p:pic>
      <p:sp>
        <p:nvSpPr>
          <p:cNvPr id="129" name="object 129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8918207" y="491454"/>
            <a:ext cx="112458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8918206" y="1653174"/>
            <a:ext cx="3519170" cy="513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8000"/>
              </a:lnSpc>
              <a:spcBef>
                <a:spcPts val="100"/>
              </a:spcBef>
            </a:pPr>
            <a:r>
              <a:rPr sz="12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Resumen</a:t>
            </a:r>
            <a:r>
              <a:rPr sz="12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ejecutivo</a:t>
            </a:r>
            <a:r>
              <a:rPr sz="12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2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3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diseño</a:t>
            </a:r>
            <a:r>
              <a:rPr sz="12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5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ambientalmente</a:t>
            </a:r>
            <a:r>
              <a:rPr lang="es-ES" sz="125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3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consciente</a:t>
            </a:r>
            <a:r>
              <a:rPr sz="12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12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aparamenta</a:t>
            </a:r>
            <a:r>
              <a:rPr sz="12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12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MT</a:t>
            </a:r>
            <a:endParaRPr sz="1250" dirty="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7670534" y="2461768"/>
            <a:ext cx="765175" cy="187872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3175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700">
              <a:latin typeface="Times New Roman"/>
              <a:cs typeface="Times New Roman"/>
            </a:endParaRPr>
          </a:p>
          <a:p>
            <a:pPr marL="107950"/>
            <a:r>
              <a:rPr sz="500" spc="10" dirty="0">
                <a:solidFill>
                  <a:srgbClr val="527D40"/>
                </a:solidFill>
                <a:latin typeface="Microsoft Sans Serif"/>
                <a:cs typeface="Microsoft Sans Serif"/>
              </a:rPr>
              <a:t>Cambio</a:t>
            </a:r>
            <a:r>
              <a:rPr sz="500" spc="-5" dirty="0">
                <a:solidFill>
                  <a:srgbClr val="527D40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527D40"/>
                </a:solidFill>
                <a:latin typeface="Microsoft Sans Serif"/>
                <a:cs typeface="Microsoft Sans Serif"/>
              </a:rPr>
              <a:t>climático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9466428" y="2461768"/>
            <a:ext cx="765175" cy="187872"/>
          </a:xfrm>
          <a:prstGeom prst="rect">
            <a:avLst/>
          </a:prstGeom>
          <a:ln w="8991">
            <a:solidFill>
              <a:srgbClr val="979EA5"/>
            </a:solidFill>
          </a:ln>
        </p:spPr>
        <p:txBody>
          <a:bodyPr vert="horz" wrap="square" lIns="0" tIns="3175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650">
              <a:latin typeface="Times New Roman"/>
              <a:cs typeface="Times New Roman"/>
            </a:endParaRPr>
          </a:p>
          <a:p>
            <a:pPr marL="44450"/>
            <a:r>
              <a:rPr sz="550" spc="10" dirty="0">
                <a:solidFill>
                  <a:srgbClr val="FFC400"/>
                </a:solidFill>
                <a:latin typeface="Microsoft Sans Serif"/>
                <a:cs typeface="Microsoft Sans Serif"/>
              </a:rPr>
              <a:t>Energía</a:t>
            </a:r>
            <a:r>
              <a:rPr sz="550" spc="-5" dirty="0">
                <a:solidFill>
                  <a:srgbClr val="FFC400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FFC400"/>
                </a:solidFill>
                <a:latin typeface="Microsoft Sans Serif"/>
                <a:cs typeface="Microsoft Sans Serif"/>
              </a:rPr>
              <a:t>sostenible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8570551" y="2637028"/>
            <a:ext cx="765175" cy="293370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6985" rIns="0" bIns="0" rtlCol="0">
            <a:spAutoFit/>
          </a:bodyPr>
          <a:lstStyle/>
          <a:p>
            <a:pPr marL="29845" marR="385445">
              <a:lnSpc>
                <a:spcPct val="109100"/>
              </a:lnSpc>
              <a:spcBef>
                <a:spcPts val="55"/>
              </a:spcBef>
            </a:pPr>
            <a:r>
              <a:rPr sz="550" spc="5" dirty="0" err="1">
                <a:solidFill>
                  <a:srgbClr val="747F84"/>
                </a:solidFill>
                <a:latin typeface="Microsoft Sans Serif"/>
                <a:cs typeface="Microsoft Sans Serif"/>
              </a:rPr>
              <a:t>Sostenible</a:t>
            </a:r>
            <a:r>
              <a:rPr lang="es-ES" sz="550" spc="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747F84"/>
                </a:solidFill>
                <a:latin typeface="Microsoft Sans Serif"/>
                <a:cs typeface="Microsoft Sans Serif"/>
              </a:rPr>
              <a:t>Desarrollo</a:t>
            </a:r>
            <a:endParaRPr sz="550" dirty="0">
              <a:latin typeface="Microsoft Sans Serif"/>
              <a:cs typeface="Microsoft Sans Serif"/>
            </a:endParaRPr>
          </a:p>
          <a:p>
            <a:pPr marL="29845">
              <a:spcBef>
                <a:spcPts val="260"/>
              </a:spcBef>
            </a:pPr>
            <a:r>
              <a:rPr sz="350" spc="5" dirty="0">
                <a:solidFill>
                  <a:srgbClr val="747F84"/>
                </a:solidFill>
                <a:latin typeface="Microsoft Sans Serif"/>
                <a:cs typeface="Microsoft Sans Serif"/>
              </a:rPr>
              <a:t>Objetivos</a:t>
            </a:r>
            <a:endParaRPr sz="350" dirty="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7670527" y="2804669"/>
            <a:ext cx="765175" cy="185307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750">
              <a:latin typeface="Times New Roman"/>
              <a:cs typeface="Times New Roman"/>
            </a:endParaRPr>
          </a:p>
          <a:p>
            <a:pPr marL="116205"/>
            <a:r>
              <a:rPr sz="450" dirty="0">
                <a:solidFill>
                  <a:srgbClr val="179941"/>
                </a:solidFill>
                <a:latin typeface="Microsoft Sans Serif"/>
                <a:cs typeface="Microsoft Sans Serif"/>
              </a:rPr>
              <a:t>Salud</a:t>
            </a:r>
            <a:r>
              <a:rPr sz="450" spc="-25" dirty="0">
                <a:solidFill>
                  <a:srgbClr val="179941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9941"/>
                </a:solidFill>
                <a:latin typeface="Microsoft Sans Serif"/>
                <a:cs typeface="Microsoft Sans Serif"/>
              </a:rPr>
              <a:t>y</a:t>
            </a:r>
            <a:r>
              <a:rPr sz="450" spc="-25" dirty="0">
                <a:solidFill>
                  <a:srgbClr val="179941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9941"/>
                </a:solidFill>
                <a:latin typeface="Microsoft Sans Serif"/>
                <a:cs typeface="Microsoft Sans Serif"/>
              </a:rPr>
              <a:t>Seguridad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9466422" y="2803398"/>
            <a:ext cx="765175" cy="187872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3175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650">
              <a:latin typeface="Times New Roman"/>
              <a:cs typeface="Times New Roman"/>
            </a:endParaRPr>
          </a:p>
          <a:p>
            <a:pPr marL="71755">
              <a:spcBef>
                <a:spcPts val="5"/>
              </a:spcBef>
            </a:pPr>
            <a:r>
              <a:rPr sz="550" spc="10" dirty="0">
                <a:solidFill>
                  <a:srgbClr val="D08A20"/>
                </a:solidFill>
                <a:latin typeface="Microsoft Sans Serif"/>
                <a:cs typeface="Microsoft Sans Serif"/>
              </a:rPr>
              <a:t>Economía</a:t>
            </a:r>
            <a:r>
              <a:rPr sz="550" spc="-5" dirty="0">
                <a:solidFill>
                  <a:srgbClr val="D08A20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D08A20"/>
                </a:solidFill>
                <a:latin typeface="Microsoft Sans Serif"/>
                <a:cs typeface="Microsoft Sans Serif"/>
              </a:rPr>
              <a:t>circular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302915" y="3277617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211454">
              <a:spcBef>
                <a:spcPts val="85"/>
              </a:spcBef>
            </a:pPr>
            <a:r>
              <a:rPr sz="55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45552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8570551" y="3329179"/>
            <a:ext cx="765175" cy="103233"/>
          </a:xfrm>
          <a:prstGeom prst="rect">
            <a:avLst/>
          </a:prstGeom>
          <a:solidFill>
            <a:srgbClr val="FFFFFF"/>
          </a:solidFill>
          <a:ln w="9004">
            <a:solidFill>
              <a:srgbClr val="979EA5"/>
            </a:solidFill>
          </a:ln>
        </p:spPr>
        <p:txBody>
          <a:bodyPr vert="horz" wrap="square" lIns="0" tIns="18415" rIns="0" bIns="0" rtlCol="0">
            <a:spAutoFit/>
          </a:bodyPr>
          <a:lstStyle/>
          <a:p>
            <a:pPr marL="46355">
              <a:spcBef>
                <a:spcPts val="145"/>
              </a:spcBef>
            </a:pPr>
            <a:r>
              <a:rPr sz="5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Gestión</a:t>
            </a:r>
            <a:r>
              <a:rPr sz="550" spc="-2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valor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0100740" y="3300142"/>
            <a:ext cx="4248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30" dirty="0">
                <a:solidFill>
                  <a:srgbClr val="171514"/>
                </a:solidFill>
                <a:latin typeface="Arial"/>
                <a:cs typeface="Arial"/>
              </a:rPr>
              <a:t>Marketing</a:t>
            </a:r>
            <a:endParaRPr sz="6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6302915" y="3398330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211454">
              <a:spcBef>
                <a:spcPts val="85"/>
              </a:spcBef>
            </a:pPr>
            <a:r>
              <a:rPr sz="55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12973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6302915" y="3571469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2006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62430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8570223" y="3542539"/>
            <a:ext cx="765175" cy="98745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44450" rIns="0" bIns="0" rtlCol="0">
            <a:spAutoFit/>
          </a:bodyPr>
          <a:lstStyle/>
          <a:p>
            <a:pPr marL="77470">
              <a:spcBef>
                <a:spcPts val="350"/>
              </a:spcBef>
            </a:pPr>
            <a:r>
              <a:rPr sz="3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Pensamiento</a:t>
            </a:r>
            <a:r>
              <a:rPr sz="350" spc="-1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del</a:t>
            </a:r>
            <a:r>
              <a:rPr sz="350" spc="-1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747F84"/>
                </a:solidFill>
                <a:latin typeface="Microsoft Sans Serif"/>
                <a:cs typeface="Microsoft Sans Serif"/>
              </a:rPr>
              <a:t>ciclo</a:t>
            </a:r>
            <a:r>
              <a:rPr sz="350" spc="-1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de</a:t>
            </a:r>
            <a:r>
              <a:rPr sz="350" spc="-1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747F84"/>
                </a:solidFill>
                <a:latin typeface="Microsoft Sans Serif"/>
                <a:cs typeface="Microsoft Sans Serif"/>
              </a:rPr>
              <a:t>vida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9777407" y="3569666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34290">
              <a:spcBef>
                <a:spcPts val="85"/>
              </a:spcBef>
            </a:pPr>
            <a:r>
              <a:rPr sz="550" spc="5" smtClean="0">
                <a:solidFill>
                  <a:srgbClr val="FFFFFF"/>
                </a:solidFill>
                <a:latin typeface="Microsoft Sans Serif"/>
                <a:cs typeface="Microsoft Sans Serif"/>
              </a:rPr>
              <a:t>ISO/</a:t>
            </a:r>
            <a:r>
              <a:rPr sz="550" spc="-10" smtClean="0">
                <a:solidFill>
                  <a:srgbClr val="FFFFFF"/>
                </a:solidFill>
                <a:latin typeface="Microsoft Sans Serif"/>
                <a:cs typeface="Microsoft Sans Serif"/>
              </a:rPr>
              <a:t>IEC/</a:t>
            </a:r>
            <a:r>
              <a:rPr lang="es-AR" sz="550" spc="-40" dirty="0" smtClean="0">
                <a:solidFill>
                  <a:srgbClr val="FFFFFF"/>
                </a:solidFill>
                <a:latin typeface="Microsoft Sans Serif"/>
                <a:cs typeface="Microsoft Sans Serif"/>
              </a:rPr>
              <a:t>la IEEE</a:t>
            </a:r>
            <a:r>
              <a:rPr sz="550" spc="-5" smtClean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15288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6302915" y="3692183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2006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62960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9777407" y="3701669"/>
            <a:ext cx="756285" cy="94898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160" rIns="0" bIns="0" rtlCol="0">
            <a:spAutoFit/>
          </a:bodyPr>
          <a:lstStyle/>
          <a:p>
            <a:pPr marL="167005">
              <a:spcBef>
                <a:spcPts val="80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60300-1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570223" y="3757168"/>
            <a:ext cx="765175" cy="264816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36195" rIns="0" bIns="0" rtlCol="0">
            <a:spAutoFit/>
          </a:bodyPr>
          <a:lstStyle/>
          <a:p>
            <a:pPr marL="127635">
              <a:spcBef>
                <a:spcPts val="285"/>
              </a:spcBef>
            </a:pPr>
            <a:r>
              <a:rPr sz="450" dirty="0">
                <a:solidFill>
                  <a:srgbClr val="747F84"/>
                </a:solidFill>
                <a:latin typeface="Microsoft Sans Serif"/>
                <a:cs typeface="Microsoft Sans Serif"/>
              </a:rPr>
              <a:t>Per</a:t>
            </a:r>
            <a:r>
              <a:rPr sz="45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l</a:t>
            </a:r>
            <a:r>
              <a:rPr sz="45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de</a:t>
            </a:r>
            <a:r>
              <a:rPr sz="45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747F84"/>
                </a:solidFill>
                <a:latin typeface="Microsoft Sans Serif"/>
                <a:cs typeface="Microsoft Sans Serif"/>
              </a:rPr>
              <a:t>la</a:t>
            </a:r>
            <a:r>
              <a:rPr sz="45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misión</a:t>
            </a:r>
            <a:endParaRPr sz="450">
              <a:latin typeface="Microsoft Sans Serif"/>
              <a:cs typeface="Microsoft Sans Serif"/>
            </a:endParaRPr>
          </a:p>
          <a:p>
            <a:pPr marL="78105">
              <a:spcBef>
                <a:spcPts val="10"/>
              </a:spcBef>
            </a:pPr>
            <a:r>
              <a:rPr sz="50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(ambiental,</a:t>
            </a:r>
            <a:r>
              <a:rPr sz="500" spc="-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747F84"/>
                </a:solidFill>
                <a:latin typeface="Microsoft Sans Serif"/>
                <a:cs typeface="Microsoft Sans Serif"/>
              </a:rPr>
              <a:t>EMC</a:t>
            </a:r>
            <a:endParaRPr sz="500">
              <a:latin typeface="Microsoft Sans Serif"/>
              <a:cs typeface="Microsoft Sans Serif"/>
            </a:endParaRPr>
          </a:p>
          <a:p>
            <a:pPr marL="37465">
              <a:spcBef>
                <a:spcPts val="50"/>
              </a:spcBef>
            </a:pPr>
            <a:r>
              <a:rPr sz="4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operativos,</a:t>
            </a:r>
            <a:r>
              <a:rPr sz="450" spc="-1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digitales,</a:t>
            </a:r>
            <a:r>
              <a:rPr sz="450" spc="-10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747F84"/>
                </a:solidFill>
                <a:latin typeface="Microsoft Sans Serif"/>
                <a:cs typeface="Microsoft Sans Serif"/>
              </a:rPr>
              <a:t>etc.)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6302915" y="3865322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1371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IEC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60721-</a:t>
            </a:r>
            <a:r>
              <a:rPr sz="5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xy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6302915" y="3986023"/>
            <a:ext cx="756285" cy="9040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36195" rIns="0" bIns="0" rtlCol="0">
            <a:spAutoFit/>
          </a:bodyPr>
          <a:lstStyle/>
          <a:p>
            <a:pPr marL="119380">
              <a:spcBef>
                <a:spcPts val="285"/>
              </a:spcBef>
            </a:pPr>
            <a:r>
              <a:rPr sz="350" dirty="0">
                <a:solidFill>
                  <a:srgbClr val="FFFFFF"/>
                </a:solidFill>
                <a:latin typeface="Microsoft Sans Serif"/>
                <a:cs typeface="Microsoft Sans Serif"/>
              </a:rPr>
              <a:t>base</a:t>
            </a:r>
            <a:r>
              <a:rPr sz="3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3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datos</a:t>
            </a:r>
            <a:r>
              <a:rPr sz="3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del</a:t>
            </a:r>
            <a:r>
              <a:rPr sz="3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350" spc="-20" dirty="0">
                <a:solidFill>
                  <a:srgbClr val="FFFFFF"/>
                </a:solidFill>
                <a:latin typeface="Microsoft Sans Serif"/>
                <a:cs typeface="Microsoft Sans Serif"/>
              </a:rPr>
              <a:t>IPCC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0220978" y="4064460"/>
            <a:ext cx="3073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5" dirty="0">
                <a:solidFill>
                  <a:srgbClr val="171514"/>
                </a:solidFill>
                <a:latin typeface="Arial"/>
                <a:cs typeface="Arial"/>
              </a:rPr>
              <a:t>Diseño</a:t>
            </a:r>
            <a:endParaRPr sz="650">
              <a:latin typeface="Arial"/>
              <a:cs typeface="Arial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302915" y="4159175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211454">
              <a:spcBef>
                <a:spcPts val="85"/>
              </a:spcBef>
            </a:pPr>
            <a:r>
              <a:rPr sz="55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16271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8570223" y="4116578"/>
            <a:ext cx="765175" cy="104516"/>
          </a:xfrm>
          <a:prstGeom prst="rect">
            <a:avLst/>
          </a:prstGeom>
          <a:solidFill>
            <a:srgbClr val="FFFFFF"/>
          </a:solidFill>
          <a:ln w="9004">
            <a:solidFill>
              <a:srgbClr val="979EA5"/>
            </a:solidFill>
          </a:ln>
        </p:spPr>
        <p:txBody>
          <a:bodyPr vert="horz" wrap="square" lIns="0" tIns="19685" rIns="0" bIns="0" rtlCol="0">
            <a:spAutoFit/>
          </a:bodyPr>
          <a:lstStyle/>
          <a:p>
            <a:pPr marL="45720">
              <a:spcBef>
                <a:spcPts val="155"/>
              </a:spcBef>
            </a:pPr>
            <a:r>
              <a:rPr sz="550" spc="5" dirty="0">
                <a:solidFill>
                  <a:srgbClr val="747F84"/>
                </a:solidFill>
                <a:latin typeface="Microsoft Sans Serif"/>
                <a:cs typeface="Microsoft Sans Serif"/>
              </a:rPr>
              <a:t>Análisis</a:t>
            </a:r>
            <a:r>
              <a:rPr sz="550" spc="-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747F84"/>
                </a:solidFill>
                <a:latin typeface="Microsoft Sans Serif"/>
                <a:cs typeface="Microsoft Sans Serif"/>
              </a:rPr>
              <a:t>funcional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6302915" y="4332339"/>
            <a:ext cx="756285" cy="591185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R="26670" algn="ctr">
              <a:spcBef>
                <a:spcPts val="85"/>
              </a:spcBef>
            </a:pP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ISO/</a:t>
            </a: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31010</a:t>
            </a:r>
            <a:endParaRPr sz="550">
              <a:latin typeface="Microsoft Sans Serif"/>
              <a:cs typeface="Microsoft Sans Serif"/>
            </a:endParaRPr>
          </a:p>
          <a:p>
            <a:pPr marL="133350">
              <a:spcBef>
                <a:spcPts val="290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60300-3-1</a:t>
            </a:r>
            <a:endParaRPr sz="550">
              <a:latin typeface="Microsoft Sans Serif"/>
              <a:cs typeface="Microsoft Sans Serif"/>
            </a:endParaRPr>
          </a:p>
          <a:p>
            <a:pPr marL="133350">
              <a:spcBef>
                <a:spcPts val="290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60300-3-9</a:t>
            </a:r>
            <a:endParaRPr sz="550">
              <a:latin typeface="Microsoft Sans Serif"/>
              <a:cs typeface="Microsoft Sans Serif"/>
            </a:endParaRPr>
          </a:p>
          <a:p>
            <a:pPr marL="113030">
              <a:spcBef>
                <a:spcPts val="290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60300-3-11</a:t>
            </a:r>
            <a:endParaRPr sz="550">
              <a:latin typeface="Microsoft Sans Serif"/>
              <a:cs typeface="Microsoft Sans Serif"/>
            </a:endParaRPr>
          </a:p>
          <a:p>
            <a:pPr marR="21590" algn="ctr">
              <a:spcBef>
                <a:spcPts val="290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60812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8570223" y="4329303"/>
            <a:ext cx="765175" cy="101310"/>
          </a:xfrm>
          <a:prstGeom prst="rect">
            <a:avLst/>
          </a:prstGeom>
          <a:solidFill>
            <a:srgbClr val="FFFFFF"/>
          </a:solidFill>
          <a:ln w="9004">
            <a:solidFill>
              <a:srgbClr val="979EA5"/>
            </a:solidFill>
          </a:ln>
        </p:spPr>
        <p:txBody>
          <a:bodyPr vert="horz" wrap="square" lIns="0" tIns="31750" rIns="0" bIns="0" rtlCol="0">
            <a:spAutoFit/>
          </a:bodyPr>
          <a:lstStyle/>
          <a:p>
            <a:pPr marL="88265">
              <a:spcBef>
                <a:spcPts val="250"/>
              </a:spcBef>
            </a:pPr>
            <a:r>
              <a:rPr sz="450" spc="5" dirty="0">
                <a:solidFill>
                  <a:srgbClr val="747F84"/>
                </a:solidFill>
                <a:latin typeface="Microsoft Sans Serif"/>
                <a:cs typeface="Microsoft Sans Serif"/>
              </a:rPr>
              <a:t>Evaluación</a:t>
            </a:r>
            <a:r>
              <a:rPr sz="450" spc="-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riesgos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8683152" y="4554887"/>
            <a:ext cx="511809" cy="184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">
              <a:lnSpc>
                <a:spcPts val="655"/>
              </a:lnSpc>
              <a:spcBef>
                <a:spcPts val="100"/>
              </a:spcBef>
            </a:pPr>
            <a:r>
              <a:rPr sz="55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Desarrollo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ts val="595"/>
              </a:lnSpc>
            </a:pPr>
            <a:r>
              <a:rPr sz="500" spc="-25" dirty="0">
                <a:solidFill>
                  <a:srgbClr val="747F84"/>
                </a:solidFill>
                <a:latin typeface="Microsoft Sans Serif"/>
                <a:cs typeface="Microsoft Sans Serif"/>
              </a:rPr>
              <a:t>(ECD,</a:t>
            </a:r>
            <a:r>
              <a:rPr sz="500" spc="-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LLCA,</a:t>
            </a:r>
            <a:r>
              <a:rPr sz="500" spc="-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LCA,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8668355" y="4719987"/>
            <a:ext cx="5143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confiabilidad,</a:t>
            </a:r>
            <a:r>
              <a:rPr sz="450" spc="-20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747F84"/>
                </a:solidFill>
                <a:latin typeface="Microsoft Sans Serif"/>
                <a:cs typeface="Microsoft Sans Serif"/>
              </a:rPr>
              <a:t>etc.)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8045683" y="4947121"/>
            <a:ext cx="405130" cy="2494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9525" algn="ctr">
              <a:lnSpc>
                <a:spcPct val="122700"/>
              </a:lnSpc>
              <a:spcBef>
                <a:spcPts val="100"/>
              </a:spcBef>
            </a:pPr>
            <a:r>
              <a:rPr sz="450" b="1" dirty="0" err="1">
                <a:solidFill>
                  <a:srgbClr val="171514"/>
                </a:solidFill>
                <a:latin typeface="Arial"/>
                <a:cs typeface="Arial"/>
              </a:rPr>
              <a:t>Evaluaciones</a:t>
            </a:r>
            <a:r>
              <a:rPr lang="es-ES" sz="450" b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b="1" spc="15" dirty="0">
                <a:solidFill>
                  <a:srgbClr val="171514"/>
                </a:solidFill>
                <a:latin typeface="Arial"/>
                <a:cs typeface="Arial"/>
              </a:rPr>
              <a:t>para </a:t>
            </a:r>
            <a:r>
              <a:rPr sz="400" b="1" spc="5" dirty="0" err="1">
                <a:solidFill>
                  <a:srgbClr val="171514"/>
                </a:solidFill>
                <a:latin typeface="Arial"/>
                <a:cs typeface="Arial"/>
              </a:rPr>
              <a:t>diseño</a:t>
            </a:r>
            <a:r>
              <a:rPr lang="es-ES" sz="400" b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b="1" spc="15" dirty="0" err="1">
                <a:solidFill>
                  <a:srgbClr val="171514"/>
                </a:solidFill>
                <a:latin typeface="Arial"/>
                <a:cs typeface="Arial"/>
              </a:rPr>
              <a:t>mejoramiento</a:t>
            </a:r>
            <a:endParaRPr sz="400" dirty="0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8570223" y="5038598"/>
            <a:ext cx="765175" cy="269304"/>
          </a:xfrm>
          <a:prstGeom prst="rect">
            <a:avLst/>
          </a:prstGeom>
          <a:solidFill>
            <a:srgbClr val="FFFFFF"/>
          </a:solidFill>
          <a:ln w="9004">
            <a:solidFill>
              <a:srgbClr val="979EA5"/>
            </a:solidFill>
          </a:ln>
        </p:spPr>
        <p:txBody>
          <a:bodyPr vert="horz" wrap="square" lIns="0" tIns="25400" rIns="0" bIns="0" rtlCol="0">
            <a:spAutoFit/>
          </a:bodyPr>
          <a:lstStyle/>
          <a:p>
            <a:pPr marL="15240" algn="ctr">
              <a:spcBef>
                <a:spcPts val="200"/>
              </a:spcBef>
            </a:pPr>
            <a:r>
              <a:rPr sz="4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Seguridad</a:t>
            </a:r>
            <a:r>
              <a:rPr sz="4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+</a:t>
            </a:r>
            <a:endParaRPr sz="400">
              <a:latin typeface="Microsoft Sans Serif"/>
              <a:cs typeface="Microsoft Sans Serif"/>
            </a:endParaRPr>
          </a:p>
          <a:p>
            <a:pPr marR="39370" algn="ctr">
              <a:spcBef>
                <a:spcPts val="90"/>
              </a:spcBef>
            </a:pP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Confiabilidad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endParaRPr sz="550">
              <a:latin typeface="Microsoft Sans Serif"/>
              <a:cs typeface="Microsoft Sans Serif"/>
            </a:endParaRPr>
          </a:p>
          <a:p>
            <a:pPr marR="30480" algn="ctr">
              <a:spcBef>
                <a:spcPts val="310"/>
              </a:spcBef>
            </a:pPr>
            <a:r>
              <a:rPr sz="3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La </a:t>
            </a: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seguridad</a:t>
            </a:r>
            <a:r>
              <a:rPr sz="3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cibernética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6302915" y="5106252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13081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62271-</a:t>
            </a:r>
            <a:r>
              <a:rPr sz="5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xxx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6302915" y="5320449"/>
            <a:ext cx="756285" cy="349250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R="26670" algn="ctr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62271-1</a:t>
            </a:r>
            <a:endParaRPr sz="550">
              <a:latin typeface="Microsoft Sans Serif"/>
              <a:cs typeface="Microsoft Sans Serif"/>
            </a:endParaRPr>
          </a:p>
          <a:p>
            <a:pPr marR="31750" algn="ctr">
              <a:spcBef>
                <a:spcPts val="2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62443-2-1</a:t>
            </a:r>
            <a:endParaRPr sz="550">
              <a:latin typeface="Microsoft Sans Serif"/>
              <a:cs typeface="Microsoft Sans Serif"/>
            </a:endParaRPr>
          </a:p>
          <a:p>
            <a:pPr marR="21590" algn="ctr">
              <a:spcBef>
                <a:spcPts val="290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27002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8083284" y="5405629"/>
            <a:ext cx="765175" cy="326115"/>
          </a:xfrm>
          <a:prstGeom prst="rect">
            <a:avLst/>
          </a:prstGeom>
          <a:ln w="8991">
            <a:solidFill>
              <a:srgbClr val="979EA5"/>
            </a:solidFill>
          </a:ln>
        </p:spPr>
        <p:txBody>
          <a:bodyPr vert="horz" wrap="square" lIns="0" tIns="12065" rIns="0" bIns="0" rtlCol="0">
            <a:spAutoFit/>
          </a:bodyPr>
          <a:lstStyle/>
          <a:p>
            <a:pPr marL="20955" marR="298450">
              <a:lnSpc>
                <a:spcPct val="102299"/>
              </a:lnSpc>
              <a:spcBef>
                <a:spcPts val="95"/>
              </a:spcBef>
            </a:pPr>
            <a:r>
              <a:rPr sz="55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Actuación</a:t>
            </a:r>
            <a:r>
              <a:rPr lang="es-ES"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50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Técnico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,</a:t>
            </a:r>
            <a:r>
              <a:rPr lang="es-ES"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ambiental</a:t>
            </a:r>
            <a:r>
              <a:rPr lang="es-ES" sz="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económico</a:t>
            </a:r>
            <a:r>
              <a:rPr sz="4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,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etc.)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9038438" y="5405629"/>
            <a:ext cx="765175" cy="307777"/>
          </a:xfrm>
          <a:prstGeom prst="rect">
            <a:avLst/>
          </a:prstGeom>
          <a:solidFill>
            <a:srgbClr val="FFFFFF"/>
          </a:solidFill>
          <a:ln w="8991">
            <a:solidFill>
              <a:srgbClr val="979EA5"/>
            </a:solidFill>
          </a:ln>
        </p:spPr>
        <p:txBody>
          <a:bodyPr vert="horz" wrap="square" lIns="0" tIns="50800" rIns="0" bIns="0" rtlCol="0">
            <a:spAutoFit/>
          </a:bodyPr>
          <a:lstStyle/>
          <a:p>
            <a:pPr marR="20320" algn="ctr">
              <a:spcBef>
                <a:spcPts val="400"/>
              </a:spcBef>
            </a:pP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Ciclo </a:t>
            </a:r>
            <a:r>
              <a:rPr sz="5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vital</a:t>
            </a:r>
            <a:endParaRPr sz="500">
              <a:latin typeface="Microsoft Sans Serif"/>
              <a:cs typeface="Microsoft Sans Serif"/>
            </a:endParaRPr>
          </a:p>
          <a:p>
            <a:pPr marR="56515" algn="ctr">
              <a:lnSpc>
                <a:spcPts val="655"/>
              </a:lnSpc>
              <a:spcBef>
                <a:spcPts val="70"/>
              </a:spcBef>
            </a:pP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evaluación</a:t>
            </a:r>
            <a:endParaRPr sz="550">
              <a:latin typeface="Microsoft Sans Serif"/>
              <a:cs typeface="Microsoft Sans Serif"/>
            </a:endParaRPr>
          </a:p>
          <a:p>
            <a:pPr marR="3175" algn="ctr">
              <a:lnSpc>
                <a:spcPts val="595"/>
              </a:lnSpc>
            </a:pPr>
            <a:r>
              <a:rPr sz="5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(ACV)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6302915" y="5682349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2006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62960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6302915" y="5896560"/>
            <a:ext cx="756285" cy="95539"/>
          </a:xfrm>
          <a:prstGeom prst="rect">
            <a:avLst/>
          </a:prstGeom>
          <a:solidFill>
            <a:srgbClr val="979EA5"/>
          </a:solidFill>
        </p:spPr>
        <p:txBody>
          <a:bodyPr vert="horz" wrap="square" lIns="0" tIns="10795" rIns="0" bIns="0" rtlCol="0">
            <a:spAutoFit/>
          </a:bodyPr>
          <a:lstStyle/>
          <a:p>
            <a:pPr marL="2006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63366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8570223" y="5876798"/>
            <a:ext cx="765175" cy="227626"/>
          </a:xfrm>
          <a:prstGeom prst="rect">
            <a:avLst/>
          </a:prstGeom>
          <a:solidFill>
            <a:srgbClr val="FFFFFF"/>
          </a:solidFill>
          <a:ln w="9004">
            <a:solidFill>
              <a:srgbClr val="979EA5"/>
            </a:solidFill>
          </a:ln>
        </p:spPr>
        <p:txBody>
          <a:bodyPr vert="horz" wrap="square" lIns="0" tIns="52705" rIns="0" bIns="0" rtlCol="0">
            <a:spAutoFit/>
          </a:bodyPr>
          <a:lstStyle/>
          <a:p>
            <a:pPr marL="50800">
              <a:spcBef>
                <a:spcPts val="415"/>
              </a:spcBef>
            </a:pPr>
            <a:r>
              <a:rPr sz="550" spc="15" dirty="0">
                <a:solidFill>
                  <a:srgbClr val="747F84"/>
                </a:solidFill>
                <a:latin typeface="Microsoft Sans Serif"/>
                <a:cs typeface="Microsoft Sans Serif"/>
              </a:rPr>
              <a:t>son</a:t>
            </a:r>
            <a:r>
              <a:rPr sz="550" spc="-3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los</a:t>
            </a:r>
            <a:r>
              <a:rPr sz="550" spc="-3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esperados</a:t>
            </a:r>
            <a:endParaRPr sz="550">
              <a:latin typeface="Microsoft Sans Serif"/>
              <a:cs typeface="Microsoft Sans Serif"/>
            </a:endParaRPr>
          </a:p>
          <a:p>
            <a:pPr marL="50800">
              <a:spcBef>
                <a:spcPts val="110"/>
              </a:spcBef>
            </a:pPr>
            <a:r>
              <a:rPr sz="50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valores</a:t>
            </a:r>
            <a:r>
              <a:rPr sz="500" spc="-5" dirty="0">
                <a:solidFill>
                  <a:srgbClr val="747F8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747F84"/>
                </a:solidFill>
                <a:latin typeface="Microsoft Sans Serif"/>
                <a:cs typeface="Microsoft Sans Serif"/>
              </a:rPr>
              <a:t>alcanzados?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6302915" y="6020880"/>
            <a:ext cx="756285" cy="96821"/>
          </a:xfrm>
          <a:prstGeom prst="rect">
            <a:avLst/>
          </a:prstGeom>
          <a:solidFill>
            <a:srgbClr val="979EA5"/>
          </a:solidFill>
        </p:spPr>
        <p:txBody>
          <a:bodyPr vert="horz" wrap="square" lIns="0" tIns="12065" rIns="0" bIns="0" rtlCol="0">
            <a:spAutoFit/>
          </a:bodyPr>
          <a:lstStyle/>
          <a:p>
            <a:pPr marL="69850">
              <a:spcBef>
                <a:spcPts val="95"/>
              </a:spcBef>
            </a:pPr>
            <a:r>
              <a:rPr sz="5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CEI/</a:t>
            </a:r>
            <a:r>
              <a:rPr sz="550" spc="-50" dirty="0">
                <a:solidFill>
                  <a:srgbClr val="FFFFFF"/>
                </a:solidFill>
                <a:latin typeface="Microsoft Sans Serif"/>
                <a:cs typeface="Microsoft Sans Serif"/>
              </a:rPr>
              <a:t>TS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62271-320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9356952" y="5963309"/>
            <a:ext cx="1016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35" dirty="0">
                <a:solidFill>
                  <a:srgbClr val="171514"/>
                </a:solidFill>
                <a:latin typeface="Arial"/>
                <a:cs typeface="Arial"/>
              </a:rPr>
              <a:t>Sí</a:t>
            </a:r>
            <a:endParaRPr sz="7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7732059" y="6397498"/>
            <a:ext cx="765175" cy="185948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750">
              <a:latin typeface="Times New Roman"/>
              <a:cs typeface="Times New Roman"/>
            </a:endParaRPr>
          </a:p>
          <a:p>
            <a:pPr marL="116205"/>
            <a:r>
              <a:rPr sz="450" dirty="0">
                <a:solidFill>
                  <a:srgbClr val="179941"/>
                </a:solidFill>
                <a:latin typeface="Microsoft Sans Serif"/>
                <a:cs typeface="Microsoft Sans Serif"/>
              </a:rPr>
              <a:t>Salud</a:t>
            </a:r>
            <a:r>
              <a:rPr sz="450" spc="-25" dirty="0">
                <a:solidFill>
                  <a:srgbClr val="179941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9941"/>
                </a:solidFill>
                <a:latin typeface="Microsoft Sans Serif"/>
                <a:cs typeface="Microsoft Sans Serif"/>
              </a:rPr>
              <a:t>y</a:t>
            </a:r>
            <a:r>
              <a:rPr sz="450" spc="-25" dirty="0">
                <a:solidFill>
                  <a:srgbClr val="179941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9941"/>
                </a:solidFill>
                <a:latin typeface="Microsoft Sans Serif"/>
                <a:cs typeface="Microsoft Sans Serif"/>
              </a:rPr>
              <a:t>Seguridad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9406960" y="6397498"/>
            <a:ext cx="765175" cy="185948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750">
              <a:latin typeface="Times New Roman"/>
              <a:cs typeface="Times New Roman"/>
            </a:endParaRPr>
          </a:p>
          <a:p>
            <a:pPr marL="80645"/>
            <a:r>
              <a:rPr sz="450" dirty="0">
                <a:solidFill>
                  <a:srgbClr val="FFC400"/>
                </a:solidFill>
                <a:latin typeface="Microsoft Sans Serif"/>
                <a:cs typeface="Microsoft Sans Serif"/>
              </a:rPr>
              <a:t>Eficiencia</a:t>
            </a:r>
            <a:r>
              <a:rPr sz="450" spc="-15" dirty="0">
                <a:solidFill>
                  <a:srgbClr val="FFC40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FFC400"/>
                </a:solidFill>
                <a:latin typeface="Microsoft Sans Serif"/>
                <a:cs typeface="Microsoft Sans Serif"/>
              </a:rPr>
              <a:t>energética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8570223" y="6553708"/>
            <a:ext cx="765175" cy="273152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07950" marR="154940" indent="43815">
              <a:lnSpc>
                <a:spcPts val="720"/>
              </a:lnSpc>
              <a:spcBef>
                <a:spcPts val="30"/>
              </a:spcBef>
            </a:pPr>
            <a:r>
              <a:rPr sz="550" spc="5" dirty="0" err="1">
                <a:solidFill>
                  <a:srgbClr val="46A5E0"/>
                </a:solidFill>
                <a:latin typeface="Microsoft Sans Serif"/>
                <a:cs typeface="Microsoft Sans Serif"/>
              </a:rPr>
              <a:t>Fabricar</a:t>
            </a:r>
            <a:r>
              <a:rPr sz="550" spc="5" dirty="0">
                <a:solidFill>
                  <a:srgbClr val="46A5E0"/>
                </a:solidFill>
                <a:latin typeface="Microsoft Sans Serif"/>
                <a:cs typeface="Microsoft Sans Serif"/>
              </a:rPr>
              <a:t>,</a:t>
            </a:r>
            <a:r>
              <a:rPr lang="es-ES" sz="550" spc="5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46A5E0"/>
                </a:solidFill>
                <a:latin typeface="Microsoft Sans Serif"/>
                <a:cs typeface="Microsoft Sans Serif"/>
              </a:rPr>
              <a:t>Obtención</a:t>
            </a:r>
            <a:r>
              <a:rPr sz="550" spc="15" dirty="0">
                <a:solidFill>
                  <a:srgbClr val="46A5E0"/>
                </a:solidFill>
                <a:latin typeface="Microsoft Sans Serif"/>
                <a:cs typeface="Microsoft Sans Serif"/>
              </a:rPr>
              <a:t>,</a:t>
            </a:r>
            <a:r>
              <a:rPr lang="es-ES" sz="550" spc="15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46A5E0"/>
                </a:solidFill>
                <a:latin typeface="Microsoft Sans Serif"/>
                <a:cs typeface="Microsoft Sans Serif"/>
              </a:rPr>
              <a:t>Instalación</a:t>
            </a:r>
            <a:r>
              <a:rPr sz="550" spc="15" dirty="0">
                <a:solidFill>
                  <a:srgbClr val="46A5E0"/>
                </a:solidFill>
                <a:latin typeface="Microsoft Sans Serif"/>
                <a:cs typeface="Microsoft Sans Serif"/>
              </a:rPr>
              <a:t>,</a:t>
            </a:r>
            <a:r>
              <a:rPr sz="550" spc="-5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6A5E0"/>
                </a:solidFill>
                <a:latin typeface="Microsoft Sans Serif"/>
                <a:cs typeface="Microsoft Sans Serif"/>
              </a:rPr>
              <a:t>etc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6302915" y="6668466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198120">
              <a:spcBef>
                <a:spcPts val="85"/>
              </a:spcBef>
            </a:pPr>
            <a:r>
              <a:rPr sz="5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ISO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55000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7732059" y="6735319"/>
            <a:ext cx="765175" cy="187231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107950"/>
            <a:r>
              <a:rPr sz="500" spc="10" dirty="0">
                <a:solidFill>
                  <a:srgbClr val="527D40"/>
                </a:solidFill>
                <a:latin typeface="Microsoft Sans Serif"/>
                <a:cs typeface="Microsoft Sans Serif"/>
              </a:rPr>
              <a:t>Cambio</a:t>
            </a:r>
            <a:r>
              <a:rPr sz="500" spc="-5" dirty="0">
                <a:solidFill>
                  <a:srgbClr val="527D40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527D40"/>
                </a:solidFill>
                <a:latin typeface="Microsoft Sans Serif"/>
                <a:cs typeface="Microsoft Sans Serif"/>
              </a:rPr>
              <a:t>climático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9406960" y="6735319"/>
            <a:ext cx="765175" cy="188513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>
              <a:spcBef>
                <a:spcPts val="30"/>
              </a:spcBef>
            </a:pPr>
            <a:endParaRPr sz="650">
              <a:latin typeface="Times New Roman"/>
              <a:cs typeface="Times New Roman"/>
            </a:endParaRPr>
          </a:p>
          <a:p>
            <a:pPr marL="71755"/>
            <a:r>
              <a:rPr sz="550" spc="10" dirty="0">
                <a:solidFill>
                  <a:srgbClr val="D08A20"/>
                </a:solidFill>
                <a:latin typeface="Microsoft Sans Serif"/>
                <a:cs typeface="Microsoft Sans Serif"/>
              </a:rPr>
              <a:t>Economía</a:t>
            </a:r>
            <a:r>
              <a:rPr sz="550" spc="-5" dirty="0">
                <a:solidFill>
                  <a:srgbClr val="D08A20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D08A20"/>
                </a:solidFill>
                <a:latin typeface="Microsoft Sans Serif"/>
                <a:cs typeface="Microsoft Sans Serif"/>
              </a:rPr>
              <a:t>circular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6302915" y="7011506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198120">
              <a:spcBef>
                <a:spcPts val="85"/>
              </a:spcBef>
            </a:pPr>
            <a:r>
              <a:rPr sz="5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ISO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50001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9426219" y="7113396"/>
            <a:ext cx="269875" cy="20256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spcBef>
                <a:spcPts val="160"/>
              </a:spcBef>
            </a:pPr>
            <a:r>
              <a:rPr sz="500" spc="10" dirty="0">
                <a:solidFill>
                  <a:srgbClr val="747F84"/>
                </a:solidFill>
                <a:latin typeface="Microsoft Sans Serif"/>
                <a:cs typeface="Microsoft Sans Serif"/>
              </a:rPr>
              <a:t>Activo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70"/>
              </a:spcBef>
            </a:pPr>
            <a:r>
              <a:rPr sz="550" spc="20" dirty="0">
                <a:solidFill>
                  <a:srgbClr val="747F84"/>
                </a:solidFill>
                <a:latin typeface="Microsoft Sans Serif"/>
                <a:cs typeface="Microsoft Sans Serif"/>
              </a:rPr>
              <a:t>gestión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6302915" y="7182054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198120">
              <a:spcBef>
                <a:spcPts val="85"/>
              </a:spcBef>
            </a:pPr>
            <a:r>
              <a:rPr sz="5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ISO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14009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8752605" y="7168291"/>
            <a:ext cx="3765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solidFill>
                  <a:srgbClr val="46A5E0"/>
                </a:solidFill>
                <a:latin typeface="Microsoft Sans Serif"/>
                <a:cs typeface="Microsoft Sans Serif"/>
              </a:rPr>
              <a:t>Fase</a:t>
            </a:r>
            <a:r>
              <a:rPr sz="500" spc="-5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6A5E0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6A5E0"/>
                </a:solidFill>
                <a:latin typeface="Microsoft Sans Serif"/>
                <a:cs typeface="Microsoft Sans Serif"/>
              </a:rPr>
              <a:t>uso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6302915" y="7302767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2006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62308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9058395" y="7581734"/>
            <a:ext cx="7683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6200">
              <a:spcBef>
                <a:spcPts val="100"/>
              </a:spcBef>
            </a:pPr>
            <a:r>
              <a:rPr sz="450" dirty="0">
                <a:solidFill>
                  <a:srgbClr val="FFC400"/>
                </a:solidFill>
                <a:latin typeface="Microsoft Sans Serif"/>
                <a:cs typeface="Microsoft Sans Serif"/>
              </a:rPr>
              <a:t>Eficiencia</a:t>
            </a:r>
            <a:r>
              <a:rPr sz="450" spc="-15" dirty="0">
                <a:solidFill>
                  <a:srgbClr val="FFC40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FFC400"/>
                </a:solidFill>
                <a:latin typeface="Microsoft Sans Serif"/>
                <a:cs typeface="Microsoft Sans Serif"/>
              </a:rPr>
              <a:t>energética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9835755" y="7581728"/>
            <a:ext cx="7683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1755">
              <a:spcBef>
                <a:spcPts val="100"/>
              </a:spcBef>
            </a:pPr>
            <a:r>
              <a:rPr sz="450" dirty="0">
                <a:solidFill>
                  <a:srgbClr val="D08A20"/>
                </a:solidFill>
                <a:latin typeface="Microsoft Sans Serif"/>
                <a:cs typeface="Microsoft Sans Serif"/>
              </a:rPr>
              <a:t>Eficiencia</a:t>
            </a:r>
            <a:r>
              <a:rPr sz="450" spc="-10" dirty="0">
                <a:solidFill>
                  <a:srgbClr val="D08A2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D08A20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D08A2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D08A20"/>
                </a:solidFill>
                <a:latin typeface="Microsoft Sans Serif"/>
                <a:cs typeface="Microsoft Sans Serif"/>
              </a:rPr>
              <a:t>materiales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302915" y="7738136"/>
            <a:ext cx="756285" cy="95539"/>
          </a:xfrm>
          <a:prstGeom prst="rect">
            <a:avLst/>
          </a:prstGeom>
          <a:solidFill>
            <a:srgbClr val="979EA5"/>
          </a:solidFill>
        </p:spPr>
        <p:txBody>
          <a:bodyPr vert="horz" wrap="square" lIns="0" tIns="10795" rIns="0" bIns="0" rtlCol="0">
            <a:spAutoFit/>
          </a:bodyPr>
          <a:lstStyle/>
          <a:p>
            <a:pPr marL="2006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63372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6302915" y="7858837"/>
            <a:ext cx="756285" cy="95539"/>
          </a:xfrm>
          <a:prstGeom prst="rect">
            <a:avLst/>
          </a:prstGeom>
          <a:solidFill>
            <a:srgbClr val="4D555B"/>
          </a:solidFill>
        </p:spPr>
        <p:txBody>
          <a:bodyPr vert="horz" wrap="square" lIns="0" tIns="10795" rIns="0" bIns="0" rtlCol="0">
            <a:spAutoFit/>
          </a:bodyPr>
          <a:lstStyle/>
          <a:p>
            <a:pPr marL="198120">
              <a:spcBef>
                <a:spcPts val="85"/>
              </a:spcBef>
            </a:pPr>
            <a:r>
              <a:rPr sz="5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ISO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14067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9406960" y="7892289"/>
            <a:ext cx="765175" cy="187231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93345"/>
            <a:r>
              <a:rPr sz="500" spc="10" dirty="0">
                <a:solidFill>
                  <a:srgbClr val="179941"/>
                </a:solidFill>
                <a:latin typeface="Microsoft Sans Serif"/>
                <a:cs typeface="Microsoft Sans Serif"/>
              </a:rPr>
              <a:t>Descarbonización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6302915" y="8156042"/>
            <a:ext cx="756285" cy="95539"/>
          </a:xfrm>
          <a:prstGeom prst="rect">
            <a:avLst/>
          </a:prstGeom>
          <a:solidFill>
            <a:srgbClr val="979EA5"/>
          </a:solidFill>
        </p:spPr>
        <p:txBody>
          <a:bodyPr vert="horz" wrap="square" lIns="0" tIns="10795" rIns="0" bIns="0" rtlCol="0">
            <a:spAutoFit/>
          </a:bodyPr>
          <a:lstStyle/>
          <a:p>
            <a:pPr marL="200660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63395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6302915" y="8276756"/>
            <a:ext cx="756285" cy="95539"/>
          </a:xfrm>
          <a:prstGeom prst="rect">
            <a:avLst/>
          </a:prstGeom>
          <a:solidFill>
            <a:srgbClr val="979EA5"/>
          </a:solidFill>
        </p:spPr>
        <p:txBody>
          <a:bodyPr vert="horz" wrap="square" lIns="0" tIns="10795" rIns="0" bIns="0" rtlCol="0">
            <a:spAutoFit/>
          </a:bodyPr>
          <a:lstStyle/>
          <a:p>
            <a:pPr marL="67945">
              <a:spcBef>
                <a:spcPts val="85"/>
              </a:spcBef>
            </a:pPr>
            <a:r>
              <a:rPr sz="550" spc="-30" dirty="0">
                <a:solidFill>
                  <a:srgbClr val="FFFFFF"/>
                </a:solidFill>
                <a:latin typeface="Microsoft Sans Serif"/>
                <a:cs typeface="Microsoft Sans Serif"/>
              </a:rPr>
              <a:t>CEI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-45" dirty="0">
                <a:solidFill>
                  <a:srgbClr val="FFFFFF"/>
                </a:solidFill>
                <a:latin typeface="Microsoft Sans Serif"/>
                <a:cs typeface="Microsoft Sans Serif"/>
              </a:rPr>
              <a:t>TR</a:t>
            </a:r>
            <a:r>
              <a:rPr sz="5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62271-321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984773" y="8302917"/>
            <a:ext cx="335915" cy="155812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33350">
              <a:spcBef>
                <a:spcPts val="155"/>
              </a:spcBef>
            </a:pPr>
            <a:r>
              <a:rPr sz="250" spc="5" dirty="0">
                <a:solidFill>
                  <a:srgbClr val="D08A20"/>
                </a:solidFill>
                <a:latin typeface="Microsoft Sans Serif"/>
                <a:cs typeface="Microsoft Sans Serif"/>
              </a:rPr>
              <a:t>Desperdiciar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spcBef>
                <a:spcPts val="120"/>
              </a:spcBef>
            </a:pPr>
            <a:r>
              <a:rPr sz="550" spc="20" dirty="0">
                <a:solidFill>
                  <a:srgbClr val="D08A20"/>
                </a:solidFill>
                <a:latin typeface="Microsoft Sans Serif"/>
                <a:cs typeface="Microsoft Sans Serif"/>
              </a:rPr>
              <a:t>gestión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8570223" y="8231379"/>
            <a:ext cx="765175" cy="187231"/>
          </a:xfrm>
          <a:prstGeom prst="rect">
            <a:avLst/>
          </a:prstGeom>
          <a:ln w="9004">
            <a:solidFill>
              <a:srgbClr val="979EA5"/>
            </a:solidFill>
          </a:ln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750">
              <a:latin typeface="Times New Roman"/>
              <a:cs typeface="Times New Roman"/>
            </a:endParaRPr>
          </a:p>
          <a:p>
            <a:pPr marL="189865">
              <a:spcBef>
                <a:spcPts val="5"/>
              </a:spcBef>
            </a:pPr>
            <a:r>
              <a:rPr sz="450" dirty="0">
                <a:solidFill>
                  <a:srgbClr val="46A5E0"/>
                </a:solidFill>
                <a:latin typeface="Microsoft Sans Serif"/>
                <a:cs typeface="Microsoft Sans Serif"/>
              </a:rPr>
              <a:t>Fin</a:t>
            </a:r>
            <a:r>
              <a:rPr sz="450" spc="-30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6A5E0"/>
                </a:solidFill>
                <a:latin typeface="Microsoft Sans Serif"/>
                <a:cs typeface="Microsoft Sans Serif"/>
              </a:rPr>
              <a:t>de</a:t>
            </a:r>
            <a:r>
              <a:rPr sz="450" spc="-25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6A5E0"/>
                </a:solidFill>
                <a:latin typeface="Microsoft Sans Serif"/>
                <a:cs typeface="Microsoft Sans Serif"/>
              </a:rPr>
              <a:t>la</a:t>
            </a:r>
            <a:r>
              <a:rPr sz="450" spc="-25" dirty="0">
                <a:solidFill>
                  <a:srgbClr val="46A5E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46A5E0"/>
                </a:solidFill>
                <a:latin typeface="Microsoft Sans Serif"/>
                <a:cs typeface="Microsoft Sans Serif"/>
              </a:rPr>
              <a:t>vida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8123416" y="8838343"/>
            <a:ext cx="542925" cy="4400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40029">
              <a:lnSpc>
                <a:spcPct val="150400"/>
              </a:lnSpc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curso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615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7341465" y="9331953"/>
            <a:ext cx="242697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794385" algn="l"/>
              </a:tabLst>
            </a:pPr>
            <a:r>
              <a:rPr sz="400" dirty="0">
                <a:solidFill>
                  <a:srgbClr val="171514"/>
                </a:solidFill>
                <a:latin typeface="Times New Roman"/>
                <a:cs typeface="Times New Roman"/>
              </a:rPr>
              <a:t> 	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Flujos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dinámicos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relacionados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ODS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(gemelo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8781860" y="9187968"/>
            <a:ext cx="117665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Flujos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largo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(gemelo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6207673" y="2467504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DM107922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453775"/>
            <a:ext cx="1566545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</a:t>
            </a:r>
            <a:r>
              <a:rPr sz="15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normativo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1606063"/>
            <a:ext cx="3792854" cy="6138925"/>
          </a:xfrm>
          <a:prstGeom prst="rect">
            <a:avLst/>
          </a:prstGeom>
        </p:spPr>
        <p:txBody>
          <a:bodyPr vert="horz" wrap="square" lIns="0" tIns="94615" rIns="0" bIns="0" rtlCol="0">
            <a:spAutoFit/>
          </a:bodyPr>
          <a:lstStyle/>
          <a:p>
            <a:pPr marL="12700">
              <a:spcBef>
                <a:spcPts val="745"/>
              </a:spcBef>
            </a:pP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General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41910">
              <a:lnSpc>
                <a:spcPct val="128200"/>
              </a:lnSpc>
              <a:spcBef>
                <a:spcPts val="225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mencionó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anteriormente,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análisis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funcional,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elemento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clave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obvio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funcionalidad: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 regulatorio.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regulaciones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suelen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locales,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regionales,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Europa,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EE.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UU.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EPA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[1]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China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apoyo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ministerio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[2],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aún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globales.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orientación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global que alimenta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aspectos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regulatorios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objetivos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desarrollo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sostenible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[3].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700" marR="252095">
              <a:lnSpc>
                <a:spcPct val="128200"/>
              </a:lnSpc>
              <a:spcBef>
                <a:spcPts val="5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 europeo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evoluciona 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programas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Pacto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Verde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[4].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paquete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Fit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for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55,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economía circular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(CEAP),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iniciativa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sostenibles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(SPI)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pasaporte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(DPP)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taxonomía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finanzas.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Enlaces</a:t>
            </a:r>
            <a:r>
              <a:rPr sz="6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útiles:</a:t>
            </a:r>
            <a:endParaRPr sz="650" dirty="0">
              <a:latin typeface="Arial"/>
              <a:cs typeface="Arial"/>
            </a:endParaRPr>
          </a:p>
          <a:p>
            <a:pPr marL="12700" marR="1938655" algn="just">
              <a:lnSpc>
                <a:spcPct val="119000"/>
              </a:lnSpc>
              <a:spcBef>
                <a:spcPts val="10"/>
              </a:spcBef>
            </a:pP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[1]</a:t>
            </a:r>
            <a:r>
              <a:rPr sz="700" u="sng" spc="2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</a:t>
            </a:r>
            <a:r>
              <a:rPr sz="700" u="sng" spc="2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  <a:hlinkClick r:id="rId2"/>
              </a:rPr>
              <a:t>www.epa.gov/laws-regulations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  <a:hlinkClick r:id="rId2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[2)</a:t>
            </a:r>
            <a:r>
              <a:rPr lang="es-ES"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https://english.mee.gov.cn/Resources/laws/</a:t>
            </a:r>
            <a:r>
              <a:rPr lang="es-ES"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[3]</a:t>
            </a:r>
            <a:r>
              <a:rPr sz="700" u="sng" spc="3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https://sdgs.un.org/fr/goals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[4]</a:t>
            </a:r>
            <a:r>
              <a:rPr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https://ec.europa.eu/info/strategy/priorities-2019-2024/european-green-deal_en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/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directivas</a:t>
            </a:r>
            <a:r>
              <a:rPr sz="9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europeas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90805">
              <a:lnSpc>
                <a:spcPct val="138900"/>
              </a:lnSpc>
              <a:spcBef>
                <a:spcPts val="215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Europa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publicado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reconocidas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internacionalmente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conseguir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ecológicos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seguros,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introduciendo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aspectos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abordar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energética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reduciendo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9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RoHS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[4]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8200"/>
              </a:lnSpc>
              <a:spcBef>
                <a:spcPts val="22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(Restricción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Sustancias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Peligrosas)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vigor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julio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2006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revisada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2012.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objetivo eliminar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seis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sustancias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peligrosas: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plomo,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mercurio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cadmio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cromo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hexavalente,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bifenilos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polibromados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(PBB)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éteres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difenilo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polibromados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(PBDE)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usuario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final.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Aunque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eléctricas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"instalaciones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fijas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escala"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alcance,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cumplimiento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RoHS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recomendación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sostenible.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950" spc="-65" dirty="0">
                <a:solidFill>
                  <a:srgbClr val="00B6F2"/>
                </a:solidFill>
                <a:latin typeface="Microsoft Sans Serif"/>
                <a:cs typeface="Microsoft Sans Serif"/>
              </a:rPr>
              <a:t>RAEE2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[5]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95250">
              <a:lnSpc>
                <a:spcPct val="128200"/>
              </a:lnSpc>
              <a:spcBef>
                <a:spcPts val="22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RAEE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contribuir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producción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consumo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sostenibles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 como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prioridad,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prevención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RAEE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y,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además,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reutilización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reciclaje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valorización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dichos residuos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eliminación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 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contribuir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eficiente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recursos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valiosas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secundarias.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busca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desempeño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ambiental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operadores involucrados 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AEE,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productores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distribuidores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consumidores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y,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aquellos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operadores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directamente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involucrados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recolección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RAEE.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71755">
              <a:lnSpc>
                <a:spcPts val="1000"/>
              </a:lnSpc>
              <a:spcBef>
                <a:spcPts val="7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RAEE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miembros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Europea.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cuanto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RoHS,</a:t>
            </a:r>
            <a:r>
              <a:rPr lang="es-ES"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recomienda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optimizar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costo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reciclaje.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6" y="7896670"/>
            <a:ext cx="3677285" cy="978088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0">
              <a:spcBef>
                <a:spcPts val="450"/>
              </a:spcBef>
            </a:pPr>
            <a:r>
              <a:rPr sz="6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Calificación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1100"/>
              </a:lnSpc>
              <a:spcBef>
                <a:spcPts val="300"/>
              </a:spcBef>
            </a:pP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casos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excepcionales,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tamaño o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símbolo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impreso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embalaje,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instrucciones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garantía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AEE.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32384">
              <a:lnSpc>
                <a:spcPts val="1000"/>
              </a:lnSpc>
              <a:spcBef>
                <a:spcPts val="5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 de media tensión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ámbito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EEE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art.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3.1.(a)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RAEE,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prestará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atención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electrónicos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integrados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453775"/>
            <a:ext cx="1566545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</a:t>
            </a:r>
            <a:r>
              <a:rPr sz="15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normativo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80106" y="1647077"/>
            <a:ext cx="3759200" cy="2212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</a:pP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Directiva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marco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sobre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residuos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[6]</a:t>
            </a:r>
            <a:endParaRPr sz="850" dirty="0">
              <a:latin typeface="Microsoft Sans Serif"/>
              <a:cs typeface="Microsoft Sans Serif"/>
            </a:endParaRPr>
          </a:p>
          <a:p>
            <a:pPr marL="50800" marR="112395">
              <a:lnSpc>
                <a:spcPct val="138900"/>
              </a:lnSpc>
              <a:spcBef>
                <a:spcPts val="229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conceptos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básicos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incluidas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residuo,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reciclaje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valorización.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50800"/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Directiva</a:t>
            </a:r>
            <a:r>
              <a:rPr sz="8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ecodiseño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[7]</a:t>
            </a:r>
            <a:endParaRPr sz="850" dirty="0">
              <a:latin typeface="Microsoft Sans Serif"/>
              <a:cs typeface="Microsoft Sans Serif"/>
            </a:endParaRPr>
          </a:p>
          <a:p>
            <a:pPr marL="50800" marR="17780">
              <a:lnSpc>
                <a:spcPct val="138900"/>
              </a:lnSpc>
              <a:spcBef>
                <a:spcPts val="229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iluminación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obligatorias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medidas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implementación,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legales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apliquen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directamente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MT.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tendencia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dotar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Declaración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 de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viene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siendo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habitual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Construcción,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anticiparse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próximas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exigencias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Mercado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Edificación.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 marL="50800">
              <a:spcBef>
                <a:spcPts val="675"/>
              </a:spcBef>
            </a:pPr>
            <a:r>
              <a:rPr sz="5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Directiva</a:t>
            </a:r>
            <a:r>
              <a:rPr sz="5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sobre</a:t>
            </a:r>
            <a:r>
              <a:rPr sz="5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00B6F2"/>
                </a:solidFill>
                <a:latin typeface="Microsoft Sans Serif"/>
                <a:cs typeface="Microsoft Sans Serif"/>
              </a:rPr>
              <a:t>gases</a:t>
            </a:r>
            <a:r>
              <a:rPr sz="5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fluorados</a:t>
            </a:r>
            <a:r>
              <a:rPr sz="5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[8]</a:t>
            </a:r>
            <a:endParaRPr sz="500" dirty="0">
              <a:latin typeface="Microsoft Sans Serif"/>
              <a:cs typeface="Microsoft Sans Serif"/>
            </a:endParaRPr>
          </a:p>
          <a:p>
            <a:pPr marL="50800" marR="60325">
              <a:lnSpc>
                <a:spcPct val="138900"/>
              </a:lnSpc>
              <a:spcBef>
                <a:spcPts val="305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emisiones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fluorados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invernadero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(gases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fluorados),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incluidos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hidrofluorocarbonos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(HFC),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Europea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adoptado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legislativos: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Reglamento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fluorados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móviles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acondicionado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(MAC).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propone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propuesta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actualización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afectará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75" spc="-6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SF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alternativos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2021.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2" y="4123628"/>
            <a:ext cx="3808095" cy="27905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REACH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[9]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(Autorización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Evaluación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Registro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Productos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Químicos)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8900"/>
              </a:lnSpc>
              <a:spcBef>
                <a:spcPts val="240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vigor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2007,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químicos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restringir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aplicación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riesgos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EE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e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exige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 proveedor,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previa solicitud,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comunique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cliente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contenido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sustancias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llamadas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SVHC).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Luego,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instalador debe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asegurarse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proveedores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adecuada.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 partes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mundo,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nuevas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legislaciones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perseguirán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objetivos.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302895">
              <a:lnSpc>
                <a:spcPct val="128200"/>
              </a:lnSpc>
              <a:spcBef>
                <a:spcPts val="295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prestadores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proveedores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cumplir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objetivos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requisitos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Directivas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allá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obligaciones.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Enlaces</a:t>
            </a:r>
            <a:r>
              <a:rPr sz="6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útiles:</a:t>
            </a:r>
            <a:endParaRPr sz="650" dirty="0">
              <a:latin typeface="Arial"/>
              <a:cs typeface="Arial"/>
            </a:endParaRPr>
          </a:p>
          <a:p>
            <a:pPr marL="12700" marR="491490">
              <a:lnSpc>
                <a:spcPct val="111100"/>
              </a:lnSpc>
              <a:spcBef>
                <a:spcPts val="20"/>
              </a:spcBef>
            </a:pP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[4]</a:t>
            </a:r>
            <a:r>
              <a:rPr sz="75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https://eur-lex.europa.eu/legal-content/ES/TXT/?uri=CELEX:32011L0065</a:t>
            </a:r>
            <a:r>
              <a:rPr lang="es-ES" sz="75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[5]</a:t>
            </a:r>
            <a:r>
              <a:rPr sz="75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https://eur-lex.europa.eu/legal-content/ES/TXT/?uri=CELEX:0201</a:t>
            </a:r>
            <a:r>
              <a:rPr lang="es-ES" sz="750" u="sng" spc="1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50" u="sng" spc="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2L0019-20180704</a:t>
            </a:r>
            <a:endParaRPr sz="750" dirty="0">
              <a:latin typeface="Microsoft Sans Serif"/>
              <a:cs typeface="Microsoft Sans Serif"/>
            </a:endParaRPr>
          </a:p>
          <a:p>
            <a:pPr marL="164465">
              <a:spcBef>
                <a:spcPts val="5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800" dirty="0">
              <a:latin typeface="Microsoft Sans Serif"/>
              <a:cs typeface="Microsoft Sans Serif"/>
            </a:endParaRPr>
          </a:p>
          <a:p>
            <a:pPr marL="164465">
              <a:spcBef>
                <a:spcPts val="90"/>
              </a:spcBef>
            </a:pP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https://eur-lex.europa.eu/legal-content/ES/TXT/?uri=celex%3A32018L0849</a:t>
            </a:r>
            <a:endParaRPr sz="750" dirty="0">
              <a:latin typeface="Microsoft Sans Serif"/>
              <a:cs typeface="Microsoft Sans Serif"/>
            </a:endParaRPr>
          </a:p>
          <a:p>
            <a:pPr marL="123189" marR="1071880" indent="-123189">
              <a:lnSpc>
                <a:spcPts val="1000"/>
              </a:lnSpc>
              <a:spcBef>
                <a:spcPts val="50"/>
              </a:spcBef>
              <a:buSzPct val="85714"/>
              <a:buAutoNum type="arabicPlain" startAt="6"/>
              <a:tabLst>
                <a:tab pos="123189" algn="l"/>
              </a:tabLst>
            </a:pPr>
            <a:r>
              <a:rPr sz="700" u="sng" spc="2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https://ec.europa.eu/environment/topics/waste-and-recycling/</a:t>
            </a:r>
            <a:r>
              <a:rPr lang="es-ES" sz="700" u="sng" spc="2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waste-framework-</a:t>
            </a:r>
            <a:r>
              <a:rPr sz="700" u="sng" spc="20" dirty="0" err="1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directive_en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363855">
              <a:lnSpc>
                <a:spcPts val="1000"/>
              </a:lnSpc>
              <a:buSzPct val="86666"/>
              <a:buAutoNum type="arabicPlain" startAt="6"/>
              <a:tabLst>
                <a:tab pos="130810" algn="l"/>
              </a:tabLst>
            </a:pP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https://eur-lex.europa.eu/legal-content/FR/ALL/?uri=celex%3A32009L0125</a:t>
            </a:r>
            <a:r>
              <a:rPr lang="es-ES"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[8]</a:t>
            </a:r>
            <a:r>
              <a:rPr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https://ec.europa.eu/clima/policies/f-gas/legislation_en</a:t>
            </a:r>
            <a:r>
              <a:rPr lang="es-ES" sz="700" u="sng" spc="20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[9]</a:t>
            </a:r>
            <a:r>
              <a:rPr sz="700" u="sng" spc="2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Microsoft Sans Serif"/>
                <a:cs typeface="Microsoft Sans Serif"/>
              </a:rPr>
              <a:t>https://echa.europa.eu/regulations/reach/understanding-reach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39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496535"/>
            <a:ext cx="3406775" cy="8528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7800"/>
              </a:lnSpc>
              <a:spcBef>
                <a:spcPts val="10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endParaRPr sz="1700" dirty="0">
              <a:latin typeface="Microsoft Sans Serif"/>
              <a:cs typeface="Microsoft Sans Serif"/>
            </a:endParaRPr>
          </a:p>
          <a:p>
            <a:pPr marL="12700">
              <a:spcBef>
                <a:spcPts val="490"/>
              </a:spcBef>
            </a:pPr>
            <a:r>
              <a:rPr sz="13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1350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1672223"/>
            <a:ext cx="3366770" cy="138268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necesita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conocer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magnitudes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básicas: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8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Frecuencia;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6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9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9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Accesibilidad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0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84905" y="1728000"/>
            <a:ext cx="2484120" cy="679032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76200">
              <a:lnSpc>
                <a:spcPts val="1300"/>
              </a:lnSpc>
              <a:spcBef>
                <a:spcPts val="95"/>
              </a:spcBef>
            </a:pPr>
            <a:r>
              <a:rPr sz="7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Para 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empezar,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aquí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encontrará </a:t>
            </a:r>
            <a:r>
              <a:rPr sz="750" spc="3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información</a:t>
            </a:r>
            <a:r>
              <a:rPr sz="7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clave</a:t>
            </a:r>
            <a:r>
              <a:rPr lang="es-ES"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sobre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los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cuadros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distribución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MT.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FFFFFF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hace</a:t>
            </a:r>
            <a:r>
              <a:rPr lang="es-ES" sz="7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referencia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a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Comisión </a:t>
            </a:r>
            <a:r>
              <a:rPr sz="750" spc="1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Electrotécnica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Internacional</a:t>
            </a:r>
            <a:r>
              <a:rPr lang="es-ES"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FFFFFF"/>
                </a:solidFill>
                <a:latin typeface="Microsoft Sans Serif"/>
                <a:cs typeface="Microsoft Sans Serif"/>
              </a:rPr>
              <a:t>(IEC)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5">
                <a:solidFill>
                  <a:srgbClr val="FFFFFF"/>
                </a:solidFill>
                <a:latin typeface="Microsoft Sans Serif"/>
                <a:cs typeface="Microsoft Sans Serif"/>
              </a:rPr>
              <a:t>y</a:t>
            </a:r>
            <a:r>
              <a:rPr sz="7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-20" smtClean="0">
                <a:solidFill>
                  <a:srgbClr val="FFFFFF"/>
                </a:solidFill>
                <a:latin typeface="Microsoft Sans Serif"/>
                <a:cs typeface="Microsoft Sans Serif"/>
              </a:rPr>
              <a:t>ANSI/</a:t>
            </a:r>
            <a:r>
              <a:rPr lang="es-AR" sz="750" spc="-20" dirty="0" smtClean="0">
                <a:solidFill>
                  <a:srgbClr val="FFFFFF"/>
                </a:solidFill>
                <a:latin typeface="Microsoft Sans Serif"/>
                <a:cs typeface="Microsoft Sans Serif"/>
              </a:rPr>
              <a:t>la IEEE</a:t>
            </a:r>
            <a:r>
              <a:rPr sz="750" spc="-20" smtClean="0">
                <a:solidFill>
                  <a:srgbClr val="FFFFFF"/>
                </a:solidFill>
                <a:latin typeface="Microsoft Sans Serif"/>
                <a:cs typeface="Microsoft Sans Serif"/>
              </a:rPr>
              <a:t>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00205" y="3139073"/>
            <a:ext cx="3714750" cy="3287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97485">
              <a:lnSpc>
                <a:spcPct val="1458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menudo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fácilmente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¿cómo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cortocircuito?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380"/>
              </a:spcBef>
            </a:pPr>
            <a:r>
              <a:rPr sz="5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¿Se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instalación?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50" dirty="0">
              <a:latin typeface="Microsoft Sans Serif"/>
              <a:cs typeface="Microsoft Sans Serif"/>
            </a:endParaRPr>
          </a:p>
          <a:p>
            <a:pPr marL="12700" marR="34925">
              <a:lnSpc>
                <a:spcPct val="125000"/>
              </a:lnSpc>
              <a:spcBef>
                <a:spcPts val="5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Conocer 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 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proyectista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elegir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distintas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resistir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importantes aumentos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limitaciones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electrodinámicas.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Conocer 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servicio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(kV)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permitirá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al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diseñador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comprobar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coordinación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qué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adecuada.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155"/>
              </a:spcBef>
            </a:pP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Ej: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aisladores,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CT.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310515">
              <a:lnSpc>
                <a:spcPct val="1346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desconexión,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39370">
              <a:lnSpc>
                <a:spcPct val="1346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encapsuladas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lang="es-ES"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62271-200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mundial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smtClean="0">
                <a:solidFill>
                  <a:srgbClr val="171514"/>
                </a:solidFill>
                <a:latin typeface="Microsoft Sans Serif"/>
                <a:cs typeface="Microsoft Sans Serif"/>
              </a:rPr>
              <a:t>ANSI/</a:t>
            </a:r>
            <a:r>
              <a:rPr lang="es-AR" sz="650" spc="-2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pc="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C37.20.3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5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650" spc="-4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pc="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C37.20.2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Norteamérica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mercados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influencia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norteamericana,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enfoque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criterios.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30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Accesibilidad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personas;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0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Continuidad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abre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24765" indent="-108585">
              <a:lnSpc>
                <a:spcPct val="125000"/>
              </a:lnSpc>
              <a:spcBef>
                <a:spcPts val="3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barreras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aisladas,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vivas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accesibles</a:t>
            </a:r>
            <a:r>
              <a:rPr lang="es-ES"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abiertos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6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Voltaje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7" y="1629603"/>
            <a:ext cx="3160395" cy="659130"/>
          </a:xfrm>
          <a:prstGeom prst="rect">
            <a:avLst/>
          </a:prstGeom>
        </p:spPr>
        <p:txBody>
          <a:bodyPr vert="horz" wrap="square" lIns="0" tIns="83820" rIns="0" bIns="0" rtlCol="0">
            <a:spAutoFit/>
          </a:bodyPr>
          <a:lstStyle/>
          <a:p>
            <a:pPr marL="12700">
              <a:spcBef>
                <a:spcPts val="660"/>
              </a:spcBef>
            </a:pP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Tensión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funcionamiento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U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(kV)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red.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465"/>
              </a:spcBef>
            </a:pP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sz="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sujeto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fluctuaciones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ligadas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302901" y="1728000"/>
            <a:ext cx="2484120" cy="813684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99695" rIns="0" bIns="0" rtlCol="0">
            <a:spAutoFit/>
          </a:bodyPr>
          <a:lstStyle/>
          <a:p>
            <a:pPr marL="50800">
              <a:spcBef>
                <a:spcPts val="785"/>
              </a:spcBef>
            </a:pPr>
            <a:r>
              <a:rPr sz="650" b="1" dirty="0">
                <a:solidFill>
                  <a:srgbClr val="4C5152"/>
                </a:solidFill>
                <a:latin typeface="Arial"/>
                <a:cs typeface="Arial"/>
              </a:rPr>
              <a:t>Ejemplo:</a:t>
            </a:r>
            <a:endParaRPr sz="650">
              <a:latin typeface="Arial"/>
              <a:cs typeface="Arial"/>
            </a:endParaRPr>
          </a:p>
          <a:p>
            <a:pPr marL="158750" indent="-108585">
              <a:spcBef>
                <a:spcPts val="620"/>
              </a:spcBef>
              <a:buClr>
                <a:srgbClr val="3FAC39"/>
              </a:buClr>
              <a:buSzPct val="155555"/>
              <a:buChar char="•"/>
              <a:tabLst>
                <a:tab pos="159385" algn="l"/>
              </a:tabLst>
            </a:pP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funcionamiento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kV;</a:t>
            </a:r>
            <a:endParaRPr sz="45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560"/>
              </a:spcBef>
              <a:buClr>
                <a:srgbClr val="3FAC39"/>
              </a:buClr>
              <a:buSzPct val="127272"/>
              <a:buChar char="•"/>
              <a:tabLst>
                <a:tab pos="159385" algn="l"/>
              </a:tabLst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nominal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24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kV;</a:t>
            </a:r>
            <a:endParaRPr sz="55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540"/>
              </a:spcBef>
              <a:buClr>
                <a:srgbClr val="3FAC39"/>
              </a:buClr>
              <a:buSzPct val="127272"/>
              <a:buChar char="•"/>
              <a:tabLst>
                <a:tab pos="159385" algn="l"/>
              </a:tabLst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soportada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frecuencia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industrial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50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Hz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min,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50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rms;</a:t>
            </a:r>
            <a:endParaRPr sz="55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490"/>
              </a:spcBef>
              <a:buClr>
                <a:srgbClr val="3FAC39"/>
              </a:buClr>
              <a:buSzPct val="116666"/>
              <a:buChar char="•"/>
              <a:tabLst>
                <a:tab pos="159385" algn="l"/>
              </a:tabLst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soportada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impulso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1,2/50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μs: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125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pico.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92807" y="2333746"/>
            <a:ext cx="3232785" cy="825867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38100">
              <a:spcBef>
                <a:spcPts val="700"/>
              </a:spcBef>
            </a:pP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Tensión</a:t>
            </a:r>
            <a:r>
              <a:rPr sz="9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900" spc="6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r</a:t>
            </a:r>
            <a:r>
              <a:rPr sz="9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U</a:t>
            </a:r>
            <a:r>
              <a:rPr sz="9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(kV)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9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cuadro</a:t>
            </a:r>
            <a:endParaRPr sz="950" dirty="0">
              <a:latin typeface="Microsoft Sans Serif"/>
              <a:cs typeface="Microsoft Sans Serif"/>
            </a:endParaRPr>
          </a:p>
          <a:p>
            <a:pPr marL="38100" marR="179070">
              <a:lnSpc>
                <a:spcPct val="125000"/>
              </a:lnSpc>
              <a:spcBef>
                <a:spcPts val="23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(media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cuadrática)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funcionamiento.</a:t>
            </a:r>
            <a:endParaRPr sz="700" dirty="0">
              <a:latin typeface="Microsoft Sans Serif"/>
              <a:cs typeface="Microsoft Sans Serif"/>
            </a:endParaRPr>
          </a:p>
          <a:p>
            <a:pPr marL="38100" marR="30480">
              <a:lnSpc>
                <a:spcPts val="1050"/>
              </a:lnSpc>
              <a:spcBef>
                <a:spcPts val="7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seleccionará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encima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estará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67407" y="3265328"/>
            <a:ext cx="3876675" cy="2197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spcBef>
                <a:spcPts val="100"/>
              </a:spcBef>
            </a:pP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Nivel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aislamiento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U</a:t>
            </a:r>
            <a:r>
              <a:rPr lang="es-ES"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6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d</a:t>
            </a:r>
            <a:r>
              <a:rPr sz="900" spc="17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(kV,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valor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dirty="0">
                <a:solidFill>
                  <a:srgbClr val="00B6F2"/>
                </a:solidFill>
                <a:latin typeface="Microsoft Sans Serif"/>
                <a:cs typeface="Microsoft Sans Serif"/>
              </a:rPr>
              <a:t>eficaz)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U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155" dirty="0">
                <a:solidFill>
                  <a:srgbClr val="00B6F2"/>
                </a:solidFill>
                <a:latin typeface="Microsoft Sans Serif"/>
                <a:cs typeface="Microsoft Sans Serif"/>
              </a:rPr>
              <a:t>(k</a:t>
            </a:r>
            <a:r>
              <a:rPr sz="900" spc="-23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p</a:t>
            </a:r>
            <a:r>
              <a:rPr sz="950" spc="-155" dirty="0">
                <a:solidFill>
                  <a:srgbClr val="00B6F2"/>
                </a:solidFill>
                <a:latin typeface="Microsoft Sans Serif"/>
                <a:cs typeface="Microsoft Sans Serif"/>
              </a:rPr>
              <a:t>V</a:t>
            </a:r>
            <a:r>
              <a:rPr sz="900" spc="-23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ag</a:t>
            </a:r>
            <a:r>
              <a:rPr sz="950" spc="-155" dirty="0">
                <a:solidFill>
                  <a:srgbClr val="00B6F2"/>
                </a:solidFill>
                <a:latin typeface="Microsoft Sans Serif"/>
                <a:cs typeface="Microsoft Sans Serif"/>
              </a:rPr>
              <a:t>,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valor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pico)</a:t>
            </a:r>
            <a:endParaRPr sz="950" dirty="0">
              <a:latin typeface="Microsoft Sans Serif"/>
              <a:cs typeface="Microsoft Sans Serif"/>
            </a:endParaRPr>
          </a:p>
          <a:p>
            <a:pPr marL="63500" marR="346075">
              <a:lnSpc>
                <a:spcPct val="145800"/>
              </a:lnSpc>
              <a:spcBef>
                <a:spcPts val="21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70815" marR="118110" indent="-107950">
              <a:lnSpc>
                <a:spcPct val="145800"/>
              </a:lnSpc>
              <a:buClr>
                <a:srgbClr val="3FAC39"/>
              </a:buClr>
              <a:buSzPct val="133333"/>
              <a:buChar char="•"/>
              <a:tabLst>
                <a:tab pos="1720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U:</a:t>
            </a:r>
            <a:r>
              <a:rPr sz="675" spc="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industrial;Se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soportada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cubre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eventos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bastante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baja,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sobretensiones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origen interno, 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acompañan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avería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</a:t>
            </a:r>
            <a:endParaRPr sz="600" dirty="0">
              <a:latin typeface="Microsoft Sans Serif"/>
              <a:cs typeface="Microsoft Sans Serif"/>
            </a:endParaRPr>
          </a:p>
          <a:p>
            <a:pPr marL="170815" marR="169545">
              <a:lnSpc>
                <a:spcPct val="145800"/>
              </a:lnSpc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minuto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71450" marR="43180" indent="-108585">
              <a:lnSpc>
                <a:spcPct val="145800"/>
              </a:lnSpc>
              <a:spcBef>
                <a:spcPts val="5"/>
              </a:spcBef>
              <a:buClr>
                <a:srgbClr val="3FAC39"/>
              </a:buClr>
              <a:buSzPct val="133333"/>
              <a:buChar char="•"/>
              <a:tabLst>
                <a:tab pos="1720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75" spc="-18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00" spc="-12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r>
              <a:rPr sz="600" spc="-1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ensión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rayo;Se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soportada cubre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eventos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frecuencia;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normalmente,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sobretensiones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origen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externo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ocurren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rayo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cerca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onda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convencional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(conocida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1,2/50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µs). </a:t>
            </a:r>
            <a:r>
              <a:rPr sz="600" spc="-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lang="es-ES"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actuación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'BIL'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'Nivel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básico'.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18206" y="5702886"/>
            <a:ext cx="3691890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21200"/>
              </a:lnSpc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62271-1:2017/A1:2021,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artículo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 establece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junto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con,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artículo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7,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550" spc="1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lang="es-AR" sz="550" spc="-4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550" spc="-40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C37.100.1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aislamiento nominales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utilizados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América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considerados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41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09311" y="2575281"/>
            <a:ext cx="3801745" cy="526415"/>
          </a:xfrm>
          <a:custGeom>
            <a:avLst/>
            <a:gdLst/>
            <a:ahLst/>
            <a:cxnLst/>
            <a:rect l="l" t="t" r="r" b="b"/>
            <a:pathLst>
              <a:path w="3801745" h="526414">
                <a:moveTo>
                  <a:pt x="1900783" y="0"/>
                </a:moveTo>
                <a:lnTo>
                  <a:pt x="950404" y="0"/>
                </a:lnTo>
                <a:lnTo>
                  <a:pt x="0" y="0"/>
                </a:lnTo>
                <a:lnTo>
                  <a:pt x="0" y="525881"/>
                </a:lnTo>
                <a:lnTo>
                  <a:pt x="950391" y="525881"/>
                </a:lnTo>
                <a:lnTo>
                  <a:pt x="1900783" y="525881"/>
                </a:lnTo>
                <a:lnTo>
                  <a:pt x="1900783" y="0"/>
                </a:lnTo>
                <a:close/>
              </a:path>
              <a:path w="3801745" h="526414">
                <a:moveTo>
                  <a:pt x="3801605" y="0"/>
                </a:moveTo>
                <a:lnTo>
                  <a:pt x="2851200" y="0"/>
                </a:lnTo>
                <a:lnTo>
                  <a:pt x="1900796" y="0"/>
                </a:lnTo>
                <a:lnTo>
                  <a:pt x="1900796" y="525881"/>
                </a:lnTo>
                <a:lnTo>
                  <a:pt x="2851200" y="525881"/>
                </a:lnTo>
                <a:lnTo>
                  <a:pt x="3801605" y="525881"/>
                </a:lnTo>
                <a:lnTo>
                  <a:pt x="3801605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037455" y="7525893"/>
            <a:ext cx="1168400" cy="720090"/>
          </a:xfrm>
          <a:custGeom>
            <a:avLst/>
            <a:gdLst/>
            <a:ahLst/>
            <a:cxnLst/>
            <a:rect l="l" t="t" r="r" b="b"/>
            <a:pathLst>
              <a:path w="1168400" h="720090">
                <a:moveTo>
                  <a:pt x="1168361" y="0"/>
                </a:moveTo>
                <a:lnTo>
                  <a:pt x="584174" y="0"/>
                </a:lnTo>
                <a:lnTo>
                  <a:pt x="584174" y="359410"/>
                </a:lnTo>
                <a:lnTo>
                  <a:pt x="0" y="359410"/>
                </a:lnTo>
                <a:lnTo>
                  <a:pt x="0" y="720090"/>
                </a:lnTo>
                <a:lnTo>
                  <a:pt x="1168361" y="720090"/>
                </a:lnTo>
                <a:lnTo>
                  <a:pt x="1168361" y="359410"/>
                </a:lnTo>
                <a:lnTo>
                  <a:pt x="1168361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789991" y="7525893"/>
            <a:ext cx="1168400" cy="720090"/>
          </a:xfrm>
          <a:custGeom>
            <a:avLst/>
            <a:gdLst/>
            <a:ahLst/>
            <a:cxnLst/>
            <a:rect l="l" t="t" r="r" b="b"/>
            <a:pathLst>
              <a:path w="1168400" h="720090">
                <a:moveTo>
                  <a:pt x="1168361" y="359410"/>
                </a:moveTo>
                <a:lnTo>
                  <a:pt x="584187" y="359410"/>
                </a:lnTo>
                <a:lnTo>
                  <a:pt x="584187" y="0"/>
                </a:lnTo>
                <a:lnTo>
                  <a:pt x="0" y="0"/>
                </a:lnTo>
                <a:lnTo>
                  <a:pt x="0" y="359410"/>
                </a:lnTo>
                <a:lnTo>
                  <a:pt x="0" y="720090"/>
                </a:lnTo>
                <a:lnTo>
                  <a:pt x="1168361" y="720090"/>
                </a:lnTo>
                <a:lnTo>
                  <a:pt x="1168361" y="35941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869093" y="8245982"/>
            <a:ext cx="2336800" cy="720090"/>
          </a:xfrm>
          <a:custGeom>
            <a:avLst/>
            <a:gdLst/>
            <a:ahLst/>
            <a:cxnLst/>
            <a:rect l="l" t="t" r="r" b="b"/>
            <a:pathLst>
              <a:path w="2336800" h="720090">
                <a:moveTo>
                  <a:pt x="2336723" y="0"/>
                </a:moveTo>
                <a:lnTo>
                  <a:pt x="584174" y="0"/>
                </a:lnTo>
                <a:lnTo>
                  <a:pt x="584174" y="359410"/>
                </a:lnTo>
                <a:lnTo>
                  <a:pt x="0" y="359410"/>
                </a:lnTo>
                <a:lnTo>
                  <a:pt x="0" y="720090"/>
                </a:lnTo>
                <a:lnTo>
                  <a:pt x="2336723" y="720090"/>
                </a:lnTo>
                <a:lnTo>
                  <a:pt x="2336723" y="359410"/>
                </a:lnTo>
                <a:lnTo>
                  <a:pt x="2336723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789991" y="8245982"/>
            <a:ext cx="2336800" cy="720090"/>
          </a:xfrm>
          <a:custGeom>
            <a:avLst/>
            <a:gdLst/>
            <a:ahLst/>
            <a:cxnLst/>
            <a:rect l="l" t="t" r="r" b="b"/>
            <a:pathLst>
              <a:path w="2336800" h="720090">
                <a:moveTo>
                  <a:pt x="2336723" y="359410"/>
                </a:moveTo>
                <a:lnTo>
                  <a:pt x="1752549" y="359410"/>
                </a:lnTo>
                <a:lnTo>
                  <a:pt x="1752549" y="0"/>
                </a:lnTo>
                <a:lnTo>
                  <a:pt x="0" y="0"/>
                </a:lnTo>
                <a:lnTo>
                  <a:pt x="0" y="359410"/>
                </a:lnTo>
                <a:lnTo>
                  <a:pt x="0" y="720090"/>
                </a:lnTo>
                <a:lnTo>
                  <a:pt x="2336723" y="720090"/>
                </a:lnTo>
                <a:lnTo>
                  <a:pt x="2336723" y="35941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284905" y="8965934"/>
            <a:ext cx="2921000" cy="360045"/>
          </a:xfrm>
          <a:custGeom>
            <a:avLst/>
            <a:gdLst/>
            <a:ahLst/>
            <a:cxnLst/>
            <a:rect l="l" t="t" r="r" b="b"/>
            <a:pathLst>
              <a:path w="2921000" h="360045">
                <a:moveTo>
                  <a:pt x="2920911" y="0"/>
                </a:moveTo>
                <a:lnTo>
                  <a:pt x="0" y="0"/>
                </a:lnTo>
                <a:lnTo>
                  <a:pt x="0" y="359994"/>
                </a:lnTo>
                <a:lnTo>
                  <a:pt x="2920911" y="359994"/>
                </a:lnTo>
                <a:lnTo>
                  <a:pt x="2920911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789991" y="8965934"/>
            <a:ext cx="2921000" cy="360045"/>
          </a:xfrm>
          <a:custGeom>
            <a:avLst/>
            <a:gdLst/>
            <a:ahLst/>
            <a:cxnLst/>
            <a:rect l="l" t="t" r="r" b="b"/>
            <a:pathLst>
              <a:path w="2921000" h="360045">
                <a:moveTo>
                  <a:pt x="2920911" y="0"/>
                </a:moveTo>
                <a:lnTo>
                  <a:pt x="0" y="0"/>
                </a:lnTo>
                <a:lnTo>
                  <a:pt x="0" y="359994"/>
                </a:lnTo>
                <a:lnTo>
                  <a:pt x="2920911" y="359994"/>
                </a:lnTo>
                <a:lnTo>
                  <a:pt x="2920911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8037451" y="8244344"/>
            <a:ext cx="1168400" cy="3175"/>
            <a:chOff x="2310545" y="8244343"/>
            <a:chExt cx="1168400" cy="3175"/>
          </a:xfrm>
        </p:grpSpPr>
        <p:sp>
          <p:nvSpPr>
            <p:cNvPr id="10" name="object 10"/>
            <p:cNvSpPr/>
            <p:nvPr/>
          </p:nvSpPr>
          <p:spPr>
            <a:xfrm>
              <a:off x="2310545" y="8245930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894727" y="8245930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7453269" y="8604344"/>
            <a:ext cx="1752600" cy="3175"/>
            <a:chOff x="1726363" y="8604343"/>
            <a:chExt cx="1752600" cy="3175"/>
          </a:xfrm>
        </p:grpSpPr>
        <p:sp>
          <p:nvSpPr>
            <p:cNvPr id="13" name="object 13"/>
            <p:cNvSpPr/>
            <p:nvPr/>
          </p:nvSpPr>
          <p:spPr>
            <a:xfrm>
              <a:off x="1726363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0545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894727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6869088" y="8964344"/>
            <a:ext cx="2336800" cy="3175"/>
            <a:chOff x="1142182" y="8964343"/>
            <a:chExt cx="2336800" cy="3175"/>
          </a:xfrm>
        </p:grpSpPr>
        <p:sp>
          <p:nvSpPr>
            <p:cNvPr id="17" name="object 17"/>
            <p:cNvSpPr/>
            <p:nvPr/>
          </p:nvSpPr>
          <p:spPr>
            <a:xfrm>
              <a:off x="1142182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726363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10545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894727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9205814" y="7884345"/>
            <a:ext cx="1752600" cy="3175"/>
            <a:chOff x="3478908" y="7884344"/>
            <a:chExt cx="1752600" cy="3175"/>
          </a:xfrm>
        </p:grpSpPr>
        <p:sp>
          <p:nvSpPr>
            <p:cNvPr id="22" name="object 22"/>
            <p:cNvSpPr/>
            <p:nvPr/>
          </p:nvSpPr>
          <p:spPr>
            <a:xfrm>
              <a:off x="3478908" y="788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63090" y="788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647273" y="788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205814" y="8244344"/>
            <a:ext cx="2336800" cy="3175"/>
            <a:chOff x="3478908" y="8244343"/>
            <a:chExt cx="2336800" cy="3175"/>
          </a:xfrm>
        </p:grpSpPr>
        <p:sp>
          <p:nvSpPr>
            <p:cNvPr id="26" name="object 26"/>
            <p:cNvSpPr/>
            <p:nvPr/>
          </p:nvSpPr>
          <p:spPr>
            <a:xfrm>
              <a:off x="3478908" y="8245930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063090" y="8245930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647273" y="8245930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231453" y="8245930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9205814" y="8604344"/>
            <a:ext cx="2921000" cy="3175"/>
            <a:chOff x="3478908" y="8604343"/>
            <a:chExt cx="2921000" cy="3175"/>
          </a:xfrm>
        </p:grpSpPr>
        <p:sp>
          <p:nvSpPr>
            <p:cNvPr id="31" name="object 31"/>
            <p:cNvSpPr/>
            <p:nvPr/>
          </p:nvSpPr>
          <p:spPr>
            <a:xfrm>
              <a:off x="3478908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63090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647273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231453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815636" y="860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205814" y="8964344"/>
            <a:ext cx="3505200" cy="3175"/>
            <a:chOff x="3478908" y="8964343"/>
            <a:chExt cx="3505200" cy="3175"/>
          </a:xfrm>
        </p:grpSpPr>
        <p:sp>
          <p:nvSpPr>
            <p:cNvPr id="37" name="object 37"/>
            <p:cNvSpPr/>
            <p:nvPr/>
          </p:nvSpPr>
          <p:spPr>
            <a:xfrm>
              <a:off x="3478908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63090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647273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231453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815636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399818" y="896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6284905" y="9324345"/>
            <a:ext cx="6426200" cy="3175"/>
            <a:chOff x="557999" y="9324344"/>
            <a:chExt cx="6426200" cy="3175"/>
          </a:xfrm>
        </p:grpSpPr>
        <p:sp>
          <p:nvSpPr>
            <p:cNvPr id="44" name="object 44"/>
            <p:cNvSpPr/>
            <p:nvPr/>
          </p:nvSpPr>
          <p:spPr>
            <a:xfrm>
              <a:off x="557999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142182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726363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310545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894727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78908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63090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647272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231453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815635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399818" y="9325931"/>
              <a:ext cx="584200" cy="0"/>
            </a:xfrm>
            <a:custGeom>
              <a:avLst/>
              <a:gdLst/>
              <a:ahLst/>
              <a:cxnLst/>
              <a:rect l="l" t="t" r="r" b="b"/>
              <a:pathLst>
                <a:path w="584200">
                  <a:moveTo>
                    <a:pt x="0" y="0"/>
                  </a:moveTo>
                  <a:lnTo>
                    <a:pt x="58418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11548615" y="7570801"/>
            <a:ext cx="1158240" cy="728980"/>
            <a:chOff x="5821709" y="7570801"/>
            <a:chExt cx="1158240" cy="728980"/>
          </a:xfrm>
        </p:grpSpPr>
        <p:sp>
          <p:nvSpPr>
            <p:cNvPr id="56" name="object 56"/>
            <p:cNvSpPr/>
            <p:nvPr/>
          </p:nvSpPr>
          <p:spPr>
            <a:xfrm>
              <a:off x="5912781" y="7749176"/>
              <a:ext cx="716915" cy="430530"/>
            </a:xfrm>
            <a:custGeom>
              <a:avLst/>
              <a:gdLst/>
              <a:ahLst/>
              <a:cxnLst/>
              <a:rect l="l" t="t" r="r" b="b"/>
              <a:pathLst>
                <a:path w="716915" h="430529">
                  <a:moveTo>
                    <a:pt x="0" y="430212"/>
                  </a:moveTo>
                  <a:lnTo>
                    <a:pt x="23667" y="392038"/>
                  </a:lnTo>
                  <a:lnTo>
                    <a:pt x="37509" y="368895"/>
                  </a:lnTo>
                  <a:lnTo>
                    <a:pt x="46884" y="351408"/>
                  </a:lnTo>
                  <a:lnTo>
                    <a:pt x="57150" y="330200"/>
                  </a:lnTo>
                  <a:lnTo>
                    <a:pt x="72849" y="297817"/>
                  </a:lnTo>
                  <a:lnTo>
                    <a:pt x="91678" y="259259"/>
                  </a:lnTo>
                  <a:lnTo>
                    <a:pt x="108720" y="223827"/>
                  </a:lnTo>
                  <a:lnTo>
                    <a:pt x="119062" y="200825"/>
                  </a:lnTo>
                  <a:lnTo>
                    <a:pt x="128887" y="176464"/>
                  </a:lnTo>
                  <a:lnTo>
                    <a:pt x="144068" y="139306"/>
                  </a:lnTo>
                  <a:lnTo>
                    <a:pt x="159249" y="102148"/>
                  </a:lnTo>
                  <a:lnTo>
                    <a:pt x="169075" y="77787"/>
                  </a:lnTo>
                  <a:lnTo>
                    <a:pt x="176896" y="57934"/>
                  </a:lnTo>
                  <a:lnTo>
                    <a:pt x="190796" y="32050"/>
                  </a:lnTo>
                  <a:lnTo>
                    <a:pt x="212485" y="9587"/>
                  </a:lnTo>
                  <a:lnTo>
                    <a:pt x="243674" y="0"/>
                  </a:lnTo>
                  <a:lnTo>
                    <a:pt x="273357" y="6326"/>
                  </a:lnTo>
                  <a:lnTo>
                    <a:pt x="302020" y="20243"/>
                  </a:lnTo>
                  <a:lnTo>
                    <a:pt x="323636" y="34161"/>
                  </a:lnTo>
                  <a:lnTo>
                    <a:pt x="332181" y="40487"/>
                  </a:lnTo>
                  <a:lnTo>
                    <a:pt x="391991" y="84263"/>
                  </a:lnTo>
                  <a:lnTo>
                    <a:pt x="451953" y="116847"/>
                  </a:lnTo>
                  <a:lnTo>
                    <a:pt x="548088" y="154435"/>
                  </a:lnTo>
                  <a:lnTo>
                    <a:pt x="716419" y="21322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889043" y="7651459"/>
              <a:ext cx="0" cy="593725"/>
            </a:xfrm>
            <a:custGeom>
              <a:avLst/>
              <a:gdLst/>
              <a:ahLst/>
              <a:cxnLst/>
              <a:rect l="l" t="t" r="r" b="b"/>
              <a:pathLst>
                <a:path h="593725">
                  <a:moveTo>
                    <a:pt x="0" y="0"/>
                  </a:moveTo>
                  <a:lnTo>
                    <a:pt x="0" y="593191"/>
                  </a:lnTo>
                </a:path>
              </a:pathLst>
            </a:custGeom>
            <a:ln w="69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25182" y="8179965"/>
              <a:ext cx="1085215" cy="6350"/>
            </a:xfrm>
            <a:custGeom>
              <a:avLst/>
              <a:gdLst/>
              <a:ahLst/>
              <a:cxnLst/>
              <a:rect l="l" t="t" r="r" b="b"/>
              <a:pathLst>
                <a:path w="1085215" h="6350">
                  <a:moveTo>
                    <a:pt x="0" y="0"/>
                  </a:moveTo>
                  <a:lnTo>
                    <a:pt x="1085215" y="5905"/>
                  </a:lnTo>
                </a:path>
              </a:pathLst>
            </a:custGeom>
            <a:ln w="69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67543" y="7744098"/>
              <a:ext cx="897890" cy="6350"/>
            </a:xfrm>
            <a:custGeom>
              <a:avLst/>
              <a:gdLst/>
              <a:ahLst/>
              <a:cxnLst/>
              <a:rect l="l" t="t" r="r" b="b"/>
              <a:pathLst>
                <a:path w="897890" h="6350">
                  <a:moveTo>
                    <a:pt x="0" y="0"/>
                  </a:moveTo>
                  <a:lnTo>
                    <a:pt x="897369" y="5905"/>
                  </a:lnTo>
                </a:path>
              </a:pathLst>
            </a:custGeom>
            <a:ln w="5080">
              <a:solidFill>
                <a:srgbClr val="93959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867543" y="7964418"/>
              <a:ext cx="907415" cy="6350"/>
            </a:xfrm>
            <a:custGeom>
              <a:avLst/>
              <a:gdLst/>
              <a:ahLst/>
              <a:cxnLst/>
              <a:rect l="l" t="t" r="r" b="b"/>
              <a:pathLst>
                <a:path w="907415" h="6350">
                  <a:moveTo>
                    <a:pt x="0" y="0"/>
                  </a:moveTo>
                  <a:lnTo>
                    <a:pt x="907402" y="5905"/>
                  </a:lnTo>
                </a:path>
              </a:pathLst>
            </a:custGeom>
            <a:ln w="5080">
              <a:solidFill>
                <a:srgbClr val="93959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862193" y="7570812"/>
              <a:ext cx="1118235" cy="642620"/>
            </a:xfrm>
            <a:custGeom>
              <a:avLst/>
              <a:gdLst/>
              <a:ahLst/>
              <a:cxnLst/>
              <a:rect l="l" t="t" r="r" b="b"/>
              <a:pathLst>
                <a:path w="1118234" h="642620">
                  <a:moveTo>
                    <a:pt x="53416" y="95897"/>
                  </a:moveTo>
                  <a:lnTo>
                    <a:pt x="26809" y="0"/>
                  </a:lnTo>
                  <a:lnTo>
                    <a:pt x="0" y="95897"/>
                  </a:lnTo>
                  <a:lnTo>
                    <a:pt x="53416" y="95897"/>
                  </a:lnTo>
                  <a:close/>
                </a:path>
                <a:path w="1118234" h="642620">
                  <a:moveTo>
                    <a:pt x="1117650" y="615492"/>
                  </a:moveTo>
                  <a:lnTo>
                    <a:pt x="1021753" y="588670"/>
                  </a:lnTo>
                  <a:lnTo>
                    <a:pt x="1021753" y="642099"/>
                  </a:lnTo>
                  <a:lnTo>
                    <a:pt x="1117650" y="6154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143400" y="7703995"/>
              <a:ext cx="6350" cy="479425"/>
            </a:xfrm>
            <a:custGeom>
              <a:avLst/>
              <a:gdLst/>
              <a:ahLst/>
              <a:cxnLst/>
              <a:rect l="l" t="t" r="r" b="b"/>
              <a:pathLst>
                <a:path w="6350" h="479425">
                  <a:moveTo>
                    <a:pt x="5905" y="0"/>
                  </a:moveTo>
                  <a:lnTo>
                    <a:pt x="0" y="479031"/>
                  </a:lnTo>
                </a:path>
              </a:pathLst>
            </a:custGeom>
            <a:ln w="5080">
              <a:solidFill>
                <a:srgbClr val="93959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625950" y="7934610"/>
              <a:ext cx="6350" cy="252729"/>
            </a:xfrm>
            <a:custGeom>
              <a:avLst/>
              <a:gdLst/>
              <a:ahLst/>
              <a:cxnLst/>
              <a:rect l="l" t="t" r="r" b="b"/>
              <a:pathLst>
                <a:path w="6350" h="252729">
                  <a:moveTo>
                    <a:pt x="5905" y="0"/>
                  </a:moveTo>
                  <a:lnTo>
                    <a:pt x="0" y="252730"/>
                  </a:lnTo>
                </a:path>
              </a:pathLst>
            </a:custGeom>
            <a:ln w="5080">
              <a:solidFill>
                <a:srgbClr val="939598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822759" y="7589253"/>
              <a:ext cx="1078865" cy="710565"/>
            </a:xfrm>
            <a:custGeom>
              <a:avLst/>
              <a:gdLst/>
              <a:ahLst/>
              <a:cxnLst/>
              <a:rect l="l" t="t" r="r" b="b"/>
              <a:pathLst>
                <a:path w="1078865" h="710565">
                  <a:moveTo>
                    <a:pt x="34480" y="658177"/>
                  </a:moveTo>
                  <a:lnTo>
                    <a:pt x="32054" y="653542"/>
                  </a:lnTo>
                  <a:lnTo>
                    <a:pt x="29616" y="650379"/>
                  </a:lnTo>
                  <a:lnTo>
                    <a:pt x="29616" y="672350"/>
                  </a:lnTo>
                  <a:lnTo>
                    <a:pt x="29210" y="680859"/>
                  </a:lnTo>
                  <a:lnTo>
                    <a:pt x="27520" y="688492"/>
                  </a:lnTo>
                  <a:lnTo>
                    <a:pt x="23837" y="694004"/>
                  </a:lnTo>
                  <a:lnTo>
                    <a:pt x="17437" y="696112"/>
                  </a:lnTo>
                  <a:lnTo>
                    <a:pt x="14376" y="696112"/>
                  </a:lnTo>
                  <a:lnTo>
                    <a:pt x="10350" y="695579"/>
                  </a:lnTo>
                  <a:lnTo>
                    <a:pt x="6083" y="687197"/>
                  </a:lnTo>
                  <a:lnTo>
                    <a:pt x="4864" y="683475"/>
                  </a:lnTo>
                  <a:lnTo>
                    <a:pt x="4864" y="672350"/>
                  </a:lnTo>
                  <a:lnTo>
                    <a:pt x="5130" y="664540"/>
                  </a:lnTo>
                  <a:lnTo>
                    <a:pt x="6616" y="656666"/>
                  </a:lnTo>
                  <a:lnTo>
                    <a:pt x="10325" y="650671"/>
                  </a:lnTo>
                  <a:lnTo>
                    <a:pt x="17284" y="648284"/>
                  </a:lnTo>
                  <a:lnTo>
                    <a:pt x="23545" y="650201"/>
                  </a:lnTo>
                  <a:lnTo>
                    <a:pt x="27305" y="655408"/>
                  </a:lnTo>
                  <a:lnTo>
                    <a:pt x="29133" y="663067"/>
                  </a:lnTo>
                  <a:lnTo>
                    <a:pt x="29616" y="672350"/>
                  </a:lnTo>
                  <a:lnTo>
                    <a:pt x="29616" y="650379"/>
                  </a:lnTo>
                  <a:lnTo>
                    <a:pt x="28016" y="648284"/>
                  </a:lnTo>
                  <a:lnTo>
                    <a:pt x="25349" y="644779"/>
                  </a:lnTo>
                  <a:lnTo>
                    <a:pt x="19939" y="644474"/>
                  </a:lnTo>
                  <a:lnTo>
                    <a:pt x="13627" y="644474"/>
                  </a:lnTo>
                  <a:lnTo>
                    <a:pt x="9055" y="645160"/>
                  </a:lnTo>
                  <a:lnTo>
                    <a:pt x="2501" y="653542"/>
                  </a:lnTo>
                  <a:lnTo>
                    <a:pt x="0" y="658177"/>
                  </a:lnTo>
                  <a:lnTo>
                    <a:pt x="0" y="673341"/>
                  </a:lnTo>
                  <a:lnTo>
                    <a:pt x="558" y="682218"/>
                  </a:lnTo>
                  <a:lnTo>
                    <a:pt x="2933" y="690829"/>
                  </a:lnTo>
                  <a:lnTo>
                    <a:pt x="8178" y="697344"/>
                  </a:lnTo>
                  <a:lnTo>
                    <a:pt x="17360" y="699909"/>
                  </a:lnTo>
                  <a:lnTo>
                    <a:pt x="19494" y="699909"/>
                  </a:lnTo>
                  <a:lnTo>
                    <a:pt x="26873" y="699846"/>
                  </a:lnTo>
                  <a:lnTo>
                    <a:pt x="28892" y="696112"/>
                  </a:lnTo>
                  <a:lnTo>
                    <a:pt x="34480" y="685825"/>
                  </a:lnTo>
                  <a:lnTo>
                    <a:pt x="34480" y="658177"/>
                  </a:lnTo>
                  <a:close/>
                </a:path>
                <a:path w="1078865" h="710565">
                  <a:moveTo>
                    <a:pt x="183908" y="0"/>
                  </a:moveTo>
                  <a:lnTo>
                    <a:pt x="176784" y="0"/>
                  </a:lnTo>
                  <a:lnTo>
                    <a:pt x="176784" y="49479"/>
                  </a:lnTo>
                  <a:lnTo>
                    <a:pt x="175742" y="58178"/>
                  </a:lnTo>
                  <a:lnTo>
                    <a:pt x="172212" y="65239"/>
                  </a:lnTo>
                  <a:lnTo>
                    <a:pt x="165633" y="69977"/>
                  </a:lnTo>
                  <a:lnTo>
                    <a:pt x="155397" y="71704"/>
                  </a:lnTo>
                  <a:lnTo>
                    <a:pt x="142976" y="69164"/>
                  </a:lnTo>
                  <a:lnTo>
                    <a:pt x="136512" y="63055"/>
                  </a:lnTo>
                  <a:lnTo>
                    <a:pt x="134073" y="55702"/>
                  </a:lnTo>
                  <a:lnTo>
                    <a:pt x="133692" y="49377"/>
                  </a:lnTo>
                  <a:lnTo>
                    <a:pt x="133692" y="5981"/>
                  </a:lnTo>
                  <a:lnTo>
                    <a:pt x="133794" y="0"/>
                  </a:lnTo>
                  <a:lnTo>
                    <a:pt x="126555" y="0"/>
                  </a:lnTo>
                  <a:lnTo>
                    <a:pt x="126555" y="48755"/>
                  </a:lnTo>
                  <a:lnTo>
                    <a:pt x="128155" y="61087"/>
                  </a:lnTo>
                  <a:lnTo>
                    <a:pt x="133235" y="70129"/>
                  </a:lnTo>
                  <a:lnTo>
                    <a:pt x="142214" y="75692"/>
                  </a:lnTo>
                  <a:lnTo>
                    <a:pt x="155498" y="77584"/>
                  </a:lnTo>
                  <a:lnTo>
                    <a:pt x="168211" y="75628"/>
                  </a:lnTo>
                  <a:lnTo>
                    <a:pt x="177050" y="69964"/>
                  </a:lnTo>
                  <a:lnTo>
                    <a:pt x="182219" y="60909"/>
                  </a:lnTo>
                  <a:lnTo>
                    <a:pt x="183908" y="48755"/>
                  </a:lnTo>
                  <a:lnTo>
                    <a:pt x="183908" y="0"/>
                  </a:lnTo>
                  <a:close/>
                </a:path>
                <a:path w="1078865" h="710565">
                  <a:moveTo>
                    <a:pt x="264731" y="644550"/>
                  </a:moveTo>
                  <a:lnTo>
                    <a:pt x="261772" y="644550"/>
                  </a:lnTo>
                  <a:lnTo>
                    <a:pt x="258940" y="648817"/>
                  </a:lnTo>
                  <a:lnTo>
                    <a:pt x="256819" y="652399"/>
                  </a:lnTo>
                  <a:lnTo>
                    <a:pt x="245465" y="658571"/>
                  </a:lnTo>
                  <a:lnTo>
                    <a:pt x="245465" y="660857"/>
                  </a:lnTo>
                  <a:lnTo>
                    <a:pt x="246303" y="661619"/>
                  </a:lnTo>
                  <a:lnTo>
                    <a:pt x="248970" y="661619"/>
                  </a:lnTo>
                  <a:lnTo>
                    <a:pt x="253530" y="659333"/>
                  </a:lnTo>
                  <a:lnTo>
                    <a:pt x="260096" y="653465"/>
                  </a:lnTo>
                  <a:lnTo>
                    <a:pt x="260096" y="699922"/>
                  </a:lnTo>
                  <a:lnTo>
                    <a:pt x="264731" y="699922"/>
                  </a:lnTo>
                  <a:lnTo>
                    <a:pt x="264731" y="696112"/>
                  </a:lnTo>
                  <a:lnTo>
                    <a:pt x="264731" y="644550"/>
                  </a:lnTo>
                  <a:close/>
                </a:path>
                <a:path w="1078865" h="710565">
                  <a:moveTo>
                    <a:pt x="293154" y="694601"/>
                  </a:moveTo>
                  <a:lnTo>
                    <a:pt x="291553" y="693000"/>
                  </a:lnTo>
                  <a:lnTo>
                    <a:pt x="287832" y="693000"/>
                  </a:lnTo>
                  <a:lnTo>
                    <a:pt x="286232" y="694601"/>
                  </a:lnTo>
                  <a:lnTo>
                    <a:pt x="286232" y="698398"/>
                  </a:lnTo>
                  <a:lnTo>
                    <a:pt x="287832" y="699922"/>
                  </a:lnTo>
                  <a:lnTo>
                    <a:pt x="289661" y="699922"/>
                  </a:lnTo>
                  <a:lnTo>
                    <a:pt x="291553" y="699922"/>
                  </a:lnTo>
                  <a:lnTo>
                    <a:pt x="293154" y="698398"/>
                  </a:lnTo>
                  <a:lnTo>
                    <a:pt x="293154" y="694601"/>
                  </a:lnTo>
                  <a:close/>
                </a:path>
                <a:path w="1078865" h="710565">
                  <a:moveTo>
                    <a:pt x="338556" y="694588"/>
                  </a:moveTo>
                  <a:lnTo>
                    <a:pt x="333832" y="694512"/>
                  </a:lnTo>
                  <a:lnTo>
                    <a:pt x="308394" y="694512"/>
                  </a:lnTo>
                  <a:lnTo>
                    <a:pt x="309702" y="691921"/>
                  </a:lnTo>
                  <a:lnTo>
                    <a:pt x="314261" y="686663"/>
                  </a:lnTo>
                  <a:lnTo>
                    <a:pt x="331863" y="673341"/>
                  </a:lnTo>
                  <a:lnTo>
                    <a:pt x="337731" y="667550"/>
                  </a:lnTo>
                  <a:lnTo>
                    <a:pt x="337731" y="657504"/>
                  </a:lnTo>
                  <a:lnTo>
                    <a:pt x="336346" y="644626"/>
                  </a:lnTo>
                  <a:lnTo>
                    <a:pt x="308559" y="644626"/>
                  </a:lnTo>
                  <a:lnTo>
                    <a:pt x="304368" y="654532"/>
                  </a:lnTo>
                  <a:lnTo>
                    <a:pt x="304368" y="660247"/>
                  </a:lnTo>
                  <a:lnTo>
                    <a:pt x="305358" y="660857"/>
                  </a:lnTo>
                  <a:lnTo>
                    <a:pt x="308025" y="660857"/>
                  </a:lnTo>
                  <a:lnTo>
                    <a:pt x="308241" y="659853"/>
                  </a:lnTo>
                  <a:lnTo>
                    <a:pt x="310769" y="650875"/>
                  </a:lnTo>
                  <a:lnTo>
                    <a:pt x="316547" y="648436"/>
                  </a:lnTo>
                  <a:lnTo>
                    <a:pt x="327139" y="648436"/>
                  </a:lnTo>
                  <a:lnTo>
                    <a:pt x="332854" y="652475"/>
                  </a:lnTo>
                  <a:lnTo>
                    <a:pt x="332854" y="663892"/>
                  </a:lnTo>
                  <a:lnTo>
                    <a:pt x="330936" y="666788"/>
                  </a:lnTo>
                  <a:lnTo>
                    <a:pt x="327139" y="671283"/>
                  </a:lnTo>
                  <a:lnTo>
                    <a:pt x="324777" y="673036"/>
                  </a:lnTo>
                  <a:lnTo>
                    <a:pt x="305358" y="688797"/>
                  </a:lnTo>
                  <a:lnTo>
                    <a:pt x="302983" y="694359"/>
                  </a:lnTo>
                  <a:lnTo>
                    <a:pt x="302983" y="699008"/>
                  </a:lnTo>
                  <a:lnTo>
                    <a:pt x="338556" y="699008"/>
                  </a:lnTo>
                  <a:lnTo>
                    <a:pt x="338556" y="694588"/>
                  </a:lnTo>
                  <a:close/>
                </a:path>
                <a:path w="1078865" h="710565">
                  <a:moveTo>
                    <a:pt x="396252" y="693978"/>
                  </a:moveTo>
                  <a:lnTo>
                    <a:pt x="396176" y="686739"/>
                  </a:lnTo>
                  <a:lnTo>
                    <a:pt x="396176" y="660082"/>
                  </a:lnTo>
                  <a:lnTo>
                    <a:pt x="391452" y="660082"/>
                  </a:lnTo>
                  <a:lnTo>
                    <a:pt x="391528" y="662216"/>
                  </a:lnTo>
                  <a:lnTo>
                    <a:pt x="391528" y="688644"/>
                  </a:lnTo>
                  <a:lnTo>
                    <a:pt x="391299" y="691616"/>
                  </a:lnTo>
                  <a:lnTo>
                    <a:pt x="388327" y="695960"/>
                  </a:lnTo>
                  <a:lnTo>
                    <a:pt x="385432" y="697255"/>
                  </a:lnTo>
                  <a:lnTo>
                    <a:pt x="377964" y="697255"/>
                  </a:lnTo>
                  <a:lnTo>
                    <a:pt x="373405" y="694664"/>
                  </a:lnTo>
                  <a:lnTo>
                    <a:pt x="370281" y="687882"/>
                  </a:lnTo>
                  <a:lnTo>
                    <a:pt x="369976" y="684758"/>
                  </a:lnTo>
                  <a:lnTo>
                    <a:pt x="369976" y="663968"/>
                  </a:lnTo>
                  <a:lnTo>
                    <a:pt x="370052" y="660082"/>
                  </a:lnTo>
                  <a:lnTo>
                    <a:pt x="365328" y="660082"/>
                  </a:lnTo>
                  <a:lnTo>
                    <a:pt x="365328" y="710006"/>
                  </a:lnTo>
                  <a:lnTo>
                    <a:pt x="370052" y="710006"/>
                  </a:lnTo>
                  <a:lnTo>
                    <a:pt x="369976" y="707948"/>
                  </a:lnTo>
                  <a:lnTo>
                    <a:pt x="369976" y="694588"/>
                  </a:lnTo>
                  <a:lnTo>
                    <a:pt x="375297" y="701357"/>
                  </a:lnTo>
                  <a:lnTo>
                    <a:pt x="388708" y="701357"/>
                  </a:lnTo>
                  <a:lnTo>
                    <a:pt x="391909" y="698550"/>
                  </a:lnTo>
                  <a:lnTo>
                    <a:pt x="396252" y="693978"/>
                  </a:lnTo>
                  <a:close/>
                </a:path>
                <a:path w="1078865" h="710565">
                  <a:moveTo>
                    <a:pt x="436321" y="687971"/>
                  </a:moveTo>
                  <a:lnTo>
                    <a:pt x="432308" y="679919"/>
                  </a:lnTo>
                  <a:lnTo>
                    <a:pt x="423456" y="676516"/>
                  </a:lnTo>
                  <a:lnTo>
                    <a:pt x="414604" y="674027"/>
                  </a:lnTo>
                  <a:lnTo>
                    <a:pt x="410578" y="668769"/>
                  </a:lnTo>
                  <a:lnTo>
                    <a:pt x="410578" y="664591"/>
                  </a:lnTo>
                  <a:lnTo>
                    <a:pt x="415061" y="662457"/>
                  </a:lnTo>
                  <a:lnTo>
                    <a:pt x="424738" y="662457"/>
                  </a:lnTo>
                  <a:lnTo>
                    <a:pt x="428701" y="664362"/>
                  </a:lnTo>
                  <a:lnTo>
                    <a:pt x="430606" y="670001"/>
                  </a:lnTo>
                  <a:lnTo>
                    <a:pt x="431139" y="670293"/>
                  </a:lnTo>
                  <a:lnTo>
                    <a:pt x="434022" y="670293"/>
                  </a:lnTo>
                  <a:lnTo>
                    <a:pt x="434263" y="668705"/>
                  </a:lnTo>
                  <a:lnTo>
                    <a:pt x="434263" y="667639"/>
                  </a:lnTo>
                  <a:lnTo>
                    <a:pt x="433120" y="658647"/>
                  </a:lnTo>
                  <a:lnTo>
                    <a:pt x="407517" y="658647"/>
                  </a:lnTo>
                  <a:lnTo>
                    <a:pt x="406006" y="667258"/>
                  </a:lnTo>
                  <a:lnTo>
                    <a:pt x="406006" y="673036"/>
                  </a:lnTo>
                  <a:lnTo>
                    <a:pt x="407758" y="675551"/>
                  </a:lnTo>
                  <a:lnTo>
                    <a:pt x="412635" y="679056"/>
                  </a:lnTo>
                  <a:lnTo>
                    <a:pt x="415759" y="679513"/>
                  </a:lnTo>
                  <a:lnTo>
                    <a:pt x="426262" y="682409"/>
                  </a:lnTo>
                  <a:lnTo>
                    <a:pt x="431520" y="683704"/>
                  </a:lnTo>
                  <a:lnTo>
                    <a:pt x="431520" y="692302"/>
                  </a:lnTo>
                  <a:lnTo>
                    <a:pt x="428244" y="696112"/>
                  </a:lnTo>
                  <a:lnTo>
                    <a:pt x="418109" y="696112"/>
                  </a:lnTo>
                  <a:lnTo>
                    <a:pt x="412483" y="695667"/>
                  </a:lnTo>
                  <a:lnTo>
                    <a:pt x="409892" y="689495"/>
                  </a:lnTo>
                  <a:lnTo>
                    <a:pt x="408901" y="686981"/>
                  </a:lnTo>
                  <a:lnTo>
                    <a:pt x="406450" y="686981"/>
                  </a:lnTo>
                  <a:lnTo>
                    <a:pt x="405244" y="687819"/>
                  </a:lnTo>
                  <a:lnTo>
                    <a:pt x="405244" y="691324"/>
                  </a:lnTo>
                  <a:lnTo>
                    <a:pt x="406920" y="694436"/>
                  </a:lnTo>
                  <a:lnTo>
                    <a:pt x="411251" y="698246"/>
                  </a:lnTo>
                  <a:lnTo>
                    <a:pt x="414235" y="699922"/>
                  </a:lnTo>
                  <a:lnTo>
                    <a:pt x="420471" y="699922"/>
                  </a:lnTo>
                  <a:lnTo>
                    <a:pt x="434555" y="699922"/>
                  </a:lnTo>
                  <a:lnTo>
                    <a:pt x="436321" y="691235"/>
                  </a:lnTo>
                  <a:lnTo>
                    <a:pt x="436321" y="687971"/>
                  </a:lnTo>
                  <a:close/>
                </a:path>
                <a:path w="1078865" h="710565">
                  <a:moveTo>
                    <a:pt x="750011" y="671753"/>
                  </a:moveTo>
                  <a:lnTo>
                    <a:pt x="742848" y="663905"/>
                  </a:lnTo>
                  <a:lnTo>
                    <a:pt x="727392" y="663905"/>
                  </a:lnTo>
                  <a:lnTo>
                    <a:pt x="721372" y="668096"/>
                  </a:lnTo>
                  <a:lnTo>
                    <a:pt x="724814" y="649516"/>
                  </a:lnTo>
                  <a:lnTo>
                    <a:pt x="744918" y="649516"/>
                  </a:lnTo>
                  <a:lnTo>
                    <a:pt x="748487" y="649439"/>
                  </a:lnTo>
                  <a:lnTo>
                    <a:pt x="748487" y="645172"/>
                  </a:lnTo>
                  <a:lnTo>
                    <a:pt x="746658" y="645248"/>
                  </a:lnTo>
                  <a:lnTo>
                    <a:pt x="721614" y="645248"/>
                  </a:lnTo>
                  <a:lnTo>
                    <a:pt x="721372" y="645477"/>
                  </a:lnTo>
                  <a:lnTo>
                    <a:pt x="716419" y="672058"/>
                  </a:lnTo>
                  <a:lnTo>
                    <a:pt x="716419" y="673582"/>
                  </a:lnTo>
                  <a:lnTo>
                    <a:pt x="717410" y="674573"/>
                  </a:lnTo>
                  <a:lnTo>
                    <a:pt x="719480" y="674573"/>
                  </a:lnTo>
                  <a:lnTo>
                    <a:pt x="726401" y="668020"/>
                  </a:lnTo>
                  <a:lnTo>
                    <a:pt x="739876" y="668020"/>
                  </a:lnTo>
                  <a:lnTo>
                    <a:pt x="745134" y="673646"/>
                  </a:lnTo>
                  <a:lnTo>
                    <a:pt x="745134" y="689495"/>
                  </a:lnTo>
                  <a:lnTo>
                    <a:pt x="740041" y="696125"/>
                  </a:lnTo>
                  <a:lnTo>
                    <a:pt x="726020" y="696125"/>
                  </a:lnTo>
                  <a:lnTo>
                    <a:pt x="721906" y="692543"/>
                  </a:lnTo>
                  <a:lnTo>
                    <a:pt x="719404" y="684314"/>
                  </a:lnTo>
                  <a:lnTo>
                    <a:pt x="716419" y="684314"/>
                  </a:lnTo>
                  <a:lnTo>
                    <a:pt x="715429" y="685304"/>
                  </a:lnTo>
                  <a:lnTo>
                    <a:pt x="715429" y="689800"/>
                  </a:lnTo>
                  <a:lnTo>
                    <a:pt x="719861" y="699922"/>
                  </a:lnTo>
                  <a:lnTo>
                    <a:pt x="731583" y="699922"/>
                  </a:lnTo>
                  <a:lnTo>
                    <a:pt x="739825" y="698157"/>
                  </a:lnTo>
                  <a:lnTo>
                    <a:pt x="745566" y="693661"/>
                  </a:lnTo>
                  <a:lnTo>
                    <a:pt x="748919" y="687578"/>
                  </a:lnTo>
                  <a:lnTo>
                    <a:pt x="750011" y="681113"/>
                  </a:lnTo>
                  <a:lnTo>
                    <a:pt x="750011" y="671753"/>
                  </a:lnTo>
                  <a:close/>
                </a:path>
                <a:path w="1078865" h="710565">
                  <a:moveTo>
                    <a:pt x="790841" y="658177"/>
                  </a:moveTo>
                  <a:lnTo>
                    <a:pt x="788416" y="653542"/>
                  </a:lnTo>
                  <a:lnTo>
                    <a:pt x="785977" y="650379"/>
                  </a:lnTo>
                  <a:lnTo>
                    <a:pt x="785977" y="672350"/>
                  </a:lnTo>
                  <a:lnTo>
                    <a:pt x="785571" y="680859"/>
                  </a:lnTo>
                  <a:lnTo>
                    <a:pt x="783882" y="688492"/>
                  </a:lnTo>
                  <a:lnTo>
                    <a:pt x="780199" y="694004"/>
                  </a:lnTo>
                  <a:lnTo>
                    <a:pt x="773798" y="696112"/>
                  </a:lnTo>
                  <a:lnTo>
                    <a:pt x="770737" y="696112"/>
                  </a:lnTo>
                  <a:lnTo>
                    <a:pt x="766711" y="695579"/>
                  </a:lnTo>
                  <a:lnTo>
                    <a:pt x="762444" y="687197"/>
                  </a:lnTo>
                  <a:lnTo>
                    <a:pt x="761225" y="683475"/>
                  </a:lnTo>
                  <a:lnTo>
                    <a:pt x="761238" y="672350"/>
                  </a:lnTo>
                  <a:lnTo>
                    <a:pt x="761492" y="664540"/>
                  </a:lnTo>
                  <a:lnTo>
                    <a:pt x="762977" y="656666"/>
                  </a:lnTo>
                  <a:lnTo>
                    <a:pt x="766686" y="650671"/>
                  </a:lnTo>
                  <a:lnTo>
                    <a:pt x="773645" y="648284"/>
                  </a:lnTo>
                  <a:lnTo>
                    <a:pt x="779907" y="650201"/>
                  </a:lnTo>
                  <a:lnTo>
                    <a:pt x="783666" y="655408"/>
                  </a:lnTo>
                  <a:lnTo>
                    <a:pt x="785495" y="663067"/>
                  </a:lnTo>
                  <a:lnTo>
                    <a:pt x="785977" y="672350"/>
                  </a:lnTo>
                  <a:lnTo>
                    <a:pt x="785977" y="650379"/>
                  </a:lnTo>
                  <a:lnTo>
                    <a:pt x="784377" y="648284"/>
                  </a:lnTo>
                  <a:lnTo>
                    <a:pt x="781710" y="644779"/>
                  </a:lnTo>
                  <a:lnTo>
                    <a:pt x="776300" y="644474"/>
                  </a:lnTo>
                  <a:lnTo>
                    <a:pt x="769988" y="644474"/>
                  </a:lnTo>
                  <a:lnTo>
                    <a:pt x="765416" y="645160"/>
                  </a:lnTo>
                  <a:lnTo>
                    <a:pt x="758863" y="653542"/>
                  </a:lnTo>
                  <a:lnTo>
                    <a:pt x="756361" y="658177"/>
                  </a:lnTo>
                  <a:lnTo>
                    <a:pt x="756361" y="673341"/>
                  </a:lnTo>
                  <a:lnTo>
                    <a:pt x="756920" y="682218"/>
                  </a:lnTo>
                  <a:lnTo>
                    <a:pt x="759294" y="690829"/>
                  </a:lnTo>
                  <a:lnTo>
                    <a:pt x="764552" y="697344"/>
                  </a:lnTo>
                  <a:lnTo>
                    <a:pt x="773722" y="699909"/>
                  </a:lnTo>
                  <a:lnTo>
                    <a:pt x="775855" y="699909"/>
                  </a:lnTo>
                  <a:lnTo>
                    <a:pt x="783234" y="699846"/>
                  </a:lnTo>
                  <a:lnTo>
                    <a:pt x="785253" y="696112"/>
                  </a:lnTo>
                  <a:lnTo>
                    <a:pt x="790841" y="685825"/>
                  </a:lnTo>
                  <a:lnTo>
                    <a:pt x="790841" y="658177"/>
                  </a:lnTo>
                  <a:close/>
                </a:path>
                <a:path w="1078865" h="710565">
                  <a:moveTo>
                    <a:pt x="849718" y="693978"/>
                  </a:moveTo>
                  <a:lnTo>
                    <a:pt x="849642" y="686739"/>
                  </a:lnTo>
                  <a:lnTo>
                    <a:pt x="849642" y="660082"/>
                  </a:lnTo>
                  <a:lnTo>
                    <a:pt x="844918" y="660082"/>
                  </a:lnTo>
                  <a:lnTo>
                    <a:pt x="844994" y="662216"/>
                  </a:lnTo>
                  <a:lnTo>
                    <a:pt x="844994" y="688644"/>
                  </a:lnTo>
                  <a:lnTo>
                    <a:pt x="844765" y="691616"/>
                  </a:lnTo>
                  <a:lnTo>
                    <a:pt x="841794" y="695960"/>
                  </a:lnTo>
                  <a:lnTo>
                    <a:pt x="838898" y="697255"/>
                  </a:lnTo>
                  <a:lnTo>
                    <a:pt x="831430" y="697255"/>
                  </a:lnTo>
                  <a:lnTo>
                    <a:pt x="826871" y="694664"/>
                  </a:lnTo>
                  <a:lnTo>
                    <a:pt x="823747" y="687882"/>
                  </a:lnTo>
                  <a:lnTo>
                    <a:pt x="823442" y="684758"/>
                  </a:lnTo>
                  <a:lnTo>
                    <a:pt x="823442" y="663968"/>
                  </a:lnTo>
                  <a:lnTo>
                    <a:pt x="823518" y="660082"/>
                  </a:lnTo>
                  <a:lnTo>
                    <a:pt x="818794" y="660082"/>
                  </a:lnTo>
                  <a:lnTo>
                    <a:pt x="818794" y="710006"/>
                  </a:lnTo>
                  <a:lnTo>
                    <a:pt x="823518" y="710006"/>
                  </a:lnTo>
                  <a:lnTo>
                    <a:pt x="823442" y="707948"/>
                  </a:lnTo>
                  <a:lnTo>
                    <a:pt x="823442" y="694588"/>
                  </a:lnTo>
                  <a:lnTo>
                    <a:pt x="828763" y="701357"/>
                  </a:lnTo>
                  <a:lnTo>
                    <a:pt x="842175" y="701357"/>
                  </a:lnTo>
                  <a:lnTo>
                    <a:pt x="845375" y="698550"/>
                  </a:lnTo>
                  <a:lnTo>
                    <a:pt x="849718" y="693978"/>
                  </a:lnTo>
                  <a:close/>
                </a:path>
                <a:path w="1078865" h="710565">
                  <a:moveTo>
                    <a:pt x="889292" y="687971"/>
                  </a:moveTo>
                  <a:lnTo>
                    <a:pt x="885278" y="679919"/>
                  </a:lnTo>
                  <a:lnTo>
                    <a:pt x="876427" y="676516"/>
                  </a:lnTo>
                  <a:lnTo>
                    <a:pt x="867587" y="674027"/>
                  </a:lnTo>
                  <a:lnTo>
                    <a:pt x="863561" y="668769"/>
                  </a:lnTo>
                  <a:lnTo>
                    <a:pt x="863561" y="664591"/>
                  </a:lnTo>
                  <a:lnTo>
                    <a:pt x="868045" y="662457"/>
                  </a:lnTo>
                  <a:lnTo>
                    <a:pt x="877722" y="662457"/>
                  </a:lnTo>
                  <a:lnTo>
                    <a:pt x="881672" y="664362"/>
                  </a:lnTo>
                  <a:lnTo>
                    <a:pt x="883589" y="670001"/>
                  </a:lnTo>
                  <a:lnTo>
                    <a:pt x="884123" y="670293"/>
                  </a:lnTo>
                  <a:lnTo>
                    <a:pt x="887006" y="670293"/>
                  </a:lnTo>
                  <a:lnTo>
                    <a:pt x="887234" y="668705"/>
                  </a:lnTo>
                  <a:lnTo>
                    <a:pt x="887234" y="667639"/>
                  </a:lnTo>
                  <a:lnTo>
                    <a:pt x="886091" y="658647"/>
                  </a:lnTo>
                  <a:lnTo>
                    <a:pt x="860501" y="658647"/>
                  </a:lnTo>
                  <a:lnTo>
                    <a:pt x="858977" y="667258"/>
                  </a:lnTo>
                  <a:lnTo>
                    <a:pt x="858977" y="673036"/>
                  </a:lnTo>
                  <a:lnTo>
                    <a:pt x="860729" y="675551"/>
                  </a:lnTo>
                  <a:lnTo>
                    <a:pt x="865606" y="679056"/>
                  </a:lnTo>
                  <a:lnTo>
                    <a:pt x="868730" y="679513"/>
                  </a:lnTo>
                  <a:lnTo>
                    <a:pt x="879246" y="682409"/>
                  </a:lnTo>
                  <a:lnTo>
                    <a:pt x="884491" y="683704"/>
                  </a:lnTo>
                  <a:lnTo>
                    <a:pt x="884491" y="692302"/>
                  </a:lnTo>
                  <a:lnTo>
                    <a:pt x="881214" y="696112"/>
                  </a:lnTo>
                  <a:lnTo>
                    <a:pt x="871080" y="696112"/>
                  </a:lnTo>
                  <a:lnTo>
                    <a:pt x="865454" y="695667"/>
                  </a:lnTo>
                  <a:lnTo>
                    <a:pt x="862863" y="689495"/>
                  </a:lnTo>
                  <a:lnTo>
                    <a:pt x="861872" y="686981"/>
                  </a:lnTo>
                  <a:lnTo>
                    <a:pt x="859434" y="686981"/>
                  </a:lnTo>
                  <a:lnTo>
                    <a:pt x="858227" y="687819"/>
                  </a:lnTo>
                  <a:lnTo>
                    <a:pt x="858227" y="691324"/>
                  </a:lnTo>
                  <a:lnTo>
                    <a:pt x="859904" y="694436"/>
                  </a:lnTo>
                  <a:lnTo>
                    <a:pt x="864235" y="698246"/>
                  </a:lnTo>
                  <a:lnTo>
                    <a:pt x="867206" y="699922"/>
                  </a:lnTo>
                  <a:lnTo>
                    <a:pt x="873455" y="699922"/>
                  </a:lnTo>
                  <a:lnTo>
                    <a:pt x="887539" y="699922"/>
                  </a:lnTo>
                  <a:lnTo>
                    <a:pt x="889292" y="691235"/>
                  </a:lnTo>
                  <a:lnTo>
                    <a:pt x="889292" y="687971"/>
                  </a:lnTo>
                  <a:close/>
                </a:path>
                <a:path w="1078865" h="710565">
                  <a:moveTo>
                    <a:pt x="1078560" y="525627"/>
                  </a:moveTo>
                  <a:lnTo>
                    <a:pt x="1077607" y="524471"/>
                  </a:lnTo>
                  <a:lnTo>
                    <a:pt x="1075512" y="524471"/>
                  </a:lnTo>
                  <a:lnTo>
                    <a:pt x="1072476" y="524891"/>
                  </a:lnTo>
                  <a:lnTo>
                    <a:pt x="1066393" y="524891"/>
                  </a:lnTo>
                  <a:lnTo>
                    <a:pt x="1065657" y="521957"/>
                  </a:lnTo>
                  <a:lnTo>
                    <a:pt x="1065657" y="479704"/>
                  </a:lnTo>
                  <a:lnTo>
                    <a:pt x="1075613" y="479704"/>
                  </a:lnTo>
                  <a:lnTo>
                    <a:pt x="1075613" y="474992"/>
                  </a:lnTo>
                  <a:lnTo>
                    <a:pt x="1065657" y="474992"/>
                  </a:lnTo>
                  <a:lnTo>
                    <a:pt x="1065657" y="458533"/>
                  </a:lnTo>
                  <a:lnTo>
                    <a:pt x="1059154" y="458533"/>
                  </a:lnTo>
                  <a:lnTo>
                    <a:pt x="1059268" y="461251"/>
                  </a:lnTo>
                  <a:lnTo>
                    <a:pt x="1059268" y="474992"/>
                  </a:lnTo>
                  <a:lnTo>
                    <a:pt x="1051928" y="474992"/>
                  </a:lnTo>
                  <a:lnTo>
                    <a:pt x="1051928" y="479704"/>
                  </a:lnTo>
                  <a:lnTo>
                    <a:pt x="1059268" y="479704"/>
                  </a:lnTo>
                  <a:lnTo>
                    <a:pt x="1059268" y="530136"/>
                  </a:lnTo>
                  <a:lnTo>
                    <a:pt x="1075613" y="530136"/>
                  </a:lnTo>
                  <a:lnTo>
                    <a:pt x="1078560" y="529399"/>
                  </a:lnTo>
                  <a:lnTo>
                    <a:pt x="1078560" y="5256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11460194" y="7710704"/>
            <a:ext cx="105410" cy="56515"/>
          </a:xfrm>
          <a:custGeom>
            <a:avLst/>
            <a:gdLst/>
            <a:ahLst/>
            <a:cxnLst/>
            <a:rect l="l" t="t" r="r" b="b"/>
            <a:pathLst>
              <a:path w="105410" h="56515">
                <a:moveTo>
                  <a:pt x="5397" y="51282"/>
                </a:moveTo>
                <a:lnTo>
                  <a:pt x="5270" y="44932"/>
                </a:lnTo>
                <a:lnTo>
                  <a:pt x="5257" y="0"/>
                </a:lnTo>
                <a:lnTo>
                  <a:pt x="0" y="0"/>
                </a:lnTo>
                <a:lnTo>
                  <a:pt x="63" y="35877"/>
                </a:lnTo>
                <a:lnTo>
                  <a:pt x="1168" y="44386"/>
                </a:lnTo>
                <a:lnTo>
                  <a:pt x="4864" y="50952"/>
                </a:lnTo>
                <a:lnTo>
                  <a:pt x="5397" y="51282"/>
                </a:lnTo>
                <a:close/>
              </a:path>
              <a:path w="105410" h="56515">
                <a:moveTo>
                  <a:pt x="6718" y="52095"/>
                </a:moveTo>
                <a:lnTo>
                  <a:pt x="5397" y="51282"/>
                </a:lnTo>
                <a:lnTo>
                  <a:pt x="5410" y="52095"/>
                </a:lnTo>
                <a:lnTo>
                  <a:pt x="6718" y="52095"/>
                </a:lnTo>
                <a:close/>
              </a:path>
              <a:path w="105410" h="56515">
                <a:moveTo>
                  <a:pt x="41668" y="0"/>
                </a:moveTo>
                <a:lnTo>
                  <a:pt x="36487" y="0"/>
                </a:lnTo>
                <a:lnTo>
                  <a:pt x="36487" y="44932"/>
                </a:lnTo>
                <a:lnTo>
                  <a:pt x="32829" y="52095"/>
                </a:lnTo>
                <a:lnTo>
                  <a:pt x="6718" y="52095"/>
                </a:lnTo>
                <a:lnTo>
                  <a:pt x="11379" y="54991"/>
                </a:lnTo>
                <a:lnTo>
                  <a:pt x="21031" y="56362"/>
                </a:lnTo>
                <a:lnTo>
                  <a:pt x="30264" y="54940"/>
                </a:lnTo>
                <a:lnTo>
                  <a:pt x="36690" y="50838"/>
                </a:lnTo>
                <a:lnTo>
                  <a:pt x="40449" y="44246"/>
                </a:lnTo>
                <a:lnTo>
                  <a:pt x="41605" y="35877"/>
                </a:lnTo>
                <a:lnTo>
                  <a:pt x="41668" y="0"/>
                </a:lnTo>
                <a:close/>
              </a:path>
              <a:path w="105410" h="56515">
                <a:moveTo>
                  <a:pt x="104902" y="22999"/>
                </a:moveTo>
                <a:lnTo>
                  <a:pt x="103301" y="20116"/>
                </a:lnTo>
                <a:lnTo>
                  <a:pt x="100406" y="16992"/>
                </a:lnTo>
                <a:lnTo>
                  <a:pt x="97447" y="15087"/>
                </a:lnTo>
                <a:lnTo>
                  <a:pt x="86093" y="15087"/>
                </a:lnTo>
                <a:lnTo>
                  <a:pt x="80683" y="21628"/>
                </a:lnTo>
                <a:lnTo>
                  <a:pt x="77482" y="15087"/>
                </a:lnTo>
                <a:lnTo>
                  <a:pt x="63093" y="15087"/>
                </a:lnTo>
                <a:lnTo>
                  <a:pt x="59740" y="19354"/>
                </a:lnTo>
                <a:lnTo>
                  <a:pt x="58140" y="21564"/>
                </a:lnTo>
                <a:lnTo>
                  <a:pt x="58216" y="15087"/>
                </a:lnTo>
                <a:lnTo>
                  <a:pt x="53492" y="15087"/>
                </a:lnTo>
                <a:lnTo>
                  <a:pt x="53492" y="56362"/>
                </a:lnTo>
                <a:lnTo>
                  <a:pt x="58216" y="56362"/>
                </a:lnTo>
                <a:lnTo>
                  <a:pt x="58140" y="54152"/>
                </a:lnTo>
                <a:lnTo>
                  <a:pt x="58140" y="26504"/>
                </a:lnTo>
                <a:lnTo>
                  <a:pt x="61341" y="19202"/>
                </a:lnTo>
                <a:lnTo>
                  <a:pt x="77177" y="19202"/>
                </a:lnTo>
                <a:lnTo>
                  <a:pt x="76873" y="26276"/>
                </a:lnTo>
                <a:lnTo>
                  <a:pt x="76873" y="54305"/>
                </a:lnTo>
                <a:lnTo>
                  <a:pt x="77101" y="56362"/>
                </a:lnTo>
                <a:lnTo>
                  <a:pt x="81521" y="56362"/>
                </a:lnTo>
                <a:lnTo>
                  <a:pt x="81521" y="28181"/>
                </a:lnTo>
                <a:lnTo>
                  <a:pt x="82892" y="19050"/>
                </a:lnTo>
                <a:lnTo>
                  <a:pt x="100253" y="19050"/>
                </a:lnTo>
                <a:lnTo>
                  <a:pt x="100253" y="56362"/>
                </a:lnTo>
                <a:lnTo>
                  <a:pt x="104902" y="56362"/>
                </a:lnTo>
                <a:lnTo>
                  <a:pt x="104902" y="52552"/>
                </a:lnTo>
                <a:lnTo>
                  <a:pt x="104902" y="2299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1357743" y="7926604"/>
            <a:ext cx="210820" cy="56515"/>
          </a:xfrm>
          <a:custGeom>
            <a:avLst/>
            <a:gdLst/>
            <a:ahLst/>
            <a:cxnLst/>
            <a:rect l="l" t="t" r="r" b="b"/>
            <a:pathLst>
              <a:path w="210820" h="56515">
                <a:moveTo>
                  <a:pt x="34582" y="28194"/>
                </a:moveTo>
                <a:lnTo>
                  <a:pt x="27419" y="20345"/>
                </a:lnTo>
                <a:lnTo>
                  <a:pt x="11963" y="20345"/>
                </a:lnTo>
                <a:lnTo>
                  <a:pt x="5943" y="24536"/>
                </a:lnTo>
                <a:lnTo>
                  <a:pt x="9372" y="5956"/>
                </a:lnTo>
                <a:lnTo>
                  <a:pt x="29476" y="5956"/>
                </a:lnTo>
                <a:lnTo>
                  <a:pt x="33058" y="5880"/>
                </a:lnTo>
                <a:lnTo>
                  <a:pt x="33058" y="1612"/>
                </a:lnTo>
                <a:lnTo>
                  <a:pt x="31229" y="1689"/>
                </a:lnTo>
                <a:lnTo>
                  <a:pt x="6172" y="1689"/>
                </a:lnTo>
                <a:lnTo>
                  <a:pt x="5943" y="1917"/>
                </a:lnTo>
                <a:lnTo>
                  <a:pt x="990" y="28498"/>
                </a:lnTo>
                <a:lnTo>
                  <a:pt x="990" y="30022"/>
                </a:lnTo>
                <a:lnTo>
                  <a:pt x="1981" y="31013"/>
                </a:lnTo>
                <a:lnTo>
                  <a:pt x="4038" y="31013"/>
                </a:lnTo>
                <a:lnTo>
                  <a:pt x="10972" y="24460"/>
                </a:lnTo>
                <a:lnTo>
                  <a:pt x="24447" y="24460"/>
                </a:lnTo>
                <a:lnTo>
                  <a:pt x="29705" y="30086"/>
                </a:lnTo>
                <a:lnTo>
                  <a:pt x="29705" y="45935"/>
                </a:lnTo>
                <a:lnTo>
                  <a:pt x="24599" y="52565"/>
                </a:lnTo>
                <a:lnTo>
                  <a:pt x="10591" y="52565"/>
                </a:lnTo>
                <a:lnTo>
                  <a:pt x="6477" y="48983"/>
                </a:lnTo>
                <a:lnTo>
                  <a:pt x="3962" y="40754"/>
                </a:lnTo>
                <a:lnTo>
                  <a:pt x="990" y="40754"/>
                </a:lnTo>
                <a:lnTo>
                  <a:pt x="0" y="41744"/>
                </a:lnTo>
                <a:lnTo>
                  <a:pt x="0" y="46240"/>
                </a:lnTo>
                <a:lnTo>
                  <a:pt x="4419" y="56362"/>
                </a:lnTo>
                <a:lnTo>
                  <a:pt x="16154" y="56362"/>
                </a:lnTo>
                <a:lnTo>
                  <a:pt x="24396" y="54597"/>
                </a:lnTo>
                <a:lnTo>
                  <a:pt x="30137" y="50101"/>
                </a:lnTo>
                <a:lnTo>
                  <a:pt x="33489" y="44030"/>
                </a:lnTo>
                <a:lnTo>
                  <a:pt x="34582" y="37553"/>
                </a:lnTo>
                <a:lnTo>
                  <a:pt x="34582" y="28194"/>
                </a:lnTo>
                <a:close/>
              </a:path>
              <a:path w="210820" h="56515">
                <a:moveTo>
                  <a:pt x="75425" y="14630"/>
                </a:moveTo>
                <a:lnTo>
                  <a:pt x="72986" y="9994"/>
                </a:lnTo>
                <a:lnTo>
                  <a:pt x="70548" y="6832"/>
                </a:lnTo>
                <a:lnTo>
                  <a:pt x="70548" y="28803"/>
                </a:lnTo>
                <a:lnTo>
                  <a:pt x="70142" y="37299"/>
                </a:lnTo>
                <a:lnTo>
                  <a:pt x="68465" y="44932"/>
                </a:lnTo>
                <a:lnTo>
                  <a:pt x="64770" y="50444"/>
                </a:lnTo>
                <a:lnTo>
                  <a:pt x="58369" y="52565"/>
                </a:lnTo>
                <a:lnTo>
                  <a:pt x="55321" y="52565"/>
                </a:lnTo>
                <a:lnTo>
                  <a:pt x="51282" y="52031"/>
                </a:lnTo>
                <a:lnTo>
                  <a:pt x="47015" y="43649"/>
                </a:lnTo>
                <a:lnTo>
                  <a:pt x="45796" y="39928"/>
                </a:lnTo>
                <a:lnTo>
                  <a:pt x="45808" y="28803"/>
                </a:lnTo>
                <a:lnTo>
                  <a:pt x="46062" y="20993"/>
                </a:lnTo>
                <a:lnTo>
                  <a:pt x="47548" y="13106"/>
                </a:lnTo>
                <a:lnTo>
                  <a:pt x="51257" y="7112"/>
                </a:lnTo>
                <a:lnTo>
                  <a:pt x="58216" y="4737"/>
                </a:lnTo>
                <a:lnTo>
                  <a:pt x="64490" y="6654"/>
                </a:lnTo>
                <a:lnTo>
                  <a:pt x="68237" y="11849"/>
                </a:lnTo>
                <a:lnTo>
                  <a:pt x="70065" y="19507"/>
                </a:lnTo>
                <a:lnTo>
                  <a:pt x="70548" y="28803"/>
                </a:lnTo>
                <a:lnTo>
                  <a:pt x="70548" y="6832"/>
                </a:lnTo>
                <a:lnTo>
                  <a:pt x="68948" y="4737"/>
                </a:lnTo>
                <a:lnTo>
                  <a:pt x="66281" y="1231"/>
                </a:lnTo>
                <a:lnTo>
                  <a:pt x="60871" y="927"/>
                </a:lnTo>
                <a:lnTo>
                  <a:pt x="54559" y="927"/>
                </a:lnTo>
                <a:lnTo>
                  <a:pt x="49987" y="1612"/>
                </a:lnTo>
                <a:lnTo>
                  <a:pt x="43434" y="9994"/>
                </a:lnTo>
                <a:lnTo>
                  <a:pt x="40932" y="14630"/>
                </a:lnTo>
                <a:lnTo>
                  <a:pt x="40932" y="29794"/>
                </a:lnTo>
                <a:lnTo>
                  <a:pt x="41490" y="38658"/>
                </a:lnTo>
                <a:lnTo>
                  <a:pt x="43865" y="47269"/>
                </a:lnTo>
                <a:lnTo>
                  <a:pt x="49123" y="53784"/>
                </a:lnTo>
                <a:lnTo>
                  <a:pt x="58293" y="56362"/>
                </a:lnTo>
                <a:lnTo>
                  <a:pt x="60426" y="56362"/>
                </a:lnTo>
                <a:lnTo>
                  <a:pt x="67805" y="56299"/>
                </a:lnTo>
                <a:lnTo>
                  <a:pt x="69837" y="52565"/>
                </a:lnTo>
                <a:lnTo>
                  <a:pt x="75425" y="42278"/>
                </a:lnTo>
                <a:lnTo>
                  <a:pt x="75425" y="14630"/>
                </a:lnTo>
                <a:close/>
              </a:path>
              <a:path w="210820" h="56515">
                <a:moveTo>
                  <a:pt x="110705" y="51282"/>
                </a:moveTo>
                <a:lnTo>
                  <a:pt x="110566" y="44932"/>
                </a:lnTo>
                <a:lnTo>
                  <a:pt x="110566" y="0"/>
                </a:lnTo>
                <a:lnTo>
                  <a:pt x="105308" y="0"/>
                </a:lnTo>
                <a:lnTo>
                  <a:pt x="105359" y="35877"/>
                </a:lnTo>
                <a:lnTo>
                  <a:pt x="106464" y="44386"/>
                </a:lnTo>
                <a:lnTo>
                  <a:pt x="110159" y="50952"/>
                </a:lnTo>
                <a:lnTo>
                  <a:pt x="110705" y="51282"/>
                </a:lnTo>
                <a:close/>
              </a:path>
              <a:path w="210820" h="56515">
                <a:moveTo>
                  <a:pt x="112026" y="52095"/>
                </a:moveTo>
                <a:lnTo>
                  <a:pt x="110705" y="51282"/>
                </a:lnTo>
                <a:lnTo>
                  <a:pt x="110718" y="52095"/>
                </a:lnTo>
                <a:lnTo>
                  <a:pt x="112026" y="52095"/>
                </a:lnTo>
                <a:close/>
              </a:path>
              <a:path w="210820" h="56515">
                <a:moveTo>
                  <a:pt x="146977" y="0"/>
                </a:moveTo>
                <a:lnTo>
                  <a:pt x="141795" y="0"/>
                </a:lnTo>
                <a:lnTo>
                  <a:pt x="141795" y="44932"/>
                </a:lnTo>
                <a:lnTo>
                  <a:pt x="138137" y="52095"/>
                </a:lnTo>
                <a:lnTo>
                  <a:pt x="112026" y="52095"/>
                </a:lnTo>
                <a:lnTo>
                  <a:pt x="116687" y="54991"/>
                </a:lnTo>
                <a:lnTo>
                  <a:pt x="126339" y="56362"/>
                </a:lnTo>
                <a:lnTo>
                  <a:pt x="135572" y="54940"/>
                </a:lnTo>
                <a:lnTo>
                  <a:pt x="141998" y="50838"/>
                </a:lnTo>
                <a:lnTo>
                  <a:pt x="145757" y="44246"/>
                </a:lnTo>
                <a:lnTo>
                  <a:pt x="146913" y="35877"/>
                </a:lnTo>
                <a:lnTo>
                  <a:pt x="146977" y="0"/>
                </a:lnTo>
                <a:close/>
              </a:path>
              <a:path w="210820" h="56515">
                <a:moveTo>
                  <a:pt x="210210" y="22999"/>
                </a:moveTo>
                <a:lnTo>
                  <a:pt x="208610" y="20116"/>
                </a:lnTo>
                <a:lnTo>
                  <a:pt x="205714" y="16992"/>
                </a:lnTo>
                <a:lnTo>
                  <a:pt x="202755" y="15087"/>
                </a:lnTo>
                <a:lnTo>
                  <a:pt x="191401" y="15087"/>
                </a:lnTo>
                <a:lnTo>
                  <a:pt x="185991" y="21628"/>
                </a:lnTo>
                <a:lnTo>
                  <a:pt x="182791" y="15087"/>
                </a:lnTo>
                <a:lnTo>
                  <a:pt x="168402" y="15087"/>
                </a:lnTo>
                <a:lnTo>
                  <a:pt x="165049" y="19354"/>
                </a:lnTo>
                <a:lnTo>
                  <a:pt x="163449" y="21564"/>
                </a:lnTo>
                <a:lnTo>
                  <a:pt x="163525" y="15087"/>
                </a:lnTo>
                <a:lnTo>
                  <a:pt x="158800" y="15087"/>
                </a:lnTo>
                <a:lnTo>
                  <a:pt x="158800" y="56362"/>
                </a:lnTo>
                <a:lnTo>
                  <a:pt x="163525" y="56362"/>
                </a:lnTo>
                <a:lnTo>
                  <a:pt x="163449" y="54152"/>
                </a:lnTo>
                <a:lnTo>
                  <a:pt x="163449" y="26504"/>
                </a:lnTo>
                <a:lnTo>
                  <a:pt x="166649" y="19202"/>
                </a:lnTo>
                <a:lnTo>
                  <a:pt x="182486" y="19202"/>
                </a:lnTo>
                <a:lnTo>
                  <a:pt x="182181" y="26276"/>
                </a:lnTo>
                <a:lnTo>
                  <a:pt x="182181" y="54305"/>
                </a:lnTo>
                <a:lnTo>
                  <a:pt x="182410" y="56362"/>
                </a:lnTo>
                <a:lnTo>
                  <a:pt x="186829" y="56362"/>
                </a:lnTo>
                <a:lnTo>
                  <a:pt x="186829" y="28181"/>
                </a:lnTo>
                <a:lnTo>
                  <a:pt x="188201" y="19050"/>
                </a:lnTo>
                <a:lnTo>
                  <a:pt x="205562" y="19050"/>
                </a:lnTo>
                <a:lnTo>
                  <a:pt x="205562" y="56362"/>
                </a:lnTo>
                <a:lnTo>
                  <a:pt x="210210" y="56362"/>
                </a:lnTo>
                <a:lnTo>
                  <a:pt x="210210" y="52552"/>
                </a:lnTo>
                <a:lnTo>
                  <a:pt x="210210" y="2299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" name="object 67"/>
          <p:cNvGrpSpPr/>
          <p:nvPr/>
        </p:nvGrpSpPr>
        <p:grpSpPr>
          <a:xfrm>
            <a:off x="6354756" y="7841473"/>
            <a:ext cx="528955" cy="430530"/>
            <a:chOff x="627849" y="7841473"/>
            <a:chExt cx="528955" cy="430530"/>
          </a:xfrm>
        </p:grpSpPr>
        <p:sp>
          <p:nvSpPr>
            <p:cNvPr id="68" name="object 68"/>
            <p:cNvSpPr/>
            <p:nvPr/>
          </p:nvSpPr>
          <p:spPr>
            <a:xfrm>
              <a:off x="634199" y="7847823"/>
              <a:ext cx="167005" cy="203835"/>
            </a:xfrm>
            <a:custGeom>
              <a:avLst/>
              <a:gdLst/>
              <a:ahLst/>
              <a:cxnLst/>
              <a:rect l="l" t="t" r="r" b="b"/>
              <a:pathLst>
                <a:path w="167004" h="203834">
                  <a:moveTo>
                    <a:pt x="0" y="203733"/>
                  </a:moveTo>
                  <a:lnTo>
                    <a:pt x="12368" y="131221"/>
                  </a:lnTo>
                  <a:lnTo>
                    <a:pt x="26222" y="74280"/>
                  </a:lnTo>
                  <a:lnTo>
                    <a:pt x="41981" y="33221"/>
                  </a:lnTo>
                  <a:lnTo>
                    <a:pt x="80886" y="0"/>
                  </a:lnTo>
                  <a:lnTo>
                    <a:pt x="105165" y="10605"/>
                  </a:lnTo>
                  <a:lnTo>
                    <a:pt x="125096" y="39956"/>
                  </a:lnTo>
                  <a:lnTo>
                    <a:pt x="141468" y="84350"/>
                  </a:lnTo>
                  <a:lnTo>
                    <a:pt x="155069" y="140087"/>
                  </a:lnTo>
                  <a:lnTo>
                    <a:pt x="166687" y="203466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800889" y="7847829"/>
              <a:ext cx="349885" cy="417830"/>
            </a:xfrm>
            <a:custGeom>
              <a:avLst/>
              <a:gdLst/>
              <a:ahLst/>
              <a:cxnLst/>
              <a:rect l="l" t="t" r="r" b="b"/>
              <a:pathLst>
                <a:path w="349884" h="417829">
                  <a:moveTo>
                    <a:pt x="171881" y="203466"/>
                  </a:moveTo>
                  <a:lnTo>
                    <a:pt x="159128" y="279718"/>
                  </a:lnTo>
                  <a:lnTo>
                    <a:pt x="144855" y="339550"/>
                  </a:lnTo>
                  <a:lnTo>
                    <a:pt x="128621" y="382661"/>
                  </a:lnTo>
                  <a:lnTo>
                    <a:pt x="88518" y="417512"/>
                  </a:lnTo>
                  <a:lnTo>
                    <a:pt x="66361" y="406354"/>
                  </a:lnTo>
                  <a:lnTo>
                    <a:pt x="46157" y="375478"/>
                  </a:lnTo>
                  <a:lnTo>
                    <a:pt x="28179" y="328775"/>
                  </a:lnTo>
                  <a:lnTo>
                    <a:pt x="12702" y="270140"/>
                  </a:lnTo>
                  <a:lnTo>
                    <a:pt x="0" y="203466"/>
                  </a:lnTo>
                </a:path>
                <a:path w="349884" h="417829">
                  <a:moveTo>
                    <a:pt x="171881" y="203466"/>
                  </a:moveTo>
                  <a:lnTo>
                    <a:pt x="184858" y="130977"/>
                  </a:lnTo>
                  <a:lnTo>
                    <a:pt x="199383" y="74102"/>
                  </a:lnTo>
                  <a:lnTo>
                    <a:pt x="215902" y="33124"/>
                  </a:lnTo>
                  <a:lnTo>
                    <a:pt x="256717" y="0"/>
                  </a:lnTo>
                  <a:lnTo>
                    <a:pt x="282471" y="10604"/>
                  </a:lnTo>
                  <a:lnTo>
                    <a:pt x="304024" y="39952"/>
                  </a:lnTo>
                  <a:lnTo>
                    <a:pt x="321962" y="84345"/>
                  </a:lnTo>
                  <a:lnTo>
                    <a:pt x="336867" y="140082"/>
                  </a:lnTo>
                  <a:lnTo>
                    <a:pt x="349326" y="203466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6877128" y="7847829"/>
            <a:ext cx="302260" cy="417830"/>
          </a:xfrm>
          <a:custGeom>
            <a:avLst/>
            <a:gdLst/>
            <a:ahLst/>
            <a:cxnLst/>
            <a:rect l="l" t="t" r="r" b="b"/>
            <a:pathLst>
              <a:path w="302259" h="417829">
                <a:moveTo>
                  <a:pt x="166217" y="203466"/>
                </a:moveTo>
                <a:lnTo>
                  <a:pt x="177192" y="130977"/>
                </a:lnTo>
                <a:lnTo>
                  <a:pt x="188659" y="74102"/>
                </a:lnTo>
                <a:lnTo>
                  <a:pt x="202175" y="33124"/>
                </a:lnTo>
                <a:lnTo>
                  <a:pt x="241579" y="0"/>
                </a:lnTo>
                <a:lnTo>
                  <a:pt x="258322" y="5547"/>
                </a:lnTo>
                <a:lnTo>
                  <a:pt x="274089" y="21288"/>
                </a:lnTo>
                <a:lnTo>
                  <a:pt x="288626" y="45873"/>
                </a:lnTo>
                <a:lnTo>
                  <a:pt x="301675" y="77952"/>
                </a:lnTo>
              </a:path>
              <a:path w="302259" h="417829">
                <a:moveTo>
                  <a:pt x="166217" y="203466"/>
                </a:moveTo>
                <a:lnTo>
                  <a:pt x="154351" y="279718"/>
                </a:lnTo>
                <a:lnTo>
                  <a:pt x="142008" y="339550"/>
                </a:lnTo>
                <a:lnTo>
                  <a:pt x="128070" y="382661"/>
                </a:lnTo>
                <a:lnTo>
                  <a:pt x="90931" y="417512"/>
                </a:lnTo>
                <a:lnTo>
                  <a:pt x="68938" y="406275"/>
                </a:lnTo>
                <a:lnTo>
                  <a:pt x="48644" y="375240"/>
                </a:lnTo>
                <a:lnTo>
                  <a:pt x="30254" y="328418"/>
                </a:lnTo>
                <a:lnTo>
                  <a:pt x="13971" y="269823"/>
                </a:lnTo>
                <a:lnTo>
                  <a:pt x="0" y="203466"/>
                </a:lnTo>
              </a:path>
            </a:pathLst>
          </a:custGeom>
          <a:ln w="1270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6326208" y="7655463"/>
            <a:ext cx="955040" cy="575310"/>
            <a:chOff x="599302" y="7655463"/>
            <a:chExt cx="955040" cy="575310"/>
          </a:xfrm>
        </p:grpSpPr>
        <p:sp>
          <p:nvSpPr>
            <p:cNvPr id="72" name="object 72"/>
            <p:cNvSpPr/>
            <p:nvPr/>
          </p:nvSpPr>
          <p:spPr>
            <a:xfrm>
              <a:off x="626144" y="7736115"/>
              <a:ext cx="0" cy="494665"/>
            </a:xfrm>
            <a:custGeom>
              <a:avLst/>
              <a:gdLst/>
              <a:ahLst/>
              <a:cxnLst/>
              <a:rect l="l" t="t" r="r" b="b"/>
              <a:pathLst>
                <a:path h="494665">
                  <a:moveTo>
                    <a:pt x="0" y="0"/>
                  </a:moveTo>
                  <a:lnTo>
                    <a:pt x="0" y="494588"/>
                  </a:lnTo>
                </a:path>
              </a:pathLst>
            </a:custGeom>
            <a:ln w="69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27576" y="8049547"/>
              <a:ext cx="857250" cy="6350"/>
            </a:xfrm>
            <a:custGeom>
              <a:avLst/>
              <a:gdLst/>
              <a:ahLst/>
              <a:cxnLst/>
              <a:rect l="l" t="t" r="r" b="b"/>
              <a:pathLst>
                <a:path w="857250" h="6350">
                  <a:moveTo>
                    <a:pt x="0" y="0"/>
                  </a:moveTo>
                  <a:lnTo>
                    <a:pt x="856907" y="5905"/>
                  </a:lnTo>
                </a:path>
              </a:pathLst>
            </a:custGeom>
            <a:ln w="69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99300" y="7655471"/>
              <a:ext cx="955040" cy="427355"/>
            </a:xfrm>
            <a:custGeom>
              <a:avLst/>
              <a:gdLst/>
              <a:ahLst/>
              <a:cxnLst/>
              <a:rect l="l" t="t" r="r" b="b"/>
              <a:pathLst>
                <a:path w="955040" h="427354">
                  <a:moveTo>
                    <a:pt x="53416" y="95897"/>
                  </a:moveTo>
                  <a:lnTo>
                    <a:pt x="26809" y="0"/>
                  </a:lnTo>
                  <a:lnTo>
                    <a:pt x="0" y="95897"/>
                  </a:lnTo>
                  <a:lnTo>
                    <a:pt x="53416" y="95897"/>
                  </a:lnTo>
                  <a:close/>
                </a:path>
                <a:path w="955040" h="427354">
                  <a:moveTo>
                    <a:pt x="954633" y="400431"/>
                  </a:moveTo>
                  <a:lnTo>
                    <a:pt x="858735" y="373583"/>
                  </a:lnTo>
                  <a:lnTo>
                    <a:pt x="858735" y="427012"/>
                  </a:lnTo>
                  <a:lnTo>
                    <a:pt x="954633" y="4004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900206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Voltaje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00206" y="1701077"/>
            <a:ext cx="3162935" cy="8553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Estándares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24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lang="es-ES"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 Especificaciones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comunes para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alterna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750" b="1" spc="25" dirty="0">
                <a:solidFill>
                  <a:srgbClr val="171514"/>
                </a:solidFill>
                <a:latin typeface="Arial"/>
                <a:cs typeface="Arial"/>
              </a:rPr>
              <a:t>Gama</a:t>
            </a:r>
            <a:r>
              <a:rPr sz="7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40" dirty="0">
                <a:solidFill>
                  <a:srgbClr val="171514"/>
                </a:solidFill>
                <a:latin typeface="Arial"/>
                <a:cs typeface="Arial"/>
              </a:rPr>
              <a:t>I,</a:t>
            </a:r>
            <a:r>
              <a:rPr sz="7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serie</a:t>
            </a:r>
            <a:r>
              <a:rPr sz="7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80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endParaRPr sz="750" dirty="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932605" y="2609006"/>
            <a:ext cx="836930" cy="2308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00"/>
              </a:spcBef>
            </a:pPr>
            <a:r>
              <a:rPr sz="650" b="1" spc="5" dirty="0">
                <a:solidFill>
                  <a:srgbClr val="FFFFFF"/>
                </a:solidFill>
                <a:latin typeface="Arial"/>
                <a:cs typeface="Arial"/>
              </a:rPr>
              <a:t>Tensión</a:t>
            </a:r>
            <a:r>
              <a:rPr sz="650" b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5" dirty="0">
                <a:solidFill>
                  <a:srgbClr val="FFFFFF"/>
                </a:solidFill>
                <a:latin typeface="Arial"/>
                <a:cs typeface="Arial"/>
              </a:rPr>
              <a:t>nominal</a:t>
            </a:r>
            <a:r>
              <a:rPr sz="65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kV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944"/>
              </a:lnSpc>
            </a:pPr>
            <a:r>
              <a:rPr sz="800" b="1" spc="25" dirty="0">
                <a:solidFill>
                  <a:srgbClr val="FFFFFF"/>
                </a:solidFill>
                <a:latin typeface="Arial"/>
                <a:cs typeface="Arial"/>
              </a:rPr>
              <a:t>rms</a:t>
            </a:r>
            <a:endParaRPr sz="8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847005" y="2578949"/>
            <a:ext cx="854710" cy="386080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 marR="5080">
              <a:lnSpc>
                <a:spcPct val="111600"/>
              </a:lnSpc>
              <a:spcBef>
                <a:spcPts val="190"/>
              </a:spcBef>
            </a:pPr>
            <a:r>
              <a:rPr sz="700" b="1" dirty="0" err="1">
                <a:solidFill>
                  <a:srgbClr val="FFFFFF"/>
                </a:solidFill>
                <a:latin typeface="Arial"/>
                <a:cs typeface="Arial"/>
              </a:rPr>
              <a:t>Rayo</a:t>
            </a:r>
            <a:r>
              <a:rPr sz="700" b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5" dirty="0" err="1">
                <a:solidFill>
                  <a:srgbClr val="FFFFFF"/>
                </a:solidFill>
                <a:latin typeface="Arial"/>
                <a:cs typeface="Arial"/>
              </a:rPr>
              <a:t>clasificado</a:t>
            </a:r>
            <a:r>
              <a:rPr lang="es-ES" sz="70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10" dirty="0" err="1">
                <a:solidFill>
                  <a:srgbClr val="FFFFFF"/>
                </a:solidFill>
                <a:latin typeface="Arial"/>
                <a:cs typeface="Arial"/>
              </a:rPr>
              <a:t>resistencia</a:t>
            </a:r>
            <a:r>
              <a:rPr sz="60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20" dirty="0">
                <a:solidFill>
                  <a:srgbClr val="FFFFFF"/>
                </a:solidFill>
                <a:latin typeface="Arial"/>
                <a:cs typeface="Arial"/>
              </a:rPr>
              <a:t>al</a:t>
            </a:r>
            <a:r>
              <a:rPr sz="60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10" dirty="0" err="1">
                <a:solidFill>
                  <a:srgbClr val="FFFFFF"/>
                </a:solidFill>
                <a:latin typeface="Arial"/>
                <a:cs typeface="Arial"/>
              </a:rPr>
              <a:t>impulso</a:t>
            </a:r>
            <a:r>
              <a:rPr lang="es-ES" sz="60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0" dirty="0" err="1">
                <a:solidFill>
                  <a:srgbClr val="FFFFFF"/>
                </a:solidFill>
                <a:latin typeface="Arial"/>
                <a:cs typeface="Arial"/>
              </a:rPr>
              <a:t>tensión</a:t>
            </a:r>
            <a:r>
              <a:rPr sz="75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Arial"/>
                <a:cs typeface="Arial"/>
              </a:rPr>
              <a:t>1,2/50</a:t>
            </a:r>
            <a:r>
              <a:rPr sz="75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5" dirty="0">
                <a:solidFill>
                  <a:srgbClr val="FFFFFF"/>
                </a:solidFill>
                <a:latin typeface="Arial"/>
                <a:cs typeface="Arial"/>
              </a:rPr>
              <a:t>µs</a:t>
            </a:r>
            <a:endParaRPr sz="750" dirty="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797372" y="2612726"/>
            <a:ext cx="848994" cy="33701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spcBef>
                <a:spcPts val="170"/>
              </a:spcBef>
            </a:pPr>
            <a:r>
              <a:rPr sz="550" b="1" spc="10" dirty="0">
                <a:solidFill>
                  <a:srgbClr val="FFFFFF"/>
                </a:solidFill>
                <a:latin typeface="Arial"/>
                <a:cs typeface="Arial"/>
              </a:rPr>
              <a:t>Potencia</a:t>
            </a:r>
            <a:r>
              <a:rPr sz="55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15" dirty="0">
                <a:solidFill>
                  <a:srgbClr val="FFFFFF"/>
                </a:solidFill>
                <a:latin typeface="Arial"/>
                <a:cs typeface="Arial"/>
              </a:rPr>
              <a:t>nominal-</a:t>
            </a:r>
            <a:endParaRPr sz="550" dirty="0">
              <a:latin typeface="Arial"/>
              <a:cs typeface="Arial"/>
            </a:endParaRPr>
          </a:p>
          <a:p>
            <a:pPr marL="12700" marR="5080">
              <a:lnSpc>
                <a:spcPct val="107100"/>
              </a:lnSpc>
              <a:spcBef>
                <a:spcPts val="30"/>
              </a:spcBef>
            </a:pPr>
            <a:r>
              <a:rPr sz="700" b="1" spc="15" dirty="0" err="1">
                <a:solidFill>
                  <a:srgbClr val="FFFFFF"/>
                </a:solidFill>
                <a:latin typeface="Arial"/>
                <a:cs typeface="Arial"/>
              </a:rPr>
              <a:t>frecuencia</a:t>
            </a:r>
            <a:r>
              <a:rPr lang="es-ES" sz="700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5" dirty="0" err="1">
                <a:solidFill>
                  <a:srgbClr val="FFFFFF"/>
                </a:solidFill>
                <a:latin typeface="Arial"/>
                <a:cs typeface="Arial"/>
              </a:rPr>
              <a:t>Tensión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soportada</a:t>
            </a:r>
            <a:endParaRPr sz="700" dirty="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1747738" y="2621707"/>
            <a:ext cx="866140" cy="3282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15" dirty="0">
                <a:solidFill>
                  <a:srgbClr val="FFFFFF"/>
                </a:solidFill>
                <a:latin typeface="Arial"/>
                <a:cs typeface="Arial"/>
              </a:rPr>
              <a:t>Funcionamiento</a:t>
            </a:r>
            <a:r>
              <a:rPr sz="5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25" dirty="0">
                <a:solidFill>
                  <a:srgbClr val="FFFFFF"/>
                </a:solidFill>
                <a:latin typeface="Arial"/>
                <a:cs typeface="Arial"/>
              </a:rPr>
              <a:t>normal</a:t>
            </a:r>
            <a:endParaRPr sz="550" dirty="0">
              <a:latin typeface="Arial"/>
              <a:cs typeface="Arial"/>
            </a:endParaRPr>
          </a:p>
          <a:p>
            <a:pPr marL="12700" marR="490220">
              <a:spcBef>
                <a:spcPts val="40"/>
              </a:spcBef>
            </a:pPr>
            <a:r>
              <a:rPr sz="750" b="1" spc="20" dirty="0" err="1">
                <a:solidFill>
                  <a:srgbClr val="FFFFFF"/>
                </a:solidFill>
                <a:latin typeface="Arial"/>
                <a:cs typeface="Arial"/>
              </a:rPr>
              <a:t>Voltaje</a:t>
            </a:r>
            <a:r>
              <a:rPr lang="es-ES" sz="750" b="1" spc="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FFFFFF"/>
                </a:solidFill>
                <a:latin typeface="Arial"/>
                <a:cs typeface="Arial"/>
              </a:rPr>
              <a:t>kV</a:t>
            </a:r>
            <a:r>
              <a:rPr sz="7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4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7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0" dirty="0">
                <a:solidFill>
                  <a:srgbClr val="FFFFFF"/>
                </a:solidFill>
                <a:latin typeface="Arial"/>
                <a:cs typeface="Arial"/>
              </a:rPr>
              <a:t>ms</a:t>
            </a:r>
            <a:endParaRPr sz="750" dirty="0">
              <a:latin typeface="Arial"/>
              <a:cs typeface="Arial"/>
            </a:endParaRPr>
          </a:p>
        </p:txBody>
      </p: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8909294" y="2945335"/>
          <a:ext cx="3804284" cy="412932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423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660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4831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562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135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8866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55827">
                <a:tc gridSpan="6">
                  <a:txBody>
                    <a:bodyPr/>
                    <a:lstStyle/>
                    <a:p>
                      <a:pPr marL="949960">
                        <a:lnSpc>
                          <a:spcPct val="100000"/>
                        </a:lnSpc>
                        <a:spcBef>
                          <a:spcPts val="50"/>
                        </a:spcBef>
                        <a:tabLst>
                          <a:tab pos="1900555" algn="l"/>
                        </a:tabLst>
                      </a:pP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Pico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Hz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	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min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ms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Lista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Lista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5270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3,3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6,6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104139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2413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13,8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104139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2476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25,8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682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540">
                        <a:lnSpc>
                          <a:spcPct val="100000"/>
                        </a:lnSpc>
                      </a:pPr>
                      <a:r>
                        <a:rPr sz="750" b="1" spc="2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Gama</a:t>
                      </a:r>
                      <a:r>
                        <a:rPr sz="750" b="1" spc="-3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I,</a:t>
                      </a:r>
                      <a:r>
                        <a:rPr sz="750" b="1" spc="-3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sz="750" b="1" spc="-3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8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II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263470">
                <a:tc gridSpan="6"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15"/>
                        </a:spcBef>
                        <a:tabLst>
                          <a:tab pos="2332990" algn="l"/>
                        </a:tabLst>
                      </a:pPr>
                      <a:r>
                        <a:rPr sz="600" b="1" spc="3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Máximo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clasificado</a:t>
                      </a:r>
                      <a:r>
                        <a:rPr lang="es-ES"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600" b="1" spc="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	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7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sz="7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700" dirty="0">
                        <a:latin typeface="Arial"/>
                        <a:cs typeface="Arial"/>
                      </a:endParaRPr>
                    </a:p>
                    <a:p>
                      <a:pPr marL="36195">
                        <a:lnSpc>
                          <a:spcPts val="810"/>
                        </a:lnSpc>
                        <a:spcBef>
                          <a:spcPts val="10"/>
                        </a:spcBef>
                        <a:tabLst>
                          <a:tab pos="2332990" algn="l"/>
                        </a:tabLst>
                      </a:pP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rms</a:t>
                      </a:r>
                      <a:r>
                        <a:rPr lang="es-ES"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750" b="1" spc="2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sz="75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min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	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r>
                        <a:rPr sz="7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rayo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1,2/50</a:t>
                      </a:r>
                      <a:r>
                        <a:rPr sz="7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µs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700" dirty="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90"/>
                        </a:lnSpc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rms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(U</a:t>
                      </a:r>
                      <a:r>
                        <a:rPr sz="750" b="1" spc="-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75" b="1" spc="-36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Hz</a:t>
                      </a:r>
                      <a:r>
                        <a:rPr sz="7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pico</a:t>
                      </a:r>
                      <a:r>
                        <a:rPr sz="7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(U</a:t>
                      </a:r>
                      <a:r>
                        <a:rPr sz="7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72720">
                        <a:lnSpc>
                          <a:spcPts val="509"/>
                        </a:lnSpc>
                      </a:pPr>
                      <a:r>
                        <a:rPr sz="4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pag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T="4445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829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Común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Común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4.76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</a:tbl>
          </a:graphicData>
        </a:graphic>
      </p:graphicFrame>
      <p:sp>
        <p:nvSpPr>
          <p:cNvPr id="83" name="object 83"/>
          <p:cNvSpPr txBox="1"/>
          <p:nvPr/>
        </p:nvSpPr>
        <p:spPr>
          <a:xfrm>
            <a:off x="8899051" y="7196908"/>
            <a:ext cx="26454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5" dirty="0">
                <a:solidFill>
                  <a:srgbClr val="171514"/>
                </a:solidFill>
                <a:latin typeface="Arial"/>
                <a:cs typeface="Arial"/>
              </a:rPr>
              <a:t>Ejemplo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171514"/>
                </a:solidFill>
                <a:latin typeface="Arial"/>
                <a:cs typeface="Arial"/>
              </a:rPr>
              <a:t>ilustración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25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tensiones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171514"/>
                </a:solidFill>
                <a:latin typeface="Arial"/>
                <a:cs typeface="Arial"/>
              </a:rPr>
              <a:t>nominales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Arial"/>
                <a:cs typeface="Arial"/>
              </a:rPr>
              <a:t>rango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35" dirty="0">
                <a:solidFill>
                  <a:srgbClr val="171514"/>
                </a:solidFill>
                <a:latin typeface="Arial"/>
                <a:cs typeface="Arial"/>
              </a:rPr>
              <a:t>I,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171514"/>
                </a:solidFill>
                <a:latin typeface="Arial"/>
                <a:cs typeface="Arial"/>
              </a:rPr>
              <a:t>serie</a:t>
            </a:r>
            <a:r>
              <a:rPr sz="6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b="1" spc="70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endParaRPr sz="65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284905" y="7342949"/>
            <a:ext cx="6426200" cy="142988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65405" rIns="0" bIns="0" rtlCol="0">
            <a:spAutoFit/>
          </a:bodyPr>
          <a:lstStyle/>
          <a:p>
            <a:pPr marR="24765" algn="ctr">
              <a:spcBef>
                <a:spcPts val="515"/>
              </a:spcBef>
            </a:pPr>
            <a:r>
              <a:rPr sz="500" b="1" dirty="0">
                <a:solidFill>
                  <a:srgbClr val="FFFFFF"/>
                </a:solidFill>
                <a:latin typeface="Arial"/>
                <a:cs typeface="Arial"/>
              </a:rPr>
              <a:t>Tensiones</a:t>
            </a:r>
            <a:r>
              <a:rPr sz="5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00" b="1" spc="15" dirty="0">
                <a:solidFill>
                  <a:srgbClr val="FFFFFF"/>
                </a:solidFill>
                <a:latin typeface="Arial"/>
                <a:cs typeface="Arial"/>
              </a:rPr>
              <a:t>nominales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844942" y="7629107"/>
            <a:ext cx="13100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82295" algn="l"/>
                <a:tab pos="1180465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	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7.2	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552740" y="7989076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205816" y="7989076"/>
            <a:ext cx="5842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" algn="ctr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0305340" y="7989076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272200" y="8337300"/>
            <a:ext cx="88011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272206" y="8419851"/>
            <a:ext cx="10750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50Hz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1mn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8260741" y="8349044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9205816" y="8349044"/>
            <a:ext cx="5842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304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17,5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0597440" y="8349044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1610645" y="8306807"/>
            <a:ext cx="925830" cy="21762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1200"/>
              </a:lnSpc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rayos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7968641" y="8709013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205816" y="8709013"/>
            <a:ext cx="5842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" algn="ctr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861600" y="8709013"/>
            <a:ext cx="2000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7676643" y="9068982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205816" y="9068982"/>
            <a:ext cx="5842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" algn="ctr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1166299" y="9068982"/>
            <a:ext cx="187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170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7652158" y="9340457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8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8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411723" y="9340612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0982446" y="9346961"/>
            <a:ext cx="51498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750" spc="-13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75" spc="-21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27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675" spc="-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ista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2)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136157" y="7614020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DM105214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1296929" y="7614020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DM105213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30904" y="3453981"/>
          <a:ext cx="3797299" cy="31562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93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070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988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8841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411581">
                <a:tc gridSpan="4">
                  <a:txBody>
                    <a:bodyPr/>
                    <a:lstStyle/>
                    <a:p>
                      <a:pPr marL="36830">
                        <a:lnSpc>
                          <a:spcPts val="875"/>
                        </a:lnSpc>
                        <a:spcBef>
                          <a:spcPts val="265"/>
                        </a:spcBef>
                        <a:tabLst>
                          <a:tab pos="1899285" algn="l"/>
                        </a:tabLst>
                      </a:pP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lang="es-ES"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70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Rayo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clasificado	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exteriores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750" dirty="0">
                        <a:latin typeface="Arial"/>
                        <a:cs typeface="Arial"/>
                      </a:endParaRPr>
                    </a:p>
                    <a:p>
                      <a:pPr marL="949960" marR="126364" indent="-913765">
                        <a:lnSpc>
                          <a:spcPts val="900"/>
                        </a:lnSpc>
                        <a:spcBef>
                          <a:spcPts val="55"/>
                        </a:spcBef>
                        <a:tabLst>
                          <a:tab pos="949960" algn="l"/>
                          <a:tab pos="1899285" algn="l"/>
                        </a:tabLst>
                      </a:pPr>
                      <a:r>
                        <a:rPr sz="8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rms	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r>
                        <a:rPr lang="es-ES"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tierra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fases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lang="es-ES" sz="7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1,2/50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µs	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cm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Interior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Exterior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873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3782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873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873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7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Voltaje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6" y="1674737"/>
            <a:ext cx="3698240" cy="1781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02565">
              <a:lnSpc>
                <a:spcPct val="125000"/>
              </a:lnSpc>
              <a:spcBef>
                <a:spcPts val="10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tensiones soportadas en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tablas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metros,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g/m</a:t>
            </a:r>
            <a:r>
              <a:rPr sz="4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101,3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kPa.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 dirty="0">
              <a:latin typeface="Microsoft Sans Serif"/>
              <a:cs typeface="Microsoft Sans Serif"/>
            </a:endParaRPr>
          </a:p>
          <a:p>
            <a:pPr marL="12700"/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330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eléctricas,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61936-1:2021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pertinente proporciona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 2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II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proporcionan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soportada requerida.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dichas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distancias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necesitan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475"/>
              </a:spcBef>
            </a:pPr>
            <a:r>
              <a:rPr sz="600" b="1" spc="5" dirty="0">
                <a:solidFill>
                  <a:srgbClr val="171514"/>
                </a:solidFill>
                <a:latin typeface="Arial"/>
                <a:cs typeface="Arial"/>
              </a:rPr>
              <a:t>Rango</a:t>
            </a:r>
            <a:r>
              <a:rPr sz="6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tensión</a:t>
            </a:r>
            <a:r>
              <a:rPr sz="6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65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endParaRPr sz="600" dirty="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2905" y="1853781"/>
          <a:ext cx="3797935" cy="49860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93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070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988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890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411581">
                <a:tc gridSpan="4"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950594" algn="l"/>
                          <a:tab pos="1899920" algn="l"/>
                        </a:tabLst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	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Rayo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clasificado	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exteriores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750" dirty="0">
                        <a:latin typeface="Arial"/>
                        <a:cs typeface="Arial"/>
                      </a:endParaRPr>
                    </a:p>
                    <a:p>
                      <a:pPr marL="950594" marR="126364" indent="-913765">
                        <a:lnSpc>
                          <a:spcPct val="100000"/>
                        </a:lnSpc>
                        <a:tabLst>
                          <a:tab pos="950594" algn="l"/>
                          <a:tab pos="1899920" algn="l"/>
                        </a:tabLst>
                      </a:pPr>
                      <a:r>
                        <a:rPr sz="4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45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eficaces	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r>
                        <a:rPr lang="es-ES"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tierra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fases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lang="es-ES" sz="7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1,2/50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µs	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cm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Interior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390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Exterior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4.76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0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0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0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0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8798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8798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8735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671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671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671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671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782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671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71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6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Voltaje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5" y="1714083"/>
            <a:ext cx="7658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5" dirty="0">
                <a:solidFill>
                  <a:srgbClr val="171514"/>
                </a:solidFill>
                <a:latin typeface="Arial"/>
                <a:cs typeface="Arial"/>
              </a:rPr>
              <a:t>Rango</a:t>
            </a:r>
            <a:r>
              <a:rPr sz="6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tensión</a:t>
            </a:r>
            <a:r>
              <a:rPr sz="6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65" dirty="0">
                <a:solidFill>
                  <a:srgbClr val="171514"/>
                </a:solidFill>
                <a:latin typeface="Arial"/>
                <a:cs typeface="Arial"/>
              </a:rPr>
              <a:t>II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5" y="1512002"/>
            <a:ext cx="6426200" cy="0"/>
          </a:xfrm>
          <a:custGeom>
            <a:avLst/>
            <a:gdLst/>
            <a:ahLst/>
            <a:cxnLst/>
            <a:rect l="l" t="t" r="r" b="b"/>
            <a:pathLst>
              <a:path w="6426200">
                <a:moveTo>
                  <a:pt x="0" y="0"/>
                </a:moveTo>
                <a:lnTo>
                  <a:pt x="642599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34505" y="3509036"/>
          <a:ext cx="3794760" cy="42517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6598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874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413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11581">
                <a:tc>
                  <a:txBody>
                    <a:bodyPr/>
                    <a:lstStyle/>
                    <a:p>
                      <a:pPr marL="35560" marR="1720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Naturaleza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pieza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material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lang="es-ES"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dieléctrico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(Ver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3)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(Ver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nota)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ts val="819"/>
                        </a:lnSpc>
                        <a:spcBef>
                          <a:spcPts val="315"/>
                        </a:spcBef>
                      </a:pPr>
                      <a:r>
                        <a:rPr sz="70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116205">
                        <a:lnSpc>
                          <a:spcPts val="940"/>
                        </a:lnSpc>
                      </a:pPr>
                      <a:r>
                        <a:rPr sz="8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(ºC)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5090">
                        <a:lnSpc>
                          <a:spcPct val="100000"/>
                        </a:lnSpc>
                      </a:pPr>
                      <a:r>
                        <a:rPr sz="4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(θ</a:t>
                      </a:r>
                      <a:r>
                        <a:rPr sz="4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4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θnorte)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 marL="85090">
                        <a:lnSpc>
                          <a:spcPts val="875"/>
                        </a:lnSpc>
                        <a:spcBef>
                          <a:spcPts val="60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θn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=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40°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85090">
                        <a:lnSpc>
                          <a:spcPts val="935"/>
                        </a:lnSpc>
                      </a:pPr>
                      <a:r>
                        <a:rPr sz="8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15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5634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5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650" spc="-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Contactos</a:t>
                      </a:r>
                      <a:r>
                        <a:rPr sz="650" spc="-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(Consultar</a:t>
                      </a:r>
                      <a:r>
                        <a:rPr sz="650" spc="-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50" spc="-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4)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746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aleación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aceite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Recubierto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plata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niquelado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aceite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6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Recubierto</a:t>
                      </a:r>
                      <a:r>
                        <a:rPr sz="4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estaño</a:t>
                      </a:r>
                      <a:r>
                        <a:rPr sz="4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4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4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6)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9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11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aceite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ts val="935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935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62201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700" spc="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Conexiones </a:t>
                      </a:r>
                      <a:r>
                        <a:rPr sz="700" spc="2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atornilladas</a:t>
                      </a: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dispositivos</a:t>
                      </a: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equivalentes</a:t>
                      </a: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el </a:t>
                      </a:r>
                      <a:r>
                        <a:rPr sz="700" spc="4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700" spc="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1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4)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6977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aleación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aleación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aluminio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69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aceite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46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Recubierto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plata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niquelado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469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aceite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469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Recubierto</a:t>
                      </a:r>
                      <a:r>
                        <a:rPr sz="3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estaño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509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sesenta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cinco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NOG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(consulte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5)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509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sesenta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cinco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aceite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7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80084" y="1665877"/>
            <a:ext cx="3812540" cy="1731884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50800">
              <a:spcBef>
                <a:spcPts val="380"/>
              </a:spcBef>
            </a:pP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Corriente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continua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nominal: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75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-50" dirty="0">
                <a:solidFill>
                  <a:srgbClr val="171514"/>
                </a:solidFill>
                <a:latin typeface="Arial"/>
                <a:cs typeface="Arial"/>
              </a:rPr>
              <a:t>(</a:t>
            </a:r>
            <a:r>
              <a:rPr sz="675" b="1" spc="-75" baseline="-30864" dirty="0">
                <a:solidFill>
                  <a:srgbClr val="171514"/>
                </a:solidFill>
                <a:latin typeface="Arial"/>
                <a:cs typeface="Arial"/>
              </a:rPr>
              <a:t>r</a:t>
            </a:r>
            <a:r>
              <a:rPr sz="700" b="1" spc="-50" dirty="0">
                <a:solidFill>
                  <a:srgbClr val="171514"/>
                </a:solidFill>
                <a:latin typeface="Arial"/>
                <a:cs typeface="Arial"/>
              </a:rPr>
              <a:t>A)</a:t>
            </a:r>
            <a:endParaRPr sz="700" dirty="0">
              <a:latin typeface="Arial"/>
              <a:cs typeface="Arial"/>
            </a:endParaRPr>
          </a:p>
          <a:p>
            <a:pPr marL="50800" marR="93980">
              <a:lnSpc>
                <a:spcPts val="1050"/>
              </a:lnSpc>
              <a:spcBef>
                <a:spcPts val="7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permanentemente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 exceder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 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autorizados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A1:2021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300" dirty="0">
              <a:latin typeface="Microsoft Sans Serif"/>
              <a:cs typeface="Microsoft Sans Serif"/>
            </a:endParaRPr>
          </a:p>
          <a:p>
            <a:pPr marL="50800"/>
            <a:r>
              <a:rPr sz="5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Aumento</a:t>
            </a:r>
            <a:r>
              <a:rPr sz="5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5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temperatura</a:t>
            </a:r>
            <a:endParaRPr sz="550" dirty="0">
              <a:latin typeface="Microsoft Sans Serif"/>
              <a:cs typeface="Microsoft Sans Serif"/>
            </a:endParaRPr>
          </a:p>
          <a:p>
            <a:pPr marL="50800" marR="79375">
              <a:lnSpc>
                <a:spcPct val="134600"/>
              </a:lnSpc>
              <a:spcBef>
                <a:spcPts val="30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62271-1:2017/A1:2021.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versiones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anteriores,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SF,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75" spc="-6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alternativos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han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sustituidos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(OG)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(NOG).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43180">
              <a:lnSpc>
                <a:spcPct val="116799"/>
              </a:lnSpc>
              <a:spcBef>
                <a:spcPts val="2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mezcla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gases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contenga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oxígeno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oxidante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(OG).</a:t>
            </a:r>
            <a:r>
              <a:rPr lang="es-ES"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SF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pu</a:t>
            </a:r>
            <a:r>
              <a:rPr sz="750" spc="-18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oxidante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(NOG).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45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12904" y="1728001"/>
            <a:ext cx="3798570" cy="183515"/>
          </a:xfrm>
          <a:custGeom>
            <a:avLst/>
            <a:gdLst/>
            <a:ahLst/>
            <a:cxnLst/>
            <a:rect l="l" t="t" r="r" b="b"/>
            <a:pathLst>
              <a:path w="3798570" h="183514">
                <a:moveTo>
                  <a:pt x="3797998" y="0"/>
                </a:moveTo>
                <a:lnTo>
                  <a:pt x="0" y="0"/>
                </a:lnTo>
                <a:lnTo>
                  <a:pt x="0" y="182981"/>
                </a:lnTo>
                <a:lnTo>
                  <a:pt x="3797998" y="182981"/>
                </a:lnTo>
                <a:lnTo>
                  <a:pt x="3797998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12904" y="2458010"/>
            <a:ext cx="3798570" cy="183515"/>
          </a:xfrm>
          <a:custGeom>
            <a:avLst/>
            <a:gdLst/>
            <a:ahLst/>
            <a:cxnLst/>
            <a:rect l="l" t="t" r="r" b="b"/>
            <a:pathLst>
              <a:path w="3798570" h="183514">
                <a:moveTo>
                  <a:pt x="3797998" y="0"/>
                </a:moveTo>
                <a:lnTo>
                  <a:pt x="0" y="0"/>
                </a:lnTo>
                <a:lnTo>
                  <a:pt x="0" y="182981"/>
                </a:lnTo>
                <a:lnTo>
                  <a:pt x="3797998" y="182981"/>
                </a:lnTo>
                <a:lnTo>
                  <a:pt x="3797998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912904" y="3054668"/>
            <a:ext cx="3798570" cy="183515"/>
          </a:xfrm>
          <a:custGeom>
            <a:avLst/>
            <a:gdLst/>
            <a:ahLst/>
            <a:cxnLst/>
            <a:rect l="l" t="t" r="r" b="b"/>
            <a:pathLst>
              <a:path w="3798570" h="183514">
                <a:moveTo>
                  <a:pt x="3797998" y="0"/>
                </a:moveTo>
                <a:lnTo>
                  <a:pt x="0" y="0"/>
                </a:lnTo>
                <a:lnTo>
                  <a:pt x="0" y="182981"/>
                </a:lnTo>
                <a:lnTo>
                  <a:pt x="3797998" y="182981"/>
                </a:lnTo>
                <a:lnTo>
                  <a:pt x="3797998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912904" y="3517977"/>
            <a:ext cx="3798570" cy="183515"/>
          </a:xfrm>
          <a:custGeom>
            <a:avLst/>
            <a:gdLst/>
            <a:ahLst/>
            <a:cxnLst/>
            <a:rect l="l" t="t" r="r" b="b"/>
            <a:pathLst>
              <a:path w="3798570" h="183514">
                <a:moveTo>
                  <a:pt x="3797998" y="0"/>
                </a:moveTo>
                <a:lnTo>
                  <a:pt x="0" y="0"/>
                </a:lnTo>
                <a:lnTo>
                  <a:pt x="0" y="182981"/>
                </a:lnTo>
                <a:lnTo>
                  <a:pt x="3797998" y="182981"/>
                </a:lnTo>
                <a:lnTo>
                  <a:pt x="3797998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912904" y="4514698"/>
            <a:ext cx="3798570" cy="183515"/>
          </a:xfrm>
          <a:custGeom>
            <a:avLst/>
            <a:gdLst/>
            <a:ahLst/>
            <a:cxnLst/>
            <a:rect l="l" t="t" r="r" b="b"/>
            <a:pathLst>
              <a:path w="3798570" h="183514">
                <a:moveTo>
                  <a:pt x="3797998" y="0"/>
                </a:moveTo>
                <a:lnTo>
                  <a:pt x="0" y="0"/>
                </a:lnTo>
                <a:lnTo>
                  <a:pt x="0" y="182981"/>
                </a:lnTo>
                <a:lnTo>
                  <a:pt x="3797998" y="182981"/>
                </a:lnTo>
                <a:lnTo>
                  <a:pt x="3797998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912904" y="8216507"/>
            <a:ext cx="3798570" cy="183515"/>
          </a:xfrm>
          <a:custGeom>
            <a:avLst/>
            <a:gdLst/>
            <a:ahLst/>
            <a:cxnLst/>
            <a:rect l="l" t="t" r="r" b="b"/>
            <a:pathLst>
              <a:path w="3798570" h="183515">
                <a:moveTo>
                  <a:pt x="3797998" y="0"/>
                </a:moveTo>
                <a:lnTo>
                  <a:pt x="0" y="0"/>
                </a:lnTo>
                <a:lnTo>
                  <a:pt x="0" y="182981"/>
                </a:lnTo>
                <a:lnTo>
                  <a:pt x="3797998" y="182981"/>
                </a:lnTo>
                <a:lnTo>
                  <a:pt x="3797998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912905" y="1910983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912905" y="2640993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912905" y="3237653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912905" y="3700963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912905" y="4697671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912905" y="8399481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912905" y="9346562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00206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785905" y="1723651"/>
            <a:ext cx="4014470" cy="8046434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62560">
              <a:spcBef>
                <a:spcPts val="400"/>
              </a:spcBef>
            </a:pP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Punto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FFFFFF"/>
                </a:solidFill>
                <a:latin typeface="Trebuchet MS"/>
                <a:cs typeface="Trebuchet MS"/>
              </a:rPr>
              <a:t>1</a:t>
            </a:r>
            <a:endParaRPr sz="650" dirty="0">
              <a:latin typeface="Trebuchet MS"/>
              <a:cs typeface="Trebuchet MS"/>
            </a:endParaRPr>
          </a:p>
          <a:p>
            <a:pPr marL="234950" marR="170815" indent="-108585">
              <a:lnSpc>
                <a:spcPct val="134600"/>
              </a:lnSpc>
              <a:spcBef>
                <a:spcPts val="250"/>
              </a:spcBef>
              <a:buClr>
                <a:srgbClr val="3FAC39"/>
              </a:buClr>
              <a:buSzPct val="123076"/>
              <a:buChar char="•"/>
              <a:tabLst>
                <a:tab pos="235585" algn="l"/>
              </a:tabLst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pieza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pertenecer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enumeran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anterior.</a:t>
            </a:r>
            <a:endParaRPr sz="650" dirty="0">
              <a:latin typeface="Microsoft Sans Serif"/>
              <a:cs typeface="Microsoft Sans Serif"/>
            </a:endParaRPr>
          </a:p>
          <a:p>
            <a:pPr marL="234950" marR="248285" indent="-108585">
              <a:lnSpc>
                <a:spcPct val="134600"/>
              </a:lnSpc>
              <a:buClr>
                <a:srgbClr val="3FAC39"/>
              </a:buClr>
              <a:buSzPct val="123076"/>
              <a:buChar char="•"/>
              <a:tabLst>
                <a:tab pos="235585" algn="l"/>
              </a:tabLst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bajos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pertinentes.</a:t>
            </a:r>
            <a:endParaRPr sz="650" dirty="0">
              <a:latin typeface="Microsoft Sans Serif"/>
              <a:cs typeface="Microsoft Sans Serif"/>
            </a:endParaRPr>
          </a:p>
          <a:p>
            <a:pPr marL="162560">
              <a:spcBef>
                <a:spcPts val="515"/>
              </a:spcBef>
            </a:pP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Punto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FFFFFF"/>
                </a:solidFill>
                <a:latin typeface="Trebuchet MS"/>
                <a:cs typeface="Trebuchet MS"/>
              </a:rPr>
              <a:t>2</a:t>
            </a:r>
            <a:endParaRPr sz="650" dirty="0">
              <a:latin typeface="Trebuchet MS"/>
              <a:cs typeface="Trebuchet MS"/>
            </a:endParaRPr>
          </a:p>
          <a:p>
            <a:pPr marL="126364" marR="309245">
              <a:lnSpc>
                <a:spcPct val="145800"/>
              </a:lnSpc>
              <a:spcBef>
                <a:spcPts val="24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valores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 de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restantes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excederán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anterior.</a:t>
            </a:r>
            <a:endParaRPr sz="600" dirty="0">
              <a:latin typeface="Microsoft Sans Serif"/>
              <a:cs typeface="Microsoft Sans Serif"/>
            </a:endParaRPr>
          </a:p>
          <a:p>
            <a:pPr marL="162560">
              <a:spcBef>
                <a:spcPts val="530"/>
              </a:spcBef>
            </a:pP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Punto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FFFFFF"/>
                </a:solidFill>
                <a:latin typeface="Trebuchet MS"/>
                <a:cs typeface="Trebuchet MS"/>
              </a:rPr>
              <a:t>3</a:t>
            </a:r>
            <a:endParaRPr sz="650" dirty="0">
              <a:latin typeface="Trebuchet MS"/>
              <a:cs typeface="Trebuchet MS"/>
            </a:endParaRPr>
          </a:p>
          <a:p>
            <a:pPr marL="126364" marR="748030">
              <a:lnSpc>
                <a:spcPct val="125000"/>
              </a:lnSpc>
              <a:spcBef>
                <a:spcPts val="260"/>
              </a:spcBef>
            </a:pP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tendrá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cuidado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garantizar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causen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daños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aislantes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circundantes.</a:t>
            </a:r>
            <a:endParaRPr sz="700" dirty="0">
              <a:latin typeface="Microsoft Sans Serif"/>
              <a:cs typeface="Microsoft Sans Serif"/>
            </a:endParaRPr>
          </a:p>
          <a:p>
            <a:pPr marL="162560">
              <a:spcBef>
                <a:spcPts val="509"/>
              </a:spcBef>
            </a:pP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Punto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FFFFFF"/>
                </a:solidFill>
                <a:latin typeface="Trebuchet MS"/>
                <a:cs typeface="Trebuchet MS"/>
              </a:rPr>
              <a:t>4</a:t>
            </a:r>
            <a:endParaRPr sz="650" dirty="0">
              <a:latin typeface="Trebuchet MS"/>
              <a:cs typeface="Trebuchet MS"/>
            </a:endParaRPr>
          </a:p>
          <a:p>
            <a:pPr marL="126364" marR="598170">
              <a:lnSpc>
                <a:spcPct val="145800"/>
              </a:lnSpc>
              <a:spcBef>
                <a:spcPts val="24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engrane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revestimientos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desnudo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admisibles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serán:</a:t>
            </a:r>
            <a:endParaRPr sz="600" dirty="0">
              <a:latin typeface="Microsoft Sans Serif"/>
              <a:cs typeface="Microsoft Sans Serif"/>
            </a:endParaRPr>
          </a:p>
          <a:p>
            <a:pPr marL="234950" marR="154305" indent="-108585">
              <a:lnSpc>
                <a:spcPts val="1050"/>
              </a:lnSpc>
              <a:spcBef>
                <a:spcPts val="90"/>
              </a:spcBef>
              <a:buClr>
                <a:srgbClr val="3FAC39"/>
              </a:buClr>
              <a:buSzPct val="145454"/>
              <a:buChar char="•"/>
              <a:tabLst>
                <a:tab pos="2355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aquellos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</a:t>
            </a:r>
            <a:endParaRPr sz="550" dirty="0">
              <a:latin typeface="Microsoft Sans Serif"/>
              <a:cs typeface="Microsoft Sans Serif"/>
            </a:endParaRPr>
          </a:p>
          <a:p>
            <a:pPr marL="234950" marR="279400" indent="-108585">
              <a:lnSpc>
                <a:spcPts val="1050"/>
              </a:lnSpc>
              <a:buClr>
                <a:srgbClr val="3FAC39"/>
              </a:buClr>
              <a:buSzPct val="133333"/>
              <a:buChar char="•"/>
              <a:tabLst>
                <a:tab pos="235585" algn="l"/>
              </a:tabLst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aquellas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</a:t>
            </a:r>
            <a:endParaRPr sz="600" dirty="0">
              <a:latin typeface="Microsoft Sans Serif"/>
              <a:cs typeface="Microsoft Sans Serif"/>
            </a:endParaRPr>
          </a:p>
          <a:p>
            <a:pPr marL="162560">
              <a:spcBef>
                <a:spcPts val="439"/>
              </a:spcBef>
            </a:pP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Punto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FFFFFF"/>
                </a:solidFill>
                <a:latin typeface="Trebuchet MS"/>
                <a:cs typeface="Trebuchet MS"/>
              </a:rPr>
              <a:t>5</a:t>
            </a:r>
            <a:endParaRPr sz="650" dirty="0">
              <a:latin typeface="Trebuchet MS"/>
              <a:cs typeface="Trebuchet MS"/>
            </a:endParaRPr>
          </a:p>
          <a:p>
            <a:pPr marL="234950" marR="240029" indent="-108585">
              <a:lnSpc>
                <a:spcPct val="134600"/>
              </a:lnSpc>
              <a:spcBef>
                <a:spcPts val="245"/>
              </a:spcBef>
              <a:buClr>
                <a:srgbClr val="3FAC39"/>
              </a:buClr>
              <a:buSzPct val="123076"/>
              <a:buChar char="•"/>
              <a:tabLst>
                <a:tab pos="235585" algn="l"/>
              </a:tabLst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NOG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(Gases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Oxidantes),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documento,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gases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reactivos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acelerantes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envejecimiento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oxidación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químicas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registros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demostrados.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  <a:buClr>
                <a:srgbClr val="3FAC39"/>
              </a:buClr>
              <a:buFont typeface="Microsoft Sans Serif"/>
              <a:buChar char="•"/>
            </a:pPr>
            <a:endParaRPr sz="900" dirty="0">
              <a:latin typeface="Microsoft Sans Serif"/>
              <a:cs typeface="Microsoft Sans Serif"/>
            </a:endParaRPr>
          </a:p>
          <a:p>
            <a:pPr marL="234950" marR="153670" indent="-108585">
              <a:lnSpc>
                <a:spcPct val="125000"/>
              </a:lnSpc>
              <a:buClr>
                <a:srgbClr val="3FAC39"/>
              </a:buClr>
              <a:buSzPct val="114285"/>
              <a:buChar char="•"/>
              <a:tabLst>
                <a:tab pos="235585" algn="l"/>
              </a:tabLst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NOG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reconocidos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4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75" spc="-30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75" spc="-8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F,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N2,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CO2,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CF4.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puros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mezcla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NOG.</a:t>
            </a:r>
            <a:endParaRPr sz="700" dirty="0">
              <a:latin typeface="Microsoft Sans Serif"/>
              <a:cs typeface="Microsoft Sans Serif"/>
            </a:endParaRPr>
          </a:p>
          <a:p>
            <a:pPr marL="234950" marR="347345" indent="-108585">
              <a:lnSpc>
                <a:spcPts val="1050"/>
              </a:lnSpc>
              <a:spcBef>
                <a:spcPts val="70"/>
              </a:spcBef>
              <a:buClr>
                <a:srgbClr val="3FAC39"/>
              </a:buClr>
              <a:buSzPct val="133333"/>
              <a:buChar char="•"/>
              <a:tabLst>
                <a:tab pos="235585" algn="l"/>
              </a:tabLst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OG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(Gases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Oxidantes),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documento,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gases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reactivos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acelerar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envejecimiento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fenómenos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corrosión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presencia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)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fenómenos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(principalmente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 ambiente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oxígeno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).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OG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"seco",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NOG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mezcla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OG.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  <a:buClr>
                <a:srgbClr val="3FAC39"/>
              </a:buClr>
              <a:buFont typeface="Microsoft Sans Serif"/>
              <a:buChar char="•"/>
            </a:pPr>
            <a:endParaRPr sz="800" dirty="0">
              <a:latin typeface="Microsoft Sans Serif"/>
              <a:cs typeface="Microsoft Sans Serif"/>
            </a:endParaRPr>
          </a:p>
          <a:p>
            <a:pPr marL="127000" marR="179705">
              <a:lnSpc>
                <a:spcPct val="121200"/>
              </a:lnSpc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considerados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OG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clasificación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reclasificarse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NOG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futura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700" dirty="0">
              <a:latin typeface="Microsoft Sans Serif"/>
              <a:cs typeface="Microsoft Sans Serif"/>
            </a:endParaRPr>
          </a:p>
          <a:p>
            <a:pPr marL="234950" marR="1133475" indent="-108585">
              <a:lnSpc>
                <a:spcPct val="145800"/>
              </a:lnSpc>
              <a:buClr>
                <a:srgbClr val="3FAC39"/>
              </a:buClr>
              <a:buSzPct val="133333"/>
              <a:buChar char="•"/>
              <a:tabLst>
                <a:tab pos="23558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obtener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descripciones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fenómenos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oxidación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consulte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TR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60943.</a:t>
            </a:r>
            <a:endParaRPr sz="600" dirty="0">
              <a:latin typeface="Microsoft Sans Serif"/>
              <a:cs typeface="Microsoft Sans Serif"/>
            </a:endParaRPr>
          </a:p>
          <a:p>
            <a:pPr marL="234950" marR="422909" indent="-108585">
              <a:lnSpc>
                <a:spcPct val="125000"/>
              </a:lnSpc>
              <a:spcBef>
                <a:spcPts val="20"/>
              </a:spcBef>
              <a:buClr>
                <a:srgbClr val="3FAC39"/>
              </a:buClr>
              <a:buSzPct val="114285"/>
              <a:buChar char="•"/>
              <a:tabLst>
                <a:tab pos="235585" algn="l"/>
              </a:tabLst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ausencia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oxidación en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NOG,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parece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apropiada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armonización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gas.</a:t>
            </a:r>
            <a:endParaRPr sz="700" dirty="0">
              <a:latin typeface="Microsoft Sans Serif"/>
              <a:cs typeface="Microsoft Sans Serif"/>
            </a:endParaRPr>
          </a:p>
          <a:p>
            <a:pPr marL="234950" marR="148590" indent="-108585">
              <a:lnSpc>
                <a:spcPts val="1050"/>
              </a:lnSpc>
              <a:spcBef>
                <a:spcPts val="75"/>
              </a:spcBef>
              <a:buClr>
                <a:srgbClr val="3FAC39"/>
              </a:buClr>
              <a:buSzPct val="133333"/>
              <a:buChar char="•"/>
              <a:tabLst>
                <a:tab pos="235585" algn="l"/>
              </a:tabLst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desnudo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aleaciones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desnudas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recubiertas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plata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níquel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NOG.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  <a:buClr>
                <a:srgbClr val="3FAC39"/>
              </a:buClr>
              <a:buFont typeface="Microsoft Sans Serif"/>
              <a:buChar char="•"/>
            </a:pPr>
            <a:endParaRPr sz="800" dirty="0">
              <a:latin typeface="Microsoft Sans Serif"/>
              <a:cs typeface="Microsoft Sans Serif"/>
            </a:endParaRPr>
          </a:p>
          <a:p>
            <a:pPr marL="234950" marR="449580" indent="-108585">
              <a:lnSpc>
                <a:spcPct val="145800"/>
              </a:lnSpc>
              <a:spcBef>
                <a:spcPts val="5"/>
              </a:spcBef>
              <a:buClr>
                <a:srgbClr val="3FAC39"/>
              </a:buClr>
              <a:buSzPct val="133333"/>
              <a:buChar char="•"/>
              <a:tabLst>
                <a:tab pos="235585" algn="l"/>
              </a:tabLst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caso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recubiertas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estaño,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permitidas,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libres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corrosión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oxidación del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NOG.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valores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estañadas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bajos.</a:t>
            </a:r>
            <a:endParaRPr sz="600" dirty="0">
              <a:latin typeface="Microsoft Sans Serif"/>
              <a:cs typeface="Microsoft Sans Serif"/>
            </a:endParaRPr>
          </a:p>
          <a:p>
            <a:pPr marL="162560">
              <a:spcBef>
                <a:spcPts val="525"/>
              </a:spcBef>
            </a:pP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Punto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FFFFFF"/>
                </a:solidFill>
                <a:latin typeface="Trebuchet MS"/>
                <a:cs typeface="Trebuchet MS"/>
              </a:rPr>
              <a:t>6</a:t>
            </a:r>
            <a:endParaRPr sz="650" dirty="0">
              <a:latin typeface="Trebuchet MS"/>
              <a:cs typeface="Trebuchet MS"/>
            </a:endParaRPr>
          </a:p>
          <a:p>
            <a:pPr marL="126364" marR="317500">
              <a:lnSpc>
                <a:spcPct val="134600"/>
              </a:lnSpc>
              <a:spcBef>
                <a:spcPts val="25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recubiertos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recubrimiento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zona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contacto:</a:t>
            </a:r>
            <a:endParaRPr sz="650" dirty="0">
              <a:latin typeface="Microsoft Sans Serif"/>
              <a:cs typeface="Microsoft Sans Serif"/>
            </a:endParaRPr>
          </a:p>
          <a:p>
            <a:pPr marL="234950" indent="-108585">
              <a:spcBef>
                <a:spcPts val="420"/>
              </a:spcBef>
              <a:buClr>
                <a:srgbClr val="3FAC39"/>
              </a:buClr>
              <a:buSzPct val="160000"/>
              <a:buChar char="•"/>
              <a:tabLst>
                <a:tab pos="235585" algn="l"/>
              </a:tabLst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hacer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romper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(si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corresponde)</a:t>
            </a:r>
            <a:endParaRPr sz="500" dirty="0">
              <a:latin typeface="Microsoft Sans Serif"/>
              <a:cs typeface="Microsoft Sans Serif"/>
            </a:endParaRPr>
          </a:p>
          <a:p>
            <a:pPr marL="234950" indent="-108585">
              <a:spcBef>
                <a:spcPts val="350"/>
              </a:spcBef>
              <a:buClr>
                <a:srgbClr val="3FAC39"/>
              </a:buClr>
              <a:buSzPct val="133333"/>
              <a:buChar char="•"/>
              <a:tabLst>
                <a:tab pos="2355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actual.</a:t>
            </a:r>
            <a:endParaRPr sz="600" dirty="0">
              <a:latin typeface="Microsoft Sans Serif"/>
              <a:cs typeface="Microsoft Sans Serif"/>
            </a:endParaRPr>
          </a:p>
          <a:p>
            <a:pPr marL="2349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2355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endParaRPr sz="550" dirty="0">
              <a:latin typeface="Microsoft Sans Serif"/>
              <a:cs typeface="Microsoft Sans Serif"/>
            </a:endParaRPr>
          </a:p>
          <a:p>
            <a:pPr marL="126364" marR="775970">
              <a:lnSpc>
                <a:spcPct val="125000"/>
              </a:lnSpc>
              <a:spcBef>
                <a:spcPts val="3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pertinentes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contrario,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contactos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"desnudos".</a:t>
            </a:r>
            <a:endParaRPr sz="700" dirty="0">
              <a:latin typeface="Microsoft Sans Serif"/>
              <a:cs typeface="Microsoft Sans Serif"/>
            </a:endParaRPr>
          </a:p>
          <a:p>
            <a:pPr marL="127000">
              <a:spcBef>
                <a:spcPts val="395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400,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630,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1250, 2500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3150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5726906" y="0"/>
            <a:ext cx="2466340" cy="127000"/>
            <a:chOff x="0" y="0"/>
            <a:chExt cx="2466340" cy="127000"/>
          </a:xfrm>
        </p:grpSpPr>
        <p:sp>
          <p:nvSpPr>
            <p:cNvPr id="21" name="object 21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5892768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Traducido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del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inglés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al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español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-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2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www.onlinedoctranslator.com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4505" y="2171282"/>
          <a:ext cx="3793489" cy="259530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430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468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223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9728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Tipo</a:t>
                      </a:r>
                      <a:r>
                        <a:rPr sz="7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</a:t>
                      </a:r>
                      <a:r>
                        <a:rPr sz="7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spc="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autobús</a:t>
                      </a:r>
                      <a:r>
                        <a:rPr sz="7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spc="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</a:t>
                      </a:r>
                      <a:r>
                        <a:rPr sz="7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conexión</a:t>
                      </a:r>
                      <a:endParaRPr sz="700" dirty="0">
                        <a:latin typeface="Trebuchet MS"/>
                        <a:cs typeface="Trebuchet MS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750" b="1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b,c,d</a:t>
                      </a:r>
                      <a:r>
                        <a:rPr sz="450" b="1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(2)(3)(4)</a:t>
                      </a:r>
                      <a:endParaRPr sz="450" dirty="0">
                        <a:latin typeface="Trebuchet MS"/>
                        <a:cs typeface="Trebuchet MS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23189" marR="73660">
                        <a:lnSpc>
                          <a:spcPct val="150000"/>
                        </a:lnSpc>
                        <a:spcBef>
                          <a:spcPts val="215"/>
                        </a:spcBef>
                      </a:pPr>
                      <a:r>
                        <a:rPr sz="500" b="1" spc="1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Límite</a:t>
                      </a:r>
                      <a:r>
                        <a:rPr sz="5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del</a:t>
                      </a:r>
                      <a:r>
                        <a:rPr sz="5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punto</a:t>
                      </a:r>
                      <a:r>
                        <a:rPr sz="5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40" dirty="0" err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más</a:t>
                      </a:r>
                      <a:r>
                        <a:rPr sz="5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10" dirty="0" err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caliente</a:t>
                      </a:r>
                      <a:r>
                        <a:rPr lang="es-ES" sz="500" b="1" spc="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30" dirty="0" err="1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aumento</a:t>
                      </a:r>
                      <a:r>
                        <a:rPr sz="5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1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</a:t>
                      </a:r>
                      <a:r>
                        <a:rPr sz="5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temperatura</a:t>
                      </a:r>
                      <a:r>
                        <a:rPr sz="5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500" b="1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(°C)</a:t>
                      </a:r>
                      <a:endParaRPr sz="500" dirty="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450" b="1" spc="1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Límite</a:t>
                      </a:r>
                      <a:r>
                        <a:rPr sz="4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450" b="1" spc="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del</a:t>
                      </a:r>
                      <a:r>
                        <a:rPr sz="450" b="1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45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punto</a:t>
                      </a:r>
                      <a:r>
                        <a:rPr sz="4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450" b="1" spc="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más</a:t>
                      </a:r>
                      <a:r>
                        <a:rPr sz="450" b="1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450" b="1" spc="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caliente</a:t>
                      </a:r>
                      <a:endParaRPr sz="450">
                        <a:latin typeface="Trebuchet MS"/>
                        <a:cs typeface="Trebuchet MS"/>
                      </a:endParaRPr>
                    </a:p>
                    <a:p>
                      <a:pPr marL="812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700" b="1" spc="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temperatura</a:t>
                      </a:r>
                      <a:r>
                        <a:rPr sz="7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total</a:t>
                      </a:r>
                      <a:r>
                        <a:rPr sz="7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(°C)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29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Barras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conexiones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juntas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/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148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conexión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16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552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chapar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06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73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Autobuses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conexiones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8699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sesenta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cinco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286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juntas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conexión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superficie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79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plateada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equivalente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7302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Autobuses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conexiones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8699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sesenta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cinco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286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juntas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conexión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superficie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79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estaño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equivalente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316330">
                <a:tc>
                  <a:txBody>
                    <a:bodyPr/>
                    <a:lstStyle/>
                    <a:p>
                      <a:pPr marR="221615">
                        <a:lnSpc>
                          <a:spcPct val="116599"/>
                        </a:lnSpc>
                        <a:spcBef>
                          <a:spcPts val="11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Conexión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cables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aislados</a:t>
                      </a:r>
                      <a:r>
                        <a:rPr lang="es-ES"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chapar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4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6636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Conexión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cables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aislados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99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superficie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plateada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equivalente</a:t>
                      </a:r>
                      <a:r>
                        <a:rPr sz="3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697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Conexiones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cables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aislados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4656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superficie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estaño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equivalente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934507" y="6526632"/>
            <a:ext cx="3794760" cy="412115"/>
          </a:xfrm>
          <a:custGeom>
            <a:avLst/>
            <a:gdLst/>
            <a:ahLst/>
            <a:cxnLst/>
            <a:rect l="l" t="t" r="r" b="b"/>
            <a:pathLst>
              <a:path w="3794759" h="412115">
                <a:moveTo>
                  <a:pt x="3794404" y="0"/>
                </a:moveTo>
                <a:lnTo>
                  <a:pt x="3038398" y="0"/>
                </a:lnTo>
                <a:lnTo>
                  <a:pt x="2282406" y="0"/>
                </a:lnTo>
                <a:lnTo>
                  <a:pt x="0" y="0"/>
                </a:lnTo>
                <a:lnTo>
                  <a:pt x="0" y="411581"/>
                </a:lnTo>
                <a:lnTo>
                  <a:pt x="2282393" y="411581"/>
                </a:lnTo>
                <a:lnTo>
                  <a:pt x="3038398" y="411581"/>
                </a:lnTo>
                <a:lnTo>
                  <a:pt x="3794404" y="411581"/>
                </a:lnTo>
                <a:lnTo>
                  <a:pt x="3794404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934506" y="7094563"/>
          <a:ext cx="3795393" cy="8818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602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8805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4711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4698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aleación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aleación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aluminio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desnudo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aire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908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Recubierto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plata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niquelado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aire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29083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sesenta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cinco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superficie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estaño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aire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9083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sesenta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cinco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7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6" y="1672223"/>
            <a:ext cx="348996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 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autobuses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deberán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exceder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enumerados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600" spc="-4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00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C37.20.2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Metalclad,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18206" y="4785407"/>
            <a:ext cx="3757295" cy="17176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5875" marR="135890" indent="-635" algn="just">
              <a:lnSpc>
                <a:spcPct val="121200"/>
              </a:lnSpc>
              <a:spcBef>
                <a:spcPts val="95"/>
              </a:spcBef>
            </a:pP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(1)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Basado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cable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aislado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90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5" dirty="0">
                <a:solidFill>
                  <a:srgbClr val="171514"/>
                </a:solidFill>
                <a:latin typeface="Arial"/>
                <a:cs typeface="Arial"/>
              </a:rPr>
              <a:t>°C.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aire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rodea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cables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aislados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dentro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 err="1">
                <a:solidFill>
                  <a:srgbClr val="171514"/>
                </a:solidFill>
                <a:latin typeface="Arial"/>
                <a:cs typeface="Arial"/>
              </a:rPr>
              <a:t>cualquier</a:t>
            </a:r>
            <a:r>
              <a:rPr lang="es-ES" sz="55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 err="1">
                <a:solidFill>
                  <a:srgbClr val="171514"/>
                </a:solidFill>
                <a:latin typeface="Arial"/>
                <a:cs typeface="Arial"/>
              </a:rPr>
              <a:t>compartimento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conjunto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cerrado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deberá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exceder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65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20" dirty="0">
                <a:solidFill>
                  <a:srgbClr val="171514"/>
                </a:solidFill>
                <a:latin typeface="Arial"/>
                <a:cs typeface="Arial"/>
              </a:rPr>
              <a:t>°C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cuando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conjunto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esté: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1.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 err="1">
                <a:solidFill>
                  <a:srgbClr val="171514"/>
                </a:solidFill>
                <a:latin typeface="Arial"/>
                <a:cs typeface="Arial"/>
              </a:rPr>
              <a:t>Equipado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lang="es-ES" sz="550" i="1" spc="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 err="1">
                <a:solidFill>
                  <a:srgbClr val="171514"/>
                </a:solidFill>
                <a:latin typeface="Arial"/>
                <a:cs typeface="Arial"/>
              </a:rPr>
              <a:t>dispositivos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tengan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clasificación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corriente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máxima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está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diseñado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conjunto.</a:t>
            </a:r>
            <a:endParaRPr sz="550" dirty="0">
              <a:latin typeface="Arial"/>
              <a:cs typeface="Arial"/>
            </a:endParaRPr>
          </a:p>
          <a:p>
            <a:pPr marL="92710" indent="-77470" algn="just">
              <a:spcBef>
                <a:spcPts val="140"/>
              </a:spcBef>
              <a:buAutoNum type="arabicPeriod" startAt="2"/>
              <a:tabLst>
                <a:tab pos="93345" algn="l"/>
              </a:tabLst>
            </a:pP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Transportar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corriente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continua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nominal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a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tensión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nominal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frecuencia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potencia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nominal.</a:t>
            </a:r>
            <a:endParaRPr sz="550" dirty="0">
              <a:latin typeface="Arial"/>
              <a:cs typeface="Arial"/>
            </a:endParaRPr>
          </a:p>
          <a:p>
            <a:pPr marL="106680" indent="-91440" algn="just">
              <a:spcBef>
                <a:spcPts val="40"/>
              </a:spcBef>
              <a:buAutoNum type="arabicPeriod" startAt="2"/>
              <a:tabLst>
                <a:tab pos="107314" algn="l"/>
              </a:tabLst>
            </a:pPr>
            <a:r>
              <a:rPr sz="650" i="1" spc="-20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una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ambiente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40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-20" dirty="0">
                <a:solidFill>
                  <a:srgbClr val="171514"/>
                </a:solidFill>
                <a:latin typeface="Arial"/>
                <a:cs typeface="Arial"/>
              </a:rPr>
              <a:t>°C.</a:t>
            </a:r>
            <a:endParaRPr sz="650" dirty="0">
              <a:latin typeface="Arial"/>
              <a:cs typeface="Arial"/>
            </a:endParaRPr>
          </a:p>
          <a:p>
            <a:pPr marL="16510" marR="52069" indent="-635">
              <a:lnSpc>
                <a:spcPts val="800"/>
              </a:lnSpc>
              <a:spcBef>
                <a:spcPts val="30"/>
              </a:spcBef>
            </a:pP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Esta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0" dirty="0">
                <a:solidFill>
                  <a:srgbClr val="171514"/>
                </a:solidFill>
                <a:latin typeface="Arial"/>
                <a:cs typeface="Arial"/>
              </a:rPr>
              <a:t>limitación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5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se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basa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uso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cables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eléctricos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aislados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90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-15" dirty="0">
                <a:solidFill>
                  <a:srgbClr val="171514"/>
                </a:solidFill>
                <a:latin typeface="Arial"/>
                <a:cs typeface="Arial"/>
              </a:rPr>
              <a:t>°C.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-2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uso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cables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 err="1">
                <a:solidFill>
                  <a:srgbClr val="171514"/>
                </a:solidFill>
                <a:latin typeface="Arial"/>
                <a:cs typeface="Arial"/>
              </a:rPr>
              <a:t>clasificación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lang="es-ES" sz="500" i="1" spc="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0" dirty="0" err="1">
                <a:solidFill>
                  <a:srgbClr val="171514"/>
                </a:solidFill>
                <a:latin typeface="Arial"/>
                <a:cs typeface="Arial"/>
              </a:rPr>
              <a:t>temperaturas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más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bajas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0" dirty="0">
                <a:solidFill>
                  <a:srgbClr val="171514"/>
                </a:solidFill>
                <a:latin typeface="Arial"/>
                <a:cs typeface="Arial"/>
              </a:rPr>
              <a:t>requiere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0" dirty="0">
                <a:solidFill>
                  <a:srgbClr val="171514"/>
                </a:solidFill>
                <a:latin typeface="Arial"/>
                <a:cs typeface="Arial"/>
              </a:rPr>
              <a:t>una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consideración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especial.</a:t>
            </a:r>
            <a:endParaRPr sz="500" dirty="0">
              <a:latin typeface="Arial"/>
              <a:cs typeface="Arial"/>
            </a:endParaRPr>
          </a:p>
          <a:p>
            <a:pPr marL="16510" marR="114300" indent="-635" algn="just">
              <a:lnSpc>
                <a:spcPts val="800"/>
              </a:lnSpc>
              <a:buAutoNum type="arabicParenBoth" startAt="2"/>
              <a:tabLst>
                <a:tab pos="98425" algn="l"/>
              </a:tabLst>
            </a:pPr>
            <a:r>
              <a:rPr sz="450" i="1" spc="5" dirty="0">
                <a:solidFill>
                  <a:srgbClr val="171514"/>
                </a:solidFill>
                <a:latin typeface="Arial"/>
                <a:cs typeface="Arial"/>
              </a:rPr>
              <a:t>Todos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5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>
                <a:solidFill>
                  <a:srgbClr val="171514"/>
                </a:solidFill>
                <a:latin typeface="Arial"/>
                <a:cs typeface="Arial"/>
              </a:rPr>
              <a:t>autobuses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20" dirty="0">
                <a:solidFill>
                  <a:srgbClr val="171514"/>
                </a:solidFill>
                <a:latin typeface="Arial"/>
                <a:cs typeface="Arial"/>
              </a:rPr>
              <a:t>aluminio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deberán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20" dirty="0">
                <a:solidFill>
                  <a:srgbClr val="171514"/>
                </a:solidFill>
                <a:latin typeface="Arial"/>
                <a:cs typeface="Arial"/>
              </a:rPr>
              <a:t>tener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juntas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conexión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>
                <a:solidFill>
                  <a:srgbClr val="171514"/>
                </a:solidFill>
                <a:latin typeface="Arial"/>
                <a:cs typeface="Arial"/>
              </a:rPr>
              <a:t>superficie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plata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20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>
                <a:solidFill>
                  <a:srgbClr val="171514"/>
                </a:solidFill>
                <a:latin typeface="Arial"/>
                <a:cs typeface="Arial"/>
              </a:rPr>
              <a:t>equivalente,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20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>
                <a:solidFill>
                  <a:srgbClr val="171514"/>
                </a:solidFill>
                <a:latin typeface="Arial"/>
                <a:cs typeface="Arial"/>
              </a:rPr>
              <a:t>superficie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4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 err="1">
                <a:solidFill>
                  <a:srgbClr val="171514"/>
                </a:solidFill>
                <a:latin typeface="Arial"/>
                <a:cs typeface="Arial"/>
              </a:rPr>
              <a:t>estaño</a:t>
            </a:r>
            <a:r>
              <a:rPr lang="es-ES" sz="450" i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20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4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50" i="1" spc="10" dirty="0">
                <a:solidFill>
                  <a:srgbClr val="171514"/>
                </a:solidFill>
                <a:latin typeface="Arial"/>
                <a:cs typeface="Arial"/>
              </a:rPr>
              <a:t>equivalente.</a:t>
            </a:r>
            <a:endParaRPr sz="450" dirty="0">
              <a:latin typeface="Arial"/>
              <a:cs typeface="Arial"/>
            </a:endParaRPr>
          </a:p>
          <a:p>
            <a:pPr marL="116205" indent="-100330">
              <a:spcBef>
                <a:spcPts val="90"/>
              </a:spcBef>
              <a:buAutoNum type="arabicParenBoth" startAt="2"/>
              <a:tabLst>
                <a:tab pos="116839" algn="l"/>
              </a:tabLst>
            </a:pP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Las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conexiones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bus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soldadas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se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consideran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juntas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conexión.</a:t>
            </a:r>
            <a:endParaRPr sz="550" dirty="0">
              <a:latin typeface="Arial"/>
              <a:cs typeface="Arial"/>
            </a:endParaRPr>
          </a:p>
          <a:p>
            <a:pPr marL="16510" marR="5080" indent="-635">
              <a:lnSpc>
                <a:spcPct val="121200"/>
              </a:lnSpc>
              <a:buAutoNum type="arabicParenBoth" startAt="2"/>
              <a:tabLst>
                <a:tab pos="116839" algn="l"/>
              </a:tabLst>
            </a:pP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Cuando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las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barras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o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conexiones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tengan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diferentes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materiales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o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recubrimientos,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los valores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550" i="1" spc="25" dirty="0" err="1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lang="es-ES" sz="550" i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final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aumento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permitidos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serán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conductor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recubrimiento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tenga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valor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 err="1">
                <a:solidFill>
                  <a:srgbClr val="171514"/>
                </a:solidFill>
                <a:latin typeface="Arial"/>
                <a:cs typeface="Arial"/>
              </a:rPr>
              <a:t>más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 err="1">
                <a:solidFill>
                  <a:srgbClr val="171514"/>
                </a:solidFill>
                <a:latin typeface="Arial"/>
                <a:cs typeface="Arial"/>
              </a:rPr>
              <a:t>bajo</a:t>
            </a:r>
            <a:r>
              <a:rPr lang="es-ES" sz="55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 err="1">
                <a:solidFill>
                  <a:srgbClr val="171514"/>
                </a:solidFill>
                <a:latin typeface="Arial"/>
                <a:cs typeface="Arial"/>
              </a:rPr>
              <a:t>permitido</a:t>
            </a:r>
            <a:r>
              <a:rPr sz="5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tabla.</a:t>
            </a:r>
            <a:endParaRPr sz="550" dirty="0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endParaRPr sz="1050" dirty="0">
              <a:latin typeface="Arial"/>
              <a:cs typeface="Arial"/>
            </a:endParaRPr>
          </a:p>
          <a:p>
            <a:pPr marL="12700"/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exceder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39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enumerados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550" spc="-4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550" spc="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C37.20.3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metálicos,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57806" y="6547663"/>
            <a:ext cx="1772285" cy="368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spcBef>
                <a:spcPts val="100"/>
              </a:spcBef>
            </a:pPr>
            <a:r>
              <a:rPr sz="750" b="1" spc="35" dirty="0">
                <a:solidFill>
                  <a:srgbClr val="FFFFFF"/>
                </a:solidFill>
                <a:latin typeface="Trebuchet MS"/>
                <a:cs typeface="Trebuchet MS"/>
              </a:rPr>
              <a:t>Naturaleza</a:t>
            </a:r>
            <a:r>
              <a:rPr sz="750" b="1" spc="-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75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la</a:t>
            </a:r>
            <a:r>
              <a:rPr sz="750" b="1" spc="-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parte</a:t>
            </a:r>
            <a:r>
              <a:rPr sz="75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15" dirty="0">
                <a:solidFill>
                  <a:srgbClr val="FFFFFF"/>
                </a:solidFill>
                <a:latin typeface="Trebuchet MS"/>
                <a:cs typeface="Trebuchet MS"/>
              </a:rPr>
              <a:t>del</a:t>
            </a:r>
            <a:r>
              <a:rPr sz="75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material</a:t>
            </a:r>
            <a:r>
              <a:rPr sz="750" b="1" spc="-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lang="es-ES"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15" dirty="0">
                <a:solidFill>
                  <a:srgbClr val="FFFFFF"/>
                </a:solidFill>
                <a:latin typeface="Trebuchet MS"/>
                <a:cs typeface="Trebuchet MS"/>
              </a:rPr>
              <a:t>del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15" dirty="0">
                <a:solidFill>
                  <a:srgbClr val="FFFFFF"/>
                </a:solidFill>
                <a:latin typeface="Trebuchet MS"/>
                <a:cs typeface="Trebuchet MS"/>
              </a:rPr>
              <a:t>dieléctrico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5" dirty="0">
                <a:solidFill>
                  <a:srgbClr val="FFFFFF"/>
                </a:solidFill>
                <a:latin typeface="Trebuchet MS"/>
                <a:cs typeface="Trebuchet MS"/>
              </a:rPr>
              <a:t>(Ver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40" dirty="0">
                <a:solidFill>
                  <a:srgbClr val="FFFFFF"/>
                </a:solidFill>
                <a:latin typeface="Trebuchet MS"/>
                <a:cs typeface="Trebuchet MS"/>
              </a:rPr>
              <a:t>punto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-20" dirty="0">
                <a:solidFill>
                  <a:srgbClr val="FFFFFF"/>
                </a:solidFill>
                <a:latin typeface="Trebuchet MS"/>
                <a:cs typeface="Trebuchet MS"/>
              </a:rPr>
              <a:t>1)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5" dirty="0">
                <a:solidFill>
                  <a:srgbClr val="FFFFFF"/>
                </a:solidFill>
                <a:latin typeface="Trebuchet MS"/>
                <a:cs typeface="Trebuchet MS"/>
              </a:rPr>
              <a:t>(</a:t>
            </a:r>
            <a:r>
              <a:rPr sz="750" b="1" spc="5" dirty="0" err="1">
                <a:solidFill>
                  <a:srgbClr val="FFFFFF"/>
                </a:solidFill>
                <a:latin typeface="Trebuchet MS"/>
                <a:cs typeface="Trebuchet MS"/>
              </a:rPr>
              <a:t>Ver</a:t>
            </a:r>
            <a:r>
              <a:rPr lang="es-ES" sz="750" b="1" spc="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nota)</a:t>
            </a:r>
            <a:endParaRPr sz="750" dirty="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204205" y="6554013"/>
            <a:ext cx="610870" cy="2308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19"/>
              </a:lnSpc>
              <a:spcBef>
                <a:spcPts val="100"/>
              </a:spcBef>
            </a:pPr>
            <a:r>
              <a:rPr sz="700" b="1" spc="30" dirty="0">
                <a:solidFill>
                  <a:srgbClr val="FFFFFF"/>
                </a:solidFill>
                <a:latin typeface="Trebuchet MS"/>
                <a:cs typeface="Trebuchet MS"/>
              </a:rPr>
              <a:t>Temperatura</a:t>
            </a:r>
            <a:endParaRPr sz="700">
              <a:latin typeface="Trebuchet MS"/>
              <a:cs typeface="Trebuchet MS"/>
            </a:endParaRPr>
          </a:p>
          <a:p>
            <a:pPr marL="12700">
              <a:lnSpc>
                <a:spcPts val="940"/>
              </a:lnSpc>
            </a:pPr>
            <a:r>
              <a:rPr sz="800" b="1" spc="-15" dirty="0">
                <a:solidFill>
                  <a:srgbClr val="FFFFFF"/>
                </a:solidFill>
                <a:latin typeface="Trebuchet MS"/>
                <a:cs typeface="Trebuchet MS"/>
              </a:rPr>
              <a:t>(ºC)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960194" y="6573064"/>
            <a:ext cx="553720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dirty="0">
                <a:solidFill>
                  <a:srgbClr val="FFFFFF"/>
                </a:solidFill>
                <a:latin typeface="Trebuchet MS"/>
                <a:cs typeface="Trebuchet MS"/>
              </a:rPr>
              <a:t>(θ</a:t>
            </a:r>
            <a:r>
              <a:rPr sz="550" b="1" spc="-25" dirty="0">
                <a:solidFill>
                  <a:srgbClr val="FFFFFF"/>
                </a:solidFill>
                <a:latin typeface="Trebuchet MS"/>
                <a:cs typeface="Trebuchet MS"/>
              </a:rPr>
              <a:t> - </a:t>
            </a:r>
            <a:r>
              <a:rPr sz="550" b="1" spc="20" dirty="0">
                <a:solidFill>
                  <a:srgbClr val="FFFFFF"/>
                </a:solidFill>
                <a:latin typeface="Trebuchet MS"/>
                <a:cs typeface="Trebuchet MS"/>
              </a:rPr>
              <a:t>θ</a:t>
            </a:r>
            <a:r>
              <a:rPr sz="550" b="1" spc="15" dirty="0">
                <a:solidFill>
                  <a:srgbClr val="FFFFFF"/>
                </a:solidFill>
                <a:latin typeface="Trebuchet MS"/>
                <a:cs typeface="Trebuchet MS"/>
              </a:rPr>
              <a:t>norte)</a:t>
            </a:r>
            <a:r>
              <a:rPr sz="55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50" b="1" spc="20" dirty="0">
                <a:solidFill>
                  <a:srgbClr val="FFFFFF"/>
                </a:solidFill>
                <a:latin typeface="Trebuchet MS"/>
                <a:cs typeface="Trebuchet MS"/>
              </a:rPr>
              <a:t>con</a:t>
            </a:r>
            <a:endParaRPr sz="550">
              <a:latin typeface="Trebuchet MS"/>
              <a:cs typeface="Trebuchet MS"/>
            </a:endParaRPr>
          </a:p>
          <a:p>
            <a:pPr marL="12700">
              <a:spcBef>
                <a:spcPts val="40"/>
              </a:spcBef>
            </a:pPr>
            <a:r>
              <a:rPr sz="750" b="1" spc="40" dirty="0">
                <a:solidFill>
                  <a:srgbClr val="FFFFFF"/>
                </a:solidFill>
                <a:latin typeface="Trebuchet MS"/>
                <a:cs typeface="Trebuchet MS"/>
              </a:rPr>
              <a:t>θn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-15" dirty="0">
                <a:solidFill>
                  <a:srgbClr val="FFFFFF"/>
                </a:solidFill>
                <a:latin typeface="Trebuchet MS"/>
                <a:cs typeface="Trebuchet MS"/>
              </a:rPr>
              <a:t>=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-15" dirty="0">
                <a:solidFill>
                  <a:srgbClr val="FFFFFF"/>
                </a:solidFill>
                <a:latin typeface="Trebuchet MS"/>
                <a:cs typeface="Trebuchet MS"/>
              </a:rPr>
              <a:t>40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-25" dirty="0">
                <a:solidFill>
                  <a:srgbClr val="FFFFFF"/>
                </a:solidFill>
                <a:latin typeface="Trebuchet MS"/>
                <a:cs typeface="Trebuchet MS"/>
              </a:rPr>
              <a:t>°CK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921806" y="6956966"/>
            <a:ext cx="30473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Conexiones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atornilladas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o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 dispositivos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equivalentes (consulte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el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punto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1)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931421" y="8028838"/>
            <a:ext cx="3797935" cy="337978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30480" rIns="0" bIns="0" rtlCol="0">
            <a:spAutoFit/>
          </a:bodyPr>
          <a:lstStyle/>
          <a:p>
            <a:pPr marL="405765" marR="138430" indent="-406400">
              <a:lnSpc>
                <a:spcPct val="121200"/>
              </a:lnSpc>
              <a:spcBef>
                <a:spcPts val="240"/>
              </a:spcBef>
              <a:tabLst>
                <a:tab pos="40576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	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piezas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engrane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 recubrimientos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desnudo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permisibles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serán: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47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284905" y="1728001"/>
            <a:ext cx="2484120" cy="2347595"/>
            <a:chOff x="557999" y="1728000"/>
            <a:chExt cx="2484120" cy="2347595"/>
          </a:xfrm>
        </p:grpSpPr>
        <p:sp>
          <p:nvSpPr>
            <p:cNvPr id="3" name="object 3"/>
            <p:cNvSpPr/>
            <p:nvPr/>
          </p:nvSpPr>
          <p:spPr>
            <a:xfrm>
              <a:off x="557999" y="1728000"/>
              <a:ext cx="2484120" cy="2347595"/>
            </a:xfrm>
            <a:custGeom>
              <a:avLst/>
              <a:gdLst/>
              <a:ahLst/>
              <a:cxnLst/>
              <a:rect l="l" t="t" r="r" b="b"/>
              <a:pathLst>
                <a:path w="2484120" h="2347595">
                  <a:moveTo>
                    <a:pt x="2484005" y="0"/>
                  </a:moveTo>
                  <a:lnTo>
                    <a:pt x="0" y="0"/>
                  </a:lnTo>
                  <a:lnTo>
                    <a:pt x="0" y="2347201"/>
                  </a:lnTo>
                  <a:lnTo>
                    <a:pt x="2484005" y="2347201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933000" y="289055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436999" y="289055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933000" y="3682170"/>
              <a:ext cx="648335" cy="0"/>
            </a:xfrm>
            <a:custGeom>
              <a:avLst/>
              <a:gdLst/>
              <a:ahLst/>
              <a:cxnLst/>
              <a:rect l="l" t="t" r="r" b="b"/>
              <a:pathLst>
                <a:path w="648335">
                  <a:moveTo>
                    <a:pt x="0" y="0"/>
                  </a:moveTo>
                  <a:lnTo>
                    <a:pt x="648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760999" y="3682170"/>
              <a:ext cx="720090" cy="0"/>
            </a:xfrm>
            <a:custGeom>
              <a:avLst/>
              <a:gdLst/>
              <a:ahLst/>
              <a:cxnLst/>
              <a:rect l="l" t="t" r="r" b="b"/>
              <a:pathLst>
                <a:path w="720089">
                  <a:moveTo>
                    <a:pt x="0" y="0"/>
                  </a:moveTo>
                  <a:lnTo>
                    <a:pt x="720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00206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74806" y="1713778"/>
            <a:ext cx="3496945" cy="572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algn="just">
              <a:spcBef>
                <a:spcPts val="100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soportada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duración:</a:t>
            </a:r>
            <a:r>
              <a:rPr sz="900" spc="2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k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I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(A)</a:t>
            </a:r>
            <a:endParaRPr sz="750" dirty="0">
              <a:latin typeface="Microsoft Sans Serif"/>
              <a:cs typeface="Microsoft Sans Serif"/>
            </a:endParaRPr>
          </a:p>
          <a:p>
            <a:pPr marL="38100" marR="30480" algn="just">
              <a:lnSpc>
                <a:spcPct val="145800"/>
              </a:lnSpc>
              <a:spcBef>
                <a:spcPts val="25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transportar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breve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comportamiento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prescritas.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335906" y="1815298"/>
            <a:ext cx="2209165" cy="4334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b="1" spc="10" dirty="0">
                <a:solidFill>
                  <a:srgbClr val="4C5152"/>
                </a:solidFill>
                <a:latin typeface="Trebuchet MS"/>
                <a:cs typeface="Trebuchet MS"/>
              </a:rPr>
              <a:t>Ejemplos:</a:t>
            </a:r>
            <a:endParaRPr sz="650" dirty="0">
              <a:latin typeface="Trebuchet MS"/>
              <a:cs typeface="Trebuchet MS"/>
            </a:endParaRPr>
          </a:p>
          <a:p>
            <a:pPr marR="5080">
              <a:lnSpc>
                <a:spcPts val="1200"/>
              </a:lnSpc>
              <a:spcBef>
                <a:spcPts val="80"/>
              </a:spcBef>
            </a:pP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cuadro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alimentador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5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motor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630 kW y </a:t>
            </a:r>
            <a:r>
              <a:rPr sz="5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alimentador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lang="es-ES"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1250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funcionamiento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5,5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335906" y="2437599"/>
            <a:ext cx="2072639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950" indent="-108585">
              <a:spcBef>
                <a:spcPts val="100"/>
              </a:spcBef>
              <a:buClr>
                <a:srgbClr val="3FAC39"/>
              </a:buClr>
              <a:buSzPct val="127272"/>
              <a:buChar char="•"/>
              <a:tabLst>
                <a:tab pos="108585" algn="l"/>
              </a:tabLst>
            </a:pP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Calcular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funcionamiento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alimentador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endParaRPr sz="550">
              <a:latin typeface="Microsoft Sans Serif"/>
              <a:cs typeface="Microsoft Sans Serif"/>
            </a:endParaRPr>
          </a:p>
          <a:p>
            <a:pPr marL="107950">
              <a:spcBef>
                <a:spcPts val="540"/>
              </a:spcBef>
            </a:pP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transformador;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poder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aparente: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74806" y="2399172"/>
            <a:ext cx="3736975" cy="621323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38100">
              <a:spcBef>
                <a:spcPts val="484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máxima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soportada:</a:t>
            </a:r>
            <a:r>
              <a:rPr sz="800" spc="-8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16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p</a:t>
            </a:r>
            <a:r>
              <a:rPr sz="800" spc="-110" dirty="0">
                <a:solidFill>
                  <a:srgbClr val="00B6F2"/>
                </a:solidFill>
                <a:latin typeface="Microsoft Sans Serif"/>
                <a:cs typeface="Microsoft Sans Serif"/>
              </a:rPr>
              <a:t>I</a:t>
            </a:r>
            <a:r>
              <a:rPr sz="900" spc="-16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800" spc="-110" dirty="0">
                <a:solidFill>
                  <a:srgbClr val="00B6F2"/>
                </a:solidFill>
                <a:latin typeface="Microsoft Sans Serif"/>
                <a:cs typeface="Microsoft Sans Serif"/>
              </a:rPr>
              <a:t>(</a:t>
            </a:r>
            <a:r>
              <a:rPr sz="900" spc="-16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g</a:t>
            </a:r>
            <a:r>
              <a:rPr sz="800" spc="-110" dirty="0">
                <a:solidFill>
                  <a:srgbClr val="00B6F2"/>
                </a:solidFill>
                <a:latin typeface="Microsoft Sans Serif"/>
                <a:cs typeface="Microsoft Sans Serif"/>
              </a:rPr>
              <a:t>A)</a:t>
            </a:r>
            <a:endParaRPr sz="800" dirty="0">
              <a:latin typeface="Microsoft Sans Serif"/>
              <a:cs typeface="Microsoft Sans Serif"/>
            </a:endParaRPr>
          </a:p>
          <a:p>
            <a:pPr marL="38100" marR="30480">
              <a:lnSpc>
                <a:spcPts val="1050"/>
              </a:lnSpc>
              <a:spcBef>
                <a:spcPts val="5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bucle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transportar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cerrada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prescritas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comportamiento.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793714" y="2738193"/>
            <a:ext cx="68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467995" algn="l"/>
              </a:tabLst>
            </a:pPr>
            <a:r>
              <a:rPr sz="700" spc="-85" dirty="0">
                <a:solidFill>
                  <a:srgbClr val="4C5152"/>
                </a:solidFill>
                <a:latin typeface="Microsoft Sans Serif"/>
                <a:cs typeface="Microsoft Sans Serif"/>
              </a:rPr>
              <a:t>S	</a:t>
            </a: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714169" y="2905363"/>
            <a:ext cx="7854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511175" algn="l"/>
              </a:tabLst>
            </a:pPr>
            <a:r>
              <a:rPr sz="7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U×</a:t>
            </a:r>
            <a:r>
              <a:rPr sz="700" spc="-145" dirty="0">
                <a:solidFill>
                  <a:srgbClr val="4C5152"/>
                </a:solidFill>
                <a:latin typeface="Lucida Sans Unicode"/>
                <a:cs typeface="Lucida Sans Unicode"/>
              </a:rPr>
              <a:t>√</a:t>
            </a: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	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5,5×</a:t>
            </a:r>
            <a:r>
              <a:rPr sz="650" spc="-135" dirty="0">
                <a:solidFill>
                  <a:srgbClr val="4C5152"/>
                </a:solidFill>
                <a:latin typeface="Lucida Sans Unicode"/>
                <a:cs typeface="Lucida Sans Unicode"/>
              </a:rPr>
              <a:t>√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449049" y="2821759"/>
            <a:ext cx="6629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598805" algn="l"/>
              </a:tabLst>
            </a:pP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7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4C5152"/>
                </a:solidFill>
                <a:latin typeface="Microsoft Sans Serif"/>
                <a:cs typeface="Microsoft Sans Serif"/>
              </a:rPr>
              <a:t>	</a:t>
            </a:r>
            <a:r>
              <a:rPr sz="7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624041" y="2827667"/>
            <a:ext cx="2546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130A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00206" y="3153129"/>
            <a:ext cx="3789679" cy="828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funcionamiento:</a:t>
            </a:r>
            <a:r>
              <a:rPr sz="6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I</a:t>
            </a:r>
            <a:r>
              <a:rPr sz="6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(A)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29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calcula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consumo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considerado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realmente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fluye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desconocida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poder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calcularla el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cliente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facilitar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dicha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información.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 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 de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consumidores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actuales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35905" y="3235562"/>
            <a:ext cx="2181860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950" indent="-108585">
              <a:spcBef>
                <a:spcPts val="100"/>
              </a:spcBef>
              <a:buClr>
                <a:srgbClr val="3FAC39"/>
              </a:buClr>
              <a:buSzPct val="140000"/>
              <a:buChar char="•"/>
              <a:tabLst>
                <a:tab pos="108585" algn="l"/>
              </a:tabLst>
            </a:pP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funcionamiento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alimentador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motor:</a:t>
            </a:r>
            <a:endParaRPr sz="500">
              <a:latin typeface="Microsoft Sans Serif"/>
              <a:cs typeface="Microsoft Sans Serif"/>
            </a:endParaRPr>
          </a:p>
          <a:p>
            <a:pPr marL="107950">
              <a:spcBef>
                <a:spcPts val="600"/>
              </a:spcBef>
            </a:pP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cosφ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factor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0,9;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η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eficiencia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motor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0,9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55690" y="3529807"/>
            <a:ext cx="9829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816610" algn="l"/>
              </a:tabLst>
            </a:pPr>
            <a:r>
              <a:rPr sz="700" spc="-85" dirty="0">
                <a:solidFill>
                  <a:srgbClr val="4C5152"/>
                </a:solidFill>
                <a:latin typeface="Microsoft Sans Serif"/>
                <a:cs typeface="Microsoft Sans Serif"/>
              </a:rPr>
              <a:t>S	</a:t>
            </a: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630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697631" y="3703328"/>
            <a:ext cx="14427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840740" algn="l"/>
              </a:tabLst>
            </a:pP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U×</a:t>
            </a:r>
            <a:r>
              <a:rPr sz="650" spc="-5" dirty="0">
                <a:solidFill>
                  <a:srgbClr val="4C5152"/>
                </a:solidFill>
                <a:latin typeface="Lucida Sans Unicode"/>
                <a:cs typeface="Lucida Sans Unicode"/>
              </a:rPr>
              <a:t>√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3×cosφ×η	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5,5×</a:t>
            </a:r>
            <a:r>
              <a:rPr sz="650" spc="-10" dirty="0">
                <a:solidFill>
                  <a:srgbClr val="4C5152"/>
                </a:solidFill>
                <a:latin typeface="Lucida Sans Unicode"/>
                <a:cs typeface="Lucida Sans Unicode"/>
              </a:rPr>
              <a:t>√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3×0,9×0,9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449049" y="3613374"/>
            <a:ext cx="9867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922655" algn="l"/>
              </a:tabLst>
            </a:pP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7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4C5152"/>
                </a:solidFill>
                <a:latin typeface="Microsoft Sans Serif"/>
                <a:cs typeface="Microsoft Sans Serif"/>
              </a:rPr>
              <a:t>	</a:t>
            </a:r>
            <a:r>
              <a:rPr sz="7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272033" y="3612931"/>
            <a:ext cx="2222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4C5152"/>
                </a:solidFill>
                <a:latin typeface="Microsoft Sans Serif"/>
                <a:cs typeface="Microsoft Sans Serif"/>
              </a:rPr>
              <a:t>82A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00206" y="4122577"/>
            <a:ext cx="3579495" cy="30008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mínima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520"/>
              </a:spcBef>
            </a:pP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min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(valor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rms)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explicación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capítulo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'Corrientes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00206" y="4397920"/>
            <a:ext cx="581025" cy="1603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40640">
              <a:spcBef>
                <a:spcPts val="13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spcBef>
                <a:spcPts val="9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cortocircuito').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862105" y="4642308"/>
            <a:ext cx="3416300" cy="1103630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 marL="50800">
              <a:spcBef>
                <a:spcPts val="640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máxima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endParaRPr sz="800" dirty="0">
              <a:latin typeface="Microsoft Sans Serif"/>
              <a:cs typeface="Microsoft Sans Serif"/>
            </a:endParaRPr>
          </a:p>
          <a:p>
            <a:pPr marL="50800" marR="158750" indent="-635">
              <a:lnSpc>
                <a:spcPct val="125000"/>
              </a:lnSpc>
              <a:spcBef>
                <a:spcPts val="26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75" spc="-1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th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(valor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s)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explicación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capítulo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'Corrientes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cortocircuito').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50800"/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Valor</a:t>
            </a:r>
            <a:r>
              <a:rPr sz="90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pico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máximo</a:t>
            </a:r>
            <a:endParaRPr sz="900" dirty="0">
              <a:latin typeface="Microsoft Sans Serif"/>
              <a:cs typeface="Microsoft Sans Serif"/>
            </a:endParaRPr>
          </a:p>
          <a:p>
            <a:pPr marL="50800" marR="17780">
              <a:lnSpc>
                <a:spcPct val="134600"/>
              </a:lnSpc>
              <a:spcBef>
                <a:spcPts val="235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periodo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transitorio)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explicación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capítulo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'Corrientes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cortocircuito'.)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30900" y="3628897"/>
            <a:ext cx="3798570" cy="444500"/>
          </a:xfrm>
          <a:custGeom>
            <a:avLst/>
            <a:gdLst/>
            <a:ahLst/>
            <a:cxnLst/>
            <a:rect l="l" t="t" r="r" b="b"/>
            <a:pathLst>
              <a:path w="3798570" h="444500">
                <a:moveTo>
                  <a:pt x="3797998" y="635"/>
                </a:moveTo>
                <a:lnTo>
                  <a:pt x="2214003" y="635"/>
                </a:lnTo>
                <a:lnTo>
                  <a:pt x="2214003" y="0"/>
                </a:lnTo>
                <a:lnTo>
                  <a:pt x="1386001" y="0"/>
                </a:lnTo>
                <a:lnTo>
                  <a:pt x="0" y="0"/>
                </a:lnTo>
                <a:lnTo>
                  <a:pt x="0" y="444258"/>
                </a:lnTo>
                <a:lnTo>
                  <a:pt x="1386001" y="444258"/>
                </a:lnTo>
                <a:lnTo>
                  <a:pt x="2214003" y="444258"/>
                </a:lnTo>
                <a:lnTo>
                  <a:pt x="2214003" y="443865"/>
                </a:lnTo>
                <a:lnTo>
                  <a:pt x="3006001" y="443865"/>
                </a:lnTo>
                <a:lnTo>
                  <a:pt x="3006001" y="444258"/>
                </a:lnTo>
                <a:lnTo>
                  <a:pt x="3797998" y="444258"/>
                </a:lnTo>
                <a:lnTo>
                  <a:pt x="3797998" y="183515"/>
                </a:lnTo>
                <a:lnTo>
                  <a:pt x="3797998" y="182981"/>
                </a:lnTo>
                <a:lnTo>
                  <a:pt x="3797998" y="635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127776" y="8460252"/>
            <a:ext cx="718185" cy="109220"/>
            <a:chOff x="3400869" y="8460252"/>
            <a:chExt cx="718185" cy="109220"/>
          </a:xfrm>
        </p:grpSpPr>
        <p:sp>
          <p:nvSpPr>
            <p:cNvPr id="4" name="object 4"/>
            <p:cNvSpPr/>
            <p:nvPr/>
          </p:nvSpPr>
          <p:spPr>
            <a:xfrm>
              <a:off x="3400869" y="8513950"/>
              <a:ext cx="718185" cy="0"/>
            </a:xfrm>
            <a:custGeom>
              <a:avLst/>
              <a:gdLst/>
              <a:ahLst/>
              <a:cxnLst/>
              <a:rect l="l" t="t" r="r" b="b"/>
              <a:pathLst>
                <a:path w="718185">
                  <a:moveTo>
                    <a:pt x="0" y="0"/>
                  </a:moveTo>
                  <a:lnTo>
                    <a:pt x="717829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75488" y="8467872"/>
              <a:ext cx="368935" cy="93980"/>
            </a:xfrm>
            <a:custGeom>
              <a:avLst/>
              <a:gdLst/>
              <a:ahLst/>
              <a:cxnLst/>
              <a:rect l="l" t="t" r="r" b="b"/>
              <a:pathLst>
                <a:path w="368935" h="93979">
                  <a:moveTo>
                    <a:pt x="368579" y="93662"/>
                  </a:moveTo>
                  <a:lnTo>
                    <a:pt x="0" y="93662"/>
                  </a:lnTo>
                  <a:lnTo>
                    <a:pt x="0" y="0"/>
                  </a:lnTo>
                  <a:lnTo>
                    <a:pt x="368579" y="0"/>
                  </a:lnTo>
                  <a:lnTo>
                    <a:pt x="368579" y="93662"/>
                  </a:lnTo>
                  <a:close/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9128229" y="7855371"/>
            <a:ext cx="312420" cy="15875"/>
            <a:chOff x="3401323" y="7855370"/>
            <a:chExt cx="312420" cy="15875"/>
          </a:xfrm>
        </p:grpSpPr>
        <p:sp>
          <p:nvSpPr>
            <p:cNvPr id="7" name="object 7"/>
            <p:cNvSpPr/>
            <p:nvPr/>
          </p:nvSpPr>
          <p:spPr>
            <a:xfrm>
              <a:off x="3492159" y="7863029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488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01323" y="7863029"/>
              <a:ext cx="55244" cy="0"/>
            </a:xfrm>
            <a:custGeom>
              <a:avLst/>
              <a:gdLst/>
              <a:ahLst/>
              <a:cxnLst/>
              <a:rect l="l" t="t" r="r" b="b"/>
              <a:pathLst>
                <a:path w="55245">
                  <a:moveTo>
                    <a:pt x="0" y="0"/>
                  </a:moveTo>
                  <a:lnTo>
                    <a:pt x="55003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9343186" y="7815455"/>
            <a:ext cx="508634" cy="153035"/>
            <a:chOff x="3616280" y="7815454"/>
            <a:chExt cx="508634" cy="153035"/>
          </a:xfrm>
        </p:grpSpPr>
        <p:sp>
          <p:nvSpPr>
            <p:cNvPr id="10" name="object 10"/>
            <p:cNvSpPr/>
            <p:nvPr/>
          </p:nvSpPr>
          <p:spPr>
            <a:xfrm>
              <a:off x="4023836" y="7863752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>
                  <a:moveTo>
                    <a:pt x="0" y="0"/>
                  </a:moveTo>
                  <a:lnTo>
                    <a:pt x="100571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671052" y="7863757"/>
              <a:ext cx="316230" cy="97155"/>
            </a:xfrm>
            <a:custGeom>
              <a:avLst/>
              <a:gdLst/>
              <a:ahLst/>
              <a:cxnLst/>
              <a:rect l="l" t="t" r="r" b="b"/>
              <a:pathLst>
                <a:path w="316229" h="97154">
                  <a:moveTo>
                    <a:pt x="0" y="96583"/>
                  </a:moveTo>
                  <a:lnTo>
                    <a:pt x="205981" y="0"/>
                  </a:lnTo>
                  <a:lnTo>
                    <a:pt x="315925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623938" y="787009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1927" y="0"/>
                  </a:moveTo>
                  <a:lnTo>
                    <a:pt x="78708" y="15941"/>
                  </a:lnTo>
                  <a:lnTo>
                    <a:pt x="69930" y="28960"/>
                  </a:lnTo>
                  <a:lnTo>
                    <a:pt x="56912" y="37738"/>
                  </a:lnTo>
                  <a:lnTo>
                    <a:pt x="40970" y="40957"/>
                  </a:lnTo>
                  <a:lnTo>
                    <a:pt x="25026" y="37738"/>
                  </a:lnTo>
                  <a:lnTo>
                    <a:pt x="12003" y="28960"/>
                  </a:lnTo>
                  <a:lnTo>
                    <a:pt x="3220" y="15941"/>
                  </a:lnTo>
                  <a:lnTo>
                    <a:pt x="0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952530" y="7825720"/>
              <a:ext cx="40005" cy="78105"/>
            </a:xfrm>
            <a:custGeom>
              <a:avLst/>
              <a:gdLst/>
              <a:ahLst/>
              <a:cxnLst/>
              <a:rect l="l" t="t" r="r" b="b"/>
              <a:pathLst>
                <a:path w="40004" h="78104">
                  <a:moveTo>
                    <a:pt x="2171" y="0"/>
                  </a:moveTo>
                  <a:lnTo>
                    <a:pt x="39890" y="37719"/>
                  </a:lnTo>
                  <a:lnTo>
                    <a:pt x="0" y="77597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982962" y="7820242"/>
              <a:ext cx="45085" cy="88900"/>
            </a:xfrm>
            <a:custGeom>
              <a:avLst/>
              <a:gdLst/>
              <a:ahLst/>
              <a:cxnLst/>
              <a:rect l="l" t="t" r="r" b="b"/>
              <a:pathLst>
                <a:path w="45085" h="88900">
                  <a:moveTo>
                    <a:pt x="1193" y="0"/>
                  </a:moveTo>
                  <a:lnTo>
                    <a:pt x="44805" y="43611"/>
                  </a:lnTo>
                  <a:lnTo>
                    <a:pt x="0" y="88442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9172227" y="7813823"/>
            <a:ext cx="85090" cy="98425"/>
            <a:chOff x="3445321" y="7813822"/>
            <a:chExt cx="85090" cy="98425"/>
          </a:xfrm>
        </p:grpSpPr>
        <p:sp>
          <p:nvSpPr>
            <p:cNvPr id="16" name="object 16"/>
            <p:cNvSpPr/>
            <p:nvPr/>
          </p:nvSpPr>
          <p:spPr>
            <a:xfrm>
              <a:off x="3485457" y="7823978"/>
              <a:ext cx="40005" cy="78105"/>
            </a:xfrm>
            <a:custGeom>
              <a:avLst/>
              <a:gdLst/>
              <a:ahLst/>
              <a:cxnLst/>
              <a:rect l="l" t="t" r="r" b="b"/>
              <a:pathLst>
                <a:path w="40004" h="78104">
                  <a:moveTo>
                    <a:pt x="37719" y="77597"/>
                  </a:moveTo>
                  <a:lnTo>
                    <a:pt x="0" y="39878"/>
                  </a:lnTo>
                  <a:lnTo>
                    <a:pt x="39890" y="0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50109" y="7818610"/>
              <a:ext cx="45085" cy="88900"/>
            </a:xfrm>
            <a:custGeom>
              <a:avLst/>
              <a:gdLst/>
              <a:ahLst/>
              <a:cxnLst/>
              <a:rect l="l" t="t" r="r" b="b"/>
              <a:pathLst>
                <a:path w="45085" h="88900">
                  <a:moveTo>
                    <a:pt x="43611" y="88442"/>
                  </a:moveTo>
                  <a:lnTo>
                    <a:pt x="0" y="44830"/>
                  </a:lnTo>
                  <a:lnTo>
                    <a:pt x="44805" y="0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9128127" y="7299573"/>
            <a:ext cx="730250" cy="113030"/>
            <a:chOff x="3401221" y="7299573"/>
            <a:chExt cx="730250" cy="113030"/>
          </a:xfrm>
        </p:grpSpPr>
        <p:sp>
          <p:nvSpPr>
            <p:cNvPr id="19" name="object 19"/>
            <p:cNvSpPr/>
            <p:nvPr/>
          </p:nvSpPr>
          <p:spPr>
            <a:xfrm>
              <a:off x="3401221" y="7307219"/>
              <a:ext cx="313690" cy="0"/>
            </a:xfrm>
            <a:custGeom>
              <a:avLst/>
              <a:gdLst/>
              <a:ahLst/>
              <a:cxnLst/>
              <a:rect l="l" t="t" r="r" b="b"/>
              <a:pathLst>
                <a:path w="313689">
                  <a:moveTo>
                    <a:pt x="0" y="0"/>
                  </a:moveTo>
                  <a:lnTo>
                    <a:pt x="313410" y="0"/>
                  </a:lnTo>
                </a:path>
              </a:pathLst>
            </a:custGeom>
            <a:ln w="1529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670646" y="7307952"/>
              <a:ext cx="453390" cy="96520"/>
            </a:xfrm>
            <a:custGeom>
              <a:avLst/>
              <a:gdLst/>
              <a:ahLst/>
              <a:cxnLst/>
              <a:rect l="l" t="t" r="r" b="b"/>
              <a:pathLst>
                <a:path w="453389" h="96520">
                  <a:moveTo>
                    <a:pt x="0" y="96469"/>
                  </a:moveTo>
                  <a:lnTo>
                    <a:pt x="205740" y="0"/>
                  </a:lnTo>
                  <a:lnTo>
                    <a:pt x="452856" y="0"/>
                  </a:lnTo>
                </a:path>
              </a:pathLst>
            </a:custGeom>
            <a:ln w="1529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25039" y="7314274"/>
              <a:ext cx="81915" cy="41275"/>
            </a:xfrm>
            <a:custGeom>
              <a:avLst/>
              <a:gdLst/>
              <a:ahLst/>
              <a:cxnLst/>
              <a:rect l="l" t="t" r="r" b="b"/>
              <a:pathLst>
                <a:path w="81914" h="41275">
                  <a:moveTo>
                    <a:pt x="81826" y="0"/>
                  </a:moveTo>
                  <a:lnTo>
                    <a:pt x="78611" y="15925"/>
                  </a:lnTo>
                  <a:lnTo>
                    <a:pt x="69843" y="28932"/>
                  </a:lnTo>
                  <a:lnTo>
                    <a:pt x="56837" y="37702"/>
                  </a:lnTo>
                  <a:lnTo>
                    <a:pt x="40906" y="40919"/>
                  </a:lnTo>
                  <a:lnTo>
                    <a:pt x="24988" y="37702"/>
                  </a:lnTo>
                  <a:lnTo>
                    <a:pt x="11985" y="28932"/>
                  </a:lnTo>
                  <a:lnTo>
                    <a:pt x="3216" y="15925"/>
                  </a:lnTo>
                  <a:lnTo>
                    <a:pt x="0" y="0"/>
                  </a:lnTo>
                </a:path>
              </a:pathLst>
            </a:custGeom>
            <a:ln w="1529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9127617" y="6669104"/>
            <a:ext cx="725805" cy="150495"/>
            <a:chOff x="3400710" y="6669103"/>
            <a:chExt cx="725805" cy="150495"/>
          </a:xfrm>
        </p:grpSpPr>
        <p:sp>
          <p:nvSpPr>
            <p:cNvPr id="23" name="object 23"/>
            <p:cNvSpPr/>
            <p:nvPr/>
          </p:nvSpPr>
          <p:spPr>
            <a:xfrm>
              <a:off x="3400710" y="6715240"/>
              <a:ext cx="224154" cy="0"/>
            </a:xfrm>
            <a:custGeom>
              <a:avLst/>
              <a:gdLst/>
              <a:ahLst/>
              <a:cxnLst/>
              <a:rect l="l" t="t" r="r" b="b"/>
              <a:pathLst>
                <a:path w="224154">
                  <a:moveTo>
                    <a:pt x="0" y="0"/>
                  </a:moveTo>
                  <a:lnTo>
                    <a:pt x="224002" y="0"/>
                  </a:lnTo>
                </a:path>
              </a:pathLst>
            </a:custGeom>
            <a:ln w="152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668591" y="6715960"/>
              <a:ext cx="450850" cy="96520"/>
            </a:xfrm>
            <a:custGeom>
              <a:avLst/>
              <a:gdLst/>
              <a:ahLst/>
              <a:cxnLst/>
              <a:rect l="l" t="t" r="r" b="b"/>
              <a:pathLst>
                <a:path w="450850" h="96520">
                  <a:moveTo>
                    <a:pt x="0" y="95923"/>
                  </a:moveTo>
                  <a:lnTo>
                    <a:pt x="204571" y="0"/>
                  </a:lnTo>
                  <a:lnTo>
                    <a:pt x="450253" y="0"/>
                  </a:lnTo>
                </a:path>
              </a:pathLst>
            </a:custGeom>
            <a:ln w="152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583365" y="6676703"/>
              <a:ext cx="80010" cy="80010"/>
            </a:xfrm>
            <a:custGeom>
              <a:avLst/>
              <a:gdLst/>
              <a:ahLst/>
              <a:cxnLst/>
              <a:rect l="l" t="t" r="r" b="b"/>
              <a:pathLst>
                <a:path w="80010" h="80009">
                  <a:moveTo>
                    <a:pt x="0" y="79540"/>
                  </a:moveTo>
                  <a:lnTo>
                    <a:pt x="79540" y="0"/>
                  </a:lnTo>
                </a:path>
              </a:pathLst>
            </a:custGeom>
            <a:ln w="152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583356" y="6676703"/>
              <a:ext cx="80010" cy="80010"/>
            </a:xfrm>
            <a:custGeom>
              <a:avLst/>
              <a:gdLst/>
              <a:ahLst/>
              <a:cxnLst/>
              <a:rect l="l" t="t" r="r" b="b"/>
              <a:pathLst>
                <a:path w="80010" h="80009">
                  <a:moveTo>
                    <a:pt x="79540" y="79540"/>
                  </a:moveTo>
                  <a:lnTo>
                    <a:pt x="0" y="0"/>
                  </a:lnTo>
                </a:path>
              </a:pathLst>
            </a:custGeom>
            <a:ln w="152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9128068" y="6065158"/>
            <a:ext cx="729615" cy="170180"/>
            <a:chOff x="3401161" y="6065158"/>
            <a:chExt cx="729615" cy="170180"/>
          </a:xfrm>
        </p:grpSpPr>
        <p:sp>
          <p:nvSpPr>
            <p:cNvPr id="28" name="object 28"/>
            <p:cNvSpPr/>
            <p:nvPr/>
          </p:nvSpPr>
          <p:spPr>
            <a:xfrm>
              <a:off x="3605758" y="6065158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1889"/>
                  </a:lnTo>
                </a:path>
              </a:pathLst>
            </a:custGeom>
            <a:ln w="1529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401161" y="6130469"/>
              <a:ext cx="226060" cy="0"/>
            </a:xfrm>
            <a:custGeom>
              <a:avLst/>
              <a:gdLst/>
              <a:ahLst/>
              <a:cxnLst/>
              <a:rect l="l" t="t" r="r" b="b"/>
              <a:pathLst>
                <a:path w="226060">
                  <a:moveTo>
                    <a:pt x="0" y="0"/>
                  </a:moveTo>
                  <a:lnTo>
                    <a:pt x="225933" y="0"/>
                  </a:lnTo>
                </a:path>
              </a:pathLst>
            </a:custGeom>
            <a:ln w="1529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670406" y="6131198"/>
              <a:ext cx="452755" cy="96520"/>
            </a:xfrm>
            <a:custGeom>
              <a:avLst/>
              <a:gdLst/>
              <a:ahLst/>
              <a:cxnLst/>
              <a:rect l="l" t="t" r="r" b="b"/>
              <a:pathLst>
                <a:path w="452754" h="96520">
                  <a:moveTo>
                    <a:pt x="0" y="96405"/>
                  </a:moveTo>
                  <a:lnTo>
                    <a:pt x="205613" y="0"/>
                  </a:lnTo>
                  <a:lnTo>
                    <a:pt x="452551" y="0"/>
                  </a:lnTo>
                </a:path>
              </a:pathLst>
            </a:custGeom>
            <a:ln w="1529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11402" y="6081769"/>
              <a:ext cx="97066" cy="97053"/>
            </a:xfrm>
            <a:prstGeom prst="rect">
              <a:avLst/>
            </a:prstGeom>
          </p:spPr>
        </p:pic>
      </p:grpSp>
      <p:grpSp>
        <p:nvGrpSpPr>
          <p:cNvPr id="32" name="object 32"/>
          <p:cNvGrpSpPr/>
          <p:nvPr/>
        </p:nvGrpSpPr>
        <p:grpSpPr>
          <a:xfrm>
            <a:off x="9127965" y="5540439"/>
            <a:ext cx="728980" cy="112395"/>
            <a:chOff x="3401059" y="5540438"/>
            <a:chExt cx="728980" cy="112395"/>
          </a:xfrm>
        </p:grpSpPr>
        <p:sp>
          <p:nvSpPr>
            <p:cNvPr id="33" name="object 33"/>
            <p:cNvSpPr/>
            <p:nvPr/>
          </p:nvSpPr>
          <p:spPr>
            <a:xfrm>
              <a:off x="3401059" y="5548071"/>
              <a:ext cx="225425" cy="0"/>
            </a:xfrm>
            <a:custGeom>
              <a:avLst/>
              <a:gdLst/>
              <a:ahLst/>
              <a:cxnLst/>
              <a:rect l="l" t="t" r="r" b="b"/>
              <a:pathLst>
                <a:path w="225425">
                  <a:moveTo>
                    <a:pt x="0" y="0"/>
                  </a:moveTo>
                  <a:lnTo>
                    <a:pt x="224891" y="0"/>
                  </a:lnTo>
                </a:path>
              </a:pathLst>
            </a:custGeom>
            <a:ln w="152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69998" y="5548792"/>
              <a:ext cx="452120" cy="96520"/>
            </a:xfrm>
            <a:custGeom>
              <a:avLst/>
              <a:gdLst/>
              <a:ahLst/>
              <a:cxnLst/>
              <a:rect l="l" t="t" r="r" b="b"/>
              <a:pathLst>
                <a:path w="452120" h="96520">
                  <a:moveTo>
                    <a:pt x="0" y="96304"/>
                  </a:moveTo>
                  <a:lnTo>
                    <a:pt x="205371" y="0"/>
                  </a:lnTo>
                  <a:lnTo>
                    <a:pt x="452031" y="0"/>
                  </a:lnTo>
                </a:path>
              </a:pathLst>
            </a:custGeom>
            <a:ln w="152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5" name="object 3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342297" y="5499425"/>
            <a:ext cx="96951" cy="96951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9126337" y="4886953"/>
            <a:ext cx="724535" cy="173355"/>
            <a:chOff x="3399430" y="4886952"/>
            <a:chExt cx="724535" cy="173355"/>
          </a:xfrm>
        </p:grpSpPr>
        <p:sp>
          <p:nvSpPr>
            <p:cNvPr id="37" name="object 37"/>
            <p:cNvSpPr/>
            <p:nvPr/>
          </p:nvSpPr>
          <p:spPr>
            <a:xfrm>
              <a:off x="3399430" y="4954571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>
                  <a:moveTo>
                    <a:pt x="0" y="0"/>
                  </a:moveTo>
                  <a:lnTo>
                    <a:pt x="206425" y="0"/>
                  </a:lnTo>
                </a:path>
              </a:pathLst>
            </a:custGeom>
            <a:ln w="154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15710" y="4955307"/>
              <a:ext cx="436245" cy="97790"/>
            </a:xfrm>
            <a:custGeom>
              <a:avLst/>
              <a:gdLst/>
              <a:ahLst/>
              <a:cxnLst/>
              <a:rect l="l" t="t" r="r" b="b"/>
              <a:pathLst>
                <a:path w="436245" h="97789">
                  <a:moveTo>
                    <a:pt x="0" y="97269"/>
                  </a:moveTo>
                  <a:lnTo>
                    <a:pt x="206730" y="0"/>
                  </a:lnTo>
                  <a:lnTo>
                    <a:pt x="435800" y="0"/>
                  </a:lnTo>
                </a:path>
              </a:pathLst>
            </a:custGeom>
            <a:ln w="154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605856" y="4886952"/>
              <a:ext cx="0" cy="133350"/>
            </a:xfrm>
            <a:custGeom>
              <a:avLst/>
              <a:gdLst/>
              <a:ahLst/>
              <a:cxnLst/>
              <a:rect l="l" t="t" r="r" b="b"/>
              <a:pathLst>
                <a:path h="133350">
                  <a:moveTo>
                    <a:pt x="0" y="0"/>
                  </a:moveTo>
                  <a:lnTo>
                    <a:pt x="0" y="133057"/>
                  </a:lnTo>
                </a:path>
              </a:pathLst>
            </a:custGeom>
            <a:ln w="154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052013" y="4890568"/>
              <a:ext cx="0" cy="127635"/>
            </a:xfrm>
            <a:custGeom>
              <a:avLst/>
              <a:gdLst/>
              <a:ahLst/>
              <a:cxnLst/>
              <a:rect l="l" t="t" r="r" b="b"/>
              <a:pathLst>
                <a:path h="127635">
                  <a:moveTo>
                    <a:pt x="0" y="0"/>
                  </a:moveTo>
                  <a:lnTo>
                    <a:pt x="0" y="127228"/>
                  </a:lnTo>
                </a:path>
              </a:pathLst>
            </a:custGeom>
            <a:ln w="154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084067" y="4912092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h="84454">
                  <a:moveTo>
                    <a:pt x="0" y="0"/>
                  </a:moveTo>
                  <a:lnTo>
                    <a:pt x="0" y="84175"/>
                  </a:lnTo>
                </a:path>
              </a:pathLst>
            </a:custGeom>
            <a:ln w="154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116120" y="4937225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3909"/>
                  </a:lnTo>
                </a:path>
              </a:pathLst>
            </a:custGeom>
            <a:ln w="154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127470" y="4264565"/>
            <a:ext cx="724535" cy="170815"/>
            <a:chOff x="3400563" y="4264564"/>
            <a:chExt cx="724535" cy="170815"/>
          </a:xfrm>
        </p:grpSpPr>
        <p:sp>
          <p:nvSpPr>
            <p:cNvPr id="44" name="object 44"/>
            <p:cNvSpPr/>
            <p:nvPr/>
          </p:nvSpPr>
          <p:spPr>
            <a:xfrm>
              <a:off x="3400563" y="4331137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>
                  <a:moveTo>
                    <a:pt x="0" y="0"/>
                  </a:moveTo>
                  <a:lnTo>
                    <a:pt x="203225" y="0"/>
                  </a:lnTo>
                </a:path>
              </a:pathLst>
            </a:custGeom>
            <a:ln w="151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613489" y="4331862"/>
              <a:ext cx="504190" cy="95885"/>
            </a:xfrm>
            <a:custGeom>
              <a:avLst/>
              <a:gdLst/>
              <a:ahLst/>
              <a:cxnLst/>
              <a:rect l="l" t="t" r="r" b="b"/>
              <a:pathLst>
                <a:path w="504189" h="95885">
                  <a:moveTo>
                    <a:pt x="0" y="95758"/>
                  </a:moveTo>
                  <a:lnTo>
                    <a:pt x="203517" y="0"/>
                  </a:lnTo>
                  <a:lnTo>
                    <a:pt x="504024" y="0"/>
                  </a:lnTo>
                </a:path>
              </a:pathLst>
            </a:custGeom>
            <a:ln w="151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03787" y="4264564"/>
              <a:ext cx="0" cy="131445"/>
            </a:xfrm>
            <a:custGeom>
              <a:avLst/>
              <a:gdLst/>
              <a:ahLst/>
              <a:cxnLst/>
              <a:rect l="l" t="t" r="r" b="b"/>
              <a:pathLst>
                <a:path h="131445">
                  <a:moveTo>
                    <a:pt x="0" y="0"/>
                  </a:moveTo>
                  <a:lnTo>
                    <a:pt x="0" y="131000"/>
                  </a:lnTo>
                </a:path>
              </a:pathLst>
            </a:custGeom>
            <a:ln w="151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9128229" y="9229129"/>
            <a:ext cx="312420" cy="15875"/>
            <a:chOff x="3401323" y="9229128"/>
            <a:chExt cx="312420" cy="15875"/>
          </a:xfrm>
        </p:grpSpPr>
        <p:sp>
          <p:nvSpPr>
            <p:cNvPr id="48" name="object 48"/>
            <p:cNvSpPr/>
            <p:nvPr/>
          </p:nvSpPr>
          <p:spPr>
            <a:xfrm>
              <a:off x="3492159" y="923678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488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01323" y="9236786"/>
              <a:ext cx="55244" cy="0"/>
            </a:xfrm>
            <a:custGeom>
              <a:avLst/>
              <a:gdLst/>
              <a:ahLst/>
              <a:cxnLst/>
              <a:rect l="l" t="t" r="r" b="b"/>
              <a:pathLst>
                <a:path w="55245">
                  <a:moveTo>
                    <a:pt x="0" y="0"/>
                  </a:moveTo>
                  <a:lnTo>
                    <a:pt x="55003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343186" y="9189212"/>
            <a:ext cx="508634" cy="153035"/>
            <a:chOff x="3616280" y="9189211"/>
            <a:chExt cx="508634" cy="153035"/>
          </a:xfrm>
        </p:grpSpPr>
        <p:sp>
          <p:nvSpPr>
            <p:cNvPr id="51" name="object 51"/>
            <p:cNvSpPr/>
            <p:nvPr/>
          </p:nvSpPr>
          <p:spPr>
            <a:xfrm>
              <a:off x="4023836" y="9237510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>
                  <a:moveTo>
                    <a:pt x="0" y="0"/>
                  </a:moveTo>
                  <a:lnTo>
                    <a:pt x="100571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671052" y="9237515"/>
              <a:ext cx="316230" cy="97155"/>
            </a:xfrm>
            <a:custGeom>
              <a:avLst/>
              <a:gdLst/>
              <a:ahLst/>
              <a:cxnLst/>
              <a:rect l="l" t="t" r="r" b="b"/>
              <a:pathLst>
                <a:path w="316229" h="97154">
                  <a:moveTo>
                    <a:pt x="0" y="96583"/>
                  </a:moveTo>
                  <a:lnTo>
                    <a:pt x="205981" y="0"/>
                  </a:lnTo>
                  <a:lnTo>
                    <a:pt x="315925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623938" y="924384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1927" y="0"/>
                  </a:moveTo>
                  <a:lnTo>
                    <a:pt x="78708" y="15941"/>
                  </a:lnTo>
                  <a:lnTo>
                    <a:pt x="69930" y="28960"/>
                  </a:lnTo>
                  <a:lnTo>
                    <a:pt x="56912" y="37738"/>
                  </a:lnTo>
                  <a:lnTo>
                    <a:pt x="40970" y="40957"/>
                  </a:lnTo>
                  <a:lnTo>
                    <a:pt x="25026" y="37738"/>
                  </a:lnTo>
                  <a:lnTo>
                    <a:pt x="12003" y="28960"/>
                  </a:lnTo>
                  <a:lnTo>
                    <a:pt x="3220" y="15941"/>
                  </a:lnTo>
                  <a:lnTo>
                    <a:pt x="0" y="0"/>
                  </a:lnTo>
                </a:path>
              </a:pathLst>
            </a:custGeom>
            <a:ln w="153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952530" y="9199477"/>
              <a:ext cx="40005" cy="78105"/>
            </a:xfrm>
            <a:custGeom>
              <a:avLst/>
              <a:gdLst/>
              <a:ahLst/>
              <a:cxnLst/>
              <a:rect l="l" t="t" r="r" b="b"/>
              <a:pathLst>
                <a:path w="40004" h="78104">
                  <a:moveTo>
                    <a:pt x="2171" y="0"/>
                  </a:moveTo>
                  <a:lnTo>
                    <a:pt x="39890" y="37719"/>
                  </a:lnTo>
                  <a:lnTo>
                    <a:pt x="0" y="77597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982962" y="9193999"/>
              <a:ext cx="45085" cy="88900"/>
            </a:xfrm>
            <a:custGeom>
              <a:avLst/>
              <a:gdLst/>
              <a:ahLst/>
              <a:cxnLst/>
              <a:rect l="l" t="t" r="r" b="b"/>
              <a:pathLst>
                <a:path w="45085" h="88900">
                  <a:moveTo>
                    <a:pt x="1193" y="0"/>
                  </a:moveTo>
                  <a:lnTo>
                    <a:pt x="44805" y="43611"/>
                  </a:lnTo>
                  <a:lnTo>
                    <a:pt x="0" y="88442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9172227" y="9187582"/>
            <a:ext cx="85090" cy="98425"/>
            <a:chOff x="3445321" y="9187581"/>
            <a:chExt cx="85090" cy="98425"/>
          </a:xfrm>
        </p:grpSpPr>
        <p:sp>
          <p:nvSpPr>
            <p:cNvPr id="57" name="object 57"/>
            <p:cNvSpPr/>
            <p:nvPr/>
          </p:nvSpPr>
          <p:spPr>
            <a:xfrm>
              <a:off x="3485457" y="9197736"/>
              <a:ext cx="40005" cy="78105"/>
            </a:xfrm>
            <a:custGeom>
              <a:avLst/>
              <a:gdLst/>
              <a:ahLst/>
              <a:cxnLst/>
              <a:rect l="l" t="t" r="r" b="b"/>
              <a:pathLst>
                <a:path w="40004" h="78104">
                  <a:moveTo>
                    <a:pt x="37719" y="77597"/>
                  </a:moveTo>
                  <a:lnTo>
                    <a:pt x="0" y="39878"/>
                  </a:lnTo>
                  <a:lnTo>
                    <a:pt x="39890" y="0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450109" y="9192369"/>
              <a:ext cx="45085" cy="88900"/>
            </a:xfrm>
            <a:custGeom>
              <a:avLst/>
              <a:gdLst/>
              <a:ahLst/>
              <a:cxnLst/>
              <a:rect l="l" t="t" r="r" b="b"/>
              <a:pathLst>
                <a:path w="45085" h="88900">
                  <a:moveTo>
                    <a:pt x="43611" y="88442"/>
                  </a:moveTo>
                  <a:lnTo>
                    <a:pt x="0" y="44831"/>
                  </a:lnTo>
                  <a:lnTo>
                    <a:pt x="44805" y="0"/>
                  </a:lnTo>
                </a:path>
              </a:pathLst>
            </a:custGeom>
            <a:ln w="95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9127806" y="9007516"/>
            <a:ext cx="300990" cy="95250"/>
            <a:chOff x="3400900" y="9007516"/>
            <a:chExt cx="300990" cy="95250"/>
          </a:xfrm>
        </p:grpSpPr>
        <p:sp>
          <p:nvSpPr>
            <p:cNvPr id="60" name="object 60"/>
            <p:cNvSpPr/>
            <p:nvPr/>
          </p:nvSpPr>
          <p:spPr>
            <a:xfrm>
              <a:off x="3614107" y="9015136"/>
              <a:ext cx="80010" cy="80010"/>
            </a:xfrm>
            <a:custGeom>
              <a:avLst/>
              <a:gdLst/>
              <a:ahLst/>
              <a:cxnLst/>
              <a:rect l="l" t="t" r="r" b="b"/>
              <a:pathLst>
                <a:path w="80010" h="80009">
                  <a:moveTo>
                    <a:pt x="0" y="79705"/>
                  </a:moveTo>
                  <a:lnTo>
                    <a:pt x="79705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614102" y="9015136"/>
              <a:ext cx="80010" cy="80010"/>
            </a:xfrm>
            <a:custGeom>
              <a:avLst/>
              <a:gdLst/>
              <a:ahLst/>
              <a:cxnLst/>
              <a:rect l="l" t="t" r="r" b="b"/>
              <a:pathLst>
                <a:path w="80010" h="80009">
                  <a:moveTo>
                    <a:pt x="79705" y="79705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91307" y="9055042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29">
                  <a:moveTo>
                    <a:pt x="0" y="0"/>
                  </a:moveTo>
                  <a:lnTo>
                    <a:pt x="163449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400900" y="9055042"/>
              <a:ext cx="55244" cy="0"/>
            </a:xfrm>
            <a:custGeom>
              <a:avLst/>
              <a:gdLst/>
              <a:ahLst/>
              <a:cxnLst/>
              <a:rect l="l" t="t" r="r" b="b"/>
              <a:pathLst>
                <a:path w="55245">
                  <a:moveTo>
                    <a:pt x="0" y="0"/>
                  </a:moveTo>
                  <a:lnTo>
                    <a:pt x="54736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9388640" y="9007695"/>
            <a:ext cx="459105" cy="152400"/>
            <a:chOff x="3661733" y="9007695"/>
            <a:chExt cx="459105" cy="152400"/>
          </a:xfrm>
        </p:grpSpPr>
        <p:sp>
          <p:nvSpPr>
            <p:cNvPr id="65" name="object 65"/>
            <p:cNvSpPr/>
            <p:nvPr/>
          </p:nvSpPr>
          <p:spPr>
            <a:xfrm>
              <a:off x="4020466" y="9055762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29">
                  <a:moveTo>
                    <a:pt x="0" y="0"/>
                  </a:moveTo>
                  <a:lnTo>
                    <a:pt x="100101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669353" y="9055767"/>
              <a:ext cx="314960" cy="96520"/>
            </a:xfrm>
            <a:custGeom>
              <a:avLst/>
              <a:gdLst/>
              <a:ahLst/>
              <a:cxnLst/>
              <a:rect l="l" t="t" r="r" b="b"/>
              <a:pathLst>
                <a:path w="314960" h="96520">
                  <a:moveTo>
                    <a:pt x="0" y="96126"/>
                  </a:moveTo>
                  <a:lnTo>
                    <a:pt x="205003" y="0"/>
                  </a:lnTo>
                  <a:lnTo>
                    <a:pt x="314426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949500" y="9017910"/>
              <a:ext cx="40005" cy="77470"/>
            </a:xfrm>
            <a:custGeom>
              <a:avLst/>
              <a:gdLst/>
              <a:ahLst/>
              <a:cxnLst/>
              <a:rect l="l" t="t" r="r" b="b"/>
              <a:pathLst>
                <a:path w="40004" h="77470">
                  <a:moveTo>
                    <a:pt x="2159" y="0"/>
                  </a:moveTo>
                  <a:lnTo>
                    <a:pt x="39700" y="37541"/>
                  </a:lnTo>
                  <a:lnTo>
                    <a:pt x="0" y="77228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979781" y="9012458"/>
              <a:ext cx="45085" cy="88265"/>
            </a:xfrm>
            <a:custGeom>
              <a:avLst/>
              <a:gdLst/>
              <a:ahLst/>
              <a:cxnLst/>
              <a:rect l="l" t="t" r="r" b="b"/>
              <a:pathLst>
                <a:path w="45085" h="88265">
                  <a:moveTo>
                    <a:pt x="1193" y="0"/>
                  </a:moveTo>
                  <a:lnTo>
                    <a:pt x="44602" y="43408"/>
                  </a:lnTo>
                  <a:lnTo>
                    <a:pt x="0" y="88023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9171597" y="9006071"/>
            <a:ext cx="84455" cy="97790"/>
            <a:chOff x="3444690" y="9006071"/>
            <a:chExt cx="84455" cy="97790"/>
          </a:xfrm>
        </p:grpSpPr>
        <p:sp>
          <p:nvSpPr>
            <p:cNvPr id="70" name="object 70"/>
            <p:cNvSpPr/>
            <p:nvPr/>
          </p:nvSpPr>
          <p:spPr>
            <a:xfrm>
              <a:off x="3484636" y="9016177"/>
              <a:ext cx="40005" cy="77470"/>
            </a:xfrm>
            <a:custGeom>
              <a:avLst/>
              <a:gdLst/>
              <a:ahLst/>
              <a:cxnLst/>
              <a:rect l="l" t="t" r="r" b="b"/>
              <a:pathLst>
                <a:path w="40004" h="77470">
                  <a:moveTo>
                    <a:pt x="37541" y="77228"/>
                  </a:moveTo>
                  <a:lnTo>
                    <a:pt x="0" y="39687"/>
                  </a:lnTo>
                  <a:lnTo>
                    <a:pt x="3970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49453" y="9010834"/>
              <a:ext cx="45085" cy="88265"/>
            </a:xfrm>
            <a:custGeom>
              <a:avLst/>
              <a:gdLst/>
              <a:ahLst/>
              <a:cxnLst/>
              <a:rect l="l" t="t" r="r" b="b"/>
              <a:pathLst>
                <a:path w="45085" h="88265">
                  <a:moveTo>
                    <a:pt x="43408" y="88023"/>
                  </a:moveTo>
                  <a:lnTo>
                    <a:pt x="0" y="44615"/>
                  </a:lnTo>
                  <a:lnTo>
                    <a:pt x="44602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900205" y="496535"/>
            <a:ext cx="3425190" cy="8515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480" marR="5080">
              <a:lnSpc>
                <a:spcPct val="107800"/>
              </a:lnSpc>
              <a:spcBef>
                <a:spcPts val="10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endParaRPr sz="1700" dirty="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13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sz="1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1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aparamenta.</a:t>
            </a:r>
            <a:endParaRPr sz="1300" dirty="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18207" y="1615728"/>
            <a:ext cx="3427729" cy="1991699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12700">
              <a:spcBef>
                <a:spcPts val="665"/>
              </a:spcBef>
            </a:pPr>
            <a:r>
              <a:rPr sz="14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Frecuencia</a:t>
            </a:r>
            <a:endParaRPr sz="1400" dirty="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mundo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suelen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frecuencias: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43815">
              <a:lnSpc>
                <a:spcPts val="1050"/>
              </a:lnSpc>
              <a:spcBef>
                <a:spcPts val="6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breve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resumirse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sabiendo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países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redes: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73025" indent="-108585">
              <a:lnSpc>
                <a:spcPts val="1050"/>
              </a:lnSpc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Europa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4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África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4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Asia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Oceanía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4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América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excepto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países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mencionados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Hz;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9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Norteamérica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5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Sudamérica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5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Reino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Arabia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Saudita</a:t>
            </a:r>
            <a:endParaRPr sz="750" dirty="0">
              <a:latin typeface="Microsoft Sans Serif"/>
              <a:cs typeface="Microsoft Sans Serif"/>
            </a:endParaRPr>
          </a:p>
          <a:p>
            <a:pPr marL="120650">
              <a:spcBef>
                <a:spcPts val="150"/>
              </a:spcBef>
            </a:pPr>
            <a:r>
              <a:rPr sz="750" spc="155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Filipinas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–Taiwán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5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Corea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Japón.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 dirty="0">
              <a:latin typeface="Microsoft Sans Serif"/>
              <a:cs typeface="Microsoft Sans Serif"/>
            </a:endParaRPr>
          </a:p>
          <a:p>
            <a:pPr marL="12700"/>
            <a:r>
              <a:rPr sz="14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Funciones</a:t>
            </a:r>
            <a:r>
              <a:rPr sz="14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4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40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cuadro</a:t>
            </a:r>
            <a:endParaRPr sz="14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135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encuentran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esquema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966905" y="3649932"/>
            <a:ext cx="1739900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spcBef>
                <a:spcPts val="100"/>
              </a:spcBef>
              <a:tabLst>
                <a:tab pos="1349375" algn="l"/>
              </a:tabLst>
            </a:pPr>
            <a:r>
              <a:rPr sz="700" b="1" spc="35" dirty="0">
                <a:solidFill>
                  <a:srgbClr val="FFFFFF"/>
                </a:solidFill>
                <a:latin typeface="Trebuchet MS"/>
                <a:cs typeface="Trebuchet MS"/>
              </a:rPr>
              <a:t>Designación	</a:t>
            </a:r>
            <a:r>
              <a:rPr sz="750" b="1" spc="20" dirty="0" err="1">
                <a:solidFill>
                  <a:srgbClr val="FFFFFF"/>
                </a:solidFill>
                <a:latin typeface="Trebuchet MS"/>
                <a:cs typeface="Trebuchet MS"/>
              </a:rPr>
              <a:t>Función</a:t>
            </a:r>
            <a:r>
              <a:rPr lang="es-ES" sz="750" b="1" spc="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75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35" dirty="0">
                <a:solidFill>
                  <a:srgbClr val="FFFFFF"/>
                </a:solidFill>
                <a:latin typeface="Trebuchet MS"/>
                <a:cs typeface="Trebuchet MS"/>
              </a:rPr>
              <a:t>símbolo</a:t>
            </a:r>
            <a:endParaRPr sz="750" dirty="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144907" y="3668982"/>
            <a:ext cx="1356995" cy="400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b="1" spc="30" dirty="0">
                <a:solidFill>
                  <a:srgbClr val="FFFFFF"/>
                </a:solidFill>
                <a:latin typeface="Trebuchet MS"/>
                <a:cs typeface="Trebuchet MS"/>
              </a:rPr>
              <a:t>Conmutación</a:t>
            </a:r>
            <a:r>
              <a:rPr sz="6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FFFFFF"/>
                </a:solidFill>
                <a:latin typeface="Trebuchet MS"/>
                <a:cs typeface="Trebuchet MS"/>
              </a:rPr>
              <a:t>actual</a:t>
            </a:r>
            <a:endParaRPr sz="600">
              <a:latin typeface="Trebuchet MS"/>
              <a:cs typeface="Trebuchet MS"/>
            </a:endParaRPr>
          </a:p>
          <a:p>
            <a:pPr>
              <a:spcBef>
                <a:spcPts val="530"/>
              </a:spcBef>
              <a:tabLst>
                <a:tab pos="791845" algn="l"/>
              </a:tabLst>
            </a:pP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Operando	</a:t>
            </a:r>
            <a:r>
              <a:rPr sz="500" b="1" spc="15" dirty="0">
                <a:solidFill>
                  <a:srgbClr val="FFFFFF"/>
                </a:solidFill>
                <a:latin typeface="Trebuchet MS"/>
                <a:cs typeface="Trebuchet MS"/>
              </a:rPr>
              <a:t>Corriente</a:t>
            </a:r>
            <a:r>
              <a:rPr sz="5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5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FFFFFF"/>
                </a:solidFill>
                <a:latin typeface="Trebuchet MS"/>
                <a:cs typeface="Trebuchet MS"/>
              </a:rPr>
              <a:t>falla</a:t>
            </a:r>
            <a:endParaRPr sz="500">
              <a:latin typeface="Trebuchet MS"/>
              <a:cs typeface="Trebuchet MS"/>
            </a:endParaRPr>
          </a:p>
          <a:p>
            <a:pPr>
              <a:spcBef>
                <a:spcPts val="20"/>
              </a:spcBef>
            </a:pP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actual</a:t>
            </a:r>
            <a:endParaRPr sz="750">
              <a:latin typeface="Trebuchet MS"/>
              <a:cs typeface="Trebuchet MS"/>
            </a:endParaRPr>
          </a:p>
        </p:txBody>
      </p:sp>
      <p:graphicFrame>
        <p:nvGraphicFramePr>
          <p:cNvPr id="77" name="object 77"/>
          <p:cNvGraphicFramePr>
            <a:graphicFrameLocks noGrp="1"/>
          </p:cNvGraphicFramePr>
          <p:nvPr/>
        </p:nvGraphicFramePr>
        <p:xfrm>
          <a:off x="8929319" y="4071574"/>
          <a:ext cx="3797298" cy="534599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951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541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184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184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59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Desconectador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9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Seccionador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54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 marR="394335">
                        <a:lnSpc>
                          <a:spcPct val="116599"/>
                        </a:lnSpc>
                        <a:spcBef>
                          <a:spcPts val="114"/>
                        </a:spcBef>
                      </a:pPr>
                      <a:r>
                        <a:rPr sz="7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conecta</a:t>
                      </a:r>
                      <a:r>
                        <a:rPr lang="es-ES"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tierra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(cortocircuito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producción)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93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interruptor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Conmuta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cargas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7660"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603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(cortocircuito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producción)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93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interruptor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seccionador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interruptores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22606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54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R="327660" algn="r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(cortocircuito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producción)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9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Cortacircuitos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interruptores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22606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Protege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4769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R="327660" algn="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29209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9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contactor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Conmuta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cargas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R="327660" algn="r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93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contactor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extraíble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interruptores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22606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22606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retira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4769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R="327660" algn="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9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Fusible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4769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 marR="463550">
                        <a:lnSpc>
                          <a:spcPct val="116599"/>
                        </a:lnSpc>
                        <a:spcBef>
                          <a:spcPts val="110"/>
                        </a:spcBef>
                      </a:pPr>
                      <a:r>
                        <a:rPr sz="7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Protege</a:t>
                      </a:r>
                      <a:r>
                        <a:rPr lang="es-ES"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aísla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78765" indent="-81280">
                        <a:lnSpc>
                          <a:spcPct val="100000"/>
                        </a:lnSpc>
                        <a:spcBef>
                          <a:spcPts val="760"/>
                        </a:spcBef>
                        <a:buFont typeface="Lucida Sans Unicode"/>
                        <a:buChar char="●"/>
                        <a:tabLst>
                          <a:tab pos="279400" algn="l"/>
                        </a:tabLst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(una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vez)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652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593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Dispositivos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extraíbles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060" marR="248285">
                        <a:lnSpc>
                          <a:spcPct val="116599"/>
                        </a:lnSpc>
                        <a:spcBef>
                          <a:spcPts val="114"/>
                        </a:spcBef>
                      </a:pPr>
                      <a:r>
                        <a:rPr sz="7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asociado</a:t>
                      </a:r>
                      <a:r>
                        <a:rPr lang="es-ES"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función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2090">
                        <a:lnSpc>
                          <a:spcPct val="116599"/>
                        </a:lnSpc>
                        <a:spcBef>
                          <a:spcPts val="114"/>
                        </a:spcBef>
                      </a:pPr>
                      <a:r>
                        <a:rPr sz="7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asociado</a:t>
                      </a:r>
                      <a:r>
                        <a:rPr lang="es-ES"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función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212090">
                        <a:lnSpc>
                          <a:spcPct val="116599"/>
                        </a:lnSpc>
                        <a:spcBef>
                          <a:spcPts val="114"/>
                        </a:spcBef>
                      </a:pPr>
                      <a:r>
                        <a:rPr sz="7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asociado</a:t>
                      </a:r>
                      <a:r>
                        <a:rPr lang="es-ES"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función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</a:tbl>
          </a:graphicData>
        </a:graphic>
      </p:graphicFrame>
      <p:sp>
        <p:nvSpPr>
          <p:cNvPr id="78" name="object 78"/>
          <p:cNvSpPr txBox="1"/>
          <p:nvPr/>
        </p:nvSpPr>
        <p:spPr>
          <a:xfrm>
            <a:off x="8918207" y="9439000"/>
            <a:ext cx="234950" cy="116057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650" i="1" spc="185" dirty="0">
                <a:solidFill>
                  <a:srgbClr val="171514"/>
                </a:solidFill>
                <a:latin typeface="Arial"/>
                <a:cs typeface="Arial"/>
              </a:rPr>
              <a:t>●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650" i="1" spc="-45" dirty="0">
                <a:solidFill>
                  <a:srgbClr val="171514"/>
                </a:solidFill>
                <a:latin typeface="Arial"/>
                <a:cs typeface="Arial"/>
              </a:rPr>
              <a:t>Sí</a:t>
            </a:r>
            <a:endParaRPr sz="6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49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496535"/>
            <a:ext cx="3406775" cy="8502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7800"/>
              </a:lnSpc>
              <a:spcBef>
                <a:spcPts val="10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endParaRPr sz="1700" dirty="0">
              <a:latin typeface="Microsoft Sans Serif"/>
              <a:cs typeface="Microsoft Sans Serif"/>
            </a:endParaRPr>
          </a:p>
          <a:p>
            <a:pPr marL="12700">
              <a:spcBef>
                <a:spcPts val="590"/>
              </a:spcBef>
            </a:pPr>
            <a:r>
              <a:rPr sz="12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Accesibilidad</a:t>
            </a:r>
            <a:r>
              <a:rPr sz="12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2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continuidad</a:t>
            </a:r>
            <a:r>
              <a:rPr sz="12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1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servicio.</a:t>
            </a:r>
            <a:endParaRPr sz="1250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4" y="1673494"/>
            <a:ext cx="3782695" cy="65075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0170">
              <a:lnSpc>
                <a:spcPct val="134600"/>
              </a:lnSpc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 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 pueden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usuario,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diversas razones,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dicho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perjudicar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y,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disminuir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disponibilidad.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71120">
              <a:lnSpc>
                <a:spcPct val="125000"/>
              </a:lnSpc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62271-200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propone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clasificaciones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orientadas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usuario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destinadas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describir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acceder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qué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64515">
              <a:lnSpc>
                <a:spcPts val="1050"/>
              </a:lnSpc>
              <a:spcBef>
                <a:spcPts val="7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consecuencias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instalación. </a:t>
            </a:r>
            <a:r>
              <a:rPr sz="600" spc="10">
                <a:solidFill>
                  <a:srgbClr val="171514"/>
                </a:solidFill>
                <a:latin typeface="Microsoft Sans Serif"/>
                <a:cs typeface="Microsoft Sans Serif"/>
              </a:rPr>
              <a:t>Consulte </a:t>
            </a:r>
            <a:r>
              <a:rPr lang="es-AR" sz="600" spc="-4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00" spc="-4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C37.20.2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C37.20.3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conocer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América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700" marR="278130">
              <a:lnSpc>
                <a:spcPct val="116599"/>
              </a:lnSpc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indicará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cuáles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las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que,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caso,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acceder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garantiza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seguridad.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ello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habrá que </a:t>
            </a:r>
            <a:r>
              <a:rPr sz="7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lang="es-ES"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ellos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calificarán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accesibles.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proponen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accesibles:</a:t>
            </a:r>
            <a:endParaRPr sz="750" dirty="0">
              <a:latin typeface="Microsoft Sans Serif"/>
              <a:cs typeface="Microsoft Sans Serif"/>
            </a:endParaRPr>
          </a:p>
          <a:p>
            <a:pPr marL="120650" marR="107314" indent="-108585">
              <a:lnSpc>
                <a:spcPts val="1050"/>
              </a:lnSpc>
              <a:spcBef>
                <a:spcPts val="6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b="1" spc="10" dirty="0">
                <a:solidFill>
                  <a:srgbClr val="171514"/>
                </a:solidFill>
                <a:latin typeface="Trebuchet MS"/>
                <a:cs typeface="Trebuchet MS"/>
              </a:rPr>
              <a:t>Entrelazar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-acceso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controlado: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enclavamiento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garantizan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seguridad;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b="1" spc="15" dirty="0">
                <a:solidFill>
                  <a:srgbClr val="171514"/>
                </a:solidFill>
                <a:latin typeface="Trebuchet MS"/>
                <a:cs typeface="Trebuchet MS"/>
              </a:rPr>
              <a:t>Procedimiento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basado: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acceso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asegura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candado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operador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procedimientos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garantizar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seguro;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43815" indent="-108585">
              <a:lnSpc>
                <a:spcPts val="105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b="1" spc="15" dirty="0">
                <a:solidFill>
                  <a:srgbClr val="171514"/>
                </a:solidFill>
                <a:latin typeface="Trebuchet MS"/>
                <a:cs typeface="Trebuchet MS"/>
              </a:rPr>
              <a:t>Herramienta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basado: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herramienta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abrir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compartimento,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operador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consciente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han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tomado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garantizar una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deberán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procedimientos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adecuados.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restringida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ni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ni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5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110489">
              <a:lnSpc>
                <a:spcPct val="134600"/>
              </a:lnSpc>
              <a:spcBef>
                <a:spcPts val="1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podrán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consecuencias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instalación;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concepto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clasificación </a:t>
            </a:r>
            <a:r>
              <a:rPr sz="65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LSC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propuesta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IEC: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'categoría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define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posibilidad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mantener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energizados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abrir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accesible'.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706755">
              <a:lnSpc>
                <a:spcPct val="134600"/>
              </a:lnSpc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ningún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LSC.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7150">
              <a:lnSpc>
                <a:spcPct val="125000"/>
              </a:lnSpc>
            </a:pP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"la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prevé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permanezcan operativos en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a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tensión":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607695" indent="-108585">
              <a:lnSpc>
                <a:spcPts val="1050"/>
              </a:lnSpc>
              <a:spcBef>
                <a:spcPts val="7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apagar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intervención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parcial: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LSC1;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35560" indent="-108585">
              <a:lnSpc>
                <a:spcPts val="1050"/>
              </a:lnSpc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permanecer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demás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permanecer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servicio,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óptimo: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LSC2;</a:t>
            </a:r>
            <a:endParaRPr sz="500" dirty="0">
              <a:latin typeface="Microsoft Sans Serif"/>
              <a:cs typeface="Microsoft Sans Serif"/>
            </a:endParaRPr>
          </a:p>
          <a:p>
            <a:pPr marL="120650" marR="78105" indent="-108585">
              <a:lnSpc>
                <a:spcPts val="105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funcional,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acceder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además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sufijo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LSC2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distinguir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inactivos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acceder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700" marR="323215">
              <a:lnSpc>
                <a:spcPct val="134600"/>
              </a:lnSpc>
            </a:pPr>
            <a:r>
              <a:rPr sz="650" b="1" spc="5" dirty="0">
                <a:solidFill>
                  <a:srgbClr val="171514"/>
                </a:solidFill>
                <a:latin typeface="Trebuchet MS"/>
                <a:cs typeface="Trebuchet MS"/>
              </a:rPr>
              <a:t>Pero,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15" dirty="0">
                <a:solidFill>
                  <a:srgbClr val="171514"/>
                </a:solidFill>
                <a:latin typeface="Trebuchet MS"/>
                <a:cs typeface="Trebuchet MS"/>
              </a:rPr>
              <a:t>¿existe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40" dirty="0">
                <a:solidFill>
                  <a:srgbClr val="171514"/>
                </a:solidFill>
                <a:latin typeface="Trebuchet MS"/>
                <a:cs typeface="Trebuchet MS"/>
              </a:rPr>
              <a:t>una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5" dirty="0">
                <a:solidFill>
                  <a:srgbClr val="171514"/>
                </a:solidFill>
                <a:latin typeface="Trebuchet MS"/>
                <a:cs typeface="Trebuchet MS"/>
              </a:rPr>
              <a:t>buena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razón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5" dirty="0">
                <a:solidFill>
                  <a:srgbClr val="171514"/>
                </a:solidFill>
                <a:latin typeface="Trebuchet MS"/>
                <a:cs typeface="Trebuchet MS"/>
              </a:rPr>
              <a:t>para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solicitar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acceso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45" dirty="0">
                <a:solidFill>
                  <a:srgbClr val="171514"/>
                </a:solidFill>
                <a:latin typeface="Trebuchet MS"/>
                <a:cs typeface="Trebuchet MS"/>
              </a:rPr>
              <a:t>a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40" dirty="0">
                <a:solidFill>
                  <a:srgbClr val="171514"/>
                </a:solidFill>
                <a:latin typeface="Trebuchet MS"/>
                <a:cs typeface="Trebuchet MS"/>
              </a:rPr>
              <a:t>una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5" dirty="0">
                <a:solidFill>
                  <a:srgbClr val="171514"/>
                </a:solidFill>
                <a:latin typeface="Trebuchet MS"/>
                <a:cs typeface="Trebuchet MS"/>
              </a:rPr>
              <a:t>función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0" dirty="0">
                <a:solidFill>
                  <a:srgbClr val="171514"/>
                </a:solidFill>
                <a:latin typeface="Trebuchet MS"/>
                <a:cs typeface="Trebuchet MS"/>
              </a:rPr>
              <a:t>determinada?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15" dirty="0">
                <a:solidFill>
                  <a:srgbClr val="171514"/>
                </a:solidFill>
                <a:latin typeface="Trebuchet MS"/>
                <a:cs typeface="Trebuchet MS"/>
              </a:rPr>
              <a:t>Ese</a:t>
            </a:r>
            <a:r>
              <a:rPr lang="es-ES" sz="650" b="1" spc="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5" dirty="0" err="1">
                <a:solidFill>
                  <a:srgbClr val="171514"/>
                </a:solidFill>
                <a:latin typeface="Trebuchet MS"/>
                <a:cs typeface="Trebuchet MS"/>
              </a:rPr>
              <a:t>es</a:t>
            </a:r>
            <a:r>
              <a:rPr sz="6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40" dirty="0">
                <a:solidFill>
                  <a:srgbClr val="171514"/>
                </a:solidFill>
                <a:latin typeface="Trebuchet MS"/>
                <a:cs typeface="Trebuchet MS"/>
              </a:rPr>
              <a:t>un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5" dirty="0">
                <a:solidFill>
                  <a:srgbClr val="171514"/>
                </a:solidFill>
                <a:latin typeface="Trebuchet MS"/>
                <a:cs typeface="Trebuchet MS"/>
              </a:rPr>
              <a:t>punto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5" dirty="0">
                <a:solidFill>
                  <a:srgbClr val="171514"/>
                </a:solidFill>
                <a:latin typeface="Trebuchet MS"/>
                <a:cs typeface="Trebuchet MS"/>
              </a:rPr>
              <a:t>clave.</a:t>
            </a:r>
            <a:endParaRPr sz="650" dirty="0">
              <a:latin typeface="Trebuchet MS"/>
              <a:cs typeface="Trebuchet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625912" y="3949729"/>
            <a:ext cx="970851" cy="139623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302914" y="2078997"/>
            <a:ext cx="925856" cy="150204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297936" y="5610326"/>
            <a:ext cx="591934" cy="157147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661204" y="7452919"/>
            <a:ext cx="604278" cy="144157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7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Ejemplos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92803" y="1688378"/>
            <a:ext cx="3759835" cy="20132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1</a:t>
            </a:r>
            <a:endParaRPr sz="950" dirty="0">
              <a:latin typeface="Microsoft Sans Serif"/>
              <a:cs typeface="Microsoft Sans Serif"/>
            </a:endParaRPr>
          </a:p>
          <a:p>
            <a:pPr marL="38100" marR="58419">
              <a:lnSpc>
                <a:spcPct val="134600"/>
              </a:lnSpc>
              <a:spcBef>
                <a:spcPts val="22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Schneider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WI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aparamenta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(GIS)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(VCB)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lanzada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1982,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52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cubículos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600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mm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ancho.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131445">
              <a:lnSpc>
                <a:spcPts val="1050"/>
              </a:lnSpc>
              <a:spcBef>
                <a:spcPts val="8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tubo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proviene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aquí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3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fases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tubo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 marL="38100" marR="30480">
              <a:lnSpc>
                <a:spcPts val="1050"/>
              </a:lnSpc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segmento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simple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(SBB)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(DBB).</a:t>
            </a:r>
            <a:endParaRPr sz="600" dirty="0">
              <a:latin typeface="Microsoft Sans Serif"/>
              <a:cs typeface="Microsoft Sans Serif"/>
            </a:endParaRPr>
          </a:p>
          <a:p>
            <a:pPr marL="38100" marR="201930">
              <a:lnSpc>
                <a:spcPts val="1050"/>
              </a:lnSpc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tanques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inoxidable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separados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llenos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SF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únicame</a:t>
            </a:r>
            <a:r>
              <a:rPr sz="675" spc="-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aislamiento.</a:t>
            </a:r>
            <a:endParaRPr sz="600" dirty="0">
              <a:latin typeface="Microsoft Sans Serif"/>
              <a:cs typeface="Microsoft Sans Serif"/>
            </a:endParaRPr>
          </a:p>
          <a:p>
            <a:pPr marL="38100" marR="366395">
              <a:lnSpc>
                <a:spcPts val="1050"/>
              </a:lnSpc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accede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zona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aquí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trasera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Tanques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herméticamente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acceso 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vivas,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47625">
              <a:lnSpc>
                <a:spcPts val="1050"/>
              </a:lnSpc>
            </a:pP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accesibles.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(LSC)</a:t>
            </a:r>
            <a:r>
              <a:rPr lang="es-ES"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LSC2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62271-200.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183005" y="3361011"/>
            <a:ext cx="20574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Wisconsin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403207" y="3737095"/>
            <a:ext cx="4338955" cy="3232808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527685">
              <a:spcBef>
                <a:spcPts val="7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2</a:t>
            </a:r>
            <a:endParaRPr sz="950" dirty="0">
              <a:latin typeface="Microsoft Sans Serif"/>
              <a:cs typeface="Microsoft Sans Serif"/>
            </a:endParaRPr>
          </a:p>
          <a:p>
            <a:pPr marL="527050" marR="55880">
              <a:lnSpc>
                <a:spcPct val="125000"/>
              </a:lnSpc>
              <a:spcBef>
                <a:spcPts val="235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GIS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(Schneider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GHA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40,5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kV)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cubículo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lang="es-ES"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llenarse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SF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</a:t>
            </a:r>
            <a:r>
              <a:rPr sz="675" spc="-3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fabricación,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fin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manipulación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sitio.</a:t>
            </a:r>
            <a:endParaRPr sz="700" dirty="0">
              <a:latin typeface="Microsoft Sans Serif"/>
              <a:cs typeface="Microsoft Sans Serif"/>
            </a:endParaRPr>
          </a:p>
          <a:p>
            <a:pPr marL="527050" marR="398780">
              <a:lnSpc>
                <a:spcPct val="125000"/>
              </a:lnSpc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montaje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fábrica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controladas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cabinas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entregarán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situ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'listas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conectar'.</a:t>
            </a:r>
            <a:endParaRPr sz="700" dirty="0">
              <a:latin typeface="Microsoft Sans Serif"/>
              <a:cs typeface="Microsoft Sans Serif"/>
            </a:endParaRPr>
          </a:p>
          <a:p>
            <a:pPr marL="527050" marR="274955">
              <a:lnSpc>
                <a:spcPts val="1050"/>
              </a:lnSpc>
              <a:spcBef>
                <a:spcPts val="70"/>
              </a:spcBef>
            </a:pP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gasolina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operativa.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instrumentos 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 de accionamiento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encuentran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accesibles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gas.</a:t>
            </a:r>
            <a:endParaRPr sz="550" dirty="0">
              <a:latin typeface="Microsoft Sans Serif"/>
              <a:cs typeface="Microsoft Sans Serif"/>
            </a:endParaRPr>
          </a:p>
          <a:p>
            <a:pPr marL="527050">
              <a:spcBef>
                <a:spcPts val="135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GHA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SBB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DBB.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partición</a:t>
            </a:r>
            <a:endParaRPr sz="700" dirty="0">
              <a:latin typeface="Microsoft Sans Serif"/>
              <a:cs typeface="Microsoft Sans Serif"/>
            </a:endParaRPr>
          </a:p>
          <a:p>
            <a:pPr marL="527050">
              <a:spcBef>
                <a:spcPts val="21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(PM)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LSC2.</a:t>
            </a:r>
            <a:endParaRPr sz="700" dirty="0">
              <a:latin typeface="Microsoft Sans Serif"/>
              <a:cs typeface="Microsoft Sans Serif"/>
            </a:endParaRPr>
          </a:p>
          <a:p>
            <a:pPr marL="38100">
              <a:spcBef>
                <a:spcPts val="720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GHA</a:t>
            </a:r>
            <a:endParaRPr sz="700" dirty="0">
              <a:latin typeface="Microsoft Sans Serif"/>
              <a:cs typeface="Microsoft Sans Serif"/>
            </a:endParaRPr>
          </a:p>
          <a:p>
            <a:pPr marL="527685">
              <a:spcBef>
                <a:spcPts val="155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3</a:t>
            </a:r>
            <a:endParaRPr sz="950" dirty="0">
              <a:latin typeface="Microsoft Sans Serif"/>
              <a:cs typeface="Microsoft Sans Serif"/>
            </a:endParaRPr>
          </a:p>
          <a:p>
            <a:pPr marL="527050" marR="138430">
              <a:lnSpc>
                <a:spcPct val="145800"/>
              </a:lnSpc>
              <a:spcBef>
                <a:spcPts val="215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SBB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(Schneider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CBGS-0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36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kV/38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contiene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vacío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75" spc="1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tanque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SF.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embarrado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situado 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pa</a:t>
            </a:r>
            <a:r>
              <a:rPr sz="675" spc="-3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rte</a:t>
            </a:r>
            <a:r>
              <a:rPr lang="es-ES"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superior,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totalmente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apantallado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conectable.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blindaje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conectados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hacen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seguro tocar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colectora.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Opcionalmente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barras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 y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gas. Todas 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 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frente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permitir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pared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trasera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ahorra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casquillo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(LSC)</a:t>
            </a:r>
            <a:r>
              <a:rPr lang="es-ES"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62271-200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LSC2.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92249" y="6988158"/>
            <a:ext cx="31051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CBGS-0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918206" y="7130378"/>
            <a:ext cx="3780790" cy="13002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4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56515">
              <a:lnSpc>
                <a:spcPct val="134600"/>
              </a:lnSpc>
              <a:spcBef>
                <a:spcPts val="22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tecnología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mixta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(Schneider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GenieEvo)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aislado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 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extraer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embarrado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gracias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170"/>
              </a:spcBef>
            </a:pP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diagrama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unifilar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similar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2.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accesibles,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implica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ponen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LSC2A-PM.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277654" y="8934357"/>
            <a:ext cx="3892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GenieEvo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147391" y="5881140"/>
            <a:ext cx="123111" cy="22987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PE90697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154178" y="2092868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PM102834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515391" y="7603751"/>
            <a:ext cx="123111" cy="22987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PE90208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522178" y="3963606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PM103008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7891" y="1833182"/>
            <a:ext cx="545617" cy="130318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582083" y="3408337"/>
            <a:ext cx="756564" cy="1267752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259341" y="4726914"/>
            <a:ext cx="1118171" cy="111582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595153" y="5872532"/>
            <a:ext cx="657415" cy="1456105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296970" y="7450353"/>
            <a:ext cx="752690" cy="1608734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6272206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00206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Ejemplos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74806" y="1688377"/>
            <a:ext cx="3801745" cy="1530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5</a:t>
            </a:r>
            <a:endParaRPr sz="950" dirty="0">
              <a:latin typeface="Microsoft Sans Serif"/>
              <a:cs typeface="Microsoft Sans Serif"/>
            </a:endParaRPr>
          </a:p>
          <a:p>
            <a:pPr marL="38100" marR="30480" indent="-635">
              <a:lnSpc>
                <a:spcPct val="145800"/>
              </a:lnSpc>
              <a:spcBef>
                <a:spcPts val="21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MCSet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(AIS)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 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qu</a:t>
            </a:r>
            <a:r>
              <a:rPr sz="675" spc="-6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diseñada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diversos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 operativos 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media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públicos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industriales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nominales 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630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3150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A.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espalda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espalda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arriba: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MCSet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ofrece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disposiciones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AFLR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arco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kA/1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remoto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del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aumenta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operador.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barras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separados,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otorga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PM.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MCSet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clasificado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'LSC2B'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lang="es-ES"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62271-200: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particiones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segmentan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cubículo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permitiendo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intervención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demás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permanecen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energizados.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891406" y="2991381"/>
            <a:ext cx="2686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MCset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43020" y="3476979"/>
            <a:ext cx="4334510" cy="22822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69595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6</a:t>
            </a:r>
            <a:endParaRPr sz="950" dirty="0">
              <a:latin typeface="Microsoft Sans Serif"/>
              <a:cs typeface="Microsoft Sans Serif"/>
            </a:endParaRPr>
          </a:p>
          <a:p>
            <a:pPr marL="569595" marR="5080">
              <a:lnSpc>
                <a:spcPct val="134600"/>
              </a:lnSpc>
              <a:spcBef>
                <a:spcPts val="22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típico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interruptor-seccionador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accesible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enclavamiento 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(Schneider Electric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SM6).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acceder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distribución,</a:t>
            </a:r>
            <a:r>
              <a:rPr sz="650" b="1" spc="25" dirty="0">
                <a:solidFill>
                  <a:srgbClr val="171514"/>
                </a:solidFill>
                <a:latin typeface="Trebuchet MS"/>
                <a:cs typeface="Trebuchet MS"/>
              </a:rPr>
              <a:t>todo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funcionales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permanecen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LSC2.</a:t>
            </a:r>
            <a:endParaRPr sz="650" dirty="0">
              <a:latin typeface="Microsoft Sans Serif"/>
              <a:cs typeface="Microsoft Sans Serif"/>
            </a:endParaRPr>
          </a:p>
          <a:p>
            <a:pPr marL="569595">
              <a:spcBef>
                <a:spcPts val="42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situación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similar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soluciones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650" dirty="0">
              <a:latin typeface="Microsoft Sans Serif"/>
              <a:cs typeface="Microsoft Sans Serif"/>
            </a:endParaRPr>
          </a:p>
          <a:p>
            <a:pPr marL="12700">
              <a:lnSpc>
                <a:spcPts val="770"/>
              </a:lnSpc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SM6</a:t>
            </a:r>
            <a:endParaRPr sz="700" dirty="0">
              <a:latin typeface="Microsoft Sans Serif"/>
              <a:cs typeface="Microsoft Sans Serif"/>
            </a:endParaRPr>
          </a:p>
          <a:p>
            <a:pPr marL="569595">
              <a:lnSpc>
                <a:spcPts val="1070"/>
              </a:lnSpc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7</a:t>
            </a:r>
            <a:endParaRPr sz="950" dirty="0">
              <a:latin typeface="Microsoft Sans Serif"/>
              <a:cs typeface="Microsoft Sans Serif"/>
            </a:endParaRPr>
          </a:p>
          <a:p>
            <a:pPr marL="569595">
              <a:spcBef>
                <a:spcPts val="49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inusual,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gamas:</a:t>
            </a:r>
            <a:endParaRPr sz="650" dirty="0">
              <a:latin typeface="Microsoft Sans Serif"/>
              <a:cs typeface="Microsoft Sans Serif"/>
            </a:endParaRPr>
          </a:p>
          <a:p>
            <a:pPr marL="569595" marR="501650">
              <a:lnSpc>
                <a:spcPct val="134600"/>
              </a:lnSpc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VT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(aquí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Schneider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RM6).</a:t>
            </a:r>
            <a:endParaRPr sz="650" dirty="0">
              <a:latin typeface="Microsoft Sans Serif"/>
              <a:cs typeface="Microsoft Sans Serif"/>
            </a:endParaRPr>
          </a:p>
          <a:p>
            <a:pPr marL="569595">
              <a:spcBef>
                <a:spcPts val="27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cambiar</a:t>
            </a:r>
            <a:endParaRPr sz="650" dirty="0">
              <a:latin typeface="Microsoft Sans Serif"/>
              <a:cs typeface="Microsoft Sans Serif"/>
            </a:endParaRPr>
          </a:p>
          <a:p>
            <a:pPr marL="569595" marR="145415">
              <a:lnSpc>
                <a:spcPct val="134600"/>
              </a:lnSpc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relación.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acceder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dicho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embarrado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muerto,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impidiendo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continuidad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LSC1.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900206" y="5987379"/>
            <a:ext cx="3720465" cy="9988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8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78740" algn="just">
              <a:lnSpc>
                <a:spcPct val="134600"/>
              </a:lnSpc>
              <a:spcBef>
                <a:spcPts val="22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nueva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incorpora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cantidad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innovaciones.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blindado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(SSIS)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drásticamente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riesgo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hace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insensible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hostiles.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ct val="134600"/>
              </a:lnSpc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modular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compacto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(Schneider Electric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PREMSET),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amplia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variedad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adaptarse</a:t>
            </a:r>
            <a:r>
              <a:rPr sz="650" b="1" spc="15" dirty="0">
                <a:solidFill>
                  <a:srgbClr val="171514"/>
                </a:solidFill>
                <a:latin typeface="Trebuchet MS"/>
                <a:cs typeface="Trebuchet MS"/>
              </a:rPr>
              <a:t>todo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LSC2A-PM.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43021" y="7212039"/>
            <a:ext cx="33464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preestablecido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874793" y="7242579"/>
            <a:ext cx="3860165" cy="19335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9</a:t>
            </a:r>
            <a:endParaRPr sz="950" dirty="0">
              <a:latin typeface="Microsoft Sans Serif"/>
              <a:cs typeface="Microsoft Sans Serif"/>
            </a:endParaRPr>
          </a:p>
          <a:p>
            <a:pPr marL="38100" marR="30480">
              <a:lnSpc>
                <a:spcPct val="145800"/>
              </a:lnSpc>
              <a:spcBef>
                <a:spcPts val="21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nueva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 de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</a:t>
            </a:r>
            <a:r>
              <a:rPr sz="675" spc="-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nta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GIS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 de </a:t>
            </a: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(GM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GM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Performance,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40,5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2500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Schneider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Electric)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llena con aire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puro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fabricación. 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fácil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instalación,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manipular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sellados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tanque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gasolina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 durante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útil. Componentes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accionamiento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encuentran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accesibles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gas,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parciales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permiten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optimización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sencillo.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aire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puro </a:t>
            </a:r>
            <a:r>
              <a:rPr sz="6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tan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compacto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existentes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1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tilizan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SF.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gama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GM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sola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colectora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mientra</a:t>
            </a:r>
            <a:r>
              <a:rPr sz="675" spc="-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gama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GM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Performance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colectora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simple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doble.</a:t>
            </a:r>
            <a:endParaRPr sz="600" dirty="0">
              <a:latin typeface="Microsoft Sans Serif"/>
              <a:cs typeface="Microsoft Sans Serif"/>
            </a:endParaRPr>
          </a:p>
          <a:p>
            <a:pPr marL="38100" marR="507365">
              <a:lnSpc>
                <a:spcPct val="125000"/>
              </a:lnSpc>
              <a:spcBef>
                <a:spcPts val="2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(PM)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LSC2.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60859" y="8838321"/>
            <a:ext cx="4279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GM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54178" y="7439467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PM109452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147391" y="4702603"/>
            <a:ext cx="61555" cy="5461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147391" y="1952220"/>
            <a:ext cx="123111" cy="22987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PE57466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516441" y="5928236"/>
            <a:ext cx="123111" cy="22987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PE90845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497391" y="3453750"/>
            <a:ext cx="123111" cy="22987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PE90700</a:t>
            </a:r>
            <a:endParaRPr sz="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30474" y="1763967"/>
            <a:ext cx="1072705" cy="15814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490262" y="3691775"/>
            <a:ext cx="1046352" cy="151690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302907" y="5524394"/>
            <a:ext cx="1210665" cy="147584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290207" y="524119"/>
            <a:ext cx="959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Presentación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7" y="496535"/>
            <a:ext cx="3406775" cy="85661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12700" marR="5080">
              <a:lnSpc>
                <a:spcPct val="112300"/>
              </a:lnSpc>
              <a:spcBef>
                <a:spcPts val="10"/>
              </a:spcBef>
            </a:pP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lang="es-ES" sz="17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1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lang="es-ES" sz="17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Ejemplos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92767" y="1688378"/>
            <a:ext cx="3729354" cy="16656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10</a:t>
            </a:r>
            <a:endParaRPr sz="950" dirty="0">
              <a:latin typeface="Microsoft Sans Serif"/>
              <a:cs typeface="Microsoft Sans Serif"/>
            </a:endParaRPr>
          </a:p>
          <a:p>
            <a:pPr marL="38100" marR="30480">
              <a:lnSpc>
                <a:spcPct val="134600"/>
              </a:lnSpc>
              <a:spcBef>
                <a:spcPts val="22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nueva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75" spc="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SF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(SM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1250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Schneider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Electric)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diseñada con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tradicional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 posiciones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innovador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Shunt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paralelo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seccionador.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tanque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lleno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Puro.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 unidades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funcionales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interruptor-seccionador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interruptor-seccionador-fusible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disyuntor-seccionador.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digitales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térmico, ambiental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descargas parciales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predictivo.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58419">
              <a:lnSpc>
                <a:spcPct val="134600"/>
              </a:lnSpc>
              <a:spcBef>
                <a:spcPts val="5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ucto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aire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puro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ocupa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</a:t>
            </a:r>
            <a:r>
              <a:rPr sz="6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os </a:t>
            </a:r>
            <a:r>
              <a:rPr sz="6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totalmente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intercambiable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versión existente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</a:t>
            </a:r>
            <a:r>
              <a:rPr sz="675" spc="-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rva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mismos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modos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acceder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b="1" spc="25" dirty="0" err="1">
                <a:solidFill>
                  <a:srgbClr val="171514"/>
                </a:solidFill>
                <a:latin typeface="Trebuchet MS"/>
                <a:cs typeface="Trebuchet MS"/>
              </a:rPr>
              <a:t>todo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otras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mantienen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LSC2A-PI.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528623" y="3185961"/>
            <a:ext cx="4540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SM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475330" y="3610329"/>
            <a:ext cx="4251960" cy="16516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55295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11</a:t>
            </a:r>
            <a:endParaRPr sz="950" dirty="0">
              <a:latin typeface="Microsoft Sans Serif"/>
              <a:cs typeface="Microsoft Sans Serif"/>
            </a:endParaRPr>
          </a:p>
          <a:p>
            <a:pPr marL="455295" marR="43180">
              <a:lnSpc>
                <a:spcPct val="145800"/>
              </a:lnSpc>
              <a:spcBef>
                <a:spcPts val="21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nueva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 de Unidad </a:t>
            </a:r>
            <a:r>
              <a:rPr sz="6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75" spc="-25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75" spc="-11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rincipal en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 de </a:t>
            </a: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(RM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1250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25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Schneider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Electric)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tradicional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3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innovador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Shunt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paralelo con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seccionador,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manteniendo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modos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lleno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Puro.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interruptor-seccionador-seccionador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-fusible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disyuntor-seccionador están disponibles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combinar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tanque.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funciones digitales,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parciales,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permiten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evaluación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estado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predictivo.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SF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aire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puro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ocupa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espacio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similar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ad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 de anillo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SF.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acceder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 dentro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</a:t>
            </a:r>
            <a:r>
              <a:rPr sz="675" spc="-3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ro</a:t>
            </a:r>
            <a:r>
              <a:rPr lang="es-ES"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distribución,</a:t>
            </a:r>
            <a:endParaRPr sz="600" dirty="0">
              <a:latin typeface="Microsoft Sans Serif"/>
              <a:cs typeface="Microsoft Sans Serif"/>
            </a:endParaRPr>
          </a:p>
          <a:p>
            <a:pPr marL="455295">
              <a:spcBef>
                <a:spcPts val="380"/>
              </a:spcBef>
            </a:pPr>
            <a:r>
              <a:rPr sz="550" b="1" spc="20" dirty="0">
                <a:solidFill>
                  <a:srgbClr val="171514"/>
                </a:solidFill>
                <a:latin typeface="Trebuchet MS"/>
                <a:cs typeface="Trebuchet MS"/>
              </a:rPr>
              <a:t>todo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mantienen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servicio.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LSC2.</a:t>
            </a:r>
            <a:endParaRPr sz="550" dirty="0">
              <a:latin typeface="Microsoft Sans Serif"/>
              <a:cs typeface="Microsoft Sans Serif"/>
            </a:endParaRPr>
          </a:p>
          <a:p>
            <a:pPr marL="25400">
              <a:spcBef>
                <a:spcPts val="65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AirSeT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18207" y="5398928"/>
            <a:ext cx="3611879" cy="225343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Ejemplo</a:t>
            </a:r>
            <a:r>
              <a:rPr sz="9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12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ct val="134600"/>
              </a:lnSpc>
              <a:spcBef>
                <a:spcPts val="220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SureSeT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transformando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panorama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creciente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demanda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optimización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compacto,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automatización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integrada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SureSeT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nuestros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clientes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hacer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69850">
              <a:lnSpc>
                <a:spcPts val="1050"/>
              </a:lnSpc>
              <a:spcBef>
                <a:spcPts val="8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actividad 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aumentan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 que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condición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integrado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nativo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operadores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administrar,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priorizar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inminentes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equipos.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técnicos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permanecer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trabajo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segura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comunicaciones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inalámbricas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nativas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recopilar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9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Destacar: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0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Monitoreo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salud;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Mandos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digitales;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9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compartimentado;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mejorada;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5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Huella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pequeña;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Puertas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modulares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paneles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BT.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532179" y="6763297"/>
            <a:ext cx="3460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53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186578" y="5538259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PM109365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186578" y="1745226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PM109042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370675" y="3688631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PM109430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272205" y="1531915"/>
            <a:ext cx="24447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4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Reglas</a:t>
            </a:r>
            <a:r>
              <a:rPr sz="24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400" spc="8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24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400" spc="70" dirty="0">
                <a:solidFill>
                  <a:srgbClr val="3FAC39"/>
                </a:solidFill>
                <a:latin typeface="Microsoft Sans Serif"/>
                <a:cs typeface="Microsoft Sans Serif"/>
              </a:rPr>
              <a:t>diseño</a:t>
            </a:r>
            <a:endParaRPr sz="24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726907" y="9802801"/>
            <a:ext cx="7560309" cy="216535"/>
          </a:xfrm>
          <a:custGeom>
            <a:avLst/>
            <a:gdLst/>
            <a:ahLst/>
            <a:cxnLst/>
            <a:rect l="l" t="t" r="r" b="b"/>
            <a:pathLst>
              <a:path w="7560309" h="216534">
                <a:moveTo>
                  <a:pt x="0" y="0"/>
                </a:moveTo>
                <a:lnTo>
                  <a:pt x="0" y="216001"/>
                </a:lnTo>
                <a:lnTo>
                  <a:pt x="7560005" y="216001"/>
                </a:lnTo>
                <a:lnTo>
                  <a:pt x="7560005" y="0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30906" y="151488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930906" y="226008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930906" y="279612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930906" y="430596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930906" y="567864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930906" y="684216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930906" y="8005684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930906" y="9325589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8918206" y="1605473"/>
            <a:ext cx="2529840" cy="610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211100"/>
              </a:lnSpc>
              <a:spcBef>
                <a:spcPts val="229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526580" y="1567373"/>
            <a:ext cx="201930" cy="655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56</a:t>
            </a:r>
            <a:endParaRPr sz="1200">
              <a:latin typeface="Microsoft Sans Serif"/>
              <a:cs typeface="Microsoft Sans Serif"/>
            </a:endParaRPr>
          </a:p>
          <a:p>
            <a:pPr marL="5778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56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58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918207" y="2357024"/>
            <a:ext cx="1287145" cy="398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8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/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526580" y="2401473"/>
            <a:ext cx="4762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sesenta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cinco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572035" y="2665684"/>
            <a:ext cx="34099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sesenta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cinco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18207" y="2886713"/>
            <a:ext cx="2350135" cy="1380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900" dirty="0">
              <a:latin typeface="Microsoft Sans Serif"/>
              <a:cs typeface="Microsoft Sans Serif"/>
            </a:endParaRPr>
          </a:p>
          <a:p>
            <a:pPr marL="12700">
              <a:spcBef>
                <a:spcPts val="95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835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67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Generadores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síncronos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asíncrono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05900"/>
              </a:lnSpc>
              <a:spcBef>
                <a:spcPts val="565"/>
              </a:spcBef>
            </a:pP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Recordatorio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trifásicas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625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8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</a:t>
            </a:r>
            <a:endParaRPr sz="850" dirty="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526580" y="2848614"/>
            <a:ext cx="201930" cy="8642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66</a:t>
            </a:r>
            <a:endParaRPr sz="1200">
              <a:latin typeface="Microsoft Sans Serif"/>
              <a:cs typeface="Microsoft Sans Serif"/>
            </a:endParaRPr>
          </a:p>
          <a:p>
            <a:pPr marL="5778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66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67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7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68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572034" y="3824515"/>
            <a:ext cx="156210" cy="443865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12700">
              <a:spcBef>
                <a:spcPts val="6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73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18206" y="4371153"/>
            <a:ext cx="2205990" cy="12841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1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11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11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 sz="1100" dirty="0">
              <a:latin typeface="Microsoft Sans Serif"/>
              <a:cs typeface="Microsoft Sans Serif"/>
            </a:endParaRPr>
          </a:p>
          <a:p>
            <a:pPr marL="12700" marR="1320165">
              <a:lnSpc>
                <a:spcPct val="183000"/>
              </a:lnSpc>
              <a:spcBef>
                <a:spcPts val="210"/>
              </a:spcBef>
            </a:pP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750"/>
              </a:spcBef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894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resonancia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intrínseca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600" dirty="0">
              <a:latin typeface="Microsoft Sans Serif"/>
              <a:cs typeface="Microsoft Sans Serif"/>
            </a:endParaRPr>
          </a:p>
          <a:p>
            <a:pPr marL="12700"/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526580" y="4358453"/>
            <a:ext cx="201930" cy="13003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76</a:t>
            </a:r>
            <a:endParaRPr sz="1200">
              <a:latin typeface="Microsoft Sans Serif"/>
              <a:cs typeface="Microsoft Sans Serif"/>
            </a:endParaRPr>
          </a:p>
          <a:p>
            <a:pPr marL="5778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76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77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7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81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84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85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18206" y="5756534"/>
            <a:ext cx="2115820" cy="1047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0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88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rigidez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875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/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650"/>
              </a:spcBef>
            </a:pP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8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8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526580" y="5731133"/>
            <a:ext cx="201930" cy="10849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92</a:t>
            </a:r>
            <a:endParaRPr sz="1200">
              <a:latin typeface="Microsoft Sans Serif"/>
              <a:cs typeface="Microsoft Sans Serif"/>
            </a:endParaRPr>
          </a:p>
          <a:p>
            <a:pPr marL="5778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92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93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7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97</a:t>
            </a:r>
            <a:endParaRPr sz="900">
              <a:latin typeface="Microsoft Sans Serif"/>
              <a:cs typeface="Microsoft Sans Serif"/>
            </a:endParaRPr>
          </a:p>
          <a:p>
            <a:pPr marL="5778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98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18206" y="6932754"/>
            <a:ext cx="1751330" cy="10344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endParaRPr sz="900" dirty="0">
              <a:latin typeface="Microsoft Sans Serif"/>
              <a:cs typeface="Microsoft Sans Serif"/>
            </a:endParaRPr>
          </a:p>
          <a:p>
            <a:pPr marL="12700">
              <a:spcBef>
                <a:spcPts val="900"/>
              </a:spcBef>
            </a:pP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IP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60529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82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IK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768350">
              <a:lnSpc>
                <a:spcPct val="161500"/>
              </a:lnSpc>
              <a:spcBef>
                <a:spcPts val="40"/>
              </a:spcBef>
            </a:pPr>
            <a:r>
              <a:rPr sz="8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NEMA</a:t>
            </a:r>
            <a:r>
              <a:rPr lang="es-ES"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NEMA</a:t>
            </a:r>
            <a:endParaRPr sz="850" dirty="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2508941" y="6894653"/>
            <a:ext cx="221615" cy="10849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845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99</a:t>
            </a:r>
            <a:endParaRPr sz="1200">
              <a:latin typeface="Microsoft Sans Serif"/>
              <a:cs typeface="Microsoft Sans Serif"/>
            </a:endParaRPr>
          </a:p>
          <a:p>
            <a:pPr marL="7556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99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57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101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102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18206" y="8070874"/>
            <a:ext cx="1688464" cy="1057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100" dirty="0">
              <a:latin typeface="Microsoft Sans Serif"/>
              <a:cs typeface="Microsoft Sans Serif"/>
            </a:endParaRPr>
          </a:p>
          <a:p>
            <a:pPr marL="12700" marR="539750">
              <a:lnSpc>
                <a:spcPct val="171600"/>
              </a:lnSpc>
              <a:spcBef>
                <a:spcPts val="130"/>
              </a:spcBef>
            </a:pPr>
            <a:r>
              <a:rPr sz="8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r>
              <a:rPr lang="es-ES"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Galvánico</a:t>
            </a:r>
            <a:r>
              <a:rPr lang="es-ES"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Galvánico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745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galvánica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2440782" y="8058173"/>
            <a:ext cx="290195" cy="10849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103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103</a:t>
            </a:r>
            <a:endParaRPr sz="900">
              <a:latin typeface="Microsoft Sans Serif"/>
              <a:cs typeface="Microsoft Sans Serif"/>
            </a:endParaRPr>
          </a:p>
          <a:p>
            <a:pPr marL="8064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105</a:t>
            </a:r>
            <a:endParaRPr sz="900">
              <a:latin typeface="Microsoft Sans Serif"/>
              <a:cs typeface="Microsoft Sans Serif"/>
            </a:endParaRPr>
          </a:p>
          <a:p>
            <a:pPr marL="80645">
              <a:spcBef>
                <a:spcPts val="57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108</a:t>
            </a:r>
            <a:endParaRPr sz="900">
              <a:latin typeface="Microsoft Sans Serif"/>
              <a:cs typeface="Microsoft Sans Serif"/>
            </a:endParaRPr>
          </a:p>
          <a:p>
            <a:pPr marL="8064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109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55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4906" y="4459490"/>
            <a:ext cx="2484005" cy="518788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418562"/>
            <a:ext cx="2217420" cy="880110"/>
          </a:xfrm>
          <a:prstGeom prst="rect">
            <a:avLst/>
          </a:prstGeom>
        </p:spPr>
        <p:txBody>
          <a:bodyPr vert="horz" wrap="square" lIns="0" tIns="135890" rIns="0" bIns="0" rtlCol="0">
            <a:spAutoFit/>
          </a:bodyPr>
          <a:lstStyle/>
          <a:p>
            <a:pPr marL="12700">
              <a:spcBef>
                <a:spcPts val="1070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500"/>
              </a:lnSpc>
              <a:spcBef>
                <a:spcPts val="114"/>
              </a:spcBef>
            </a:pPr>
            <a:r>
              <a:rPr sz="11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11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lang="es-ES" sz="11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11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interiores.</a:t>
            </a:r>
            <a:endParaRPr sz="11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6" y="1679792"/>
            <a:ext cx="3776979" cy="1178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40055">
              <a:lnSpc>
                <a:spcPct val="128200"/>
              </a:lnSpc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descripción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recordar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dónde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212090">
              <a:lnSpc>
                <a:spcPct val="128200"/>
              </a:lnSpc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salas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afectar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envejecimiento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8200"/>
              </a:lnSpc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motivo,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destacará 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vinculadas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MT/BT.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80365">
              <a:lnSpc>
                <a:spcPts val="1000"/>
              </a:lnSpc>
              <a:spcBef>
                <a:spcPts val="70"/>
              </a:spcBef>
            </a:pP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prestar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atención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estandarización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BT,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niveles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84905" y="1728000"/>
            <a:ext cx="2484120" cy="51232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523875">
              <a:lnSpc>
                <a:spcPts val="1300"/>
              </a:lnSpc>
              <a:spcBef>
                <a:spcPts val="95"/>
              </a:spcBef>
            </a:pPr>
            <a:r>
              <a:rPr sz="7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Dominar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las 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 </a:t>
            </a:r>
            <a:r>
              <a:rPr sz="750" spc="1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servicio</a:t>
            </a:r>
            <a:r>
              <a:rPr lang="es-ES"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interiores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contribuye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a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dominar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vida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útil</a:t>
            </a:r>
            <a:r>
              <a:rPr lang="es-ES" sz="7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los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componentes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electrotécnicos.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00206" y="2996782"/>
            <a:ext cx="3670935" cy="26995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Condiciones</a:t>
            </a:r>
            <a:r>
              <a:rPr sz="7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servicio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280670">
              <a:lnSpc>
                <a:spcPct val="128200"/>
              </a:lnSpc>
              <a:spcBef>
                <a:spcPts val="26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capítulo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lineamientos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46710">
              <a:lnSpc>
                <a:spcPct val="119000"/>
              </a:lnSpc>
              <a:spcBef>
                <a:spcPts val="1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desafío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quirófano,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prefabricado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cuales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diseñados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controles.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95250">
              <a:lnSpc>
                <a:spcPts val="1000"/>
              </a:lnSpc>
              <a:spcBef>
                <a:spcPts val="6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capítulo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pautas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degradación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25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sala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refrigeración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adaptado.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550" dirty="0">
              <a:latin typeface="Microsoft Sans Serif"/>
              <a:cs typeface="Microsoft Sans Serif"/>
            </a:endParaRPr>
          </a:p>
          <a:p>
            <a:pPr marL="663575">
              <a:spcBef>
                <a:spcPts val="5"/>
              </a:spcBef>
            </a:pP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Condiciones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vicio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equipos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MT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interior.</a:t>
            </a:r>
            <a:endParaRPr sz="700" dirty="0">
              <a:latin typeface="Microsoft Sans Serif"/>
              <a:cs typeface="Microsoft Sans Serif"/>
            </a:endParaRPr>
          </a:p>
          <a:p>
            <a:pPr marL="671830">
              <a:spcBef>
                <a:spcPts val="59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participantes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cumplir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sus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específicas.</a:t>
            </a:r>
            <a:endParaRPr sz="550" dirty="0">
              <a:latin typeface="Microsoft Sans Serif"/>
              <a:cs typeface="Microsoft Sans Serif"/>
            </a:endParaRPr>
          </a:p>
          <a:p>
            <a:pPr marL="680085" marR="5080" indent="32384">
              <a:lnSpc>
                <a:spcPct val="111100"/>
              </a:lnSpc>
              <a:spcBef>
                <a:spcPts val="4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'Especificaciones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tensión'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C37.100.1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América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Norte, definen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dichos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equipos.</a:t>
            </a:r>
            <a:endParaRPr sz="750" dirty="0">
              <a:latin typeface="Microsoft Sans Serif"/>
              <a:cs typeface="Microsoft Sans Serif"/>
            </a:endParaRPr>
          </a:p>
          <a:p>
            <a:pPr marL="715645" marR="272415" indent="24765">
              <a:lnSpc>
                <a:spcPct val="111100"/>
              </a:lnSpc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°C.</a:t>
            </a:r>
            <a:endParaRPr sz="750" dirty="0">
              <a:latin typeface="Microsoft Sans Serif"/>
              <a:cs typeface="Microsoft Sans Serif"/>
            </a:endParaRPr>
          </a:p>
          <a:p>
            <a:pPr marL="691515" marR="123825" indent="17780">
              <a:lnSpc>
                <a:spcPts val="1000"/>
              </a:lnSpc>
              <a:spcBef>
                <a:spcPts val="5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ance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cuanto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contaminación,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condensaciones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562835" y="5880562"/>
            <a:ext cx="2822575" cy="406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2225">
              <a:lnSpc>
                <a:spcPct val="119000"/>
              </a:lnSpc>
              <a:spcBef>
                <a:spcPts val="10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significativamente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contaminado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polvo,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humo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corrosivos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ases,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vapores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sal.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asumirá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requisitos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usuario,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hay.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551663" y="6535375"/>
            <a:ext cx="3148965" cy="1017905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7780">
              <a:spcBef>
                <a:spcPts val="204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ns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siguientes: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36830" indent="635">
              <a:lnSpc>
                <a:spcPct val="111100"/>
              </a:lnSpc>
              <a:spcBef>
                <a:spcPts val="3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%,</a:t>
            </a:r>
            <a:endParaRPr sz="750" dirty="0">
              <a:latin typeface="Microsoft Sans Serif"/>
              <a:cs typeface="Microsoft Sans Serif"/>
            </a:endParaRPr>
          </a:p>
          <a:p>
            <a:pPr marL="13335">
              <a:spcBef>
                <a:spcPts val="300"/>
              </a:spcBef>
            </a:pP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vapor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kPa.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3335"/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endParaRPr sz="750" dirty="0">
              <a:latin typeface="Microsoft Sans Serif"/>
              <a:cs typeface="Microsoft Sans Serif"/>
            </a:endParaRPr>
          </a:p>
          <a:p>
            <a:pPr marL="68580">
              <a:spcBef>
                <a:spcPts val="5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%,</a:t>
            </a:r>
            <a:endParaRPr sz="800" dirty="0">
              <a:latin typeface="Microsoft Sans Serif"/>
              <a:cs typeface="Microsoft Sans Serif"/>
            </a:endParaRPr>
          </a:p>
          <a:p>
            <a:pPr marL="13335">
              <a:spcBef>
                <a:spcPts val="290"/>
              </a:spcBef>
            </a:pP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vapor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mes,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kPa.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570334" y="7818582"/>
            <a:ext cx="2868930" cy="342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condiciones,</a:t>
            </a:r>
            <a:r>
              <a:rPr sz="600" b="1" spc="15" dirty="0">
                <a:solidFill>
                  <a:srgbClr val="171514"/>
                </a:solidFill>
                <a:latin typeface="Trebuchet MS"/>
                <a:cs typeface="Trebuchet MS"/>
              </a:rPr>
              <a:t>condensación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ocasionalmente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ocurrir.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/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repentinos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547693" y="8345671"/>
            <a:ext cx="2957195" cy="109927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22860" marR="5080" indent="35560">
              <a:lnSpc>
                <a:spcPct val="102600"/>
              </a:lnSpc>
              <a:spcBef>
                <a:spcPts val="8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rotura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42875" indent="8890">
              <a:lnSpc>
                <a:spcPct val="138900"/>
              </a:lnSpc>
              <a:spcBef>
                <a:spcPts val="77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apropiado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edificio,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calefacción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adecuadas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estación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mediante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IEC/TS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62271-304:2019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Anexo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mitigar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riesgo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envejecimiento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prematuro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expone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136178" y="4473367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PM108481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0900" y="5689625"/>
          <a:ext cx="3797933" cy="868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009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5377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679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679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18808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46977">
                <a:tc rowSpan="2"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Clase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>
                    <a:lnR w="3175">
                      <a:solidFill>
                        <a:srgbClr val="231F20"/>
                      </a:solidFill>
                      <a:prstDash val="solid"/>
                    </a:lnR>
                    <a:solidFill>
                      <a:srgbClr val="E5E5E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Conductividad</a:t>
                      </a:r>
                      <a:r>
                        <a:rPr sz="5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R="698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NaCl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(μS/cm)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solidFill>
                      <a:srgbClr val="D3D8DC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D3D8DC"/>
                    </a:solidFill>
                  </a:tcPr>
                </a:tc>
                <a:tc>
                  <a:txBody>
                    <a:bodyPr/>
                    <a:lstStyle/>
                    <a:p>
                      <a:pPr marR="13970"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100-150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41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D3D8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50673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determinar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L w="3175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D3D8D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7780" marB="0">
                    <a:lnR w="3175">
                      <a:solidFill>
                        <a:srgbClr val="231F20"/>
                      </a:solidFill>
                      <a:prstDash val="solid"/>
                    </a:lnR>
                    <a:solidFill>
                      <a:srgbClr val="E5E5E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68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solidFill>
                      <a:srgbClr val="D3D8D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solidFill>
                      <a:srgbClr val="D3D8D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solidFill>
                      <a:srgbClr val="D3D8DC"/>
                    </a:solidFill>
                  </a:tcPr>
                </a:tc>
                <a:tc>
                  <a:txBody>
                    <a:bodyPr/>
                    <a:lstStyle/>
                    <a:p>
                      <a:pPr marL="5340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PH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979EA5"/>
                      </a:solidFill>
                      <a:prstDash val="solid"/>
                    </a:lnT>
                    <a:solidFill>
                      <a:srgbClr val="D3D8D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33">
                <a:tc rowSpan="3"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Condensación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4130" marB="0">
                    <a:lnR w="3175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CAEB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CAEBFC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FFE0B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retenido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debido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 marR="64769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depósitos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secos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conductores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3175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EAC4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4130" marB="0">
                    <a:lnR w="3175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CAEB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CAEBF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FFE0B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EAC4C4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hay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límite</a:t>
                      </a:r>
                      <a:r>
                        <a:rPr sz="4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superior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definido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L w="3175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D1E9C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4130" marB="0">
                    <a:lnR w="3175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CAEB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CH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CAEBF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E0B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3175">
                      <a:solidFill>
                        <a:srgbClr val="231F20"/>
                      </a:solidFill>
                      <a:prstDash val="solid"/>
                    </a:lnL>
                    <a:lnR w="3175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AC4C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3180" marB="0">
                    <a:lnL w="3175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D1E9C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6" y="418562"/>
            <a:ext cx="2272030" cy="880110"/>
          </a:xfrm>
          <a:prstGeom prst="rect">
            <a:avLst/>
          </a:prstGeom>
        </p:spPr>
        <p:txBody>
          <a:bodyPr vert="horz" wrap="square" lIns="0" tIns="135890" rIns="0" bIns="0" rtlCol="0">
            <a:spAutoFit/>
          </a:bodyPr>
          <a:lstStyle/>
          <a:p>
            <a:pPr marL="12700">
              <a:spcBef>
                <a:spcPts val="1070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500"/>
              </a:lnSpc>
              <a:spcBef>
                <a:spcPts val="114"/>
              </a:spcBef>
            </a:pPr>
            <a:r>
              <a:rPr sz="11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lang="es-ES" sz="11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11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endParaRPr sz="11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5" y="1695032"/>
            <a:ext cx="3790950" cy="40246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2799"/>
              </a:lnSpc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 donde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 puede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indicado,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especificarán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ser: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912620">
              <a:lnSpc>
                <a:spcPts val="880"/>
              </a:lnSpc>
              <a:spcBef>
                <a:spcPts val="45"/>
              </a:spcBef>
            </a:pP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(a)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+40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climas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muy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fríos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(b)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+55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cálidos.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63245">
              <a:lnSpc>
                <a:spcPct val="112799"/>
              </a:lnSpc>
              <a:spcBef>
                <a:spcPts val="835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establece: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/>
            <a:r>
              <a:rPr sz="5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Contaminación</a:t>
            </a:r>
            <a:endParaRPr sz="500" dirty="0">
              <a:latin typeface="Microsoft Sans Serif"/>
              <a:cs typeface="Microsoft Sans Serif"/>
            </a:endParaRPr>
          </a:p>
          <a:p>
            <a:pPr marL="12700" marR="278130">
              <a:lnSpc>
                <a:spcPct val="112799"/>
              </a:lnSpc>
              <a:spcBef>
                <a:spcPts val="31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hacer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IEC/TS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62271-304,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diseño para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destinados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utilizados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climáticas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severas.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60721-3-3: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1996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sustancias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químicas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depósitos.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335405">
              <a:lnSpc>
                <a:spcPct val="122200"/>
              </a:lnSpc>
              <a:spcBef>
                <a:spcPts val="735"/>
              </a:spcBef>
            </a:pP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P0: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30" dirty="0">
                <a:solidFill>
                  <a:srgbClr val="171514"/>
                </a:solidFill>
                <a:latin typeface="Trebuchet MS"/>
                <a:cs typeface="Trebuchet MS"/>
              </a:rPr>
              <a:t>Contaminación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40" dirty="0">
                <a:solidFill>
                  <a:srgbClr val="171514"/>
                </a:solidFill>
                <a:latin typeface="Trebuchet MS"/>
                <a:cs typeface="Trebuchet MS"/>
              </a:rPr>
              <a:t>muy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Trebuchet MS"/>
                <a:cs typeface="Trebuchet MS"/>
              </a:rPr>
              <a:t>lumínica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(como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se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indica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en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-30" dirty="0">
                <a:solidFill>
                  <a:srgbClr val="171514"/>
                </a:solidFill>
                <a:latin typeface="Trebuchet MS"/>
                <a:cs typeface="Trebuchet MS"/>
              </a:rPr>
              <a:t>4.1.2,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30" dirty="0" err="1">
                <a:solidFill>
                  <a:srgbClr val="171514"/>
                </a:solidFill>
                <a:latin typeface="Trebuchet MS"/>
                <a:cs typeface="Trebuchet MS"/>
              </a:rPr>
              <a:t>punto</a:t>
            </a:r>
            <a:r>
              <a:rPr lang="es-ES" sz="600" b="1" spc="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d),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Trebuchet MS"/>
                <a:cs typeface="Trebuchet MS"/>
              </a:rPr>
              <a:t>IEC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62271-1:2017/A1:2021)</a:t>
            </a:r>
            <a:endParaRPr sz="600" dirty="0">
              <a:latin typeface="Trebuchet MS"/>
              <a:cs typeface="Trebuchet MS"/>
            </a:endParaRPr>
          </a:p>
          <a:p>
            <a:pPr marL="120650" indent="-108585">
              <a:spcBef>
                <a:spcPts val="21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zonas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significativa;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250190" indent="-108585">
              <a:lnSpc>
                <a:spcPct val="122200"/>
              </a:lnSpc>
              <a:spcBef>
                <a:spcPts val="1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Anexo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TS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62271:2019)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precauciones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(ver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Anexo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TS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62271-304)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recuperar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194310" indent="-108585">
              <a:lnSpc>
                <a:spcPct val="118800"/>
              </a:lnSpc>
              <a:spcBef>
                <a:spcPts val="2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 con precauciones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(ver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Anexo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C).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vivienda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adaptada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exterior.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desconectarse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33985">
              <a:lnSpc>
                <a:spcPts val="880"/>
              </a:lnSpc>
              <a:spcBef>
                <a:spcPts val="45"/>
              </a:spcBef>
            </a:pPr>
            <a:r>
              <a:rPr sz="600" b="1" spc="-10" dirty="0">
                <a:solidFill>
                  <a:srgbClr val="171514"/>
                </a:solidFill>
                <a:latin typeface="Trebuchet MS"/>
                <a:cs typeface="Trebuchet MS"/>
              </a:rPr>
              <a:t>PL:</a:t>
            </a:r>
            <a:r>
              <a:rPr sz="6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Trebuchet MS"/>
                <a:cs typeface="Trebuchet MS"/>
              </a:rPr>
              <a:t>La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Trebuchet MS"/>
                <a:cs typeface="Trebuchet MS"/>
              </a:rPr>
              <a:t>contaminación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Trebuchet MS"/>
                <a:cs typeface="Trebuchet MS"/>
              </a:rPr>
              <a:t>lumínica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se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considera</a:t>
            </a:r>
            <a:r>
              <a:rPr sz="6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40" dirty="0">
                <a:solidFill>
                  <a:srgbClr val="171514"/>
                </a:solidFill>
                <a:latin typeface="Trebuchet MS"/>
                <a:cs typeface="Trebuchet MS"/>
              </a:rPr>
              <a:t>una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clase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30" dirty="0">
                <a:solidFill>
                  <a:srgbClr val="171514"/>
                </a:solidFill>
                <a:latin typeface="Trebuchet MS"/>
                <a:cs typeface="Trebuchet MS"/>
              </a:rPr>
              <a:t>gravedad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la</a:t>
            </a:r>
            <a:r>
              <a:rPr sz="6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Trebuchet MS"/>
                <a:cs typeface="Trebuchet MS"/>
              </a:rPr>
              <a:t>contaminación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 err="1">
                <a:solidFill>
                  <a:srgbClr val="171514"/>
                </a:solidFill>
                <a:latin typeface="Trebuchet MS"/>
                <a:cs typeface="Trebuchet MS"/>
              </a:rPr>
              <a:t>sitio</a:t>
            </a:r>
            <a:r>
              <a:rPr lang="es-ES"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5" dirty="0">
                <a:solidFill>
                  <a:srgbClr val="171514"/>
                </a:solidFill>
                <a:latin typeface="Trebuchet MS"/>
                <a:cs typeface="Trebuchet MS"/>
              </a:rPr>
              <a:t>(SPS)</a:t>
            </a:r>
            <a:r>
              <a:rPr sz="6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10" dirty="0">
                <a:solidFill>
                  <a:srgbClr val="171514"/>
                </a:solidFill>
                <a:latin typeface="Trebuchet MS"/>
                <a:cs typeface="Trebuchet MS"/>
              </a:rPr>
              <a:t>'luz'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40" dirty="0">
                <a:solidFill>
                  <a:srgbClr val="171514"/>
                </a:solidFill>
                <a:latin typeface="Trebuchet MS"/>
                <a:cs typeface="Trebuchet MS"/>
              </a:rPr>
              <a:t>según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Trebuchet MS"/>
                <a:cs typeface="Trebuchet MS"/>
              </a:rPr>
              <a:t>IEC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dirty="0">
                <a:solidFill>
                  <a:srgbClr val="171514"/>
                </a:solidFill>
                <a:latin typeface="Trebuchet MS"/>
                <a:cs typeface="Trebuchet MS"/>
              </a:rPr>
              <a:t>TS</a:t>
            </a:r>
            <a:r>
              <a:rPr sz="6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-15" dirty="0">
                <a:solidFill>
                  <a:srgbClr val="171514"/>
                </a:solidFill>
                <a:latin typeface="Trebuchet MS"/>
                <a:cs typeface="Trebuchet MS"/>
              </a:rPr>
              <a:t>60815-1</a:t>
            </a:r>
            <a:endParaRPr sz="600" dirty="0">
              <a:latin typeface="Trebuchet MS"/>
              <a:cs typeface="Trebuchet MS"/>
            </a:endParaRPr>
          </a:p>
          <a:p>
            <a:pPr marL="120650" marR="406400" indent="-108585">
              <a:lnSpc>
                <a:spcPts val="88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precauciones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vivienda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rurales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urbanas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actividades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industriales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tráfico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moderado.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04"/>
              </a:spcBef>
            </a:pPr>
            <a:r>
              <a:rPr sz="500" b="1" spc="5" dirty="0">
                <a:solidFill>
                  <a:srgbClr val="171514"/>
                </a:solidFill>
                <a:latin typeface="Trebuchet MS"/>
                <a:cs typeface="Trebuchet MS"/>
              </a:rPr>
              <a:t>PH:</a:t>
            </a:r>
            <a:r>
              <a:rPr sz="5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25" dirty="0">
                <a:solidFill>
                  <a:srgbClr val="171514"/>
                </a:solidFill>
                <a:latin typeface="Trebuchet MS"/>
                <a:cs typeface="Trebuchet MS"/>
              </a:rPr>
              <a:t>Contaminación</a:t>
            </a:r>
            <a:r>
              <a:rPr sz="5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171514"/>
                </a:solidFill>
                <a:latin typeface="Trebuchet MS"/>
                <a:cs typeface="Trebuchet MS"/>
              </a:rPr>
              <a:t>intensa</a:t>
            </a:r>
            <a:r>
              <a:rPr sz="5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10" dirty="0">
                <a:solidFill>
                  <a:srgbClr val="171514"/>
                </a:solidFill>
                <a:latin typeface="Trebuchet MS"/>
                <a:cs typeface="Trebuchet MS"/>
              </a:rPr>
              <a:t>(cualquier</a:t>
            </a:r>
            <a:r>
              <a:rPr sz="5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10" dirty="0">
                <a:solidFill>
                  <a:srgbClr val="171514"/>
                </a:solidFill>
                <a:latin typeface="Trebuchet MS"/>
                <a:cs typeface="Trebuchet MS"/>
              </a:rPr>
              <a:t>nivel</a:t>
            </a:r>
            <a:r>
              <a:rPr sz="5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5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171514"/>
                </a:solidFill>
                <a:latin typeface="Trebuchet MS"/>
                <a:cs typeface="Trebuchet MS"/>
              </a:rPr>
              <a:t>contaminación</a:t>
            </a:r>
            <a:r>
              <a:rPr sz="5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171514"/>
                </a:solidFill>
                <a:latin typeface="Trebuchet MS"/>
                <a:cs typeface="Trebuchet MS"/>
              </a:rPr>
              <a:t>que</a:t>
            </a:r>
            <a:r>
              <a:rPr sz="500" b="1" spc="-1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171514"/>
                </a:solidFill>
                <a:latin typeface="Trebuchet MS"/>
                <a:cs typeface="Trebuchet MS"/>
              </a:rPr>
              <a:t>exceda</a:t>
            </a:r>
            <a:r>
              <a:rPr sz="500" b="1" spc="-2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500" b="1" dirty="0">
                <a:solidFill>
                  <a:srgbClr val="171514"/>
                </a:solidFill>
                <a:latin typeface="Trebuchet MS"/>
                <a:cs typeface="Trebuchet MS"/>
              </a:rPr>
              <a:t>PL)</a:t>
            </a:r>
            <a:endParaRPr sz="500" dirty="0">
              <a:latin typeface="Trebuchet MS"/>
              <a:cs typeface="Trebuchet MS"/>
            </a:endParaRPr>
          </a:p>
          <a:p>
            <a:pPr marL="120650" marR="139700" indent="-108585">
              <a:lnSpc>
                <a:spcPct val="122200"/>
              </a:lnSpc>
              <a:spcBef>
                <a:spcPts val="2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precauciones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viviendas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zonas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urbanas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actividades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mucho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tráfico.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750" dirty="0">
              <a:latin typeface="Microsoft Sans Serif"/>
              <a:cs typeface="Microsoft Sans Serif"/>
            </a:endParaRPr>
          </a:p>
          <a:p>
            <a:pPr marL="12700"/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IEC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dirty="0">
                <a:solidFill>
                  <a:srgbClr val="171514"/>
                </a:solidFill>
                <a:latin typeface="Trebuchet MS"/>
                <a:cs typeface="Trebuchet MS"/>
              </a:rPr>
              <a:t>TS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20" dirty="0">
                <a:solidFill>
                  <a:srgbClr val="171514"/>
                </a:solidFill>
                <a:latin typeface="Trebuchet MS"/>
                <a:cs typeface="Trebuchet MS"/>
              </a:rPr>
              <a:t>62271-304: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15" dirty="0">
                <a:solidFill>
                  <a:srgbClr val="171514"/>
                </a:solidFill>
                <a:latin typeface="Trebuchet MS"/>
                <a:cs typeface="Trebuchet MS"/>
              </a:rPr>
              <a:t>2019</a:t>
            </a:r>
            <a:endParaRPr sz="750" dirty="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6" y="6554489"/>
            <a:ext cx="3712845" cy="3228384"/>
          </a:xfrm>
          <a:prstGeom prst="rect">
            <a:avLst/>
          </a:prstGeom>
        </p:spPr>
        <p:txBody>
          <a:bodyPr vert="horz" wrap="square" lIns="0" tIns="69850" rIns="0" bIns="0" rtlCol="0">
            <a:spAutoFit/>
          </a:bodyPr>
          <a:lstStyle/>
          <a:p>
            <a:pPr marL="12700">
              <a:spcBef>
                <a:spcPts val="550"/>
              </a:spcBef>
            </a:pP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Humedad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340"/>
              </a:spcBef>
            </a:pPr>
            <a:r>
              <a:rPr sz="650" b="1" spc="25" dirty="0">
                <a:solidFill>
                  <a:srgbClr val="171514"/>
                </a:solidFill>
                <a:latin typeface="Trebuchet MS"/>
                <a:cs typeface="Trebuchet MS"/>
              </a:rPr>
              <a:t>La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40" dirty="0">
                <a:solidFill>
                  <a:srgbClr val="171514"/>
                </a:solidFill>
                <a:latin typeface="Trebuchet MS"/>
                <a:cs typeface="Trebuchet MS"/>
              </a:rPr>
              <a:t>humedad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15" dirty="0">
                <a:solidFill>
                  <a:srgbClr val="171514"/>
                </a:solidFill>
                <a:latin typeface="Trebuchet MS"/>
                <a:cs typeface="Trebuchet MS"/>
              </a:rPr>
              <a:t>revela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0" dirty="0">
                <a:solidFill>
                  <a:srgbClr val="171514"/>
                </a:solidFill>
                <a:latin typeface="Trebuchet MS"/>
                <a:cs typeface="Trebuchet MS"/>
              </a:rPr>
              <a:t>las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condiciones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0" dirty="0">
                <a:solidFill>
                  <a:srgbClr val="171514"/>
                </a:solidFill>
                <a:latin typeface="Trebuchet MS"/>
                <a:cs typeface="Trebuchet MS"/>
              </a:rPr>
              <a:t>las</a:t>
            </a:r>
            <a:r>
              <a:rPr sz="65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5" dirty="0">
                <a:solidFill>
                  <a:srgbClr val="171514"/>
                </a:solidFill>
                <a:latin typeface="Trebuchet MS"/>
                <a:cs typeface="Trebuchet MS"/>
              </a:rPr>
              <a:t>atmósferas</a:t>
            </a:r>
            <a:r>
              <a:rPr sz="6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50" b="1" spc="35" dirty="0">
                <a:solidFill>
                  <a:srgbClr val="171514"/>
                </a:solidFill>
                <a:latin typeface="Trebuchet MS"/>
                <a:cs typeface="Trebuchet MS"/>
              </a:rPr>
              <a:t>contaminadas</a:t>
            </a:r>
            <a:endParaRPr sz="650" dirty="0">
              <a:latin typeface="Trebuchet MS"/>
              <a:cs typeface="Trebuchet MS"/>
            </a:endParaRPr>
          </a:p>
          <a:p>
            <a:pPr marL="12700" marR="198120">
              <a:lnSpc>
                <a:spcPts val="880"/>
              </a:lnSpc>
              <a:spcBef>
                <a:spcPts val="45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regiones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cálidos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húmedos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frecuentes,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producirse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cambios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bruscos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provocan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495934">
              <a:lnSpc>
                <a:spcPts val="880"/>
              </a:lnSpc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tropicales,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relativa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98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%.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750" dirty="0">
              <a:latin typeface="Microsoft Sans Serif"/>
              <a:cs typeface="Microsoft Sans Serif"/>
            </a:endParaRPr>
          </a:p>
          <a:p>
            <a:pPr marL="12700"/>
            <a:r>
              <a:rPr sz="700" b="1" spc="-20" dirty="0">
                <a:solidFill>
                  <a:srgbClr val="171514"/>
                </a:solidFill>
                <a:latin typeface="Trebuchet MS"/>
                <a:cs typeface="Trebuchet MS"/>
              </a:rPr>
              <a:t>C0: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40" dirty="0">
                <a:solidFill>
                  <a:srgbClr val="171514"/>
                </a:solidFill>
                <a:latin typeface="Trebuchet MS"/>
                <a:cs typeface="Trebuchet MS"/>
              </a:rPr>
              <a:t>Normalmente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40" dirty="0">
                <a:solidFill>
                  <a:srgbClr val="171514"/>
                </a:solidFill>
                <a:latin typeface="Trebuchet MS"/>
                <a:cs typeface="Trebuchet MS"/>
              </a:rPr>
              <a:t>no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Trebuchet MS"/>
                <a:cs typeface="Trebuchet MS"/>
              </a:rPr>
              <a:t>se</a:t>
            </a:r>
            <a:r>
              <a:rPr sz="7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Trebuchet MS"/>
                <a:cs typeface="Trebuchet MS"/>
              </a:rPr>
              <a:t>produce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Trebuchet MS"/>
                <a:cs typeface="Trebuchet MS"/>
              </a:rPr>
              <a:t>condensación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Trebuchet MS"/>
                <a:cs typeface="Trebuchet MS"/>
              </a:rPr>
              <a:t>(no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60" dirty="0">
                <a:solidFill>
                  <a:srgbClr val="171514"/>
                </a:solidFill>
                <a:latin typeface="Trebuchet MS"/>
                <a:cs typeface="Trebuchet MS"/>
              </a:rPr>
              <a:t>más</a:t>
            </a:r>
            <a:r>
              <a:rPr sz="7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40" dirty="0">
                <a:solidFill>
                  <a:srgbClr val="171514"/>
                </a:solidFill>
                <a:latin typeface="Trebuchet MS"/>
                <a:cs typeface="Trebuchet MS"/>
              </a:rPr>
              <a:t>dos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Trebuchet MS"/>
                <a:cs typeface="Trebuchet MS"/>
              </a:rPr>
              <a:t>veces</a:t>
            </a:r>
            <a:r>
              <a:rPr sz="700" b="1" spc="-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Trebuchet MS"/>
                <a:cs typeface="Trebuchet MS"/>
              </a:rPr>
              <a:t>al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Trebuchet MS"/>
                <a:cs typeface="Trebuchet MS"/>
              </a:rPr>
              <a:t>año)</a:t>
            </a:r>
            <a:endParaRPr sz="700" dirty="0">
              <a:latin typeface="Trebuchet MS"/>
              <a:cs typeface="Trebuchet MS"/>
            </a:endParaRPr>
          </a:p>
          <a:p>
            <a:pPr marL="120650" marR="618490" indent="-108585" algn="just">
              <a:lnSpc>
                <a:spcPts val="880"/>
              </a:lnSpc>
              <a:spcBef>
                <a:spcPts val="4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 con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continuo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y/o temperatura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condensaciones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vivienda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diarias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exterior;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84455" indent="-108585">
              <a:lnSpc>
                <a:spcPts val="88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 control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temperatura.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vivienda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diarias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veces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año.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lnSpc>
                <a:spcPts val="855"/>
              </a:lnSpc>
            </a:pPr>
            <a:r>
              <a:rPr sz="750" b="1" spc="-15" dirty="0">
                <a:solidFill>
                  <a:srgbClr val="171514"/>
                </a:solidFill>
                <a:latin typeface="Trebuchet MS"/>
                <a:cs typeface="Trebuchet MS"/>
              </a:rPr>
              <a:t>CL: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Condensación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40" dirty="0">
                <a:solidFill>
                  <a:srgbClr val="171514"/>
                </a:solidFill>
                <a:latin typeface="Trebuchet MS"/>
                <a:cs typeface="Trebuchet MS"/>
              </a:rPr>
              <a:t>no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Trebuchet MS"/>
                <a:cs typeface="Trebuchet MS"/>
              </a:rPr>
              <a:t>frecuente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Trebuchet MS"/>
                <a:cs typeface="Trebuchet MS"/>
              </a:rPr>
              <a:t>(no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65" dirty="0">
                <a:solidFill>
                  <a:srgbClr val="171514"/>
                </a:solidFill>
                <a:latin typeface="Trebuchet MS"/>
                <a:cs typeface="Trebuchet MS"/>
              </a:rPr>
              <a:t>más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40" dirty="0">
                <a:solidFill>
                  <a:srgbClr val="171514"/>
                </a:solidFill>
                <a:latin typeface="Trebuchet MS"/>
                <a:cs typeface="Trebuchet MS"/>
              </a:rPr>
              <a:t>dos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Trebuchet MS"/>
                <a:cs typeface="Trebuchet MS"/>
              </a:rPr>
              <a:t>veces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al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mes)</a:t>
            </a:r>
            <a:endParaRPr sz="750" dirty="0">
              <a:latin typeface="Trebuchet MS"/>
              <a:cs typeface="Trebuchet MS"/>
            </a:endParaRPr>
          </a:p>
          <a:p>
            <a:pPr marL="120650" marR="5080" indent="-108585">
              <a:lnSpc>
                <a:spcPts val="880"/>
              </a:lnSpc>
              <a:spcBef>
                <a:spcPts val="2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 control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o temperatura.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lang="es-ES"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construcción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vivienda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diarias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excluir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lnSpc>
                <a:spcPts val="855"/>
              </a:lnSpc>
            </a:pPr>
            <a:r>
              <a:rPr sz="750" b="1" spc="5" dirty="0">
                <a:solidFill>
                  <a:srgbClr val="171514"/>
                </a:solidFill>
                <a:latin typeface="Trebuchet MS"/>
                <a:cs typeface="Trebuchet MS"/>
              </a:rPr>
              <a:t>CH: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Condensación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Trebuchet MS"/>
                <a:cs typeface="Trebuchet MS"/>
              </a:rPr>
              <a:t>frecuente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40" dirty="0">
                <a:solidFill>
                  <a:srgbClr val="171514"/>
                </a:solidFill>
                <a:latin typeface="Trebuchet MS"/>
                <a:cs typeface="Trebuchet MS"/>
              </a:rPr>
              <a:t>(más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40" dirty="0">
                <a:solidFill>
                  <a:srgbClr val="171514"/>
                </a:solidFill>
                <a:latin typeface="Trebuchet MS"/>
                <a:cs typeface="Trebuchet MS"/>
              </a:rPr>
              <a:t>dos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Trebuchet MS"/>
                <a:cs typeface="Trebuchet MS"/>
              </a:rPr>
              <a:t>veces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al</a:t>
            </a:r>
            <a:r>
              <a:rPr sz="75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mes)</a:t>
            </a:r>
            <a:endParaRPr sz="750" dirty="0">
              <a:latin typeface="Trebuchet MS"/>
              <a:cs typeface="Trebuchet MS"/>
            </a:endParaRPr>
          </a:p>
          <a:p>
            <a:pPr marL="120650" marR="23495" indent="-108585">
              <a:lnSpc>
                <a:spcPts val="880"/>
              </a:lnSpc>
              <a:spcBef>
                <a:spcPts val="2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Habitaciones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tengan control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temperatura.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vivienda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diarias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producirse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frecuente.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635"/>
              </a:spcBef>
            </a:pPr>
            <a:r>
              <a:rPr sz="9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Otros</a:t>
            </a:r>
            <a:endParaRPr sz="950" dirty="0">
              <a:latin typeface="Microsoft Sans Serif"/>
              <a:cs typeface="Microsoft Sans Serif"/>
            </a:endParaRPr>
          </a:p>
          <a:p>
            <a:pPr marL="120650" marR="135890" indent="-108585" algn="just">
              <a:lnSpc>
                <a:spcPct val="112799"/>
              </a:lnSpc>
              <a:spcBef>
                <a:spcPts val="22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prevalecen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poner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usuario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especificarlas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haciendo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referencia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60721.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57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432223"/>
            <a:ext cx="327596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6" y="1674763"/>
            <a:ext cx="3770629" cy="18119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ligadas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quirófano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emplazamiento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rodea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y,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finalmente,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</a:t>
            </a:r>
            <a:r>
              <a:rPr lang="es-ES"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estaciones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46355">
              <a:lnSpc>
                <a:spcPts val="1050"/>
              </a:lnSpc>
              <a:spcBef>
                <a:spcPts val="7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matriz que puede impactar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allá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volverse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severos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MT,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BT,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una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definición de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comparación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MT.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 tabla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explica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podrían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interactuar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criterios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fácilmente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identificables.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700" marR="81915">
              <a:lnSpc>
                <a:spcPct val="134600"/>
              </a:lnSpc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ocasionalmente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producirse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incluso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continúa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indicando medidas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implementar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5" y="3674451"/>
            <a:ext cx="3798570" cy="1399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5100">
              <a:lnSpc>
                <a:spcPct val="125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seleccionar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factores ambientales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determinada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aplicación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recomienda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verificar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estas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influencias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factores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únicos,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combinados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secuenciales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 que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ocurren.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análisis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cotejarse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 sido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diseñado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severas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Bajo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ciertas condiciones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severas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contaminación, en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allá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mencionadas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anteriormente,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correctamente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diseñados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sufrir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daños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rápida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metálicas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degradación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aislantes.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00206" y="5288792"/>
            <a:ext cx="3823335" cy="1524905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 algn="just">
              <a:spcBef>
                <a:spcPts val="345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692150" algn="just">
              <a:lnSpc>
                <a:spcPct val="134600"/>
              </a:lnSpc>
              <a:spcBef>
                <a:spcPts val="2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identificar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brechas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especifican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ilustrar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42900" algn="just">
              <a:lnSpc>
                <a:spcPts val="1050"/>
              </a:lnSpc>
              <a:spcBef>
                <a:spcPts val="8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aleatoria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pone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relieve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valores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estandarizados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mientras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estandarizados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vapor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árido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60721-2-1.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curva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agosto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zona;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anuales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supuestos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2040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definidos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datos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climática utilizada,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escenario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Panel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Intergubernamental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Climático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(IPCC),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implementado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19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software.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72206" y="5399897"/>
            <a:ext cx="2524125" cy="285976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>
              <a:spcBef>
                <a:spcPts val="350"/>
              </a:spcBef>
            </a:pP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IEC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20" dirty="0">
                <a:solidFill>
                  <a:srgbClr val="171514"/>
                </a:solidFill>
                <a:latin typeface="Trebuchet MS"/>
                <a:cs typeface="Trebuchet MS"/>
              </a:rPr>
              <a:t>60721-2-1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5" dirty="0">
                <a:solidFill>
                  <a:srgbClr val="171514"/>
                </a:solidFill>
                <a:latin typeface="Trebuchet MS"/>
                <a:cs typeface="Trebuchet MS"/>
              </a:rPr>
              <a:t>Climas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aplicados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171514"/>
                </a:solidFill>
                <a:latin typeface="Trebuchet MS"/>
                <a:cs typeface="Trebuchet MS"/>
              </a:rPr>
              <a:t>al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35" dirty="0">
                <a:solidFill>
                  <a:srgbClr val="171514"/>
                </a:solidFill>
                <a:latin typeface="Trebuchet MS"/>
                <a:cs typeface="Trebuchet MS"/>
              </a:rPr>
              <a:t>caso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Trebuchet MS"/>
                <a:cs typeface="Trebuchet MS"/>
              </a:rPr>
              <a:t>uso:</a:t>
            </a:r>
            <a:endParaRPr sz="750">
              <a:latin typeface="Trebuchet MS"/>
              <a:cs typeface="Trebuchet MS"/>
            </a:endParaRPr>
          </a:p>
          <a:p>
            <a:pPr marL="12700">
              <a:spcBef>
                <a:spcPts val="219"/>
              </a:spcBef>
              <a:tabLst>
                <a:tab pos="2510790" algn="l"/>
              </a:tabLst>
            </a:pPr>
            <a:r>
              <a:rPr sz="6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endParaRPr sz="65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284906" y="5682960"/>
          <a:ext cx="2480307" cy="8945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676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67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2676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62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Tropical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25,00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Árido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048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Sí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  <a:solidFill>
                      <a:srgbClr val="D1E9CD"/>
                    </a:solidFill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75,00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Templado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0,00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Frío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0,00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Polar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0,00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231F20"/>
                      </a:solidFill>
                      <a:prstDash val="solid"/>
                    </a:lnT>
                    <a:lnB w="317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8900205" y="6895632"/>
            <a:ext cx="3640454" cy="2575385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spcBef>
                <a:spcPts val="195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correctivas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condensación.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25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cuidadosamente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0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Eliminar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subestación;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7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calefacción,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acondicionado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(HVAC);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Asegúrese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cableado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 dirty="0">
              <a:latin typeface="Microsoft Sans Serif"/>
              <a:cs typeface="Microsoft Sans Serif"/>
            </a:endParaRPr>
          </a:p>
          <a:p>
            <a:pPr marL="12700" algn="just"/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correctivas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4610" algn="just">
              <a:lnSpc>
                <a:spcPct val="159000"/>
              </a:lnSpc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deflectores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chevron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polvo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especialmente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control.</a:t>
            </a:r>
            <a:endParaRPr sz="550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44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eficientes,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si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hubiera.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ct val="159000"/>
              </a:lnSpc>
            </a:pP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evacuación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polvo.</a:t>
            </a:r>
            <a:endParaRPr sz="550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29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(IP)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07314">
              <a:lnSpc>
                <a:spcPts val="1050"/>
              </a:lnSpc>
              <a:spcBef>
                <a:spcPts val="8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acondicionado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refrigeración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forzada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filtros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restringir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polvo.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29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periódicamente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restos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piezas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aislantes.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0900" y="2092681"/>
          <a:ext cx="3794758" cy="322992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269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625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1155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469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promedio</a:t>
                      </a:r>
                      <a:r>
                        <a:rPr sz="3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25.31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promedio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27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b="1" spc="-25" dirty="0">
                          <a:solidFill>
                            <a:srgbClr val="171514"/>
                          </a:solidFill>
                          <a:latin typeface="Trebuchet MS"/>
                          <a:cs typeface="Trebuchet MS"/>
                        </a:rPr>
                        <a:t>76,95</a:t>
                      </a:r>
                      <a:endParaRPr sz="75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Presión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vapor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promedio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b="1" spc="-25" dirty="0">
                          <a:solidFill>
                            <a:srgbClr val="171514"/>
                          </a:solidFill>
                          <a:latin typeface="Trebuchet MS"/>
                          <a:cs typeface="Trebuchet MS"/>
                        </a:rPr>
                        <a:t>2.53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kPa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mínima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27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mín.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Presión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vapor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mín.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kPa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máxima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máxima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Presión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vapor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kPa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Tiempo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TOW</a:t>
                      </a:r>
                      <a:r>
                        <a:rPr sz="3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(2)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3763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h/y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563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spc="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Valores</a:t>
                      </a:r>
                      <a:r>
                        <a:rPr sz="700" spc="-30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700" spc="-2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00B6F2"/>
                          </a:solidFill>
                          <a:latin typeface="Microsoft Sans Serif"/>
                          <a:cs typeface="Microsoft Sans Serif"/>
                        </a:rPr>
                        <a:t>agosto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11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6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promedio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28.21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6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promedio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27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b="1" spc="-25" dirty="0">
                          <a:solidFill>
                            <a:srgbClr val="171514"/>
                          </a:solidFill>
                          <a:latin typeface="Trebuchet MS"/>
                          <a:cs typeface="Trebuchet MS"/>
                        </a:rPr>
                        <a:t>83,68</a:t>
                      </a:r>
                      <a:endParaRPr sz="75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69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Presión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vapor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promedio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b="1" spc="-30" dirty="0">
                          <a:solidFill>
                            <a:srgbClr val="171514"/>
                          </a:solidFill>
                          <a:latin typeface="Trebuchet MS"/>
                          <a:cs typeface="Trebuchet MS"/>
                        </a:rPr>
                        <a:t>3.2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kPa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469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mínima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27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6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mín.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Presión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vapor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mín.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2.63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kPa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máxima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máxima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Presión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vapor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3,98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kPa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2809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1280" indent="-81915">
                        <a:lnSpc>
                          <a:spcPct val="100000"/>
                        </a:lnSpc>
                        <a:buAutoNum type="arabicParenBoth"/>
                        <a:tabLst>
                          <a:tab pos="81915" algn="l"/>
                        </a:tabLst>
                      </a:pPr>
                      <a:r>
                        <a:rPr sz="450" i="1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Promedio:</a:t>
                      </a:r>
                      <a:r>
                        <a:rPr sz="450" i="1" spc="-1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i="1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Promedio.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 marL="108585" indent="-109220">
                        <a:lnSpc>
                          <a:spcPct val="100000"/>
                        </a:lnSpc>
                        <a:spcBef>
                          <a:spcPts val="110"/>
                        </a:spcBef>
                        <a:buAutoNum type="arabicParenBoth"/>
                        <a:tabLst>
                          <a:tab pos="109220" algn="l"/>
                        </a:tabLst>
                      </a:pPr>
                      <a:r>
                        <a:rPr sz="600" i="1" spc="-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REMOLQUE:</a:t>
                      </a:r>
                      <a:r>
                        <a:rPr sz="600" i="1" spc="-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Tiempo</a:t>
                      </a:r>
                      <a:r>
                        <a:rPr sz="600" i="1" spc="-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i="1" spc="-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2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mojado</a:t>
                      </a:r>
                      <a:r>
                        <a:rPr sz="600" i="1" spc="-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i="1" spc="-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acuerdo</a:t>
                      </a:r>
                      <a:r>
                        <a:rPr sz="600" i="1" spc="-1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sz="600" i="1" spc="-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ISO </a:t>
                      </a:r>
                      <a:r>
                        <a:rPr sz="600" i="1" spc="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9223.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6302902" y="6999338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302902" y="7354023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302902" y="7708722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302902" y="8063407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302902" y="8418106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302902" y="8772804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02902" y="9127490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302902" y="9482188"/>
            <a:ext cx="6444615" cy="177800"/>
          </a:xfrm>
          <a:custGeom>
            <a:avLst/>
            <a:gdLst/>
            <a:ahLst/>
            <a:cxnLst/>
            <a:rect l="l" t="t" r="r" b="b"/>
            <a:pathLst>
              <a:path w="6444615" h="177800">
                <a:moveTo>
                  <a:pt x="5615991" y="0"/>
                </a:moveTo>
                <a:lnTo>
                  <a:pt x="4355998" y="0"/>
                </a:lnTo>
                <a:lnTo>
                  <a:pt x="3456000" y="0"/>
                </a:lnTo>
                <a:lnTo>
                  <a:pt x="2627998" y="0"/>
                </a:lnTo>
                <a:lnTo>
                  <a:pt x="0" y="0"/>
                </a:lnTo>
                <a:lnTo>
                  <a:pt x="0" y="177342"/>
                </a:lnTo>
                <a:lnTo>
                  <a:pt x="2627998" y="177342"/>
                </a:lnTo>
                <a:lnTo>
                  <a:pt x="3456000" y="177342"/>
                </a:lnTo>
                <a:lnTo>
                  <a:pt x="4355998" y="177342"/>
                </a:lnTo>
                <a:lnTo>
                  <a:pt x="5615991" y="177342"/>
                </a:lnTo>
                <a:lnTo>
                  <a:pt x="5615991" y="0"/>
                </a:lnTo>
                <a:close/>
              </a:path>
              <a:path w="6444615" h="177800">
                <a:moveTo>
                  <a:pt x="6444005" y="0"/>
                </a:moveTo>
                <a:lnTo>
                  <a:pt x="5616003" y="0"/>
                </a:lnTo>
                <a:lnTo>
                  <a:pt x="5616003" y="177342"/>
                </a:lnTo>
                <a:lnTo>
                  <a:pt x="6444005" y="177342"/>
                </a:lnTo>
                <a:lnTo>
                  <a:pt x="644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6302906" y="7175094"/>
            <a:ext cx="6444615" cy="3175"/>
            <a:chOff x="575999" y="7175093"/>
            <a:chExt cx="6444615" cy="3175"/>
          </a:xfrm>
        </p:grpSpPr>
        <p:sp>
          <p:nvSpPr>
            <p:cNvPr id="12" name="object 12"/>
            <p:cNvSpPr/>
            <p:nvPr/>
          </p:nvSpPr>
          <p:spPr>
            <a:xfrm>
              <a:off x="575999" y="7176681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04000" y="7176681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31999" y="7176681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932000" y="7176681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192000" y="7176681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6302906" y="7529787"/>
            <a:ext cx="6444615" cy="3175"/>
            <a:chOff x="575999" y="7529786"/>
            <a:chExt cx="6444615" cy="3175"/>
          </a:xfrm>
        </p:grpSpPr>
        <p:sp>
          <p:nvSpPr>
            <p:cNvPr id="18" name="object 18"/>
            <p:cNvSpPr/>
            <p:nvPr/>
          </p:nvSpPr>
          <p:spPr>
            <a:xfrm>
              <a:off x="575999" y="7531374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04000" y="7531374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031999" y="7531374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932000" y="7531374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92000" y="7531374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6302906" y="7884480"/>
            <a:ext cx="6444615" cy="3175"/>
            <a:chOff x="575999" y="7884479"/>
            <a:chExt cx="6444615" cy="3175"/>
          </a:xfrm>
        </p:grpSpPr>
        <p:sp>
          <p:nvSpPr>
            <p:cNvPr id="24" name="object 24"/>
            <p:cNvSpPr/>
            <p:nvPr/>
          </p:nvSpPr>
          <p:spPr>
            <a:xfrm>
              <a:off x="575999" y="7886066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04000" y="7886066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031999" y="7886066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932000" y="7886066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192000" y="7886066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6302906" y="8239173"/>
            <a:ext cx="6444615" cy="3175"/>
            <a:chOff x="575999" y="8239172"/>
            <a:chExt cx="6444615" cy="3175"/>
          </a:xfrm>
        </p:grpSpPr>
        <p:sp>
          <p:nvSpPr>
            <p:cNvPr id="30" name="object 30"/>
            <p:cNvSpPr/>
            <p:nvPr/>
          </p:nvSpPr>
          <p:spPr>
            <a:xfrm>
              <a:off x="575999" y="8240759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204000" y="8240759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31999" y="8240759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32000" y="8240759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192000" y="8240759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6302906" y="8593864"/>
            <a:ext cx="6444615" cy="3175"/>
            <a:chOff x="575999" y="8593863"/>
            <a:chExt cx="6444615" cy="3175"/>
          </a:xfrm>
        </p:grpSpPr>
        <p:sp>
          <p:nvSpPr>
            <p:cNvPr id="36" name="object 36"/>
            <p:cNvSpPr/>
            <p:nvPr/>
          </p:nvSpPr>
          <p:spPr>
            <a:xfrm>
              <a:off x="575999" y="8595451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204000" y="8595451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31999" y="8595451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932000" y="8595451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192000" y="8595451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6302906" y="8948558"/>
            <a:ext cx="6444615" cy="3175"/>
            <a:chOff x="575999" y="8948557"/>
            <a:chExt cx="6444615" cy="3175"/>
          </a:xfrm>
        </p:grpSpPr>
        <p:sp>
          <p:nvSpPr>
            <p:cNvPr id="42" name="object 42"/>
            <p:cNvSpPr/>
            <p:nvPr/>
          </p:nvSpPr>
          <p:spPr>
            <a:xfrm>
              <a:off x="575999" y="8950145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204000" y="8950145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31999" y="8950145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932000" y="8950145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192000" y="8950145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6302906" y="9303250"/>
            <a:ext cx="6444615" cy="3175"/>
            <a:chOff x="575999" y="9303249"/>
            <a:chExt cx="6444615" cy="3175"/>
          </a:xfrm>
        </p:grpSpPr>
        <p:sp>
          <p:nvSpPr>
            <p:cNvPr id="48" name="object 48"/>
            <p:cNvSpPr/>
            <p:nvPr/>
          </p:nvSpPr>
          <p:spPr>
            <a:xfrm>
              <a:off x="575999" y="9304836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204000" y="9304836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31999" y="9304836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932000" y="9304836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192000" y="9304836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6302906" y="9657943"/>
            <a:ext cx="6444615" cy="3175"/>
            <a:chOff x="575999" y="9657942"/>
            <a:chExt cx="6444615" cy="3175"/>
          </a:xfrm>
        </p:grpSpPr>
        <p:sp>
          <p:nvSpPr>
            <p:cNvPr id="54" name="object 54"/>
            <p:cNvSpPr/>
            <p:nvPr/>
          </p:nvSpPr>
          <p:spPr>
            <a:xfrm>
              <a:off x="575999" y="9659529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204000" y="9659529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31999" y="9659529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32000" y="9659529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>
                  <a:moveTo>
                    <a:pt x="0" y="0"/>
                  </a:moveTo>
                  <a:lnTo>
                    <a:pt x="1260005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192000" y="9659529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9" name="object 5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7035336"/>
            <a:ext cx="105333" cy="105346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30913" y="7212683"/>
            <a:ext cx="105333" cy="105346"/>
          </a:xfrm>
          <a:prstGeom prst="rect">
            <a:avLst/>
          </a:prstGeom>
        </p:spPr>
      </p:pic>
      <p:pic>
        <p:nvPicPr>
          <p:cNvPr id="61" name="object 6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658913" y="7212683"/>
            <a:ext cx="105333" cy="105346"/>
          </a:xfrm>
          <a:prstGeom prst="rect">
            <a:avLst/>
          </a:prstGeom>
        </p:spPr>
      </p:pic>
      <p:pic>
        <p:nvPicPr>
          <p:cNvPr id="62" name="object 6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918912" y="7212683"/>
            <a:ext cx="105333" cy="105346"/>
          </a:xfrm>
          <a:prstGeom prst="rect">
            <a:avLst/>
          </a:prstGeom>
        </p:spPr>
      </p:pic>
      <p:pic>
        <p:nvPicPr>
          <p:cNvPr id="63" name="object 6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58913" y="7390029"/>
            <a:ext cx="105333" cy="105346"/>
          </a:xfrm>
          <a:prstGeom prst="rect">
            <a:avLst/>
          </a:prstGeom>
        </p:spPr>
      </p:pic>
      <p:pic>
        <p:nvPicPr>
          <p:cNvPr id="64" name="object 6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58913" y="7390029"/>
            <a:ext cx="105333" cy="105346"/>
          </a:xfrm>
          <a:prstGeom prst="rect">
            <a:avLst/>
          </a:prstGeom>
        </p:spPr>
      </p:pic>
      <p:pic>
        <p:nvPicPr>
          <p:cNvPr id="65" name="object 6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18912" y="7390029"/>
            <a:ext cx="105333" cy="105346"/>
          </a:xfrm>
          <a:prstGeom prst="rect">
            <a:avLst/>
          </a:prstGeom>
        </p:spPr>
      </p:pic>
      <p:pic>
        <p:nvPicPr>
          <p:cNvPr id="66" name="object 6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7567375"/>
            <a:ext cx="105333" cy="105346"/>
          </a:xfrm>
          <a:prstGeom prst="rect">
            <a:avLst/>
          </a:prstGeom>
        </p:spPr>
      </p:pic>
      <p:pic>
        <p:nvPicPr>
          <p:cNvPr id="67" name="object 6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7744723"/>
            <a:ext cx="105333" cy="105346"/>
          </a:xfrm>
          <a:prstGeom prst="rect">
            <a:avLst/>
          </a:prstGeom>
        </p:spPr>
      </p:pic>
      <p:pic>
        <p:nvPicPr>
          <p:cNvPr id="68" name="object 6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58913" y="7922068"/>
            <a:ext cx="105333" cy="105346"/>
          </a:xfrm>
          <a:prstGeom prst="rect">
            <a:avLst/>
          </a:prstGeom>
        </p:spPr>
      </p:pic>
      <p:pic>
        <p:nvPicPr>
          <p:cNvPr id="69" name="object 6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658913" y="7922068"/>
            <a:ext cx="105333" cy="105346"/>
          </a:xfrm>
          <a:prstGeom prst="rect">
            <a:avLst/>
          </a:prstGeom>
        </p:spPr>
      </p:pic>
      <p:pic>
        <p:nvPicPr>
          <p:cNvPr id="70" name="object 7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58913" y="8099413"/>
            <a:ext cx="105333" cy="105346"/>
          </a:xfrm>
          <a:prstGeom prst="rect">
            <a:avLst/>
          </a:prstGeom>
        </p:spPr>
      </p:pic>
      <p:pic>
        <p:nvPicPr>
          <p:cNvPr id="71" name="object 7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58913" y="8276761"/>
            <a:ext cx="105333" cy="105346"/>
          </a:xfrm>
          <a:prstGeom prst="rect">
            <a:avLst/>
          </a:prstGeom>
        </p:spPr>
      </p:pic>
      <p:pic>
        <p:nvPicPr>
          <p:cNvPr id="72" name="object 7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58913" y="8276761"/>
            <a:ext cx="105333" cy="105346"/>
          </a:xfrm>
          <a:prstGeom prst="rect">
            <a:avLst/>
          </a:prstGeom>
        </p:spPr>
      </p:pic>
      <p:pic>
        <p:nvPicPr>
          <p:cNvPr id="73" name="object 7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8454107"/>
            <a:ext cx="105333" cy="105346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58913" y="8631453"/>
            <a:ext cx="105333" cy="105346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8808798"/>
            <a:ext cx="105333" cy="105346"/>
          </a:xfrm>
          <a:prstGeom prst="rect">
            <a:avLst/>
          </a:prstGeom>
        </p:spPr>
      </p:pic>
      <p:pic>
        <p:nvPicPr>
          <p:cNvPr id="76" name="object 7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8986145"/>
            <a:ext cx="105333" cy="105346"/>
          </a:xfrm>
          <a:prstGeom prst="rect">
            <a:avLst/>
          </a:prstGeom>
        </p:spPr>
      </p:pic>
      <p:pic>
        <p:nvPicPr>
          <p:cNvPr id="77" name="object 7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58913" y="8986145"/>
            <a:ext cx="105333" cy="105346"/>
          </a:xfrm>
          <a:prstGeom prst="rect">
            <a:avLst/>
          </a:prstGeom>
        </p:spPr>
      </p:pic>
      <p:pic>
        <p:nvPicPr>
          <p:cNvPr id="78" name="object 7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18912" y="8986145"/>
            <a:ext cx="105333" cy="105346"/>
          </a:xfrm>
          <a:prstGeom prst="rect">
            <a:avLst/>
          </a:prstGeom>
        </p:spPr>
      </p:pic>
      <p:pic>
        <p:nvPicPr>
          <p:cNvPr id="79" name="object 7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58913" y="9163491"/>
            <a:ext cx="105333" cy="105346"/>
          </a:xfrm>
          <a:prstGeom prst="rect">
            <a:avLst/>
          </a:prstGeom>
        </p:spPr>
      </p:pic>
      <p:pic>
        <p:nvPicPr>
          <p:cNvPr id="80" name="object 8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58913" y="9163491"/>
            <a:ext cx="105333" cy="105346"/>
          </a:xfrm>
          <a:prstGeom prst="rect">
            <a:avLst/>
          </a:prstGeom>
        </p:spPr>
      </p:pic>
      <p:pic>
        <p:nvPicPr>
          <p:cNvPr id="81" name="object 8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9340838"/>
            <a:ext cx="105333" cy="105346"/>
          </a:xfrm>
          <a:prstGeom prst="rect">
            <a:avLst/>
          </a:prstGeom>
        </p:spPr>
      </p:pic>
      <p:pic>
        <p:nvPicPr>
          <p:cNvPr id="82" name="object 8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58913" y="9340838"/>
            <a:ext cx="105333" cy="105346"/>
          </a:xfrm>
          <a:prstGeom prst="rect">
            <a:avLst/>
          </a:prstGeom>
        </p:spPr>
      </p:pic>
      <p:pic>
        <p:nvPicPr>
          <p:cNvPr id="83" name="object 8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30913" y="9518185"/>
            <a:ext cx="105333" cy="105346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654344" y="1939793"/>
            <a:ext cx="1666415" cy="577942"/>
          </a:xfrm>
          <a:prstGeom prst="rect">
            <a:avLst/>
          </a:prstGeom>
        </p:spPr>
      </p:pic>
      <p:sp>
        <p:nvSpPr>
          <p:cNvPr id="85" name="object 85"/>
          <p:cNvSpPr/>
          <p:nvPr/>
        </p:nvSpPr>
        <p:spPr>
          <a:xfrm>
            <a:off x="8579183" y="1830124"/>
            <a:ext cx="0" cy="675005"/>
          </a:xfrm>
          <a:custGeom>
            <a:avLst/>
            <a:gdLst/>
            <a:ahLst/>
            <a:cxnLst/>
            <a:rect l="l" t="t" r="r" b="b"/>
            <a:pathLst>
              <a:path h="675005">
                <a:moveTo>
                  <a:pt x="0" y="0"/>
                </a:moveTo>
                <a:lnTo>
                  <a:pt x="0" y="674395"/>
                </a:lnTo>
              </a:path>
            </a:pathLst>
          </a:custGeom>
          <a:ln w="4318">
            <a:solidFill>
              <a:srgbClr val="7B7F8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" name="object 86"/>
          <p:cNvGrpSpPr/>
          <p:nvPr/>
        </p:nvGrpSpPr>
        <p:grpSpPr>
          <a:xfrm>
            <a:off x="6426246" y="1830123"/>
            <a:ext cx="2169160" cy="676910"/>
            <a:chOff x="699340" y="1830123"/>
            <a:chExt cx="2169160" cy="676910"/>
          </a:xfrm>
        </p:grpSpPr>
        <p:sp>
          <p:nvSpPr>
            <p:cNvPr id="87" name="object 87"/>
            <p:cNvSpPr/>
            <p:nvPr/>
          </p:nvSpPr>
          <p:spPr>
            <a:xfrm>
              <a:off x="713878" y="1830123"/>
              <a:ext cx="0" cy="675005"/>
            </a:xfrm>
            <a:custGeom>
              <a:avLst/>
              <a:gdLst/>
              <a:ahLst/>
              <a:cxnLst/>
              <a:rect l="l" t="t" r="r" b="b"/>
              <a:pathLst>
                <a:path h="675005">
                  <a:moveTo>
                    <a:pt x="0" y="0"/>
                  </a:moveTo>
                  <a:lnTo>
                    <a:pt x="0" y="674395"/>
                  </a:lnTo>
                </a:path>
              </a:pathLst>
            </a:custGeom>
            <a:ln w="4318">
              <a:solidFill>
                <a:srgbClr val="7B7F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99340" y="1948454"/>
              <a:ext cx="2169160" cy="0"/>
            </a:xfrm>
            <a:custGeom>
              <a:avLst/>
              <a:gdLst/>
              <a:ahLst/>
              <a:cxnLst/>
              <a:rect l="l" t="t" r="r" b="b"/>
              <a:pathLst>
                <a:path w="2169160">
                  <a:moveTo>
                    <a:pt x="0" y="0"/>
                  </a:moveTo>
                  <a:lnTo>
                    <a:pt x="2168639" y="0"/>
                  </a:lnTo>
                </a:path>
              </a:pathLst>
            </a:custGeom>
            <a:ln w="3175">
              <a:solidFill>
                <a:srgbClr val="7B7F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99340" y="2058653"/>
              <a:ext cx="2169160" cy="0"/>
            </a:xfrm>
            <a:custGeom>
              <a:avLst/>
              <a:gdLst/>
              <a:ahLst/>
              <a:cxnLst/>
              <a:rect l="l" t="t" r="r" b="b"/>
              <a:pathLst>
                <a:path w="2169160">
                  <a:moveTo>
                    <a:pt x="0" y="0"/>
                  </a:moveTo>
                  <a:lnTo>
                    <a:pt x="2168639" y="0"/>
                  </a:lnTo>
                </a:path>
              </a:pathLst>
            </a:custGeom>
            <a:ln w="3175">
              <a:solidFill>
                <a:srgbClr val="7B7F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99340" y="2169750"/>
              <a:ext cx="2169160" cy="0"/>
            </a:xfrm>
            <a:custGeom>
              <a:avLst/>
              <a:gdLst/>
              <a:ahLst/>
              <a:cxnLst/>
              <a:rect l="l" t="t" r="r" b="b"/>
              <a:pathLst>
                <a:path w="2169160">
                  <a:moveTo>
                    <a:pt x="0" y="0"/>
                  </a:moveTo>
                  <a:lnTo>
                    <a:pt x="2168639" y="0"/>
                  </a:lnTo>
                </a:path>
              </a:pathLst>
            </a:custGeom>
            <a:ln w="3175">
              <a:solidFill>
                <a:srgbClr val="7B7F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99340" y="2282168"/>
              <a:ext cx="2169160" cy="0"/>
            </a:xfrm>
            <a:custGeom>
              <a:avLst/>
              <a:gdLst/>
              <a:ahLst/>
              <a:cxnLst/>
              <a:rect l="l" t="t" r="r" b="b"/>
              <a:pathLst>
                <a:path w="2169160">
                  <a:moveTo>
                    <a:pt x="0" y="0"/>
                  </a:moveTo>
                  <a:lnTo>
                    <a:pt x="2168639" y="0"/>
                  </a:lnTo>
                </a:path>
              </a:pathLst>
            </a:custGeom>
            <a:ln w="3175">
              <a:solidFill>
                <a:srgbClr val="7B7F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99340" y="2392099"/>
              <a:ext cx="2169160" cy="0"/>
            </a:xfrm>
            <a:custGeom>
              <a:avLst/>
              <a:gdLst/>
              <a:ahLst/>
              <a:cxnLst/>
              <a:rect l="l" t="t" r="r" b="b"/>
              <a:pathLst>
                <a:path w="2169160">
                  <a:moveTo>
                    <a:pt x="0" y="0"/>
                  </a:moveTo>
                  <a:lnTo>
                    <a:pt x="2168639" y="0"/>
                  </a:lnTo>
                </a:path>
              </a:pathLst>
            </a:custGeom>
            <a:ln w="3175">
              <a:solidFill>
                <a:srgbClr val="7B7F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99340" y="2505656"/>
              <a:ext cx="2169160" cy="0"/>
            </a:xfrm>
            <a:custGeom>
              <a:avLst/>
              <a:gdLst/>
              <a:ahLst/>
              <a:cxnLst/>
              <a:rect l="l" t="t" r="r" b="b"/>
              <a:pathLst>
                <a:path w="2169160">
                  <a:moveTo>
                    <a:pt x="0" y="0"/>
                  </a:moveTo>
                  <a:lnTo>
                    <a:pt x="2168639" y="0"/>
                  </a:lnTo>
                </a:path>
              </a:pathLst>
            </a:custGeom>
            <a:ln w="3175">
              <a:solidFill>
                <a:srgbClr val="7B7F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/>
          <p:nvPr/>
        </p:nvSpPr>
        <p:spPr>
          <a:xfrm>
            <a:off x="6458602" y="2862271"/>
            <a:ext cx="81915" cy="0"/>
          </a:xfrm>
          <a:custGeom>
            <a:avLst/>
            <a:gdLst/>
            <a:ahLst/>
            <a:cxnLst/>
            <a:rect l="l" t="t" r="r" b="b"/>
            <a:pathLst>
              <a:path w="81915">
                <a:moveTo>
                  <a:pt x="0" y="0"/>
                </a:moveTo>
                <a:lnTo>
                  <a:pt x="81483" y="0"/>
                </a:lnTo>
              </a:path>
            </a:pathLst>
          </a:custGeom>
          <a:ln w="12954">
            <a:solidFill>
              <a:srgbClr val="FEC0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458602" y="2732896"/>
            <a:ext cx="81915" cy="0"/>
          </a:xfrm>
          <a:custGeom>
            <a:avLst/>
            <a:gdLst/>
            <a:ahLst/>
            <a:cxnLst/>
            <a:rect l="l" t="t" r="r" b="b"/>
            <a:pathLst>
              <a:path w="81915">
                <a:moveTo>
                  <a:pt x="0" y="0"/>
                </a:moveTo>
                <a:lnTo>
                  <a:pt x="81483" y="0"/>
                </a:lnTo>
              </a:path>
            </a:pathLst>
          </a:custGeom>
          <a:ln w="12954">
            <a:solidFill>
              <a:srgbClr val="EE383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272301" y="2862271"/>
            <a:ext cx="81915" cy="0"/>
          </a:xfrm>
          <a:custGeom>
            <a:avLst/>
            <a:gdLst/>
            <a:ahLst/>
            <a:cxnLst/>
            <a:rect l="l" t="t" r="r" b="b"/>
            <a:pathLst>
              <a:path w="81914">
                <a:moveTo>
                  <a:pt x="0" y="0"/>
                </a:moveTo>
                <a:lnTo>
                  <a:pt x="81483" y="0"/>
                </a:lnTo>
              </a:path>
            </a:pathLst>
          </a:custGeom>
          <a:ln w="12954">
            <a:solidFill>
              <a:srgbClr val="E6772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272301" y="2732896"/>
            <a:ext cx="81915" cy="0"/>
          </a:xfrm>
          <a:custGeom>
            <a:avLst/>
            <a:gdLst/>
            <a:ahLst/>
            <a:cxnLst/>
            <a:rect l="l" t="t" r="r" b="b"/>
            <a:pathLst>
              <a:path w="81914">
                <a:moveTo>
                  <a:pt x="0" y="0"/>
                </a:moveTo>
                <a:lnTo>
                  <a:pt x="81483" y="0"/>
                </a:lnTo>
              </a:path>
            </a:pathLst>
          </a:custGeom>
          <a:ln w="12954">
            <a:solidFill>
              <a:srgbClr val="1A78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840218" y="2732896"/>
            <a:ext cx="81915" cy="0"/>
          </a:xfrm>
          <a:custGeom>
            <a:avLst/>
            <a:gdLst/>
            <a:ahLst/>
            <a:cxnLst/>
            <a:rect l="l" t="t" r="r" b="b"/>
            <a:pathLst>
              <a:path w="81914">
                <a:moveTo>
                  <a:pt x="0" y="0"/>
                </a:moveTo>
                <a:lnTo>
                  <a:pt x="81483" y="0"/>
                </a:lnTo>
              </a:path>
            </a:pathLst>
          </a:custGeom>
          <a:ln w="12954">
            <a:solidFill>
              <a:srgbClr val="93BB6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8918207" y="432223"/>
            <a:ext cx="327596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290205" y="1593382"/>
            <a:ext cx="18808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25" dirty="0">
                <a:solidFill>
                  <a:srgbClr val="171514"/>
                </a:solidFill>
                <a:latin typeface="Trebuchet MS"/>
                <a:cs typeface="Trebuchet MS"/>
              </a:rPr>
              <a:t>Condiciones</a:t>
            </a:r>
            <a:r>
              <a:rPr sz="7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Trebuchet MS"/>
                <a:cs typeface="Trebuchet MS"/>
              </a:rPr>
              <a:t>atmosféricas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Trebuchet MS"/>
                <a:cs typeface="Trebuchet MS"/>
              </a:rPr>
              <a:t>del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Trebuchet MS"/>
                <a:cs typeface="Trebuchet MS"/>
              </a:rPr>
              <a:t>caso</a:t>
            </a:r>
            <a:r>
              <a:rPr sz="70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00" b="1" spc="-3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Trebuchet MS"/>
                <a:cs typeface="Trebuchet MS"/>
              </a:rPr>
              <a:t>uso.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8930900" y="1619999"/>
            <a:ext cx="3794760" cy="14940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33655" rIns="0" bIns="0" rtlCol="0">
            <a:spAutoFit/>
          </a:bodyPr>
          <a:lstStyle/>
          <a:p>
            <a:pPr marL="35560">
              <a:spcBef>
                <a:spcPts val="265"/>
              </a:spcBef>
              <a:tabLst>
                <a:tab pos="2282190" algn="l"/>
                <a:tab pos="3037840" algn="l"/>
              </a:tabLst>
            </a:pPr>
            <a:r>
              <a:rPr sz="750" b="1" spc="15" dirty="0">
                <a:solidFill>
                  <a:srgbClr val="FFFFFF"/>
                </a:solidFill>
                <a:latin typeface="Trebuchet MS"/>
                <a:cs typeface="Trebuchet MS"/>
              </a:rPr>
              <a:t>Ejemplo</a:t>
            </a:r>
            <a:r>
              <a:rPr sz="750" b="1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750" b="1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40" dirty="0">
                <a:solidFill>
                  <a:srgbClr val="FFFFFF"/>
                </a:solidFill>
                <a:latin typeface="Trebuchet MS"/>
                <a:cs typeface="Trebuchet MS"/>
              </a:rPr>
              <a:t>parámetros</a:t>
            </a:r>
            <a:r>
              <a:rPr sz="750" b="1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ambientales.	</a:t>
            </a:r>
            <a:r>
              <a:rPr sz="600" b="1" spc="20" dirty="0">
                <a:solidFill>
                  <a:srgbClr val="FFFFFF"/>
                </a:solidFill>
                <a:latin typeface="Trebuchet MS"/>
                <a:cs typeface="Trebuchet MS"/>
              </a:rPr>
              <a:t>Valores	</a:t>
            </a:r>
            <a:r>
              <a:rPr sz="400" b="1" spc="20" dirty="0">
                <a:solidFill>
                  <a:srgbClr val="FFFFFF"/>
                </a:solidFill>
                <a:latin typeface="Trebuchet MS"/>
                <a:cs typeface="Trebuchet MS"/>
              </a:rPr>
              <a:t>Unidades</a:t>
            </a:r>
            <a:endParaRPr sz="400">
              <a:latin typeface="Trebuchet MS"/>
              <a:cs typeface="Trebuchet MS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307515" y="1795753"/>
            <a:ext cx="102235" cy="1718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434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608491" y="1792386"/>
            <a:ext cx="12763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6000</a:t>
            </a:r>
            <a:endParaRPr sz="3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12700"/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5000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8918207" y="1795026"/>
            <a:ext cx="3089275" cy="2927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Valores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anuales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(selección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diseño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relación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vida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útil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2040)</a:t>
            </a:r>
            <a:r>
              <a:rPr lang="es-ES"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fuente</a:t>
            </a:r>
            <a:r>
              <a:rPr sz="7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IPCC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328155" y="2015928"/>
            <a:ext cx="76835" cy="523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434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35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12700"/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400">
              <a:latin typeface="Microsoft Sans Serif"/>
              <a:cs typeface="Microsoft Sans Serif"/>
            </a:endParaRPr>
          </a:p>
          <a:p>
            <a:pPr marL="12700"/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350">
              <a:latin typeface="Microsoft Sans Serif"/>
              <a:cs typeface="Microsoft Sans Serif"/>
            </a:endParaRPr>
          </a:p>
          <a:p>
            <a:pPr marL="36195">
              <a:spcBef>
                <a:spcPts val="445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8608491" y="2015929"/>
            <a:ext cx="12763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4000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8608491" y="2129577"/>
            <a:ext cx="127635" cy="2872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3000</a:t>
            </a:r>
            <a:endParaRPr sz="35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12700"/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2000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434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8389222" y="2417004"/>
            <a:ext cx="270510" cy="10708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spcBef>
                <a:spcPts val="114"/>
              </a:spcBef>
            </a:pP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Vatios/m2</a:t>
            </a:r>
            <a:endParaRPr sz="250">
              <a:latin typeface="Microsoft Sans Serif"/>
              <a:cs typeface="Microsoft Sans Serif"/>
            </a:endParaRPr>
          </a:p>
          <a:p>
            <a:pPr marR="5080" algn="r">
              <a:spcBef>
                <a:spcPts val="25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6360610" y="2529955"/>
            <a:ext cx="16065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28/07/2040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6637030" y="2523605"/>
            <a:ext cx="123571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79400" algn="l"/>
                <a:tab pos="805815" algn="l"/>
                <a:tab pos="1071245" algn="l"/>
              </a:tabLst>
            </a:pP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2/8/2040	7/8/2040</a:t>
            </a:r>
            <a:r>
              <a:rPr lang="es-ES"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 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12/08/2040	17/08/2040	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22/8/2040</a:t>
            </a:r>
            <a:endParaRPr sz="250" dirty="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7963554" y="2529955"/>
            <a:ext cx="16065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27/08/2040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8241909" y="2529955"/>
            <a:ext cx="16065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01/09/2040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6544788" y="2691032"/>
            <a:ext cx="29972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6544789" y="2829408"/>
            <a:ext cx="66167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Plano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inclinado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radiación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global.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7358506" y="2691032"/>
            <a:ext cx="39878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7358508" y="2823058"/>
            <a:ext cx="37909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vapor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7929105" y="2703731"/>
            <a:ext cx="52959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rocío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 20,73 </a:t>
            </a:r>
            <a:r>
              <a:rPr sz="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8918207" y="5482465"/>
            <a:ext cx="3575685" cy="10944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7950">
              <a:lnSpc>
                <a:spcPct val="125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definir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propiedades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principales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conservarán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llevar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cabo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MT.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9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Consulte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60721-3-3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60721-3-4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ambientales. 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precauciones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especificadas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TS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62271-304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recuerdan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aquí: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6302902" y="6660007"/>
            <a:ext cx="6444615" cy="14940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33655" rIns="0" bIns="0" rtlCol="0">
            <a:spAutoFit/>
          </a:bodyPr>
          <a:lstStyle/>
          <a:p>
            <a:pPr marL="35560">
              <a:spcBef>
                <a:spcPts val="265"/>
              </a:spcBef>
              <a:tabLst>
                <a:tab pos="2627630" algn="l"/>
              </a:tabLst>
            </a:pPr>
            <a:r>
              <a:rPr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Precauciones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40" dirty="0">
                <a:solidFill>
                  <a:srgbClr val="FFFFFF"/>
                </a:solidFill>
                <a:latin typeface="Trebuchet MS"/>
                <a:cs typeface="Trebuchet MS"/>
              </a:rPr>
              <a:t>para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5" dirty="0">
                <a:solidFill>
                  <a:srgbClr val="FFFFFF"/>
                </a:solidFill>
                <a:latin typeface="Trebuchet MS"/>
                <a:cs typeface="Trebuchet MS"/>
              </a:rPr>
              <a:t>el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quirófano</a:t>
            </a:r>
            <a:r>
              <a:rPr sz="75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550" b="1" spc="25" dirty="0">
                <a:solidFill>
                  <a:srgbClr val="FFFFFF"/>
                </a:solidFill>
                <a:latin typeface="Trebuchet MS"/>
                <a:cs typeface="Trebuchet MS"/>
              </a:rPr>
              <a:t>Para</a:t>
            </a:r>
            <a:r>
              <a:rPr sz="55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FFFFFF"/>
                </a:solidFill>
                <a:latin typeface="Trebuchet MS"/>
                <a:cs typeface="Trebuchet MS"/>
              </a:rPr>
              <a:t>reducir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8918206" y="6893486"/>
            <a:ext cx="4318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Contaminación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9746196" y="6849037"/>
            <a:ext cx="7016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Condensación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0646193" y="6861736"/>
            <a:ext cx="16992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272540" algn="l"/>
              </a:tabLst>
            </a:pP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Variación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temperatura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	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Humedad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290206" y="7008716"/>
            <a:ext cx="6457315" cy="26123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aplicación.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705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Adaptar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zona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550" dirty="0">
              <a:latin typeface="Microsoft Sans Serif"/>
              <a:cs typeface="Microsoft Sans Serif"/>
            </a:endParaRPr>
          </a:p>
          <a:p>
            <a:pPr marL="12700"/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acondicionado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(humedad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temperatura)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765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Filtrado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endParaRPr sz="500" dirty="0">
              <a:latin typeface="Microsoft Sans Serif"/>
              <a:cs typeface="Microsoft Sans Serif"/>
            </a:endParaRPr>
          </a:p>
          <a:p>
            <a:pPr marL="12700" marR="4657725">
              <a:lnSpc>
                <a:spcPts val="1400"/>
              </a:lnSpc>
              <a:spcBef>
                <a:spcPts val="175"/>
              </a:spcBef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Marquesina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techo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(techo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techo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Espacio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paredes.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56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Calefacción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mantener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535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&gt;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IP34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7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mantener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mínimo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58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Fans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4479925">
              <a:lnSpc>
                <a:spcPts val="1400"/>
              </a:lnSpc>
              <a:spcBef>
                <a:spcPts val="135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Sellado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(sótano,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bóveda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cables, etc.)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515"/>
              </a:spcBef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dedicado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675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59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6242079" y="18319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DM107923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6448339" y="2334364"/>
            <a:ext cx="53861" cy="15303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te</a:t>
            </a:r>
            <a:r>
              <a:rPr sz="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350" spc="-135" dirty="0">
                <a:solidFill>
                  <a:srgbClr val="171514"/>
                </a:solidFill>
                <a:latin typeface="Microsoft Sans Serif"/>
                <a:cs typeface="Microsoft Sans Serif"/>
              </a:rPr>
              <a:t>°</a:t>
            </a:r>
            <a:r>
              <a:rPr sz="3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448338" y="2004284"/>
            <a:ext cx="86360" cy="129539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Rh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8479915" y="1951656"/>
            <a:ext cx="53861" cy="41846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vaporiza</a:t>
            </a:r>
            <a:r>
              <a:rPr sz="15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2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1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estro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2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essur</a:t>
            </a: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pa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432223"/>
            <a:ext cx="327596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1695350"/>
            <a:ext cx="3590290" cy="2443233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spcBef>
                <a:spcPts val="195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correctivas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condensación.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2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cuidadosamente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0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Eliminar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subestación;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7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calefacción,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acondicionado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(HVAC);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Asegúrese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cableado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 dirty="0">
              <a:latin typeface="Microsoft Sans Serif"/>
              <a:cs typeface="Microsoft Sans Serif"/>
            </a:endParaRPr>
          </a:p>
          <a:p>
            <a:pPr marL="12700" algn="just"/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correctivas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ct val="159000"/>
              </a:lnSpc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deflectores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chevron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polvo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especialmente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43815">
              <a:lnSpc>
                <a:spcPct val="159000"/>
              </a:lnSpc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habitación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rejillas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eficientes,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hubiera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 Mantenga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 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mínimo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requerido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evacuación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del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29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(IP)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7785" algn="just">
              <a:lnSpc>
                <a:spcPts val="1050"/>
              </a:lnSpc>
              <a:spcBef>
                <a:spcPts val="8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acondicionado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refrigeración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forzada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filtros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instalados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restringir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polvo.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29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periódicamente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restos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piezas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aislantes.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260226" y="2235625"/>
            <a:ext cx="375920" cy="0"/>
          </a:xfrm>
          <a:custGeom>
            <a:avLst/>
            <a:gdLst/>
            <a:ahLst/>
            <a:cxnLst/>
            <a:rect l="l" t="t" r="r" b="b"/>
            <a:pathLst>
              <a:path w="375919">
                <a:moveTo>
                  <a:pt x="0" y="0"/>
                </a:moveTo>
                <a:lnTo>
                  <a:pt x="375881" y="0"/>
                </a:lnTo>
              </a:path>
            </a:pathLst>
          </a:custGeom>
          <a:ln w="5080">
            <a:solidFill>
              <a:srgbClr val="939598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7260226" y="2935781"/>
            <a:ext cx="375920" cy="0"/>
          </a:xfrm>
          <a:custGeom>
            <a:avLst/>
            <a:gdLst/>
            <a:ahLst/>
            <a:cxnLst/>
            <a:rect l="l" t="t" r="r" b="b"/>
            <a:pathLst>
              <a:path w="375919">
                <a:moveTo>
                  <a:pt x="0" y="0"/>
                </a:moveTo>
                <a:lnTo>
                  <a:pt x="375881" y="0"/>
                </a:lnTo>
              </a:path>
            </a:pathLst>
          </a:custGeom>
          <a:ln w="5080">
            <a:solidFill>
              <a:srgbClr val="939598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160958" y="2308170"/>
            <a:ext cx="0" cy="411480"/>
          </a:xfrm>
          <a:custGeom>
            <a:avLst/>
            <a:gdLst/>
            <a:ahLst/>
            <a:cxnLst/>
            <a:rect l="l" t="t" r="r" b="b"/>
            <a:pathLst>
              <a:path h="411480">
                <a:moveTo>
                  <a:pt x="0" y="411149"/>
                </a:moveTo>
                <a:lnTo>
                  <a:pt x="0" y="0"/>
                </a:lnTo>
              </a:path>
            </a:pathLst>
          </a:custGeom>
          <a:ln w="5080">
            <a:solidFill>
              <a:srgbClr val="939598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400869" y="2091690"/>
            <a:ext cx="97790" cy="1029969"/>
          </a:xfrm>
          <a:custGeom>
            <a:avLst/>
            <a:gdLst/>
            <a:ahLst/>
            <a:cxnLst/>
            <a:rect l="l" t="t" r="r" b="b"/>
            <a:pathLst>
              <a:path w="97790" h="1029969">
                <a:moveTo>
                  <a:pt x="97180" y="0"/>
                </a:moveTo>
                <a:lnTo>
                  <a:pt x="0" y="0"/>
                </a:lnTo>
                <a:lnTo>
                  <a:pt x="0" y="97790"/>
                </a:lnTo>
                <a:lnTo>
                  <a:pt x="0" y="1029970"/>
                </a:lnTo>
                <a:lnTo>
                  <a:pt x="97180" y="1029970"/>
                </a:lnTo>
                <a:lnTo>
                  <a:pt x="97180" y="97790"/>
                </a:lnTo>
                <a:lnTo>
                  <a:pt x="9718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6301593" y="1997699"/>
            <a:ext cx="1319530" cy="1173480"/>
            <a:chOff x="574687" y="1997699"/>
            <a:chExt cx="1319530" cy="1173480"/>
          </a:xfrm>
        </p:grpSpPr>
        <p:sp>
          <p:nvSpPr>
            <p:cNvPr id="7" name="object 7"/>
            <p:cNvSpPr/>
            <p:nvPr/>
          </p:nvSpPr>
          <p:spPr>
            <a:xfrm>
              <a:off x="624979" y="2001519"/>
              <a:ext cx="1187450" cy="187960"/>
            </a:xfrm>
            <a:custGeom>
              <a:avLst/>
              <a:gdLst/>
              <a:ahLst/>
              <a:cxnLst/>
              <a:rect l="l" t="t" r="r" b="b"/>
              <a:pathLst>
                <a:path w="1187450" h="187960">
                  <a:moveTo>
                    <a:pt x="1187411" y="0"/>
                  </a:moveTo>
                  <a:lnTo>
                    <a:pt x="0" y="0"/>
                  </a:lnTo>
                  <a:lnTo>
                    <a:pt x="0" y="90170"/>
                  </a:lnTo>
                  <a:lnTo>
                    <a:pt x="1045629" y="90170"/>
                  </a:lnTo>
                  <a:lnTo>
                    <a:pt x="1045629" y="187960"/>
                  </a:lnTo>
                  <a:lnTo>
                    <a:pt x="1142809" y="187960"/>
                  </a:lnTo>
                  <a:lnTo>
                    <a:pt x="1142809" y="90170"/>
                  </a:lnTo>
                  <a:lnTo>
                    <a:pt x="1187411" y="90170"/>
                  </a:lnTo>
                  <a:lnTo>
                    <a:pt x="118741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24988" y="2001509"/>
              <a:ext cx="1187450" cy="1120775"/>
            </a:xfrm>
            <a:custGeom>
              <a:avLst/>
              <a:gdLst/>
              <a:ahLst/>
              <a:cxnLst/>
              <a:rect l="l" t="t" r="r" b="b"/>
              <a:pathLst>
                <a:path w="1187450" h="1120775">
                  <a:moveTo>
                    <a:pt x="1187411" y="0"/>
                  </a:moveTo>
                  <a:lnTo>
                    <a:pt x="0" y="0"/>
                  </a:lnTo>
                  <a:lnTo>
                    <a:pt x="0" y="90665"/>
                  </a:lnTo>
                  <a:lnTo>
                    <a:pt x="48983" y="90665"/>
                  </a:lnTo>
                  <a:lnTo>
                    <a:pt x="48983" y="1120470"/>
                  </a:lnTo>
                  <a:lnTo>
                    <a:pt x="146164" y="1120470"/>
                  </a:lnTo>
                  <a:lnTo>
                    <a:pt x="146164" y="90665"/>
                  </a:lnTo>
                  <a:lnTo>
                    <a:pt x="1045629" y="90665"/>
                  </a:lnTo>
                  <a:lnTo>
                    <a:pt x="1045629" y="188493"/>
                  </a:lnTo>
                  <a:lnTo>
                    <a:pt x="1142809" y="188493"/>
                  </a:lnTo>
                  <a:lnTo>
                    <a:pt x="1142809" y="90665"/>
                  </a:lnTo>
                  <a:lnTo>
                    <a:pt x="1187411" y="90665"/>
                  </a:lnTo>
                  <a:lnTo>
                    <a:pt x="1187411" y="0"/>
                  </a:lnTo>
                  <a:close/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670621" y="2985376"/>
              <a:ext cx="97790" cy="127635"/>
            </a:xfrm>
            <a:custGeom>
              <a:avLst/>
              <a:gdLst/>
              <a:ahLst/>
              <a:cxnLst/>
              <a:rect l="l" t="t" r="r" b="b"/>
              <a:pathLst>
                <a:path w="97789" h="127635">
                  <a:moveTo>
                    <a:pt x="97180" y="0"/>
                  </a:moveTo>
                  <a:lnTo>
                    <a:pt x="0" y="0"/>
                  </a:lnTo>
                  <a:lnTo>
                    <a:pt x="0" y="127266"/>
                  </a:lnTo>
                  <a:lnTo>
                    <a:pt x="97180" y="127266"/>
                  </a:lnTo>
                  <a:lnTo>
                    <a:pt x="9718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670621" y="2985376"/>
              <a:ext cx="97790" cy="127635"/>
            </a:xfrm>
            <a:custGeom>
              <a:avLst/>
              <a:gdLst/>
              <a:ahLst/>
              <a:cxnLst/>
              <a:rect l="l" t="t" r="r" b="b"/>
              <a:pathLst>
                <a:path w="97789" h="127635">
                  <a:moveTo>
                    <a:pt x="97180" y="127266"/>
                  </a:moveTo>
                  <a:lnTo>
                    <a:pt x="0" y="127266"/>
                  </a:lnTo>
                  <a:lnTo>
                    <a:pt x="0" y="0"/>
                  </a:lnTo>
                  <a:lnTo>
                    <a:pt x="97180" y="0"/>
                  </a:lnTo>
                  <a:lnTo>
                    <a:pt x="97180" y="127266"/>
                  </a:lnTo>
                  <a:close/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670621" y="2283942"/>
              <a:ext cx="97790" cy="601980"/>
            </a:xfrm>
            <a:custGeom>
              <a:avLst/>
              <a:gdLst/>
              <a:ahLst/>
              <a:cxnLst/>
              <a:rect l="l" t="t" r="r" b="b"/>
              <a:pathLst>
                <a:path w="97789" h="601980">
                  <a:moveTo>
                    <a:pt x="97180" y="0"/>
                  </a:moveTo>
                  <a:lnTo>
                    <a:pt x="0" y="0"/>
                  </a:lnTo>
                  <a:lnTo>
                    <a:pt x="0" y="601814"/>
                  </a:lnTo>
                  <a:lnTo>
                    <a:pt x="97180" y="601814"/>
                  </a:lnTo>
                  <a:lnTo>
                    <a:pt x="9718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670621" y="2283940"/>
              <a:ext cx="97790" cy="601980"/>
            </a:xfrm>
            <a:custGeom>
              <a:avLst/>
              <a:gdLst/>
              <a:ahLst/>
              <a:cxnLst/>
              <a:rect l="l" t="t" r="r" b="b"/>
              <a:pathLst>
                <a:path w="97789" h="601980">
                  <a:moveTo>
                    <a:pt x="97180" y="601814"/>
                  </a:moveTo>
                  <a:lnTo>
                    <a:pt x="0" y="601814"/>
                  </a:lnTo>
                  <a:lnTo>
                    <a:pt x="0" y="0"/>
                  </a:lnTo>
                  <a:lnTo>
                    <a:pt x="97180" y="0"/>
                  </a:lnTo>
                  <a:lnTo>
                    <a:pt x="97180" y="601814"/>
                  </a:lnTo>
                  <a:close/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78497" y="3076638"/>
              <a:ext cx="1282700" cy="90805"/>
            </a:xfrm>
            <a:custGeom>
              <a:avLst/>
              <a:gdLst/>
              <a:ahLst/>
              <a:cxnLst/>
              <a:rect l="l" t="t" r="r" b="b"/>
              <a:pathLst>
                <a:path w="1282700" h="90805">
                  <a:moveTo>
                    <a:pt x="1282446" y="0"/>
                  </a:moveTo>
                  <a:lnTo>
                    <a:pt x="0" y="0"/>
                  </a:lnTo>
                  <a:lnTo>
                    <a:pt x="0" y="90665"/>
                  </a:lnTo>
                  <a:lnTo>
                    <a:pt x="1282446" y="90665"/>
                  </a:lnTo>
                  <a:lnTo>
                    <a:pt x="1282446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78497" y="3076638"/>
              <a:ext cx="1282700" cy="90805"/>
            </a:xfrm>
            <a:custGeom>
              <a:avLst/>
              <a:gdLst/>
              <a:ahLst/>
              <a:cxnLst/>
              <a:rect l="l" t="t" r="r" b="b"/>
              <a:pathLst>
                <a:path w="1282700" h="90805">
                  <a:moveTo>
                    <a:pt x="1282446" y="90665"/>
                  </a:moveTo>
                  <a:lnTo>
                    <a:pt x="0" y="90665"/>
                  </a:lnTo>
                  <a:lnTo>
                    <a:pt x="0" y="0"/>
                  </a:lnTo>
                  <a:lnTo>
                    <a:pt x="1282446" y="0"/>
                  </a:lnTo>
                  <a:lnTo>
                    <a:pt x="1282446" y="90665"/>
                  </a:lnTo>
                  <a:close/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003919" y="2443631"/>
              <a:ext cx="429895" cy="550545"/>
            </a:xfrm>
            <a:custGeom>
              <a:avLst/>
              <a:gdLst/>
              <a:ahLst/>
              <a:cxnLst/>
              <a:rect l="l" t="t" r="r" b="b"/>
              <a:pathLst>
                <a:path w="429894" h="550544">
                  <a:moveTo>
                    <a:pt x="429412" y="550113"/>
                  </a:moveTo>
                  <a:lnTo>
                    <a:pt x="0" y="550113"/>
                  </a:lnTo>
                  <a:lnTo>
                    <a:pt x="0" y="0"/>
                  </a:lnTo>
                  <a:lnTo>
                    <a:pt x="429412" y="0"/>
                  </a:lnTo>
                  <a:lnTo>
                    <a:pt x="429412" y="550113"/>
                  </a:lnTo>
                  <a:close/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068899" y="3041252"/>
              <a:ext cx="109220" cy="35560"/>
            </a:xfrm>
            <a:custGeom>
              <a:avLst/>
              <a:gdLst/>
              <a:ahLst/>
              <a:cxnLst/>
              <a:rect l="l" t="t" r="r" b="b"/>
              <a:pathLst>
                <a:path w="109219" h="35560">
                  <a:moveTo>
                    <a:pt x="0" y="35382"/>
                  </a:moveTo>
                  <a:lnTo>
                    <a:pt x="0" y="0"/>
                  </a:lnTo>
                  <a:lnTo>
                    <a:pt x="109143" y="0"/>
                  </a:lnTo>
                  <a:lnTo>
                    <a:pt x="109143" y="35382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99855" y="2993749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h="47625">
                  <a:moveTo>
                    <a:pt x="0" y="0"/>
                  </a:moveTo>
                  <a:lnTo>
                    <a:pt x="0" y="47510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48275" y="2993749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h="47625">
                  <a:moveTo>
                    <a:pt x="0" y="0"/>
                  </a:moveTo>
                  <a:lnTo>
                    <a:pt x="0" y="47510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261385" y="3041252"/>
              <a:ext cx="109220" cy="35560"/>
            </a:xfrm>
            <a:custGeom>
              <a:avLst/>
              <a:gdLst/>
              <a:ahLst/>
              <a:cxnLst/>
              <a:rect l="l" t="t" r="r" b="b"/>
              <a:pathLst>
                <a:path w="109219" h="35560">
                  <a:moveTo>
                    <a:pt x="0" y="35382"/>
                  </a:moveTo>
                  <a:lnTo>
                    <a:pt x="0" y="0"/>
                  </a:lnTo>
                  <a:lnTo>
                    <a:pt x="109143" y="0"/>
                  </a:lnTo>
                  <a:lnTo>
                    <a:pt x="109143" y="35382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292341" y="2993749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h="47625">
                  <a:moveTo>
                    <a:pt x="0" y="0"/>
                  </a:moveTo>
                  <a:lnTo>
                    <a:pt x="0" y="47510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40760" y="2993749"/>
              <a:ext cx="0" cy="47625"/>
            </a:xfrm>
            <a:custGeom>
              <a:avLst/>
              <a:gdLst/>
              <a:ahLst/>
              <a:cxnLst/>
              <a:rect l="l" t="t" r="r" b="b"/>
              <a:pathLst>
                <a:path h="47625">
                  <a:moveTo>
                    <a:pt x="0" y="0"/>
                  </a:moveTo>
                  <a:lnTo>
                    <a:pt x="0" y="47510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97845" y="2647387"/>
              <a:ext cx="241560" cy="14386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767801" y="2177216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121145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70616" y="2177216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121145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70616" y="2868869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121145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67801" y="2868869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121145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844448" y="2652670"/>
              <a:ext cx="0" cy="255904"/>
            </a:xfrm>
            <a:custGeom>
              <a:avLst/>
              <a:gdLst/>
              <a:ahLst/>
              <a:cxnLst/>
              <a:rect l="l" t="t" r="r" b="b"/>
              <a:pathLst>
                <a:path h="255905">
                  <a:moveTo>
                    <a:pt x="0" y="0"/>
                  </a:moveTo>
                  <a:lnTo>
                    <a:pt x="0" y="255866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44448" y="2283940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h="266700">
                  <a:moveTo>
                    <a:pt x="0" y="0"/>
                  </a:moveTo>
                  <a:lnTo>
                    <a:pt x="0" y="26623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34070" y="2249144"/>
              <a:ext cx="20955" cy="670560"/>
            </a:xfrm>
            <a:custGeom>
              <a:avLst/>
              <a:gdLst/>
              <a:ahLst/>
              <a:cxnLst/>
              <a:rect l="l" t="t" r="r" b="b"/>
              <a:pathLst>
                <a:path w="20955" h="670560">
                  <a:moveTo>
                    <a:pt x="20751" y="632180"/>
                  </a:moveTo>
                  <a:lnTo>
                    <a:pt x="0" y="632180"/>
                  </a:lnTo>
                  <a:lnTo>
                    <a:pt x="10375" y="670090"/>
                  </a:lnTo>
                  <a:lnTo>
                    <a:pt x="20751" y="632180"/>
                  </a:lnTo>
                  <a:close/>
                </a:path>
                <a:path w="20955" h="670560">
                  <a:moveTo>
                    <a:pt x="20751" y="37909"/>
                  </a:moveTo>
                  <a:lnTo>
                    <a:pt x="10363" y="0"/>
                  </a:lnTo>
                  <a:lnTo>
                    <a:pt x="0" y="37909"/>
                  </a:lnTo>
                  <a:lnTo>
                    <a:pt x="20751" y="379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466174" y="2390451"/>
              <a:ext cx="179705" cy="0"/>
            </a:xfrm>
            <a:custGeom>
              <a:avLst/>
              <a:gdLst/>
              <a:ahLst/>
              <a:cxnLst/>
              <a:rect l="l" t="t" r="r" b="b"/>
              <a:pathLst>
                <a:path w="179705">
                  <a:moveTo>
                    <a:pt x="0" y="0"/>
                  </a:moveTo>
                  <a:lnTo>
                    <a:pt x="179387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447228" y="2380081"/>
              <a:ext cx="205740" cy="20955"/>
            </a:xfrm>
            <a:custGeom>
              <a:avLst/>
              <a:gdLst/>
              <a:ahLst/>
              <a:cxnLst/>
              <a:rect l="l" t="t" r="r" b="b"/>
              <a:pathLst>
                <a:path w="205739" h="20955">
                  <a:moveTo>
                    <a:pt x="37896" y="0"/>
                  </a:moveTo>
                  <a:lnTo>
                    <a:pt x="0" y="10375"/>
                  </a:lnTo>
                  <a:lnTo>
                    <a:pt x="37896" y="20751"/>
                  </a:lnTo>
                  <a:lnTo>
                    <a:pt x="37896" y="0"/>
                  </a:lnTo>
                  <a:close/>
                </a:path>
                <a:path w="205739" h="20955">
                  <a:moveTo>
                    <a:pt x="205524" y="10375"/>
                  </a:moveTo>
                  <a:lnTo>
                    <a:pt x="167614" y="0"/>
                  </a:lnTo>
                  <a:lnTo>
                    <a:pt x="167614" y="20751"/>
                  </a:lnTo>
                  <a:lnTo>
                    <a:pt x="205524" y="103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26581" y="2184627"/>
              <a:ext cx="67310" cy="37465"/>
            </a:xfrm>
            <a:custGeom>
              <a:avLst/>
              <a:gdLst/>
              <a:ahLst/>
              <a:cxnLst/>
              <a:rect l="l" t="t" r="r" b="b"/>
              <a:pathLst>
                <a:path w="67310" h="37464">
                  <a:moveTo>
                    <a:pt x="2984" y="0"/>
                  </a:moveTo>
                  <a:lnTo>
                    <a:pt x="0" y="36893"/>
                  </a:lnTo>
                  <a:lnTo>
                    <a:pt x="67195" y="23787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30481" y="2200518"/>
              <a:ext cx="213995" cy="109220"/>
            </a:xfrm>
            <a:custGeom>
              <a:avLst/>
              <a:gdLst/>
              <a:ahLst/>
              <a:cxnLst/>
              <a:rect l="l" t="t" r="r" b="b"/>
              <a:pathLst>
                <a:path w="213994" h="109219">
                  <a:moveTo>
                    <a:pt x="0" y="108970"/>
                  </a:moveTo>
                  <a:lnTo>
                    <a:pt x="48626" y="42946"/>
                  </a:lnTo>
                  <a:lnTo>
                    <a:pt x="87066" y="9926"/>
                  </a:lnTo>
                  <a:lnTo>
                    <a:pt x="135329" y="0"/>
                  </a:lnTo>
                  <a:lnTo>
                    <a:pt x="213423" y="3255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92802" y="2890404"/>
              <a:ext cx="220979" cy="80010"/>
            </a:xfrm>
            <a:custGeom>
              <a:avLst/>
              <a:gdLst/>
              <a:ahLst/>
              <a:cxnLst/>
              <a:rect l="l" t="t" r="r" b="b"/>
              <a:pathLst>
                <a:path w="220980" h="80010">
                  <a:moveTo>
                    <a:pt x="220776" y="47155"/>
                  </a:moveTo>
                  <a:lnTo>
                    <a:pt x="163684" y="75279"/>
                  </a:lnTo>
                  <a:lnTo>
                    <a:pt x="121656" y="79741"/>
                  </a:lnTo>
                  <a:lnTo>
                    <a:pt x="73994" y="56122"/>
                  </a:lnTo>
                  <a:lnTo>
                    <a:pt x="0" y="0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50518" y="2850555"/>
              <a:ext cx="60325" cy="59690"/>
            </a:xfrm>
            <a:custGeom>
              <a:avLst/>
              <a:gdLst/>
              <a:ahLst/>
              <a:cxnLst/>
              <a:rect l="l" t="t" r="r" b="b"/>
              <a:pathLst>
                <a:path w="60325" h="59689">
                  <a:moveTo>
                    <a:pt x="0" y="0"/>
                  </a:moveTo>
                  <a:lnTo>
                    <a:pt x="34632" y="59067"/>
                  </a:lnTo>
                  <a:lnTo>
                    <a:pt x="60312" y="32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/>
          <p:nvPr/>
        </p:nvSpPr>
        <p:spPr>
          <a:xfrm>
            <a:off x="6525275" y="7824524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>
                <a:moveTo>
                  <a:pt x="0" y="0"/>
                </a:moveTo>
                <a:lnTo>
                  <a:pt x="183556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858412" y="7824524"/>
            <a:ext cx="1234440" cy="0"/>
          </a:xfrm>
          <a:custGeom>
            <a:avLst/>
            <a:gdLst/>
            <a:ahLst/>
            <a:cxnLst/>
            <a:rect l="l" t="t" r="r" b="b"/>
            <a:pathLst>
              <a:path w="1234439">
                <a:moveTo>
                  <a:pt x="0" y="0"/>
                </a:moveTo>
                <a:lnTo>
                  <a:pt x="123422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525276" y="7939359"/>
            <a:ext cx="1567815" cy="1905"/>
          </a:xfrm>
          <a:custGeom>
            <a:avLst/>
            <a:gdLst/>
            <a:ahLst/>
            <a:cxnLst/>
            <a:rect l="l" t="t" r="r" b="b"/>
            <a:pathLst>
              <a:path w="1567814" h="1904">
                <a:moveTo>
                  <a:pt x="0" y="0"/>
                </a:moveTo>
                <a:lnTo>
                  <a:pt x="1567357" y="0"/>
                </a:lnTo>
              </a:path>
              <a:path w="1567814" h="1904">
                <a:moveTo>
                  <a:pt x="0" y="1797"/>
                </a:moveTo>
                <a:lnTo>
                  <a:pt x="1567357" y="1797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525276" y="8056536"/>
            <a:ext cx="1567815" cy="0"/>
          </a:xfrm>
          <a:custGeom>
            <a:avLst/>
            <a:gdLst/>
            <a:ahLst/>
            <a:cxnLst/>
            <a:rect l="l" t="t" r="r" b="b"/>
            <a:pathLst>
              <a:path w="1567814">
                <a:moveTo>
                  <a:pt x="0" y="0"/>
                </a:moveTo>
                <a:lnTo>
                  <a:pt x="1567357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525276" y="8172533"/>
            <a:ext cx="1567815" cy="0"/>
          </a:xfrm>
          <a:custGeom>
            <a:avLst/>
            <a:gdLst/>
            <a:ahLst/>
            <a:cxnLst/>
            <a:rect l="l" t="t" r="r" b="b"/>
            <a:pathLst>
              <a:path w="1567814">
                <a:moveTo>
                  <a:pt x="0" y="0"/>
                </a:moveTo>
                <a:lnTo>
                  <a:pt x="1567357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525276" y="8288546"/>
            <a:ext cx="1567815" cy="0"/>
          </a:xfrm>
          <a:custGeom>
            <a:avLst/>
            <a:gdLst/>
            <a:ahLst/>
            <a:cxnLst/>
            <a:rect l="l" t="t" r="r" b="b"/>
            <a:pathLst>
              <a:path w="1567814">
                <a:moveTo>
                  <a:pt x="0" y="0"/>
                </a:moveTo>
                <a:lnTo>
                  <a:pt x="1567357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525276" y="8404545"/>
            <a:ext cx="1567815" cy="0"/>
          </a:xfrm>
          <a:custGeom>
            <a:avLst/>
            <a:gdLst/>
            <a:ahLst/>
            <a:cxnLst/>
            <a:rect l="l" t="t" r="r" b="b"/>
            <a:pathLst>
              <a:path w="1567814">
                <a:moveTo>
                  <a:pt x="0" y="0"/>
                </a:moveTo>
                <a:lnTo>
                  <a:pt x="1567357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525276" y="8520543"/>
            <a:ext cx="1417955" cy="0"/>
          </a:xfrm>
          <a:custGeom>
            <a:avLst/>
            <a:gdLst/>
            <a:ahLst/>
            <a:cxnLst/>
            <a:rect l="l" t="t" r="r" b="b"/>
            <a:pathLst>
              <a:path w="1417955">
                <a:moveTo>
                  <a:pt x="0" y="0"/>
                </a:moveTo>
                <a:lnTo>
                  <a:pt x="141792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6525276" y="7822912"/>
            <a:ext cx="1417955" cy="839469"/>
            <a:chOff x="798369" y="7822911"/>
            <a:chExt cx="1417955" cy="839469"/>
          </a:xfrm>
        </p:grpSpPr>
        <p:sp>
          <p:nvSpPr>
            <p:cNvPr id="45" name="object 45"/>
            <p:cNvSpPr/>
            <p:nvPr/>
          </p:nvSpPr>
          <p:spPr>
            <a:xfrm>
              <a:off x="798369" y="8636554"/>
              <a:ext cx="1417955" cy="0"/>
            </a:xfrm>
            <a:custGeom>
              <a:avLst/>
              <a:gdLst/>
              <a:ahLst/>
              <a:cxnLst/>
              <a:rect l="l" t="t" r="r" b="b"/>
              <a:pathLst>
                <a:path w="1417955">
                  <a:moveTo>
                    <a:pt x="0" y="0"/>
                  </a:moveTo>
                  <a:lnTo>
                    <a:pt x="141792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26839" y="7822917"/>
              <a:ext cx="0" cy="839469"/>
            </a:xfrm>
            <a:custGeom>
              <a:avLst/>
              <a:gdLst/>
              <a:ahLst/>
              <a:cxnLst/>
              <a:rect l="l" t="t" r="r" b="b"/>
              <a:pathLst>
                <a:path h="839470">
                  <a:moveTo>
                    <a:pt x="0" y="839381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81153" y="7822917"/>
              <a:ext cx="0" cy="839469"/>
            </a:xfrm>
            <a:custGeom>
              <a:avLst/>
              <a:gdLst/>
              <a:ahLst/>
              <a:cxnLst/>
              <a:rect l="l" t="t" r="r" b="b"/>
              <a:pathLst>
                <a:path h="839470">
                  <a:moveTo>
                    <a:pt x="0" y="0"/>
                  </a:moveTo>
                  <a:lnTo>
                    <a:pt x="0" y="117058"/>
                  </a:lnTo>
                </a:path>
                <a:path h="839470">
                  <a:moveTo>
                    <a:pt x="0" y="117058"/>
                  </a:moveTo>
                  <a:lnTo>
                    <a:pt x="0" y="839381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03996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058311" y="7939976"/>
              <a:ext cx="0" cy="698500"/>
            </a:xfrm>
            <a:custGeom>
              <a:avLst/>
              <a:gdLst/>
              <a:ahLst/>
              <a:cxnLst/>
              <a:rect l="l" t="t" r="r" b="b"/>
              <a:pathLst>
                <a:path h="698500">
                  <a:moveTo>
                    <a:pt x="0" y="0"/>
                  </a:moveTo>
                  <a:lnTo>
                    <a:pt x="0" y="698008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212625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366939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521254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675568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829874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984189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138503" y="7822911"/>
              <a:ext cx="0" cy="815340"/>
            </a:xfrm>
            <a:custGeom>
              <a:avLst/>
              <a:gdLst/>
              <a:ahLst/>
              <a:cxnLst/>
              <a:rect l="l" t="t" r="r" b="b"/>
              <a:pathLst>
                <a:path h="815340">
                  <a:moveTo>
                    <a:pt x="0" y="815073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8019723" y="7822912"/>
            <a:ext cx="0" cy="677545"/>
          </a:xfrm>
          <a:custGeom>
            <a:avLst/>
            <a:gdLst/>
            <a:ahLst/>
            <a:cxnLst/>
            <a:rect l="l" t="t" r="r" b="b"/>
            <a:pathLst>
              <a:path h="677545">
                <a:moveTo>
                  <a:pt x="0" y="0"/>
                </a:moveTo>
                <a:lnTo>
                  <a:pt x="0" y="677477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92809" y="7822911"/>
            <a:ext cx="0" cy="815340"/>
          </a:xfrm>
          <a:custGeom>
            <a:avLst/>
            <a:gdLst/>
            <a:ahLst/>
            <a:cxnLst/>
            <a:rect l="l" t="t" r="r" b="b"/>
            <a:pathLst>
              <a:path h="815340">
                <a:moveTo>
                  <a:pt x="0" y="677477"/>
                </a:moveTo>
                <a:lnTo>
                  <a:pt x="0" y="815073"/>
                </a:lnTo>
              </a:path>
              <a:path h="815340">
                <a:moveTo>
                  <a:pt x="0" y="0"/>
                </a:moveTo>
                <a:lnTo>
                  <a:pt x="0" y="677477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862373" y="7822919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381"/>
                </a:moveTo>
                <a:lnTo>
                  <a:pt x="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016688" y="7822919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381"/>
                </a:moveTo>
                <a:lnTo>
                  <a:pt x="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171002" y="7822919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381"/>
                </a:moveTo>
                <a:lnTo>
                  <a:pt x="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325316" y="7822919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381"/>
                </a:moveTo>
                <a:lnTo>
                  <a:pt x="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479631" y="7822919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381"/>
                </a:moveTo>
                <a:lnTo>
                  <a:pt x="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633945" y="7822919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381"/>
                </a:moveTo>
                <a:lnTo>
                  <a:pt x="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788258" y="7822919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381"/>
                </a:moveTo>
                <a:lnTo>
                  <a:pt x="0" y="0"/>
                </a:lnTo>
              </a:path>
            </a:pathLst>
          </a:custGeom>
          <a:ln w="359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6306723" y="7700175"/>
            <a:ext cx="1873250" cy="1118235"/>
            <a:chOff x="579817" y="7700174"/>
            <a:chExt cx="1873250" cy="1118235"/>
          </a:xfrm>
        </p:grpSpPr>
        <p:sp>
          <p:nvSpPr>
            <p:cNvPr id="67" name="object 67"/>
            <p:cNvSpPr/>
            <p:nvPr/>
          </p:nvSpPr>
          <p:spPr>
            <a:xfrm>
              <a:off x="2215668" y="7822917"/>
              <a:ext cx="0" cy="839469"/>
            </a:xfrm>
            <a:custGeom>
              <a:avLst/>
              <a:gdLst/>
              <a:ahLst/>
              <a:cxnLst/>
              <a:rect l="l" t="t" r="r" b="b"/>
              <a:pathLst>
                <a:path h="839470">
                  <a:moveTo>
                    <a:pt x="0" y="839381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920050" y="7891737"/>
              <a:ext cx="1296670" cy="548640"/>
            </a:xfrm>
            <a:custGeom>
              <a:avLst/>
              <a:gdLst/>
              <a:ahLst/>
              <a:cxnLst/>
              <a:rect l="l" t="t" r="r" b="b"/>
              <a:pathLst>
                <a:path w="1296670" h="548640">
                  <a:moveTo>
                    <a:pt x="0" y="0"/>
                  </a:moveTo>
                  <a:lnTo>
                    <a:pt x="22462" y="114427"/>
                  </a:lnTo>
                  <a:lnTo>
                    <a:pt x="48544" y="184616"/>
                  </a:lnTo>
                  <a:lnTo>
                    <a:pt x="94977" y="239408"/>
                  </a:lnTo>
                  <a:lnTo>
                    <a:pt x="178498" y="307644"/>
                  </a:lnTo>
                  <a:lnTo>
                    <a:pt x="258429" y="359342"/>
                  </a:lnTo>
                  <a:lnTo>
                    <a:pt x="336345" y="396120"/>
                  </a:lnTo>
                  <a:lnTo>
                    <a:pt x="395427" y="418099"/>
                  </a:lnTo>
                  <a:lnTo>
                    <a:pt x="504002" y="450174"/>
                  </a:lnTo>
                  <a:lnTo>
                    <a:pt x="565178" y="465534"/>
                  </a:lnTo>
                  <a:lnTo>
                    <a:pt x="631903" y="477870"/>
                  </a:lnTo>
                  <a:lnTo>
                    <a:pt x="733691" y="493572"/>
                  </a:lnTo>
                  <a:lnTo>
                    <a:pt x="780370" y="500388"/>
                  </a:lnTo>
                  <a:lnTo>
                    <a:pt x="826857" y="506706"/>
                  </a:lnTo>
                  <a:lnTo>
                    <a:pt x="873512" y="512569"/>
                  </a:lnTo>
                  <a:lnTo>
                    <a:pt x="920698" y="518019"/>
                  </a:lnTo>
                  <a:lnTo>
                    <a:pt x="968772" y="523101"/>
                  </a:lnTo>
                  <a:lnTo>
                    <a:pt x="1018096" y="527858"/>
                  </a:lnTo>
                  <a:lnTo>
                    <a:pt x="1069030" y="532332"/>
                  </a:lnTo>
                  <a:lnTo>
                    <a:pt x="1121935" y="536567"/>
                  </a:lnTo>
                  <a:lnTo>
                    <a:pt x="1177170" y="540607"/>
                  </a:lnTo>
                  <a:lnTo>
                    <a:pt x="1235096" y="544494"/>
                  </a:lnTo>
                  <a:lnTo>
                    <a:pt x="1296073" y="548271"/>
                  </a:lnTo>
                </a:path>
              </a:pathLst>
            </a:custGeom>
            <a:ln w="1722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216287" y="8500384"/>
              <a:ext cx="149860" cy="160020"/>
            </a:xfrm>
            <a:custGeom>
              <a:avLst/>
              <a:gdLst/>
              <a:ahLst/>
              <a:cxnLst/>
              <a:rect l="l" t="t" r="r" b="b"/>
              <a:pathLst>
                <a:path w="149860" h="160020">
                  <a:moveTo>
                    <a:pt x="149580" y="159829"/>
                  </a:moveTo>
                  <a:lnTo>
                    <a:pt x="0" y="159829"/>
                  </a:lnTo>
                  <a:lnTo>
                    <a:pt x="0" y="0"/>
                  </a:lnTo>
                  <a:lnTo>
                    <a:pt x="149580" y="0"/>
                  </a:lnTo>
                  <a:lnTo>
                    <a:pt x="149580" y="159829"/>
                  </a:lnTo>
                  <a:close/>
                </a:path>
              </a:pathLst>
            </a:custGeom>
            <a:ln w="57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981925" y="7780146"/>
              <a:ext cx="149860" cy="160020"/>
            </a:xfrm>
            <a:custGeom>
              <a:avLst/>
              <a:gdLst/>
              <a:ahLst/>
              <a:cxnLst/>
              <a:rect l="l" t="t" r="r" b="b"/>
              <a:pathLst>
                <a:path w="149859" h="160020">
                  <a:moveTo>
                    <a:pt x="149580" y="0"/>
                  </a:moveTo>
                  <a:lnTo>
                    <a:pt x="0" y="0"/>
                  </a:lnTo>
                  <a:lnTo>
                    <a:pt x="0" y="159829"/>
                  </a:lnTo>
                  <a:lnTo>
                    <a:pt x="149580" y="159829"/>
                  </a:lnTo>
                  <a:lnTo>
                    <a:pt x="1495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981923" y="7780141"/>
              <a:ext cx="149860" cy="160020"/>
            </a:xfrm>
            <a:custGeom>
              <a:avLst/>
              <a:gdLst/>
              <a:ahLst/>
              <a:cxnLst/>
              <a:rect l="l" t="t" r="r" b="b"/>
              <a:pathLst>
                <a:path w="149859" h="160020">
                  <a:moveTo>
                    <a:pt x="149580" y="159829"/>
                  </a:moveTo>
                  <a:lnTo>
                    <a:pt x="0" y="159829"/>
                  </a:lnTo>
                  <a:lnTo>
                    <a:pt x="0" y="0"/>
                  </a:lnTo>
                  <a:lnTo>
                    <a:pt x="149580" y="0"/>
                  </a:lnTo>
                  <a:lnTo>
                    <a:pt x="149580" y="159829"/>
                  </a:lnTo>
                  <a:close/>
                </a:path>
              </a:pathLst>
            </a:custGeom>
            <a:ln w="57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81506" y="7701864"/>
              <a:ext cx="1870075" cy="1114425"/>
            </a:xfrm>
            <a:custGeom>
              <a:avLst/>
              <a:gdLst/>
              <a:ahLst/>
              <a:cxnLst/>
              <a:rect l="l" t="t" r="r" b="b"/>
              <a:pathLst>
                <a:path w="1870075" h="1114425">
                  <a:moveTo>
                    <a:pt x="1869490" y="1114272"/>
                  </a:moveTo>
                  <a:lnTo>
                    <a:pt x="0" y="1114272"/>
                  </a:lnTo>
                  <a:lnTo>
                    <a:pt x="0" y="0"/>
                  </a:lnTo>
                  <a:lnTo>
                    <a:pt x="1869490" y="0"/>
                  </a:lnTo>
                  <a:lnTo>
                    <a:pt x="1869490" y="1114272"/>
                  </a:lnTo>
                  <a:close/>
                </a:path>
              </a:pathLst>
            </a:custGeom>
            <a:ln w="3378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6302901" y="3937382"/>
            <a:ext cx="2484120" cy="2761615"/>
            <a:chOff x="575995" y="3937381"/>
            <a:chExt cx="2484120" cy="2761615"/>
          </a:xfrm>
        </p:grpSpPr>
        <p:sp>
          <p:nvSpPr>
            <p:cNvPr id="74" name="object 74"/>
            <p:cNvSpPr/>
            <p:nvPr/>
          </p:nvSpPr>
          <p:spPr>
            <a:xfrm>
              <a:off x="575995" y="3937381"/>
              <a:ext cx="2484120" cy="2761615"/>
            </a:xfrm>
            <a:custGeom>
              <a:avLst/>
              <a:gdLst/>
              <a:ahLst/>
              <a:cxnLst/>
              <a:rect l="l" t="t" r="r" b="b"/>
              <a:pathLst>
                <a:path w="2484120" h="2761615">
                  <a:moveTo>
                    <a:pt x="2484005" y="0"/>
                  </a:moveTo>
                  <a:lnTo>
                    <a:pt x="0" y="0"/>
                  </a:lnTo>
                  <a:lnTo>
                    <a:pt x="0" y="2761195"/>
                  </a:lnTo>
                  <a:lnTo>
                    <a:pt x="2484005" y="2761195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39921" y="4054148"/>
              <a:ext cx="741680" cy="788035"/>
            </a:xfrm>
            <a:custGeom>
              <a:avLst/>
              <a:gdLst/>
              <a:ahLst/>
              <a:cxnLst/>
              <a:rect l="l" t="t" r="r" b="b"/>
              <a:pathLst>
                <a:path w="741680" h="788035">
                  <a:moveTo>
                    <a:pt x="0" y="0"/>
                  </a:moveTo>
                  <a:lnTo>
                    <a:pt x="0" y="787781"/>
                  </a:lnTo>
                  <a:lnTo>
                    <a:pt x="740537" y="648716"/>
                  </a:lnTo>
                  <a:lnTo>
                    <a:pt x="741197" y="43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722377" y="4211292"/>
              <a:ext cx="614045" cy="551815"/>
            </a:xfrm>
            <a:custGeom>
              <a:avLst/>
              <a:gdLst/>
              <a:ahLst/>
              <a:cxnLst/>
              <a:rect l="l" t="t" r="r" b="b"/>
              <a:pathLst>
                <a:path w="614044" h="551814">
                  <a:moveTo>
                    <a:pt x="2184" y="0"/>
                  </a:moveTo>
                  <a:lnTo>
                    <a:pt x="0" y="551268"/>
                  </a:lnTo>
                  <a:lnTo>
                    <a:pt x="612635" y="446049"/>
                  </a:lnTo>
                  <a:lnTo>
                    <a:pt x="613727" y="657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23303" y="4272102"/>
              <a:ext cx="628650" cy="459740"/>
            </a:xfrm>
            <a:custGeom>
              <a:avLst/>
              <a:gdLst/>
              <a:ahLst/>
              <a:cxnLst/>
              <a:rect l="l" t="t" r="r" b="b"/>
              <a:pathLst>
                <a:path w="628650" h="459739">
                  <a:moveTo>
                    <a:pt x="627024" y="276009"/>
                  </a:moveTo>
                  <a:lnTo>
                    <a:pt x="34747" y="349173"/>
                  </a:lnTo>
                  <a:lnTo>
                    <a:pt x="0" y="319316"/>
                  </a:lnTo>
                  <a:lnTo>
                    <a:pt x="990" y="330835"/>
                  </a:lnTo>
                  <a:lnTo>
                    <a:pt x="32118" y="360172"/>
                  </a:lnTo>
                  <a:lnTo>
                    <a:pt x="627024" y="284911"/>
                  </a:lnTo>
                  <a:lnTo>
                    <a:pt x="627024" y="276009"/>
                  </a:lnTo>
                  <a:close/>
                </a:path>
                <a:path w="628650" h="459739">
                  <a:moveTo>
                    <a:pt x="627037" y="190157"/>
                  </a:moveTo>
                  <a:lnTo>
                    <a:pt x="34759" y="241401"/>
                  </a:lnTo>
                  <a:lnTo>
                    <a:pt x="2273" y="211543"/>
                  </a:lnTo>
                  <a:lnTo>
                    <a:pt x="1752" y="223062"/>
                  </a:lnTo>
                  <a:lnTo>
                    <a:pt x="32131" y="252399"/>
                  </a:lnTo>
                  <a:lnTo>
                    <a:pt x="627037" y="199059"/>
                  </a:lnTo>
                  <a:lnTo>
                    <a:pt x="627037" y="190157"/>
                  </a:lnTo>
                  <a:close/>
                </a:path>
                <a:path w="628650" h="459739">
                  <a:moveTo>
                    <a:pt x="627037" y="101396"/>
                  </a:moveTo>
                  <a:lnTo>
                    <a:pt x="34759" y="135255"/>
                  </a:lnTo>
                  <a:lnTo>
                    <a:pt x="2273" y="105397"/>
                  </a:lnTo>
                  <a:lnTo>
                    <a:pt x="1752" y="116916"/>
                  </a:lnTo>
                  <a:lnTo>
                    <a:pt x="32131" y="146253"/>
                  </a:lnTo>
                  <a:lnTo>
                    <a:pt x="627037" y="110299"/>
                  </a:lnTo>
                  <a:lnTo>
                    <a:pt x="627037" y="101396"/>
                  </a:lnTo>
                  <a:close/>
                </a:path>
                <a:path w="628650" h="459739">
                  <a:moveTo>
                    <a:pt x="627786" y="14147"/>
                  </a:moveTo>
                  <a:lnTo>
                    <a:pt x="36271" y="29857"/>
                  </a:lnTo>
                  <a:lnTo>
                    <a:pt x="3784" y="0"/>
                  </a:lnTo>
                  <a:lnTo>
                    <a:pt x="3263" y="11518"/>
                  </a:lnTo>
                  <a:lnTo>
                    <a:pt x="33642" y="40855"/>
                  </a:lnTo>
                  <a:lnTo>
                    <a:pt x="627786" y="23037"/>
                  </a:lnTo>
                  <a:lnTo>
                    <a:pt x="627786" y="14147"/>
                  </a:lnTo>
                  <a:close/>
                </a:path>
                <a:path w="628650" h="459739">
                  <a:moveTo>
                    <a:pt x="628548" y="353504"/>
                  </a:moveTo>
                  <a:lnTo>
                    <a:pt x="36258" y="448602"/>
                  </a:lnTo>
                  <a:lnTo>
                    <a:pt x="762" y="418744"/>
                  </a:lnTo>
                  <a:lnTo>
                    <a:pt x="241" y="430263"/>
                  </a:lnTo>
                  <a:lnTo>
                    <a:pt x="33642" y="459600"/>
                  </a:lnTo>
                  <a:lnTo>
                    <a:pt x="628548" y="362419"/>
                  </a:lnTo>
                  <a:lnTo>
                    <a:pt x="628548" y="353504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724065" y="4242600"/>
              <a:ext cx="627380" cy="478155"/>
            </a:xfrm>
            <a:custGeom>
              <a:avLst/>
              <a:gdLst/>
              <a:ahLst/>
              <a:cxnLst/>
              <a:rect l="l" t="t" r="r" b="b"/>
              <a:pathLst>
                <a:path w="627380" h="478154">
                  <a:moveTo>
                    <a:pt x="626745" y="382130"/>
                  </a:moveTo>
                  <a:lnTo>
                    <a:pt x="580491" y="340042"/>
                  </a:lnTo>
                  <a:lnTo>
                    <a:pt x="0" y="422973"/>
                  </a:lnTo>
                  <a:lnTo>
                    <a:pt x="419" y="446722"/>
                  </a:lnTo>
                  <a:lnTo>
                    <a:pt x="32931" y="477977"/>
                  </a:lnTo>
                  <a:lnTo>
                    <a:pt x="626745" y="382130"/>
                  </a:lnTo>
                  <a:close/>
                </a:path>
                <a:path w="627380" h="478154">
                  <a:moveTo>
                    <a:pt x="626745" y="218770"/>
                  </a:moveTo>
                  <a:lnTo>
                    <a:pt x="580491" y="176682"/>
                  </a:lnTo>
                  <a:lnTo>
                    <a:pt x="0" y="217106"/>
                  </a:lnTo>
                  <a:lnTo>
                    <a:pt x="419" y="240855"/>
                  </a:lnTo>
                  <a:lnTo>
                    <a:pt x="33756" y="272110"/>
                  </a:lnTo>
                  <a:lnTo>
                    <a:pt x="626745" y="218770"/>
                  </a:lnTo>
                  <a:close/>
                </a:path>
                <a:path w="627380" h="478154">
                  <a:moveTo>
                    <a:pt x="626745" y="130022"/>
                  </a:moveTo>
                  <a:lnTo>
                    <a:pt x="580491" y="87934"/>
                  </a:lnTo>
                  <a:lnTo>
                    <a:pt x="1244" y="110020"/>
                  </a:lnTo>
                  <a:lnTo>
                    <a:pt x="419" y="133350"/>
                  </a:lnTo>
                  <a:lnTo>
                    <a:pt x="33985" y="164769"/>
                  </a:lnTo>
                  <a:lnTo>
                    <a:pt x="626745" y="130022"/>
                  </a:lnTo>
                  <a:close/>
                </a:path>
                <a:path w="627380" h="478154">
                  <a:moveTo>
                    <a:pt x="626745" y="42087"/>
                  </a:moveTo>
                  <a:lnTo>
                    <a:pt x="580491" y="0"/>
                  </a:lnTo>
                  <a:lnTo>
                    <a:pt x="419" y="2921"/>
                  </a:lnTo>
                  <a:lnTo>
                    <a:pt x="419" y="26670"/>
                  </a:lnTo>
                  <a:lnTo>
                    <a:pt x="34175" y="57924"/>
                  </a:lnTo>
                  <a:lnTo>
                    <a:pt x="626745" y="42087"/>
                  </a:lnTo>
                  <a:close/>
                </a:path>
                <a:path w="627380" h="478154">
                  <a:moveTo>
                    <a:pt x="626757" y="305041"/>
                  </a:moveTo>
                  <a:lnTo>
                    <a:pt x="580491" y="262953"/>
                  </a:lnTo>
                  <a:lnTo>
                    <a:pt x="419" y="323367"/>
                  </a:lnTo>
                  <a:lnTo>
                    <a:pt x="838" y="348373"/>
                  </a:lnTo>
                  <a:lnTo>
                    <a:pt x="33985" y="378675"/>
                  </a:lnTo>
                  <a:lnTo>
                    <a:pt x="626757" y="305041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39340" y="4051120"/>
              <a:ext cx="741680" cy="791210"/>
            </a:xfrm>
            <a:custGeom>
              <a:avLst/>
              <a:gdLst/>
              <a:ahLst/>
              <a:cxnLst/>
              <a:rect l="l" t="t" r="r" b="b"/>
              <a:pathLst>
                <a:path w="741680" h="791210">
                  <a:moveTo>
                    <a:pt x="0" y="0"/>
                  </a:moveTo>
                  <a:lnTo>
                    <a:pt x="0" y="790994"/>
                  </a:lnTo>
                  <a:lnTo>
                    <a:pt x="741197" y="650976"/>
                  </a:lnTo>
                  <a:lnTo>
                    <a:pt x="741197" y="44234"/>
                  </a:lnTo>
                  <a:lnTo>
                    <a:pt x="0" y="0"/>
                  </a:lnTo>
                  <a:close/>
                </a:path>
              </a:pathLst>
            </a:custGeom>
            <a:ln w="100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723794" y="4127575"/>
              <a:ext cx="614680" cy="636905"/>
            </a:xfrm>
            <a:custGeom>
              <a:avLst/>
              <a:gdLst/>
              <a:ahLst/>
              <a:cxnLst/>
              <a:rect l="l" t="t" r="r" b="b"/>
              <a:pathLst>
                <a:path w="614680" h="636904">
                  <a:moveTo>
                    <a:pt x="613994" y="145326"/>
                  </a:moveTo>
                  <a:lnTo>
                    <a:pt x="614527" y="20002"/>
                  </a:lnTo>
                  <a:lnTo>
                    <a:pt x="0" y="0"/>
                  </a:lnTo>
                  <a:lnTo>
                    <a:pt x="0" y="636752"/>
                  </a:lnTo>
                  <a:lnTo>
                    <a:pt x="612305" y="531177"/>
                  </a:lnTo>
                  <a:lnTo>
                    <a:pt x="612394" y="509460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37403" y="4295741"/>
              <a:ext cx="635" cy="64769"/>
            </a:xfrm>
            <a:custGeom>
              <a:avLst/>
              <a:gdLst/>
              <a:ahLst/>
              <a:cxnLst/>
              <a:rect l="l" t="t" r="r" b="b"/>
              <a:pathLst>
                <a:path w="634" h="64770">
                  <a:moveTo>
                    <a:pt x="0" y="64452"/>
                  </a:moveTo>
                  <a:lnTo>
                    <a:pt x="266" y="0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337016" y="4383910"/>
              <a:ext cx="635" cy="64769"/>
            </a:xfrm>
            <a:custGeom>
              <a:avLst/>
              <a:gdLst/>
              <a:ahLst/>
              <a:cxnLst/>
              <a:rect l="l" t="t" r="r" b="b"/>
              <a:pathLst>
                <a:path w="634" h="64770">
                  <a:moveTo>
                    <a:pt x="0" y="64338"/>
                  </a:moveTo>
                  <a:lnTo>
                    <a:pt x="266" y="0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336634" y="4472475"/>
              <a:ext cx="635" cy="62230"/>
            </a:xfrm>
            <a:custGeom>
              <a:avLst/>
              <a:gdLst/>
              <a:ahLst/>
              <a:cxnLst/>
              <a:rect l="l" t="t" r="r" b="b"/>
              <a:pathLst>
                <a:path w="634" h="62229">
                  <a:moveTo>
                    <a:pt x="0" y="61912"/>
                  </a:moveTo>
                  <a:lnTo>
                    <a:pt x="266" y="0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336309" y="4559400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4" h="51435">
                  <a:moveTo>
                    <a:pt x="0" y="51384"/>
                  </a:moveTo>
                  <a:lnTo>
                    <a:pt x="215" y="0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40090" y="4051287"/>
              <a:ext cx="83820" cy="76835"/>
            </a:xfrm>
            <a:custGeom>
              <a:avLst/>
              <a:gdLst/>
              <a:ahLst/>
              <a:cxnLst/>
              <a:rect l="l" t="t" r="r" b="b"/>
              <a:pathLst>
                <a:path w="83820" h="76835">
                  <a:moveTo>
                    <a:pt x="83705" y="76288"/>
                  </a:moveTo>
                  <a:lnTo>
                    <a:pt x="0" y="0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338317" y="4095351"/>
              <a:ext cx="42545" cy="52705"/>
            </a:xfrm>
            <a:custGeom>
              <a:avLst/>
              <a:gdLst/>
              <a:ahLst/>
              <a:cxnLst/>
              <a:rect l="l" t="t" r="r" b="b"/>
              <a:pathLst>
                <a:path w="42544" h="52704">
                  <a:moveTo>
                    <a:pt x="42227" y="0"/>
                  </a:moveTo>
                  <a:lnTo>
                    <a:pt x="0" y="52235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336094" y="4658755"/>
              <a:ext cx="44450" cy="43815"/>
            </a:xfrm>
            <a:custGeom>
              <a:avLst/>
              <a:gdLst/>
              <a:ahLst/>
              <a:cxnLst/>
              <a:rect l="l" t="t" r="r" b="b"/>
              <a:pathLst>
                <a:path w="44450" h="43814">
                  <a:moveTo>
                    <a:pt x="0" y="0"/>
                  </a:moveTo>
                  <a:lnTo>
                    <a:pt x="44450" y="43345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39340" y="4764322"/>
              <a:ext cx="84455" cy="78105"/>
            </a:xfrm>
            <a:custGeom>
              <a:avLst/>
              <a:gdLst/>
              <a:ahLst/>
              <a:cxnLst/>
              <a:rect l="l" t="t" r="r" b="b"/>
              <a:pathLst>
                <a:path w="84454" h="78104">
                  <a:moveTo>
                    <a:pt x="84454" y="0"/>
                  </a:moveTo>
                  <a:lnTo>
                    <a:pt x="0" y="77787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23662" y="4330936"/>
              <a:ext cx="628015" cy="86995"/>
            </a:xfrm>
            <a:custGeom>
              <a:avLst/>
              <a:gdLst/>
              <a:ahLst/>
              <a:cxnLst/>
              <a:rect l="l" t="t" r="r" b="b"/>
              <a:pathLst>
                <a:path w="628015" h="86995">
                  <a:moveTo>
                    <a:pt x="1663" y="21323"/>
                  </a:moveTo>
                  <a:lnTo>
                    <a:pt x="581177" y="0"/>
                  </a:lnTo>
                  <a:lnTo>
                    <a:pt x="627849" y="41871"/>
                  </a:lnTo>
                  <a:lnTo>
                    <a:pt x="627849" y="51117"/>
                  </a:lnTo>
                  <a:lnTo>
                    <a:pt x="30556" y="86893"/>
                  </a:lnTo>
                  <a:lnTo>
                    <a:pt x="0" y="55765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724771" y="4372798"/>
              <a:ext cx="626745" cy="34925"/>
            </a:xfrm>
            <a:custGeom>
              <a:avLst/>
              <a:gdLst/>
              <a:ahLst/>
              <a:cxnLst/>
              <a:rect l="l" t="t" r="r" b="b"/>
              <a:pathLst>
                <a:path w="626744" h="34925">
                  <a:moveTo>
                    <a:pt x="0" y="3352"/>
                  </a:moveTo>
                  <a:lnTo>
                    <a:pt x="32626" y="34912"/>
                  </a:lnTo>
                  <a:lnTo>
                    <a:pt x="626745" y="0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23662" y="4419276"/>
              <a:ext cx="628015" cy="105410"/>
            </a:xfrm>
            <a:custGeom>
              <a:avLst/>
              <a:gdLst/>
              <a:ahLst/>
              <a:cxnLst/>
              <a:rect l="l" t="t" r="r" b="b"/>
              <a:pathLst>
                <a:path w="628015" h="105410">
                  <a:moveTo>
                    <a:pt x="1663" y="39471"/>
                  </a:moveTo>
                  <a:lnTo>
                    <a:pt x="581177" y="0"/>
                  </a:lnTo>
                  <a:lnTo>
                    <a:pt x="627849" y="41871"/>
                  </a:lnTo>
                  <a:lnTo>
                    <a:pt x="627849" y="51130"/>
                  </a:lnTo>
                  <a:lnTo>
                    <a:pt x="30556" y="105041"/>
                  </a:lnTo>
                  <a:lnTo>
                    <a:pt x="0" y="73914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24771" y="4461152"/>
              <a:ext cx="626745" cy="53340"/>
            </a:xfrm>
            <a:custGeom>
              <a:avLst/>
              <a:gdLst/>
              <a:ahLst/>
              <a:cxnLst/>
              <a:rect l="l" t="t" r="r" b="b"/>
              <a:pathLst>
                <a:path w="626744" h="53339">
                  <a:moveTo>
                    <a:pt x="0" y="21488"/>
                  </a:moveTo>
                  <a:lnTo>
                    <a:pt x="32626" y="53047"/>
                  </a:lnTo>
                  <a:lnTo>
                    <a:pt x="626745" y="0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23662" y="4505406"/>
              <a:ext cx="628015" cy="126364"/>
            </a:xfrm>
            <a:custGeom>
              <a:avLst/>
              <a:gdLst/>
              <a:ahLst/>
              <a:cxnLst/>
              <a:rect l="l" t="t" r="r" b="b"/>
              <a:pathLst>
                <a:path w="628015" h="126364">
                  <a:moveTo>
                    <a:pt x="1663" y="60629"/>
                  </a:moveTo>
                  <a:lnTo>
                    <a:pt x="581177" y="0"/>
                  </a:lnTo>
                  <a:lnTo>
                    <a:pt x="627849" y="41871"/>
                  </a:lnTo>
                  <a:lnTo>
                    <a:pt x="627849" y="51104"/>
                  </a:lnTo>
                  <a:lnTo>
                    <a:pt x="30556" y="126199"/>
                  </a:lnTo>
                  <a:lnTo>
                    <a:pt x="0" y="95072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24771" y="4547269"/>
              <a:ext cx="626745" cy="74295"/>
            </a:xfrm>
            <a:custGeom>
              <a:avLst/>
              <a:gdLst/>
              <a:ahLst/>
              <a:cxnLst/>
              <a:rect l="l" t="t" r="r" b="b"/>
              <a:pathLst>
                <a:path w="626744" h="74295">
                  <a:moveTo>
                    <a:pt x="0" y="42659"/>
                  </a:moveTo>
                  <a:lnTo>
                    <a:pt x="32626" y="74218"/>
                  </a:lnTo>
                  <a:lnTo>
                    <a:pt x="626745" y="0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23662" y="4582630"/>
              <a:ext cx="628015" cy="148590"/>
            </a:xfrm>
            <a:custGeom>
              <a:avLst/>
              <a:gdLst/>
              <a:ahLst/>
              <a:cxnLst/>
              <a:rect l="l" t="t" r="r" b="b"/>
              <a:pathLst>
                <a:path w="628015" h="148589">
                  <a:moveTo>
                    <a:pt x="1663" y="82562"/>
                  </a:moveTo>
                  <a:lnTo>
                    <a:pt x="581177" y="0"/>
                  </a:lnTo>
                  <a:lnTo>
                    <a:pt x="627849" y="41871"/>
                  </a:lnTo>
                  <a:lnTo>
                    <a:pt x="627849" y="51117"/>
                  </a:lnTo>
                  <a:lnTo>
                    <a:pt x="30556" y="148132"/>
                  </a:lnTo>
                  <a:lnTo>
                    <a:pt x="0" y="117005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24771" y="4624504"/>
              <a:ext cx="626745" cy="96520"/>
            </a:xfrm>
            <a:custGeom>
              <a:avLst/>
              <a:gdLst/>
              <a:ahLst/>
              <a:cxnLst/>
              <a:rect l="l" t="t" r="r" b="b"/>
              <a:pathLst>
                <a:path w="626744" h="96520">
                  <a:moveTo>
                    <a:pt x="0" y="64579"/>
                  </a:moveTo>
                  <a:lnTo>
                    <a:pt x="32626" y="96138"/>
                  </a:lnTo>
                  <a:lnTo>
                    <a:pt x="626745" y="0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23662" y="4243145"/>
              <a:ext cx="628015" cy="68580"/>
            </a:xfrm>
            <a:custGeom>
              <a:avLst/>
              <a:gdLst/>
              <a:ahLst/>
              <a:cxnLst/>
              <a:rect l="l" t="t" r="r" b="b"/>
              <a:pathLst>
                <a:path w="628015" h="68579">
                  <a:moveTo>
                    <a:pt x="1663" y="2425"/>
                  </a:moveTo>
                  <a:lnTo>
                    <a:pt x="581177" y="0"/>
                  </a:lnTo>
                  <a:lnTo>
                    <a:pt x="627849" y="41871"/>
                  </a:lnTo>
                  <a:lnTo>
                    <a:pt x="627849" y="51130"/>
                  </a:lnTo>
                  <a:lnTo>
                    <a:pt x="30556" y="67995"/>
                  </a:lnTo>
                  <a:lnTo>
                    <a:pt x="0" y="36868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24771" y="4269462"/>
              <a:ext cx="626745" cy="31750"/>
            </a:xfrm>
            <a:custGeom>
              <a:avLst/>
              <a:gdLst/>
              <a:ahLst/>
              <a:cxnLst/>
              <a:rect l="l" t="t" r="r" b="b"/>
              <a:pathLst>
                <a:path w="626744" h="31750">
                  <a:moveTo>
                    <a:pt x="0" y="0"/>
                  </a:moveTo>
                  <a:lnTo>
                    <a:pt x="32626" y="31559"/>
                  </a:lnTo>
                  <a:lnTo>
                    <a:pt x="626745" y="15557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721992" y="4212587"/>
              <a:ext cx="615315" cy="6985"/>
            </a:xfrm>
            <a:custGeom>
              <a:avLst/>
              <a:gdLst/>
              <a:ahLst/>
              <a:cxnLst/>
              <a:rect l="l" t="t" r="r" b="b"/>
              <a:pathLst>
                <a:path w="615315" h="6985">
                  <a:moveTo>
                    <a:pt x="0" y="0"/>
                  </a:moveTo>
                  <a:lnTo>
                    <a:pt x="615073" y="6667"/>
                  </a:lnTo>
                </a:path>
              </a:pathLst>
            </a:custGeom>
            <a:ln w="40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525148" y="4151793"/>
              <a:ext cx="452120" cy="160020"/>
            </a:xfrm>
            <a:custGeom>
              <a:avLst/>
              <a:gdLst/>
              <a:ahLst/>
              <a:cxnLst/>
              <a:rect l="l" t="t" r="r" b="b"/>
              <a:pathLst>
                <a:path w="452119" h="160020">
                  <a:moveTo>
                    <a:pt x="0" y="159921"/>
                  </a:moveTo>
                  <a:lnTo>
                    <a:pt x="185026" y="22393"/>
                  </a:lnTo>
                  <a:lnTo>
                    <a:pt x="211239" y="5532"/>
                  </a:lnTo>
                  <a:lnTo>
                    <a:pt x="229093" y="0"/>
                  </a:lnTo>
                  <a:lnTo>
                    <a:pt x="246792" y="5873"/>
                  </a:lnTo>
                  <a:lnTo>
                    <a:pt x="272542" y="23231"/>
                  </a:lnTo>
                  <a:lnTo>
                    <a:pt x="318820" y="57603"/>
                  </a:lnTo>
                  <a:lnTo>
                    <a:pt x="378383" y="103144"/>
                  </a:lnTo>
                  <a:lnTo>
                    <a:pt x="429822" y="142901"/>
                  </a:lnTo>
                  <a:lnTo>
                    <a:pt x="451726" y="159921"/>
                  </a:lnTo>
                </a:path>
              </a:pathLst>
            </a:custGeom>
            <a:ln w="133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525148" y="4232526"/>
              <a:ext cx="452120" cy="160020"/>
            </a:xfrm>
            <a:custGeom>
              <a:avLst/>
              <a:gdLst/>
              <a:ahLst/>
              <a:cxnLst/>
              <a:rect l="l" t="t" r="r" b="b"/>
              <a:pathLst>
                <a:path w="452119" h="160020">
                  <a:moveTo>
                    <a:pt x="0" y="159921"/>
                  </a:moveTo>
                  <a:lnTo>
                    <a:pt x="185026" y="22393"/>
                  </a:lnTo>
                  <a:lnTo>
                    <a:pt x="211239" y="5532"/>
                  </a:lnTo>
                  <a:lnTo>
                    <a:pt x="229093" y="0"/>
                  </a:lnTo>
                  <a:lnTo>
                    <a:pt x="246792" y="5873"/>
                  </a:lnTo>
                  <a:lnTo>
                    <a:pt x="272542" y="23231"/>
                  </a:lnTo>
                  <a:lnTo>
                    <a:pt x="318820" y="57603"/>
                  </a:lnTo>
                  <a:lnTo>
                    <a:pt x="378383" y="103144"/>
                  </a:lnTo>
                  <a:lnTo>
                    <a:pt x="429822" y="142901"/>
                  </a:lnTo>
                  <a:lnTo>
                    <a:pt x="451726" y="159921"/>
                  </a:lnTo>
                </a:path>
              </a:pathLst>
            </a:custGeom>
            <a:ln w="133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525148" y="4313259"/>
              <a:ext cx="452120" cy="160020"/>
            </a:xfrm>
            <a:custGeom>
              <a:avLst/>
              <a:gdLst/>
              <a:ahLst/>
              <a:cxnLst/>
              <a:rect l="l" t="t" r="r" b="b"/>
              <a:pathLst>
                <a:path w="452119" h="160020">
                  <a:moveTo>
                    <a:pt x="0" y="159919"/>
                  </a:moveTo>
                  <a:lnTo>
                    <a:pt x="185026" y="22391"/>
                  </a:lnTo>
                  <a:lnTo>
                    <a:pt x="211239" y="5531"/>
                  </a:lnTo>
                  <a:lnTo>
                    <a:pt x="229093" y="0"/>
                  </a:lnTo>
                  <a:lnTo>
                    <a:pt x="246792" y="5877"/>
                  </a:lnTo>
                  <a:lnTo>
                    <a:pt x="272542" y="23242"/>
                  </a:lnTo>
                  <a:lnTo>
                    <a:pt x="318820" y="57607"/>
                  </a:lnTo>
                  <a:lnTo>
                    <a:pt x="378383" y="103144"/>
                  </a:lnTo>
                  <a:lnTo>
                    <a:pt x="429822" y="142900"/>
                  </a:lnTo>
                  <a:lnTo>
                    <a:pt x="451726" y="159919"/>
                  </a:lnTo>
                </a:path>
              </a:pathLst>
            </a:custGeom>
            <a:ln w="133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525148" y="4393990"/>
              <a:ext cx="452120" cy="160020"/>
            </a:xfrm>
            <a:custGeom>
              <a:avLst/>
              <a:gdLst/>
              <a:ahLst/>
              <a:cxnLst/>
              <a:rect l="l" t="t" r="r" b="b"/>
              <a:pathLst>
                <a:path w="452119" h="160020">
                  <a:moveTo>
                    <a:pt x="0" y="159919"/>
                  </a:moveTo>
                  <a:lnTo>
                    <a:pt x="185026" y="22391"/>
                  </a:lnTo>
                  <a:lnTo>
                    <a:pt x="211239" y="5531"/>
                  </a:lnTo>
                  <a:lnTo>
                    <a:pt x="229093" y="0"/>
                  </a:lnTo>
                  <a:lnTo>
                    <a:pt x="246792" y="5877"/>
                  </a:lnTo>
                  <a:lnTo>
                    <a:pt x="272542" y="23242"/>
                  </a:lnTo>
                  <a:lnTo>
                    <a:pt x="318820" y="57607"/>
                  </a:lnTo>
                  <a:lnTo>
                    <a:pt x="378383" y="103144"/>
                  </a:lnTo>
                  <a:lnTo>
                    <a:pt x="429822" y="142900"/>
                  </a:lnTo>
                  <a:lnTo>
                    <a:pt x="451726" y="159919"/>
                  </a:lnTo>
                </a:path>
              </a:pathLst>
            </a:custGeom>
            <a:ln w="133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25148" y="4474723"/>
              <a:ext cx="452120" cy="160020"/>
            </a:xfrm>
            <a:custGeom>
              <a:avLst/>
              <a:gdLst/>
              <a:ahLst/>
              <a:cxnLst/>
              <a:rect l="l" t="t" r="r" b="b"/>
              <a:pathLst>
                <a:path w="452119" h="160020">
                  <a:moveTo>
                    <a:pt x="0" y="159919"/>
                  </a:moveTo>
                  <a:lnTo>
                    <a:pt x="185026" y="22391"/>
                  </a:lnTo>
                  <a:lnTo>
                    <a:pt x="211239" y="5531"/>
                  </a:lnTo>
                  <a:lnTo>
                    <a:pt x="229093" y="0"/>
                  </a:lnTo>
                  <a:lnTo>
                    <a:pt x="246792" y="5877"/>
                  </a:lnTo>
                  <a:lnTo>
                    <a:pt x="272542" y="23242"/>
                  </a:lnTo>
                  <a:lnTo>
                    <a:pt x="318820" y="57607"/>
                  </a:lnTo>
                  <a:lnTo>
                    <a:pt x="378383" y="103144"/>
                  </a:lnTo>
                  <a:lnTo>
                    <a:pt x="429822" y="142900"/>
                  </a:lnTo>
                  <a:lnTo>
                    <a:pt x="451726" y="159919"/>
                  </a:lnTo>
                </a:path>
              </a:pathLst>
            </a:custGeom>
            <a:ln w="133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8918207" y="432223"/>
            <a:ext cx="327596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8918207" y="1641566"/>
            <a:ext cx="3639185" cy="104457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12700">
              <a:spcBef>
                <a:spcPts val="565"/>
              </a:spcBef>
            </a:pP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Ventilación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41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producido.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</a:pP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secado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períodos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particularmente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húmedos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307975">
              <a:lnSpc>
                <a:spcPct val="1458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demostrado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excesiva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aumentar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drásticamente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7539500" y="2082024"/>
            <a:ext cx="844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S'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7681985" y="2168052"/>
            <a:ext cx="730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6835248" y="2260867"/>
            <a:ext cx="29400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milímetros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6968981" y="2298969"/>
            <a:ext cx="1835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mini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7531423" y="2536412"/>
            <a:ext cx="730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8918206" y="2779746"/>
            <a:ext cx="3639185" cy="1023998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12700">
              <a:spcBef>
                <a:spcPts val="385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AT/BT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98425">
              <a:lnSpc>
                <a:spcPts val="1050"/>
              </a:lnSpc>
              <a:spcBef>
                <a:spcPts val="6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sala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AT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BT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afectará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razones: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254635" indent="-108585">
              <a:lnSpc>
                <a:spcPts val="1050"/>
              </a:lnSpc>
              <a:spcBef>
                <a:spcPts val="5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calentamiento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irradiancia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Este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convección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 separación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tabique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compartimiento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AT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BT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moderados;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918205" y="3860552"/>
            <a:ext cx="3716654" cy="558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marR="5080" indent="-108585">
              <a:lnSpc>
                <a:spcPct val="145800"/>
              </a:lnSpc>
              <a:spcBef>
                <a:spcPts val="10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 instalación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aparamenta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local,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renovación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instalarse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 que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proteja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(polvo,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radiación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solar,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etc.),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climas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cálidos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fríos.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7681985" y="2869882"/>
            <a:ext cx="730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7243229" y="2927020"/>
            <a:ext cx="673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6288618" y="3195161"/>
            <a:ext cx="9131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8918205" y="4528487"/>
            <a:ext cx="367157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34600"/>
              </a:lnSpc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mantenerse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requerido.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nunca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bruscas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provocar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rocío.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6302901" y="3937382"/>
            <a:ext cx="2484120" cy="27616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 dirty="0">
              <a:latin typeface="Times New Roman"/>
              <a:cs typeface="Times New Roman"/>
            </a:endParaRPr>
          </a:p>
          <a:p>
            <a:pPr>
              <a:spcBef>
                <a:spcPts val="10"/>
              </a:spcBef>
            </a:pPr>
            <a:endParaRPr sz="850" dirty="0">
              <a:latin typeface="Times New Roman"/>
              <a:cs typeface="Times New Roman"/>
            </a:endParaRPr>
          </a:p>
          <a:p>
            <a:pPr marL="50800"/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Hoja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chevrones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IP23</a:t>
            </a:r>
            <a:endParaRPr sz="600" dirty="0">
              <a:latin typeface="Microsoft Sans Serif"/>
              <a:cs typeface="Microsoft Sans Serif"/>
            </a:endParaRPr>
          </a:p>
          <a:p>
            <a:pPr marL="50800">
              <a:spcBef>
                <a:spcPts val="430"/>
              </a:spcBef>
            </a:pP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(ξ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=33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α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60°,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ξ 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α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90°)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379730">
              <a:lnSpc>
                <a:spcPts val="1200"/>
              </a:lnSpc>
              <a:spcBef>
                <a:spcPts val="110"/>
              </a:spcBef>
            </a:pP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espacio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entre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palas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amplía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máximo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permitido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lang="es-ES"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grado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 protección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IP2x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inferior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12,5</a:t>
            </a:r>
            <a:r>
              <a:rPr lang="es-ES"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mm.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 marL="50800">
              <a:spcBef>
                <a:spcPts val="605"/>
              </a:spcBef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Otras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aperturas: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406400">
              <a:lnSpc>
                <a:spcPts val="1200"/>
              </a:lnSpc>
              <a:spcBef>
                <a:spcPts val="110"/>
              </a:spcBef>
            </a:pP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IP43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Malla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alambre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adicional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prueba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insectos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aberturas</a:t>
            </a:r>
            <a:r>
              <a:rPr lang="es-ES"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 </a:t>
            </a:r>
            <a:r>
              <a:rPr sz="5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mm²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usando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espesor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alambre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0,6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mm, </a:t>
            </a:r>
            <a:r>
              <a:rPr sz="50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rejilla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de</a:t>
            </a:r>
            <a:r>
              <a:rPr lang="es-ES"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ventilación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cubre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completamente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14" dirty="0">
                <a:solidFill>
                  <a:srgbClr val="4C5152"/>
                </a:solidFill>
                <a:latin typeface="Lucida Sans Unicode"/>
                <a:cs typeface="Lucida Sans Unicode"/>
              </a:rPr>
              <a:t>≥</a:t>
            </a:r>
            <a:r>
              <a:rPr sz="500" spc="-30" dirty="0">
                <a:solidFill>
                  <a:srgbClr val="4C5152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ξ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</a:t>
            </a:r>
            <a:endParaRPr sz="500" dirty="0">
              <a:latin typeface="Microsoft Sans Serif"/>
              <a:cs typeface="Microsoft Sans Serif"/>
            </a:endParaRPr>
          </a:p>
          <a:p>
            <a:pPr marL="50800">
              <a:spcBef>
                <a:spcPts val="459"/>
              </a:spcBef>
            </a:pP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IP23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Aberturas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38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0" dirty="0">
                <a:solidFill>
                  <a:srgbClr val="4C5152"/>
                </a:solidFill>
                <a:latin typeface="Microsoft Sans Serif"/>
                <a:cs typeface="Microsoft Sans Serif"/>
              </a:rPr>
              <a:t>mm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x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0" dirty="0">
                <a:solidFill>
                  <a:srgbClr val="4C5152"/>
                </a:solidFill>
                <a:latin typeface="Microsoft Sans Serif"/>
                <a:cs typeface="Microsoft Sans Serif"/>
              </a:rPr>
              <a:t>mm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únicamente: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ξ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9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918205" y="5060446"/>
            <a:ext cx="3671570" cy="826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900"/>
              </a:lnSpc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este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motivo,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siempre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utilizar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natural.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necesaria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forzada,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ventiladores deben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 para evitar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fluctuaciones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forzada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asegurar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 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peligrosa,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serán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necesarias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HVAC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completamente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8918206" y="5994067"/>
            <a:ext cx="363537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MT,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presenta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guía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dimensionar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AT/BT.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8918205" y="6356231"/>
            <a:ext cx="3797300" cy="766235"/>
          </a:xfrm>
          <a:prstGeom prst="rect">
            <a:avLst/>
          </a:prstGeom>
        </p:spPr>
        <p:txBody>
          <a:bodyPr vert="horz" wrap="square" lIns="0" tIns="73025" rIns="0" bIns="0" rtlCol="0">
            <a:spAutoFit/>
          </a:bodyPr>
          <a:lstStyle/>
          <a:p>
            <a:pPr marL="12700">
              <a:spcBef>
                <a:spcPts val="575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ámbito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cerramientos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prefabricados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salida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aire.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encuentran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estimar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tamaño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requerido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ventilación 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subestaciones,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ya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nuevas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subestaciones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existentes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producido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8918206" y="7193760"/>
            <a:ext cx="3561079" cy="68672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básico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 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convección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áreas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 requeridas, </a:t>
            </a:r>
            <a:r>
              <a:rPr sz="6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S',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estimar utilizando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fórmulas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Consulte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encuentran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288618" y="6738171"/>
            <a:ext cx="1624330" cy="2174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6348902" y="7734926"/>
            <a:ext cx="189230" cy="975267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R="5080" algn="r">
              <a:spcBef>
                <a:spcPts val="185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0,14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spcBef>
                <a:spcPts val="85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0,12</a:t>
            </a:r>
            <a:endParaRPr sz="700">
              <a:latin typeface="Microsoft Sans Serif"/>
              <a:cs typeface="Microsoft Sans Serif"/>
            </a:endParaRPr>
          </a:p>
          <a:p>
            <a:pPr marR="15240" algn="r">
              <a:spcBef>
                <a:spcPts val="8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0.1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spcBef>
                <a:spcPts val="6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0,08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spcBef>
                <a:spcPts val="65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0,06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spcBef>
                <a:spcPts val="8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0,04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spcBef>
                <a:spcPts val="75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0,02</a:t>
            </a:r>
            <a:endParaRPr sz="700">
              <a:latin typeface="Microsoft Sans Serif"/>
              <a:cs typeface="Microsoft Sans Serif"/>
            </a:endParaRPr>
          </a:p>
          <a:p>
            <a:pPr marR="28575" algn="r">
              <a:spcBef>
                <a:spcPts val="85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744574" y="7771295"/>
            <a:ext cx="8763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950" b="1" spc="65" dirty="0">
                <a:solidFill>
                  <a:srgbClr val="171514"/>
                </a:solidFill>
                <a:latin typeface="Trebuchet MS"/>
                <a:cs typeface="Trebuchet MS"/>
              </a:rPr>
              <a:t>k</a:t>
            </a:r>
            <a:endParaRPr sz="950">
              <a:latin typeface="Trebuchet MS"/>
              <a:cs typeface="Trebuchet MS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918206" y="7896579"/>
            <a:ext cx="305371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(1)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Qnac=P-Qcw-Qaf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b="1" spc="15" dirty="0">
                <a:solidFill>
                  <a:srgbClr val="171514"/>
                </a:solidFill>
                <a:latin typeface="Trebuchet MS"/>
                <a:cs typeface="Trebuchet MS"/>
              </a:rPr>
              <a:t>[kilovatios]</a:t>
            </a:r>
            <a:endParaRPr sz="650">
              <a:latin typeface="Trebuchet MS"/>
              <a:cs typeface="Trebuchet MS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918206" y="8132798"/>
            <a:ext cx="2578735" cy="473206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12700">
              <a:spcBef>
                <a:spcPts val="330"/>
              </a:spcBef>
            </a:pPr>
            <a:r>
              <a:rPr sz="8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(2)</a:t>
            </a:r>
            <a:endParaRPr sz="800" dirty="0">
              <a:latin typeface="Microsoft Sans Serif"/>
              <a:cs typeface="Microsoft Sans Serif"/>
            </a:endParaRPr>
          </a:p>
          <a:p>
            <a:pPr marL="228600" marR="5080" indent="-108585">
              <a:lnSpc>
                <a:spcPts val="1050"/>
              </a:lnSpc>
              <a:spcBef>
                <a:spcPts val="19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80" dirty="0">
                <a:solidFill>
                  <a:srgbClr val="3FAC39"/>
                </a:solidFill>
                <a:latin typeface="Microsoft Sans Serif"/>
                <a:cs typeface="Microsoft Sans Serif"/>
              </a:rPr>
              <a:t>S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1,8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r>
              <a:rPr sz="350" dirty="0">
                <a:solidFill>
                  <a:srgbClr val="3FAC39"/>
                </a:solidFill>
                <a:latin typeface="Microsoft Sans Serif"/>
                <a:cs typeface="Microsoft Sans Serif"/>
              </a:rPr>
              <a:t>-1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Qnac/</a:t>
            </a:r>
            <a:r>
              <a:rPr sz="650" dirty="0">
                <a:solidFill>
                  <a:srgbClr val="3FAC39"/>
                </a:solidFill>
                <a:latin typeface="Lucida Sans Unicode"/>
                <a:cs typeface="Lucida Sans Unicode"/>
              </a:rPr>
              <a:t>√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desconoce la resistencia al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S'=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1,1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S'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neta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eficiente.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026207" y="8580278"/>
            <a:ext cx="12553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241425" algn="l"/>
              </a:tabLst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3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Hoja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chevron</a:t>
            </a:r>
            <a:r>
              <a:rPr sz="600" u="sng" spc="15" dirty="0">
                <a:solidFill>
                  <a:srgbClr val="171514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es	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0977406" y="8605678"/>
            <a:ext cx="2362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22885" algn="l"/>
              </a:tabLst>
            </a:pPr>
            <a:r>
              <a:rPr sz="600" u="sng" dirty="0">
                <a:solidFill>
                  <a:srgbClr val="171514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	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9134206" y="8719977"/>
            <a:ext cx="24809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S=Qnac/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(Kx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-Hx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-θ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K=0,222-</a:t>
            </a: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(1/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ξ)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S'=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9134201" y="8853276"/>
            <a:ext cx="14033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20" dirty="0">
                <a:solidFill>
                  <a:srgbClr val="3FAC39"/>
                </a:solidFill>
                <a:latin typeface="Microsoft Sans Serif"/>
                <a:cs typeface="Microsoft Sans Serif"/>
              </a:rPr>
              <a:t>*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90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S'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bruta.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6529844" y="8659684"/>
            <a:ext cx="13182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288619" y="8875704"/>
            <a:ext cx="12833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 </a:t>
            </a:r>
            <a:r>
              <a:rPr sz="5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190180" y="771318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DM105226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190180" y="407119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DM105225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190180" y="201059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DM105224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284905" y="1728000"/>
            <a:ext cx="2484120" cy="3690620"/>
            <a:chOff x="557999" y="1728000"/>
            <a:chExt cx="2484120" cy="3690620"/>
          </a:xfrm>
        </p:grpSpPr>
        <p:sp>
          <p:nvSpPr>
            <p:cNvPr id="3" name="object 3"/>
            <p:cNvSpPr/>
            <p:nvPr/>
          </p:nvSpPr>
          <p:spPr>
            <a:xfrm>
              <a:off x="557999" y="1728000"/>
              <a:ext cx="2484120" cy="3690620"/>
            </a:xfrm>
            <a:custGeom>
              <a:avLst/>
              <a:gdLst/>
              <a:ahLst/>
              <a:cxnLst/>
              <a:rect l="l" t="t" r="r" b="b"/>
              <a:pathLst>
                <a:path w="2484120" h="3690620">
                  <a:moveTo>
                    <a:pt x="2484005" y="0"/>
                  </a:moveTo>
                  <a:lnTo>
                    <a:pt x="0" y="0"/>
                  </a:lnTo>
                  <a:lnTo>
                    <a:pt x="0" y="3689997"/>
                  </a:lnTo>
                  <a:lnTo>
                    <a:pt x="2484005" y="3689997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16445" y="2282177"/>
              <a:ext cx="12700" cy="267970"/>
            </a:xfrm>
            <a:custGeom>
              <a:avLst/>
              <a:gdLst/>
              <a:ahLst/>
              <a:cxnLst/>
              <a:rect l="l" t="t" r="r" b="b"/>
              <a:pathLst>
                <a:path w="12700" h="267969">
                  <a:moveTo>
                    <a:pt x="12661" y="0"/>
                  </a:moveTo>
                  <a:lnTo>
                    <a:pt x="0" y="0"/>
                  </a:lnTo>
                  <a:lnTo>
                    <a:pt x="0" y="267487"/>
                  </a:lnTo>
                  <a:lnTo>
                    <a:pt x="12661" y="267487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29640" y="2283612"/>
              <a:ext cx="128829" cy="26573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627667" y="2312126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27667" y="2341934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27667" y="2371745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27667" y="2401556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27667" y="2431365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27667" y="2461175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27667" y="2490990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27667" y="2520799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49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29118" y="2282162"/>
              <a:ext cx="0" cy="267970"/>
            </a:xfrm>
            <a:custGeom>
              <a:avLst/>
              <a:gdLst/>
              <a:ahLst/>
              <a:cxnLst/>
              <a:rect l="l" t="t" r="r" b="b"/>
              <a:pathLst>
                <a:path h="267969">
                  <a:moveTo>
                    <a:pt x="0" y="0"/>
                  </a:moveTo>
                  <a:lnTo>
                    <a:pt x="0" y="267487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16445" y="2282185"/>
              <a:ext cx="144145" cy="268605"/>
            </a:xfrm>
            <a:custGeom>
              <a:avLst/>
              <a:gdLst/>
              <a:ahLst/>
              <a:cxnLst/>
              <a:rect l="l" t="t" r="r" b="b"/>
              <a:pathLst>
                <a:path w="144145" h="268605">
                  <a:moveTo>
                    <a:pt x="143967" y="268071"/>
                  </a:moveTo>
                  <a:lnTo>
                    <a:pt x="0" y="268071"/>
                  </a:lnTo>
                  <a:lnTo>
                    <a:pt x="0" y="0"/>
                  </a:lnTo>
                  <a:lnTo>
                    <a:pt x="1438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655800" y="2282177"/>
              <a:ext cx="12700" cy="267970"/>
            </a:xfrm>
            <a:custGeom>
              <a:avLst/>
              <a:gdLst/>
              <a:ahLst/>
              <a:cxnLst/>
              <a:rect l="l" t="t" r="r" b="b"/>
              <a:pathLst>
                <a:path w="12700" h="267969">
                  <a:moveTo>
                    <a:pt x="12674" y="0"/>
                  </a:moveTo>
                  <a:lnTo>
                    <a:pt x="0" y="0"/>
                  </a:lnTo>
                  <a:lnTo>
                    <a:pt x="0" y="267487"/>
                  </a:lnTo>
                  <a:lnTo>
                    <a:pt x="12674" y="267487"/>
                  </a:lnTo>
                  <a:lnTo>
                    <a:pt x="1267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25358" y="2282977"/>
              <a:ext cx="128829" cy="26732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524749" y="2312126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24749" y="2341934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524749" y="2371745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524749" y="2401556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24749" y="2431365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524749" y="2461175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524749" y="2490990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24749" y="2520799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>
                  <a:moveTo>
                    <a:pt x="1324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55798" y="2282162"/>
              <a:ext cx="0" cy="267970"/>
            </a:xfrm>
            <a:custGeom>
              <a:avLst/>
              <a:gdLst/>
              <a:ahLst/>
              <a:cxnLst/>
              <a:rect l="l" t="t" r="r" b="b"/>
              <a:pathLst>
                <a:path h="267969">
                  <a:moveTo>
                    <a:pt x="0" y="0"/>
                  </a:moveTo>
                  <a:lnTo>
                    <a:pt x="0" y="267487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524504" y="2282185"/>
              <a:ext cx="144145" cy="268605"/>
            </a:xfrm>
            <a:custGeom>
              <a:avLst/>
              <a:gdLst/>
              <a:ahLst/>
              <a:cxnLst/>
              <a:rect l="l" t="t" r="r" b="b"/>
              <a:pathLst>
                <a:path w="144144" h="268605">
                  <a:moveTo>
                    <a:pt x="0" y="268071"/>
                  </a:moveTo>
                  <a:lnTo>
                    <a:pt x="143967" y="268071"/>
                  </a:lnTo>
                  <a:lnTo>
                    <a:pt x="143967" y="0"/>
                  </a:lnTo>
                  <a:lnTo>
                    <a:pt x="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81672" y="2724302"/>
              <a:ext cx="722630" cy="10795"/>
            </a:xfrm>
            <a:custGeom>
              <a:avLst/>
              <a:gdLst/>
              <a:ahLst/>
              <a:cxnLst/>
              <a:rect l="l" t="t" r="r" b="b"/>
              <a:pathLst>
                <a:path w="722630" h="10794">
                  <a:moveTo>
                    <a:pt x="722541" y="0"/>
                  </a:moveTo>
                  <a:lnTo>
                    <a:pt x="0" y="0"/>
                  </a:lnTo>
                  <a:lnTo>
                    <a:pt x="0" y="10744"/>
                  </a:lnTo>
                  <a:lnTo>
                    <a:pt x="722541" y="10744"/>
                  </a:lnTo>
                  <a:lnTo>
                    <a:pt x="722541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0554" y="2573947"/>
              <a:ext cx="722795" cy="148768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811592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41698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871813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901919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932027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962134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992247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022355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052461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082569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12676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142790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172897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03003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233111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263218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293332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323439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353546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383653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13767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443874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473982" y="2574146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1504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81632" y="2723191"/>
              <a:ext cx="722630" cy="0"/>
            </a:xfrm>
            <a:custGeom>
              <a:avLst/>
              <a:gdLst/>
              <a:ahLst/>
              <a:cxnLst/>
              <a:rect l="l" t="t" r="r" b="b"/>
              <a:pathLst>
                <a:path w="722630">
                  <a:moveTo>
                    <a:pt x="0" y="0"/>
                  </a:moveTo>
                  <a:lnTo>
                    <a:pt x="72250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81643" y="2573895"/>
              <a:ext cx="723265" cy="162560"/>
            </a:xfrm>
            <a:custGeom>
              <a:avLst/>
              <a:gdLst/>
              <a:ahLst/>
              <a:cxnLst/>
              <a:rect l="l" t="t" r="r" b="b"/>
              <a:pathLst>
                <a:path w="723265" h="162560">
                  <a:moveTo>
                    <a:pt x="723011" y="0"/>
                  </a:moveTo>
                  <a:lnTo>
                    <a:pt x="723011" y="161975"/>
                  </a:lnTo>
                  <a:lnTo>
                    <a:pt x="0" y="161975"/>
                  </a:lnTo>
                  <a:lnTo>
                    <a:pt x="0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81672" y="2095297"/>
              <a:ext cx="722630" cy="10795"/>
            </a:xfrm>
            <a:custGeom>
              <a:avLst/>
              <a:gdLst/>
              <a:ahLst/>
              <a:cxnLst/>
              <a:rect l="l" t="t" r="r" b="b"/>
              <a:pathLst>
                <a:path w="722630" h="10794">
                  <a:moveTo>
                    <a:pt x="722541" y="0"/>
                  </a:moveTo>
                  <a:lnTo>
                    <a:pt x="0" y="0"/>
                  </a:lnTo>
                  <a:lnTo>
                    <a:pt x="0" y="10744"/>
                  </a:lnTo>
                  <a:lnTo>
                    <a:pt x="722541" y="10744"/>
                  </a:lnTo>
                  <a:lnTo>
                    <a:pt x="722541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80503" y="2107437"/>
              <a:ext cx="722821" cy="148768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811592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841698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871813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901919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932027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962134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992247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022355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052461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082569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112676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42790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172897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203003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233111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263218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293332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23439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353546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383653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413767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443874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473982" y="2105691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h="150494">
                  <a:moveTo>
                    <a:pt x="0" y="0"/>
                  </a:moveTo>
                  <a:lnTo>
                    <a:pt x="0" y="150495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781632" y="2107142"/>
              <a:ext cx="722630" cy="0"/>
            </a:xfrm>
            <a:custGeom>
              <a:avLst/>
              <a:gdLst/>
              <a:ahLst/>
              <a:cxnLst/>
              <a:rect l="l" t="t" r="r" b="b"/>
              <a:pathLst>
                <a:path w="722630">
                  <a:moveTo>
                    <a:pt x="0" y="0"/>
                  </a:moveTo>
                  <a:lnTo>
                    <a:pt x="72250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781643" y="2094462"/>
              <a:ext cx="723265" cy="162560"/>
            </a:xfrm>
            <a:custGeom>
              <a:avLst/>
              <a:gdLst/>
              <a:ahLst/>
              <a:cxnLst/>
              <a:rect l="l" t="t" r="r" b="b"/>
              <a:pathLst>
                <a:path w="723265" h="162560">
                  <a:moveTo>
                    <a:pt x="723011" y="161975"/>
                  </a:moveTo>
                  <a:lnTo>
                    <a:pt x="723011" y="0"/>
                  </a:lnTo>
                  <a:lnTo>
                    <a:pt x="0" y="0"/>
                  </a:lnTo>
                  <a:lnTo>
                    <a:pt x="0" y="1618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60084" y="2257319"/>
              <a:ext cx="764540" cy="316230"/>
            </a:xfrm>
            <a:custGeom>
              <a:avLst/>
              <a:gdLst/>
              <a:ahLst/>
              <a:cxnLst/>
              <a:rect l="l" t="t" r="r" b="b"/>
              <a:pathLst>
                <a:path w="764540" h="316230">
                  <a:moveTo>
                    <a:pt x="764489" y="0"/>
                  </a:moveTo>
                  <a:lnTo>
                    <a:pt x="368" y="0"/>
                  </a:lnTo>
                  <a:lnTo>
                    <a:pt x="0" y="316153"/>
                  </a:lnTo>
                  <a:lnTo>
                    <a:pt x="764133" y="316153"/>
                  </a:lnTo>
                  <a:lnTo>
                    <a:pt x="76448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60084" y="2257319"/>
              <a:ext cx="764540" cy="316230"/>
            </a:xfrm>
            <a:custGeom>
              <a:avLst/>
              <a:gdLst/>
              <a:ahLst/>
              <a:cxnLst/>
              <a:rect l="l" t="t" r="r" b="b"/>
              <a:pathLst>
                <a:path w="764540" h="316230">
                  <a:moveTo>
                    <a:pt x="764133" y="316153"/>
                  </a:moveTo>
                  <a:lnTo>
                    <a:pt x="0" y="316153"/>
                  </a:lnTo>
                  <a:lnTo>
                    <a:pt x="368" y="0"/>
                  </a:lnTo>
                  <a:lnTo>
                    <a:pt x="764489" y="0"/>
                  </a:lnTo>
                  <a:lnTo>
                    <a:pt x="764133" y="3161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33447" y="2274764"/>
              <a:ext cx="87553" cy="108414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977178" y="2066302"/>
              <a:ext cx="0" cy="288925"/>
            </a:xfrm>
            <a:custGeom>
              <a:avLst/>
              <a:gdLst/>
              <a:ahLst/>
              <a:cxnLst/>
              <a:rect l="l" t="t" r="r" b="b"/>
              <a:pathLst>
                <a:path h="288925">
                  <a:moveTo>
                    <a:pt x="0" y="28858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003147" y="227876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23634" y="0"/>
                  </a:moveTo>
                  <a:lnTo>
                    <a:pt x="0" y="14604"/>
                  </a:lnTo>
                  <a:lnTo>
                    <a:pt x="10553" y="31788"/>
                  </a:lnTo>
                  <a:lnTo>
                    <a:pt x="34201" y="17183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003147" y="227876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23634" y="0"/>
                  </a:moveTo>
                  <a:lnTo>
                    <a:pt x="34201" y="17183"/>
                  </a:lnTo>
                  <a:lnTo>
                    <a:pt x="10553" y="31788"/>
                  </a:lnTo>
                  <a:lnTo>
                    <a:pt x="0" y="14604"/>
                  </a:lnTo>
                  <a:lnTo>
                    <a:pt x="2363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17193" y="229160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908" y="0"/>
                  </a:moveTo>
                  <a:lnTo>
                    <a:pt x="1650" y="774"/>
                  </a:lnTo>
                  <a:lnTo>
                    <a:pt x="393" y="1562"/>
                  </a:lnTo>
                  <a:lnTo>
                    <a:pt x="0" y="3200"/>
                  </a:lnTo>
                  <a:lnTo>
                    <a:pt x="1549" y="5727"/>
                  </a:lnTo>
                  <a:lnTo>
                    <a:pt x="3200" y="6108"/>
                  </a:lnTo>
                  <a:lnTo>
                    <a:pt x="5702" y="4559"/>
                  </a:lnTo>
                  <a:lnTo>
                    <a:pt x="6095" y="2908"/>
                  </a:lnTo>
                  <a:lnTo>
                    <a:pt x="4559" y="393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917393" y="227728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10553" y="0"/>
                  </a:moveTo>
                  <a:lnTo>
                    <a:pt x="0" y="17183"/>
                  </a:lnTo>
                  <a:lnTo>
                    <a:pt x="23634" y="31788"/>
                  </a:lnTo>
                  <a:lnTo>
                    <a:pt x="34188" y="14604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917393" y="227728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10553" y="0"/>
                  </a:moveTo>
                  <a:lnTo>
                    <a:pt x="0" y="17183"/>
                  </a:lnTo>
                  <a:lnTo>
                    <a:pt x="23634" y="31788"/>
                  </a:lnTo>
                  <a:lnTo>
                    <a:pt x="34188" y="14604"/>
                  </a:lnTo>
                  <a:lnTo>
                    <a:pt x="1055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931439" y="22901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187" y="0"/>
                  </a:moveTo>
                  <a:lnTo>
                    <a:pt x="1536" y="393"/>
                  </a:lnTo>
                  <a:lnTo>
                    <a:pt x="0" y="2908"/>
                  </a:lnTo>
                  <a:lnTo>
                    <a:pt x="393" y="4559"/>
                  </a:lnTo>
                  <a:lnTo>
                    <a:pt x="2895" y="6108"/>
                  </a:lnTo>
                  <a:lnTo>
                    <a:pt x="4546" y="5727"/>
                  </a:lnTo>
                  <a:lnTo>
                    <a:pt x="6095" y="3200"/>
                  </a:lnTo>
                  <a:lnTo>
                    <a:pt x="5702" y="1549"/>
                  </a:lnTo>
                  <a:lnTo>
                    <a:pt x="4444" y="77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98736" y="2274764"/>
              <a:ext cx="87553" cy="108414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42461" y="2066911"/>
              <a:ext cx="0" cy="669290"/>
            </a:xfrm>
            <a:custGeom>
              <a:avLst/>
              <a:gdLst/>
              <a:ahLst/>
              <a:cxnLst/>
              <a:rect l="l" t="t" r="r" b="b"/>
              <a:pathLst>
                <a:path h="669289">
                  <a:moveTo>
                    <a:pt x="0" y="66907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168430" y="227876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23634" y="0"/>
                  </a:moveTo>
                  <a:lnTo>
                    <a:pt x="0" y="14604"/>
                  </a:lnTo>
                  <a:lnTo>
                    <a:pt x="10566" y="31788"/>
                  </a:lnTo>
                  <a:lnTo>
                    <a:pt x="34201" y="17183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68430" y="227876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23634" y="0"/>
                  </a:moveTo>
                  <a:lnTo>
                    <a:pt x="34201" y="17183"/>
                  </a:lnTo>
                  <a:lnTo>
                    <a:pt x="10566" y="31788"/>
                  </a:lnTo>
                  <a:lnTo>
                    <a:pt x="0" y="14604"/>
                  </a:lnTo>
                  <a:lnTo>
                    <a:pt x="2363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182489" y="229160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895" y="0"/>
                  </a:moveTo>
                  <a:lnTo>
                    <a:pt x="1638" y="774"/>
                  </a:lnTo>
                  <a:lnTo>
                    <a:pt x="381" y="1562"/>
                  </a:lnTo>
                  <a:lnTo>
                    <a:pt x="0" y="3200"/>
                  </a:lnTo>
                  <a:lnTo>
                    <a:pt x="762" y="4470"/>
                  </a:lnTo>
                  <a:lnTo>
                    <a:pt x="1536" y="5727"/>
                  </a:lnTo>
                  <a:lnTo>
                    <a:pt x="3187" y="6108"/>
                  </a:lnTo>
                  <a:lnTo>
                    <a:pt x="5689" y="4559"/>
                  </a:lnTo>
                  <a:lnTo>
                    <a:pt x="6083" y="2908"/>
                  </a:lnTo>
                  <a:lnTo>
                    <a:pt x="4546" y="393"/>
                  </a:lnTo>
                  <a:lnTo>
                    <a:pt x="28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082676" y="227728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10553" y="0"/>
                  </a:moveTo>
                  <a:lnTo>
                    <a:pt x="0" y="17183"/>
                  </a:lnTo>
                  <a:lnTo>
                    <a:pt x="23634" y="31788"/>
                  </a:lnTo>
                  <a:lnTo>
                    <a:pt x="34188" y="14604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082676" y="227728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10553" y="0"/>
                  </a:moveTo>
                  <a:lnTo>
                    <a:pt x="0" y="17183"/>
                  </a:lnTo>
                  <a:lnTo>
                    <a:pt x="23634" y="31788"/>
                  </a:lnTo>
                  <a:lnTo>
                    <a:pt x="34188" y="14604"/>
                  </a:lnTo>
                  <a:lnTo>
                    <a:pt x="1055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096722" y="22901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187" y="0"/>
                  </a:moveTo>
                  <a:lnTo>
                    <a:pt x="1536" y="393"/>
                  </a:lnTo>
                  <a:lnTo>
                    <a:pt x="0" y="2908"/>
                  </a:lnTo>
                  <a:lnTo>
                    <a:pt x="393" y="4559"/>
                  </a:lnTo>
                  <a:lnTo>
                    <a:pt x="2895" y="6108"/>
                  </a:lnTo>
                  <a:lnTo>
                    <a:pt x="4546" y="5727"/>
                  </a:lnTo>
                  <a:lnTo>
                    <a:pt x="6095" y="3200"/>
                  </a:lnTo>
                  <a:lnTo>
                    <a:pt x="5702" y="1549"/>
                  </a:lnTo>
                  <a:lnTo>
                    <a:pt x="4444" y="77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64963" y="2274764"/>
              <a:ext cx="87553" cy="108414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1308686" y="2066310"/>
              <a:ext cx="0" cy="287655"/>
            </a:xfrm>
            <a:custGeom>
              <a:avLst/>
              <a:gdLst/>
              <a:ahLst/>
              <a:cxnLst/>
              <a:rect l="l" t="t" r="r" b="b"/>
              <a:pathLst>
                <a:path h="287655">
                  <a:moveTo>
                    <a:pt x="0" y="28715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334656" y="227876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23634" y="0"/>
                  </a:moveTo>
                  <a:lnTo>
                    <a:pt x="0" y="14604"/>
                  </a:lnTo>
                  <a:lnTo>
                    <a:pt x="10566" y="31788"/>
                  </a:lnTo>
                  <a:lnTo>
                    <a:pt x="34201" y="17183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334656" y="227876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23634" y="0"/>
                  </a:moveTo>
                  <a:lnTo>
                    <a:pt x="34201" y="17183"/>
                  </a:lnTo>
                  <a:lnTo>
                    <a:pt x="10566" y="31788"/>
                  </a:lnTo>
                  <a:lnTo>
                    <a:pt x="0" y="14604"/>
                  </a:lnTo>
                  <a:lnTo>
                    <a:pt x="2363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348715" y="229160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895" y="0"/>
                  </a:moveTo>
                  <a:lnTo>
                    <a:pt x="1638" y="774"/>
                  </a:lnTo>
                  <a:lnTo>
                    <a:pt x="381" y="1562"/>
                  </a:lnTo>
                  <a:lnTo>
                    <a:pt x="0" y="3200"/>
                  </a:lnTo>
                  <a:lnTo>
                    <a:pt x="762" y="4470"/>
                  </a:lnTo>
                  <a:lnTo>
                    <a:pt x="1536" y="5727"/>
                  </a:lnTo>
                  <a:lnTo>
                    <a:pt x="3187" y="6108"/>
                  </a:lnTo>
                  <a:lnTo>
                    <a:pt x="5702" y="4559"/>
                  </a:lnTo>
                  <a:lnTo>
                    <a:pt x="6096" y="2908"/>
                  </a:lnTo>
                  <a:lnTo>
                    <a:pt x="4546" y="393"/>
                  </a:lnTo>
                  <a:lnTo>
                    <a:pt x="28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248900" y="227728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10553" y="0"/>
                  </a:moveTo>
                  <a:lnTo>
                    <a:pt x="0" y="17183"/>
                  </a:lnTo>
                  <a:lnTo>
                    <a:pt x="23634" y="31788"/>
                  </a:lnTo>
                  <a:lnTo>
                    <a:pt x="34188" y="14604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248900" y="2277288"/>
              <a:ext cx="34290" cy="32384"/>
            </a:xfrm>
            <a:custGeom>
              <a:avLst/>
              <a:gdLst/>
              <a:ahLst/>
              <a:cxnLst/>
              <a:rect l="l" t="t" r="r" b="b"/>
              <a:pathLst>
                <a:path w="34290" h="32385">
                  <a:moveTo>
                    <a:pt x="10553" y="0"/>
                  </a:moveTo>
                  <a:lnTo>
                    <a:pt x="0" y="17183"/>
                  </a:lnTo>
                  <a:lnTo>
                    <a:pt x="23634" y="31788"/>
                  </a:lnTo>
                  <a:lnTo>
                    <a:pt x="34188" y="14604"/>
                  </a:lnTo>
                  <a:lnTo>
                    <a:pt x="1055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262946" y="229012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3187" y="0"/>
                  </a:moveTo>
                  <a:lnTo>
                    <a:pt x="1549" y="393"/>
                  </a:lnTo>
                  <a:lnTo>
                    <a:pt x="0" y="2908"/>
                  </a:lnTo>
                  <a:lnTo>
                    <a:pt x="393" y="4559"/>
                  </a:lnTo>
                  <a:lnTo>
                    <a:pt x="2895" y="6108"/>
                  </a:lnTo>
                  <a:lnTo>
                    <a:pt x="4546" y="5727"/>
                  </a:lnTo>
                  <a:lnTo>
                    <a:pt x="6095" y="3200"/>
                  </a:lnTo>
                  <a:lnTo>
                    <a:pt x="5702" y="1549"/>
                  </a:lnTo>
                  <a:lnTo>
                    <a:pt x="4444" y="77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918507" y="2319016"/>
              <a:ext cx="447040" cy="0"/>
            </a:xfrm>
            <a:custGeom>
              <a:avLst/>
              <a:gdLst/>
              <a:ahLst/>
              <a:cxnLst/>
              <a:rect l="l" t="t" r="r" b="b"/>
              <a:pathLst>
                <a:path w="447040">
                  <a:moveTo>
                    <a:pt x="0" y="0"/>
                  </a:moveTo>
                  <a:lnTo>
                    <a:pt x="44669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01190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11518" y="0"/>
                  </a:moveTo>
                  <a:lnTo>
                    <a:pt x="0" y="0"/>
                  </a:lnTo>
                  <a:lnTo>
                    <a:pt x="0" y="60744"/>
                  </a:lnTo>
                  <a:lnTo>
                    <a:pt x="11518" y="59690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001190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0" y="60744"/>
                  </a:moveTo>
                  <a:lnTo>
                    <a:pt x="0" y="0"/>
                  </a:lnTo>
                  <a:lnTo>
                    <a:pt x="11518" y="0"/>
                  </a:lnTo>
                  <a:lnTo>
                    <a:pt x="11518" y="596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991565" y="2467193"/>
              <a:ext cx="31115" cy="65405"/>
            </a:xfrm>
            <a:custGeom>
              <a:avLst/>
              <a:gdLst/>
              <a:ahLst/>
              <a:cxnLst/>
              <a:rect l="l" t="t" r="r" b="b"/>
              <a:pathLst>
                <a:path w="31115" h="65405">
                  <a:moveTo>
                    <a:pt x="30962" y="64871"/>
                  </a:moveTo>
                  <a:lnTo>
                    <a:pt x="0" y="64871"/>
                  </a:lnTo>
                  <a:lnTo>
                    <a:pt x="0" y="0"/>
                  </a:lnTo>
                  <a:lnTo>
                    <a:pt x="30962" y="0"/>
                  </a:lnTo>
                  <a:lnTo>
                    <a:pt x="30962" y="648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06759" y="2470606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2910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091518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11518" y="0"/>
                  </a:moveTo>
                  <a:lnTo>
                    <a:pt x="0" y="0"/>
                  </a:lnTo>
                  <a:lnTo>
                    <a:pt x="0" y="60744"/>
                  </a:lnTo>
                  <a:lnTo>
                    <a:pt x="11518" y="59690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091518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0" y="60744"/>
                  </a:moveTo>
                  <a:lnTo>
                    <a:pt x="0" y="0"/>
                  </a:lnTo>
                  <a:lnTo>
                    <a:pt x="11518" y="0"/>
                  </a:lnTo>
                  <a:lnTo>
                    <a:pt x="11518" y="596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81888" y="2467193"/>
              <a:ext cx="31115" cy="65405"/>
            </a:xfrm>
            <a:custGeom>
              <a:avLst/>
              <a:gdLst/>
              <a:ahLst/>
              <a:cxnLst/>
              <a:rect l="l" t="t" r="r" b="b"/>
              <a:pathLst>
                <a:path w="31115" h="65405">
                  <a:moveTo>
                    <a:pt x="30962" y="64871"/>
                  </a:moveTo>
                  <a:lnTo>
                    <a:pt x="0" y="64871"/>
                  </a:lnTo>
                  <a:lnTo>
                    <a:pt x="0" y="0"/>
                  </a:lnTo>
                  <a:lnTo>
                    <a:pt x="30962" y="0"/>
                  </a:lnTo>
                  <a:lnTo>
                    <a:pt x="30962" y="648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097080" y="2470606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2910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181845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11518" y="0"/>
                  </a:moveTo>
                  <a:lnTo>
                    <a:pt x="0" y="0"/>
                  </a:lnTo>
                  <a:lnTo>
                    <a:pt x="0" y="60744"/>
                  </a:lnTo>
                  <a:lnTo>
                    <a:pt x="11518" y="59690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181845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0" y="60744"/>
                  </a:moveTo>
                  <a:lnTo>
                    <a:pt x="0" y="0"/>
                  </a:lnTo>
                  <a:lnTo>
                    <a:pt x="11518" y="0"/>
                  </a:lnTo>
                  <a:lnTo>
                    <a:pt x="11518" y="596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172213" y="2467193"/>
              <a:ext cx="31115" cy="65405"/>
            </a:xfrm>
            <a:custGeom>
              <a:avLst/>
              <a:gdLst/>
              <a:ahLst/>
              <a:cxnLst/>
              <a:rect l="l" t="t" r="r" b="b"/>
              <a:pathLst>
                <a:path w="31115" h="65405">
                  <a:moveTo>
                    <a:pt x="30962" y="64871"/>
                  </a:moveTo>
                  <a:lnTo>
                    <a:pt x="0" y="64871"/>
                  </a:lnTo>
                  <a:lnTo>
                    <a:pt x="0" y="0"/>
                  </a:lnTo>
                  <a:lnTo>
                    <a:pt x="30962" y="0"/>
                  </a:lnTo>
                  <a:lnTo>
                    <a:pt x="30962" y="648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187408" y="2470606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2910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272167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11518" y="0"/>
                  </a:moveTo>
                  <a:lnTo>
                    <a:pt x="0" y="0"/>
                  </a:lnTo>
                  <a:lnTo>
                    <a:pt x="0" y="60744"/>
                  </a:lnTo>
                  <a:lnTo>
                    <a:pt x="11518" y="59690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272167" y="2470561"/>
              <a:ext cx="12065" cy="60960"/>
            </a:xfrm>
            <a:custGeom>
              <a:avLst/>
              <a:gdLst/>
              <a:ahLst/>
              <a:cxnLst/>
              <a:rect l="l" t="t" r="r" b="b"/>
              <a:pathLst>
                <a:path w="12065" h="60960">
                  <a:moveTo>
                    <a:pt x="0" y="60744"/>
                  </a:moveTo>
                  <a:lnTo>
                    <a:pt x="0" y="0"/>
                  </a:lnTo>
                  <a:lnTo>
                    <a:pt x="11518" y="0"/>
                  </a:lnTo>
                  <a:lnTo>
                    <a:pt x="11518" y="596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262537" y="2467193"/>
              <a:ext cx="31115" cy="65405"/>
            </a:xfrm>
            <a:custGeom>
              <a:avLst/>
              <a:gdLst/>
              <a:ahLst/>
              <a:cxnLst/>
              <a:rect l="l" t="t" r="r" b="b"/>
              <a:pathLst>
                <a:path w="31115" h="65405">
                  <a:moveTo>
                    <a:pt x="30962" y="64871"/>
                  </a:moveTo>
                  <a:lnTo>
                    <a:pt x="0" y="64871"/>
                  </a:lnTo>
                  <a:lnTo>
                    <a:pt x="0" y="0"/>
                  </a:lnTo>
                  <a:lnTo>
                    <a:pt x="30962" y="0"/>
                  </a:lnTo>
                  <a:lnTo>
                    <a:pt x="30962" y="648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277736" y="2470606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4">
                  <a:moveTo>
                    <a:pt x="0" y="29102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792031" y="2490608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55892" y="27952"/>
                  </a:moveTo>
                  <a:lnTo>
                    <a:pt x="53696" y="38830"/>
                  </a:lnTo>
                  <a:lnTo>
                    <a:pt x="47707" y="47715"/>
                  </a:lnTo>
                  <a:lnTo>
                    <a:pt x="38822" y="53707"/>
                  </a:lnTo>
                  <a:lnTo>
                    <a:pt x="27939" y="55905"/>
                  </a:lnTo>
                  <a:lnTo>
                    <a:pt x="17064" y="53707"/>
                  </a:lnTo>
                  <a:lnTo>
                    <a:pt x="8183" y="47715"/>
                  </a:lnTo>
                  <a:lnTo>
                    <a:pt x="2195" y="38830"/>
                  </a:lnTo>
                  <a:lnTo>
                    <a:pt x="0" y="27952"/>
                  </a:lnTo>
                  <a:lnTo>
                    <a:pt x="2195" y="17075"/>
                  </a:lnTo>
                  <a:lnTo>
                    <a:pt x="8183" y="8189"/>
                  </a:lnTo>
                  <a:lnTo>
                    <a:pt x="17064" y="2197"/>
                  </a:lnTo>
                  <a:lnTo>
                    <a:pt x="27939" y="0"/>
                  </a:lnTo>
                  <a:lnTo>
                    <a:pt x="38822" y="2197"/>
                  </a:lnTo>
                  <a:lnTo>
                    <a:pt x="47707" y="8189"/>
                  </a:lnTo>
                  <a:lnTo>
                    <a:pt x="53696" y="17075"/>
                  </a:lnTo>
                  <a:lnTo>
                    <a:pt x="55892" y="279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99077" y="249749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09" h="42544">
                  <a:moveTo>
                    <a:pt x="20904" y="0"/>
                  </a:moveTo>
                  <a:lnTo>
                    <a:pt x="12762" y="1656"/>
                  </a:lnTo>
                  <a:lnTo>
                    <a:pt x="6118" y="6172"/>
                  </a:lnTo>
                  <a:lnTo>
                    <a:pt x="1641" y="12869"/>
                  </a:lnTo>
                  <a:lnTo>
                    <a:pt x="0" y="21069"/>
                  </a:lnTo>
                  <a:lnTo>
                    <a:pt x="1641" y="29269"/>
                  </a:lnTo>
                  <a:lnTo>
                    <a:pt x="6118" y="35966"/>
                  </a:lnTo>
                  <a:lnTo>
                    <a:pt x="12762" y="40482"/>
                  </a:lnTo>
                  <a:lnTo>
                    <a:pt x="20904" y="42138"/>
                  </a:lnTo>
                  <a:lnTo>
                    <a:pt x="29040" y="40482"/>
                  </a:lnTo>
                  <a:lnTo>
                    <a:pt x="35685" y="35966"/>
                  </a:lnTo>
                  <a:lnTo>
                    <a:pt x="40165" y="29269"/>
                  </a:lnTo>
                  <a:lnTo>
                    <a:pt x="41808" y="21069"/>
                  </a:lnTo>
                  <a:lnTo>
                    <a:pt x="40165" y="12869"/>
                  </a:lnTo>
                  <a:lnTo>
                    <a:pt x="35685" y="6172"/>
                  </a:lnTo>
                  <a:lnTo>
                    <a:pt x="29040" y="1656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799077" y="249749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09" h="42544">
                  <a:moveTo>
                    <a:pt x="41808" y="21069"/>
                  </a:moveTo>
                  <a:lnTo>
                    <a:pt x="40165" y="29269"/>
                  </a:lnTo>
                  <a:lnTo>
                    <a:pt x="35685" y="35966"/>
                  </a:lnTo>
                  <a:lnTo>
                    <a:pt x="29040" y="40482"/>
                  </a:lnTo>
                  <a:lnTo>
                    <a:pt x="20904" y="42138"/>
                  </a:lnTo>
                  <a:lnTo>
                    <a:pt x="12762" y="40482"/>
                  </a:lnTo>
                  <a:lnTo>
                    <a:pt x="6118" y="35966"/>
                  </a:lnTo>
                  <a:lnTo>
                    <a:pt x="1641" y="29269"/>
                  </a:lnTo>
                  <a:lnTo>
                    <a:pt x="0" y="21069"/>
                  </a:lnTo>
                  <a:lnTo>
                    <a:pt x="1641" y="12869"/>
                  </a:lnTo>
                  <a:lnTo>
                    <a:pt x="6118" y="6172"/>
                  </a:lnTo>
                  <a:lnTo>
                    <a:pt x="12762" y="1656"/>
                  </a:lnTo>
                  <a:lnTo>
                    <a:pt x="20904" y="0"/>
                  </a:lnTo>
                  <a:lnTo>
                    <a:pt x="29040" y="1656"/>
                  </a:lnTo>
                  <a:lnTo>
                    <a:pt x="35685" y="6172"/>
                  </a:lnTo>
                  <a:lnTo>
                    <a:pt x="40165" y="12869"/>
                  </a:lnTo>
                  <a:lnTo>
                    <a:pt x="41808" y="210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436569" y="2490608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55892" y="27952"/>
                  </a:moveTo>
                  <a:lnTo>
                    <a:pt x="53696" y="38830"/>
                  </a:lnTo>
                  <a:lnTo>
                    <a:pt x="47707" y="47715"/>
                  </a:lnTo>
                  <a:lnTo>
                    <a:pt x="38822" y="53707"/>
                  </a:lnTo>
                  <a:lnTo>
                    <a:pt x="27939" y="55905"/>
                  </a:lnTo>
                  <a:lnTo>
                    <a:pt x="17064" y="53707"/>
                  </a:lnTo>
                  <a:lnTo>
                    <a:pt x="8183" y="47715"/>
                  </a:lnTo>
                  <a:lnTo>
                    <a:pt x="2195" y="38830"/>
                  </a:lnTo>
                  <a:lnTo>
                    <a:pt x="0" y="27952"/>
                  </a:lnTo>
                  <a:lnTo>
                    <a:pt x="2195" y="17075"/>
                  </a:lnTo>
                  <a:lnTo>
                    <a:pt x="8183" y="8189"/>
                  </a:lnTo>
                  <a:lnTo>
                    <a:pt x="17064" y="2197"/>
                  </a:lnTo>
                  <a:lnTo>
                    <a:pt x="27939" y="0"/>
                  </a:lnTo>
                  <a:lnTo>
                    <a:pt x="38822" y="2197"/>
                  </a:lnTo>
                  <a:lnTo>
                    <a:pt x="47707" y="8189"/>
                  </a:lnTo>
                  <a:lnTo>
                    <a:pt x="53696" y="17075"/>
                  </a:lnTo>
                  <a:lnTo>
                    <a:pt x="55892" y="2795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1443615" y="249749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09" h="42544">
                  <a:moveTo>
                    <a:pt x="20904" y="0"/>
                  </a:moveTo>
                  <a:lnTo>
                    <a:pt x="12762" y="1656"/>
                  </a:lnTo>
                  <a:lnTo>
                    <a:pt x="6118" y="6172"/>
                  </a:lnTo>
                  <a:lnTo>
                    <a:pt x="1641" y="12869"/>
                  </a:lnTo>
                  <a:lnTo>
                    <a:pt x="0" y="21069"/>
                  </a:lnTo>
                  <a:lnTo>
                    <a:pt x="1641" y="29269"/>
                  </a:lnTo>
                  <a:lnTo>
                    <a:pt x="6118" y="35966"/>
                  </a:lnTo>
                  <a:lnTo>
                    <a:pt x="12762" y="40482"/>
                  </a:lnTo>
                  <a:lnTo>
                    <a:pt x="20904" y="42138"/>
                  </a:lnTo>
                  <a:lnTo>
                    <a:pt x="29040" y="40482"/>
                  </a:lnTo>
                  <a:lnTo>
                    <a:pt x="35685" y="35966"/>
                  </a:lnTo>
                  <a:lnTo>
                    <a:pt x="40165" y="29269"/>
                  </a:lnTo>
                  <a:lnTo>
                    <a:pt x="41808" y="21069"/>
                  </a:lnTo>
                  <a:lnTo>
                    <a:pt x="40165" y="12869"/>
                  </a:lnTo>
                  <a:lnTo>
                    <a:pt x="35685" y="6172"/>
                  </a:lnTo>
                  <a:lnTo>
                    <a:pt x="29040" y="1656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1443615" y="2497492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09" h="42544">
                  <a:moveTo>
                    <a:pt x="41808" y="21069"/>
                  </a:moveTo>
                  <a:lnTo>
                    <a:pt x="40165" y="29269"/>
                  </a:lnTo>
                  <a:lnTo>
                    <a:pt x="35685" y="35966"/>
                  </a:lnTo>
                  <a:lnTo>
                    <a:pt x="29040" y="40482"/>
                  </a:lnTo>
                  <a:lnTo>
                    <a:pt x="20904" y="42138"/>
                  </a:lnTo>
                  <a:lnTo>
                    <a:pt x="12762" y="40482"/>
                  </a:lnTo>
                  <a:lnTo>
                    <a:pt x="6118" y="35966"/>
                  </a:lnTo>
                  <a:lnTo>
                    <a:pt x="1641" y="29269"/>
                  </a:lnTo>
                  <a:lnTo>
                    <a:pt x="0" y="21069"/>
                  </a:lnTo>
                  <a:lnTo>
                    <a:pt x="1641" y="12869"/>
                  </a:lnTo>
                  <a:lnTo>
                    <a:pt x="6118" y="6172"/>
                  </a:lnTo>
                  <a:lnTo>
                    <a:pt x="12762" y="1656"/>
                  </a:lnTo>
                  <a:lnTo>
                    <a:pt x="20904" y="0"/>
                  </a:lnTo>
                  <a:lnTo>
                    <a:pt x="29040" y="1656"/>
                  </a:lnTo>
                  <a:lnTo>
                    <a:pt x="35685" y="6172"/>
                  </a:lnTo>
                  <a:lnTo>
                    <a:pt x="40165" y="12869"/>
                  </a:lnTo>
                  <a:lnTo>
                    <a:pt x="41808" y="210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808164" y="242217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59" y="0"/>
                  </a:moveTo>
                  <a:lnTo>
                    <a:pt x="12494" y="1607"/>
                  </a:lnTo>
                  <a:lnTo>
                    <a:pt x="5991" y="5991"/>
                  </a:lnTo>
                  <a:lnTo>
                    <a:pt x="1607" y="12494"/>
                  </a:lnTo>
                  <a:lnTo>
                    <a:pt x="0" y="20459"/>
                  </a:lnTo>
                  <a:lnTo>
                    <a:pt x="1607" y="28424"/>
                  </a:lnTo>
                  <a:lnTo>
                    <a:pt x="5991" y="34928"/>
                  </a:lnTo>
                  <a:lnTo>
                    <a:pt x="12494" y="39312"/>
                  </a:lnTo>
                  <a:lnTo>
                    <a:pt x="20459" y="40919"/>
                  </a:lnTo>
                  <a:lnTo>
                    <a:pt x="28424" y="39312"/>
                  </a:lnTo>
                  <a:lnTo>
                    <a:pt x="34928" y="34928"/>
                  </a:lnTo>
                  <a:lnTo>
                    <a:pt x="39312" y="28424"/>
                  </a:lnTo>
                  <a:lnTo>
                    <a:pt x="40919" y="20459"/>
                  </a:lnTo>
                  <a:lnTo>
                    <a:pt x="39312" y="12494"/>
                  </a:lnTo>
                  <a:lnTo>
                    <a:pt x="34928" y="5991"/>
                  </a:lnTo>
                  <a:lnTo>
                    <a:pt x="28424" y="1607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808164" y="242217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19" y="20459"/>
                  </a:moveTo>
                  <a:lnTo>
                    <a:pt x="39312" y="28424"/>
                  </a:lnTo>
                  <a:lnTo>
                    <a:pt x="34928" y="34928"/>
                  </a:lnTo>
                  <a:lnTo>
                    <a:pt x="28424" y="39312"/>
                  </a:lnTo>
                  <a:lnTo>
                    <a:pt x="20459" y="40919"/>
                  </a:lnTo>
                  <a:lnTo>
                    <a:pt x="12494" y="39312"/>
                  </a:lnTo>
                  <a:lnTo>
                    <a:pt x="5991" y="34928"/>
                  </a:lnTo>
                  <a:lnTo>
                    <a:pt x="1607" y="28424"/>
                  </a:lnTo>
                  <a:lnTo>
                    <a:pt x="0" y="20459"/>
                  </a:lnTo>
                  <a:lnTo>
                    <a:pt x="1607" y="12494"/>
                  </a:lnTo>
                  <a:lnTo>
                    <a:pt x="5991" y="5991"/>
                  </a:lnTo>
                  <a:lnTo>
                    <a:pt x="12494" y="1607"/>
                  </a:lnTo>
                  <a:lnTo>
                    <a:pt x="20459" y="0"/>
                  </a:lnTo>
                  <a:lnTo>
                    <a:pt x="28424" y="1607"/>
                  </a:lnTo>
                  <a:lnTo>
                    <a:pt x="34928" y="5991"/>
                  </a:lnTo>
                  <a:lnTo>
                    <a:pt x="39312" y="12494"/>
                  </a:lnTo>
                  <a:lnTo>
                    <a:pt x="40919" y="204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801281" y="2430436"/>
              <a:ext cx="53340" cy="24765"/>
            </a:xfrm>
            <a:custGeom>
              <a:avLst/>
              <a:gdLst/>
              <a:ahLst/>
              <a:cxnLst/>
              <a:rect l="l" t="t" r="r" b="b"/>
              <a:pathLst>
                <a:path w="53340" h="24764">
                  <a:moveTo>
                    <a:pt x="53263" y="12141"/>
                  </a:moveTo>
                  <a:lnTo>
                    <a:pt x="47510" y="7175"/>
                  </a:lnTo>
                  <a:lnTo>
                    <a:pt x="39535" y="7175"/>
                  </a:lnTo>
                  <a:lnTo>
                    <a:pt x="39535" y="5461"/>
                  </a:lnTo>
                  <a:lnTo>
                    <a:pt x="34074" y="0"/>
                  </a:lnTo>
                  <a:lnTo>
                    <a:pt x="20599" y="0"/>
                  </a:lnTo>
                  <a:lnTo>
                    <a:pt x="15125" y="5461"/>
                  </a:lnTo>
                  <a:lnTo>
                    <a:pt x="15125" y="7175"/>
                  </a:lnTo>
                  <a:lnTo>
                    <a:pt x="5740" y="7175"/>
                  </a:lnTo>
                  <a:lnTo>
                    <a:pt x="0" y="12141"/>
                  </a:lnTo>
                  <a:lnTo>
                    <a:pt x="5740" y="17297"/>
                  </a:lnTo>
                  <a:lnTo>
                    <a:pt x="15125" y="17297"/>
                  </a:lnTo>
                  <a:lnTo>
                    <a:pt x="15125" y="18935"/>
                  </a:lnTo>
                  <a:lnTo>
                    <a:pt x="20599" y="24396"/>
                  </a:lnTo>
                  <a:lnTo>
                    <a:pt x="34074" y="24396"/>
                  </a:lnTo>
                  <a:lnTo>
                    <a:pt x="39535" y="18935"/>
                  </a:lnTo>
                  <a:lnTo>
                    <a:pt x="39535" y="17297"/>
                  </a:lnTo>
                  <a:lnTo>
                    <a:pt x="47510" y="17297"/>
                  </a:lnTo>
                  <a:lnTo>
                    <a:pt x="53263" y="121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436827" y="236899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59" y="0"/>
                  </a:moveTo>
                  <a:lnTo>
                    <a:pt x="12494" y="1607"/>
                  </a:lnTo>
                  <a:lnTo>
                    <a:pt x="5991" y="5991"/>
                  </a:lnTo>
                  <a:lnTo>
                    <a:pt x="1607" y="12494"/>
                  </a:lnTo>
                  <a:lnTo>
                    <a:pt x="0" y="20459"/>
                  </a:lnTo>
                  <a:lnTo>
                    <a:pt x="1607" y="28424"/>
                  </a:lnTo>
                  <a:lnTo>
                    <a:pt x="5991" y="34928"/>
                  </a:lnTo>
                  <a:lnTo>
                    <a:pt x="12494" y="39312"/>
                  </a:lnTo>
                  <a:lnTo>
                    <a:pt x="20459" y="40919"/>
                  </a:lnTo>
                  <a:lnTo>
                    <a:pt x="28424" y="39312"/>
                  </a:lnTo>
                  <a:lnTo>
                    <a:pt x="34928" y="34928"/>
                  </a:lnTo>
                  <a:lnTo>
                    <a:pt x="39312" y="28424"/>
                  </a:lnTo>
                  <a:lnTo>
                    <a:pt x="40919" y="20459"/>
                  </a:lnTo>
                  <a:lnTo>
                    <a:pt x="39312" y="12494"/>
                  </a:lnTo>
                  <a:lnTo>
                    <a:pt x="34928" y="5991"/>
                  </a:lnTo>
                  <a:lnTo>
                    <a:pt x="28424" y="1607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436827" y="236899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19" y="20459"/>
                  </a:moveTo>
                  <a:lnTo>
                    <a:pt x="39312" y="28424"/>
                  </a:lnTo>
                  <a:lnTo>
                    <a:pt x="34928" y="34928"/>
                  </a:lnTo>
                  <a:lnTo>
                    <a:pt x="28424" y="39312"/>
                  </a:lnTo>
                  <a:lnTo>
                    <a:pt x="20459" y="40919"/>
                  </a:lnTo>
                  <a:lnTo>
                    <a:pt x="12494" y="39312"/>
                  </a:lnTo>
                  <a:lnTo>
                    <a:pt x="5991" y="34928"/>
                  </a:lnTo>
                  <a:lnTo>
                    <a:pt x="1607" y="28424"/>
                  </a:lnTo>
                  <a:lnTo>
                    <a:pt x="0" y="20459"/>
                  </a:lnTo>
                  <a:lnTo>
                    <a:pt x="1607" y="12494"/>
                  </a:lnTo>
                  <a:lnTo>
                    <a:pt x="5991" y="5991"/>
                  </a:lnTo>
                  <a:lnTo>
                    <a:pt x="12494" y="1607"/>
                  </a:lnTo>
                  <a:lnTo>
                    <a:pt x="20459" y="0"/>
                  </a:lnTo>
                  <a:lnTo>
                    <a:pt x="28424" y="1607"/>
                  </a:lnTo>
                  <a:lnTo>
                    <a:pt x="34928" y="5991"/>
                  </a:lnTo>
                  <a:lnTo>
                    <a:pt x="39312" y="12494"/>
                  </a:lnTo>
                  <a:lnTo>
                    <a:pt x="40919" y="204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429943" y="2377262"/>
              <a:ext cx="53340" cy="24765"/>
            </a:xfrm>
            <a:custGeom>
              <a:avLst/>
              <a:gdLst/>
              <a:ahLst/>
              <a:cxnLst/>
              <a:rect l="l" t="t" r="r" b="b"/>
              <a:pathLst>
                <a:path w="53340" h="24764">
                  <a:moveTo>
                    <a:pt x="53263" y="12141"/>
                  </a:moveTo>
                  <a:lnTo>
                    <a:pt x="47510" y="7175"/>
                  </a:lnTo>
                  <a:lnTo>
                    <a:pt x="39535" y="7175"/>
                  </a:lnTo>
                  <a:lnTo>
                    <a:pt x="39535" y="5461"/>
                  </a:lnTo>
                  <a:lnTo>
                    <a:pt x="34074" y="0"/>
                  </a:lnTo>
                  <a:lnTo>
                    <a:pt x="20599" y="0"/>
                  </a:lnTo>
                  <a:lnTo>
                    <a:pt x="15125" y="5461"/>
                  </a:lnTo>
                  <a:lnTo>
                    <a:pt x="15125" y="7175"/>
                  </a:lnTo>
                  <a:lnTo>
                    <a:pt x="5740" y="7175"/>
                  </a:lnTo>
                  <a:lnTo>
                    <a:pt x="0" y="12141"/>
                  </a:lnTo>
                  <a:lnTo>
                    <a:pt x="5740" y="17297"/>
                  </a:lnTo>
                  <a:lnTo>
                    <a:pt x="15125" y="17297"/>
                  </a:lnTo>
                  <a:lnTo>
                    <a:pt x="15125" y="18935"/>
                  </a:lnTo>
                  <a:lnTo>
                    <a:pt x="20599" y="24396"/>
                  </a:lnTo>
                  <a:lnTo>
                    <a:pt x="34074" y="24396"/>
                  </a:lnTo>
                  <a:lnTo>
                    <a:pt x="39535" y="18935"/>
                  </a:lnTo>
                  <a:lnTo>
                    <a:pt x="39535" y="17297"/>
                  </a:lnTo>
                  <a:lnTo>
                    <a:pt x="47510" y="17297"/>
                  </a:lnTo>
                  <a:lnTo>
                    <a:pt x="53263" y="121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207949" y="234452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59" y="0"/>
                  </a:moveTo>
                  <a:lnTo>
                    <a:pt x="12499" y="1607"/>
                  </a:lnTo>
                  <a:lnTo>
                    <a:pt x="5995" y="5991"/>
                  </a:lnTo>
                  <a:lnTo>
                    <a:pt x="1609" y="12494"/>
                  </a:lnTo>
                  <a:lnTo>
                    <a:pt x="0" y="20459"/>
                  </a:lnTo>
                  <a:lnTo>
                    <a:pt x="1609" y="28424"/>
                  </a:lnTo>
                  <a:lnTo>
                    <a:pt x="5995" y="34928"/>
                  </a:lnTo>
                  <a:lnTo>
                    <a:pt x="12499" y="39312"/>
                  </a:lnTo>
                  <a:lnTo>
                    <a:pt x="20459" y="40919"/>
                  </a:lnTo>
                  <a:lnTo>
                    <a:pt x="28424" y="39312"/>
                  </a:lnTo>
                  <a:lnTo>
                    <a:pt x="34928" y="34928"/>
                  </a:lnTo>
                  <a:lnTo>
                    <a:pt x="39312" y="28424"/>
                  </a:lnTo>
                  <a:lnTo>
                    <a:pt x="40919" y="20459"/>
                  </a:lnTo>
                  <a:lnTo>
                    <a:pt x="39312" y="12494"/>
                  </a:lnTo>
                  <a:lnTo>
                    <a:pt x="34928" y="5991"/>
                  </a:lnTo>
                  <a:lnTo>
                    <a:pt x="28424" y="1607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207949" y="234452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19" y="20459"/>
                  </a:moveTo>
                  <a:lnTo>
                    <a:pt x="39312" y="28424"/>
                  </a:lnTo>
                  <a:lnTo>
                    <a:pt x="34928" y="34928"/>
                  </a:lnTo>
                  <a:lnTo>
                    <a:pt x="28424" y="39312"/>
                  </a:lnTo>
                  <a:lnTo>
                    <a:pt x="20459" y="40919"/>
                  </a:lnTo>
                  <a:lnTo>
                    <a:pt x="12499" y="39312"/>
                  </a:lnTo>
                  <a:lnTo>
                    <a:pt x="5995" y="34928"/>
                  </a:lnTo>
                  <a:lnTo>
                    <a:pt x="1609" y="28424"/>
                  </a:lnTo>
                  <a:lnTo>
                    <a:pt x="0" y="20459"/>
                  </a:lnTo>
                  <a:lnTo>
                    <a:pt x="1609" y="12494"/>
                  </a:lnTo>
                  <a:lnTo>
                    <a:pt x="5995" y="5991"/>
                  </a:lnTo>
                  <a:lnTo>
                    <a:pt x="12499" y="1607"/>
                  </a:lnTo>
                  <a:lnTo>
                    <a:pt x="20459" y="0"/>
                  </a:lnTo>
                  <a:lnTo>
                    <a:pt x="28424" y="1607"/>
                  </a:lnTo>
                  <a:lnTo>
                    <a:pt x="34928" y="5991"/>
                  </a:lnTo>
                  <a:lnTo>
                    <a:pt x="39312" y="12494"/>
                  </a:lnTo>
                  <a:lnTo>
                    <a:pt x="40919" y="204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759447" y="2264143"/>
              <a:ext cx="765810" cy="304165"/>
            </a:xfrm>
            <a:custGeom>
              <a:avLst/>
              <a:gdLst/>
              <a:ahLst/>
              <a:cxnLst/>
              <a:rect l="l" t="t" r="r" b="b"/>
              <a:pathLst>
                <a:path w="765810" h="304164">
                  <a:moveTo>
                    <a:pt x="26111" y="291896"/>
                  </a:moveTo>
                  <a:lnTo>
                    <a:pt x="22733" y="288518"/>
                  </a:lnTo>
                  <a:lnTo>
                    <a:pt x="14401" y="288518"/>
                  </a:lnTo>
                  <a:lnTo>
                    <a:pt x="11036" y="291896"/>
                  </a:lnTo>
                  <a:lnTo>
                    <a:pt x="11036" y="300228"/>
                  </a:lnTo>
                  <a:lnTo>
                    <a:pt x="14401" y="303606"/>
                  </a:lnTo>
                  <a:lnTo>
                    <a:pt x="22733" y="303606"/>
                  </a:lnTo>
                  <a:lnTo>
                    <a:pt x="26111" y="300228"/>
                  </a:lnTo>
                  <a:lnTo>
                    <a:pt x="26111" y="296062"/>
                  </a:lnTo>
                  <a:lnTo>
                    <a:pt x="26111" y="291896"/>
                  </a:lnTo>
                  <a:close/>
                </a:path>
                <a:path w="765810" h="304164">
                  <a:moveTo>
                    <a:pt x="26111" y="235483"/>
                  </a:moveTo>
                  <a:lnTo>
                    <a:pt x="22733" y="232105"/>
                  </a:lnTo>
                  <a:lnTo>
                    <a:pt x="14401" y="232105"/>
                  </a:lnTo>
                  <a:lnTo>
                    <a:pt x="11036" y="235483"/>
                  </a:lnTo>
                  <a:lnTo>
                    <a:pt x="11036" y="243814"/>
                  </a:lnTo>
                  <a:lnTo>
                    <a:pt x="14401" y="247192"/>
                  </a:lnTo>
                  <a:lnTo>
                    <a:pt x="22733" y="247192"/>
                  </a:lnTo>
                  <a:lnTo>
                    <a:pt x="26111" y="243814"/>
                  </a:lnTo>
                  <a:lnTo>
                    <a:pt x="26111" y="239649"/>
                  </a:lnTo>
                  <a:lnTo>
                    <a:pt x="26111" y="235483"/>
                  </a:lnTo>
                  <a:close/>
                </a:path>
                <a:path w="765810" h="304164">
                  <a:moveTo>
                    <a:pt x="26111" y="176961"/>
                  </a:moveTo>
                  <a:lnTo>
                    <a:pt x="22733" y="173583"/>
                  </a:lnTo>
                  <a:lnTo>
                    <a:pt x="14401" y="173583"/>
                  </a:lnTo>
                  <a:lnTo>
                    <a:pt x="11036" y="176961"/>
                  </a:lnTo>
                  <a:lnTo>
                    <a:pt x="11036" y="185293"/>
                  </a:lnTo>
                  <a:lnTo>
                    <a:pt x="14401" y="188671"/>
                  </a:lnTo>
                  <a:lnTo>
                    <a:pt x="22733" y="188671"/>
                  </a:lnTo>
                  <a:lnTo>
                    <a:pt x="26111" y="185293"/>
                  </a:lnTo>
                  <a:lnTo>
                    <a:pt x="26111" y="181127"/>
                  </a:lnTo>
                  <a:lnTo>
                    <a:pt x="26111" y="176961"/>
                  </a:lnTo>
                  <a:close/>
                </a:path>
                <a:path w="765810" h="304164">
                  <a:moveTo>
                    <a:pt x="26111" y="118833"/>
                  </a:moveTo>
                  <a:lnTo>
                    <a:pt x="22733" y="115455"/>
                  </a:lnTo>
                  <a:lnTo>
                    <a:pt x="14401" y="115455"/>
                  </a:lnTo>
                  <a:lnTo>
                    <a:pt x="11036" y="118833"/>
                  </a:lnTo>
                  <a:lnTo>
                    <a:pt x="11036" y="127165"/>
                  </a:lnTo>
                  <a:lnTo>
                    <a:pt x="14401" y="130543"/>
                  </a:lnTo>
                  <a:lnTo>
                    <a:pt x="22733" y="130543"/>
                  </a:lnTo>
                  <a:lnTo>
                    <a:pt x="26111" y="127165"/>
                  </a:lnTo>
                  <a:lnTo>
                    <a:pt x="26111" y="122999"/>
                  </a:lnTo>
                  <a:lnTo>
                    <a:pt x="26111" y="118833"/>
                  </a:lnTo>
                  <a:close/>
                </a:path>
                <a:path w="765810" h="304164">
                  <a:moveTo>
                    <a:pt x="26111" y="61125"/>
                  </a:moveTo>
                  <a:lnTo>
                    <a:pt x="22733" y="57746"/>
                  </a:lnTo>
                  <a:lnTo>
                    <a:pt x="14401" y="57746"/>
                  </a:lnTo>
                  <a:lnTo>
                    <a:pt x="11036" y="61125"/>
                  </a:lnTo>
                  <a:lnTo>
                    <a:pt x="11036" y="69456"/>
                  </a:lnTo>
                  <a:lnTo>
                    <a:pt x="14401" y="72834"/>
                  </a:lnTo>
                  <a:lnTo>
                    <a:pt x="22733" y="72834"/>
                  </a:lnTo>
                  <a:lnTo>
                    <a:pt x="26111" y="69456"/>
                  </a:lnTo>
                  <a:lnTo>
                    <a:pt x="26111" y="65290"/>
                  </a:lnTo>
                  <a:lnTo>
                    <a:pt x="26111" y="61125"/>
                  </a:lnTo>
                  <a:close/>
                </a:path>
                <a:path w="765810" h="304164">
                  <a:moveTo>
                    <a:pt x="26111" y="5803"/>
                  </a:moveTo>
                  <a:lnTo>
                    <a:pt x="22733" y="2425"/>
                  </a:lnTo>
                  <a:lnTo>
                    <a:pt x="14401" y="2425"/>
                  </a:lnTo>
                  <a:lnTo>
                    <a:pt x="11036" y="5803"/>
                  </a:lnTo>
                  <a:lnTo>
                    <a:pt x="11036" y="14135"/>
                  </a:lnTo>
                  <a:lnTo>
                    <a:pt x="14401" y="17513"/>
                  </a:lnTo>
                  <a:lnTo>
                    <a:pt x="22733" y="17513"/>
                  </a:lnTo>
                  <a:lnTo>
                    <a:pt x="26111" y="14135"/>
                  </a:lnTo>
                  <a:lnTo>
                    <a:pt x="26111" y="9969"/>
                  </a:lnTo>
                  <a:lnTo>
                    <a:pt x="26111" y="5803"/>
                  </a:lnTo>
                  <a:close/>
                </a:path>
                <a:path w="765810" h="304164">
                  <a:moveTo>
                    <a:pt x="49339" y="203187"/>
                  </a:moveTo>
                  <a:lnTo>
                    <a:pt x="0" y="203187"/>
                  </a:lnTo>
                  <a:lnTo>
                    <a:pt x="0" y="217220"/>
                  </a:lnTo>
                  <a:lnTo>
                    <a:pt x="49339" y="217220"/>
                  </a:lnTo>
                  <a:lnTo>
                    <a:pt x="49339" y="203187"/>
                  </a:lnTo>
                  <a:close/>
                </a:path>
                <a:path w="765810" h="304164">
                  <a:moveTo>
                    <a:pt x="92456" y="291896"/>
                  </a:moveTo>
                  <a:lnTo>
                    <a:pt x="89077" y="288518"/>
                  </a:lnTo>
                  <a:lnTo>
                    <a:pt x="80746" y="288518"/>
                  </a:lnTo>
                  <a:lnTo>
                    <a:pt x="77381" y="291896"/>
                  </a:lnTo>
                  <a:lnTo>
                    <a:pt x="77381" y="300228"/>
                  </a:lnTo>
                  <a:lnTo>
                    <a:pt x="80746" y="303606"/>
                  </a:lnTo>
                  <a:lnTo>
                    <a:pt x="89077" y="303606"/>
                  </a:lnTo>
                  <a:lnTo>
                    <a:pt x="92456" y="300228"/>
                  </a:lnTo>
                  <a:lnTo>
                    <a:pt x="92456" y="296062"/>
                  </a:lnTo>
                  <a:lnTo>
                    <a:pt x="92456" y="291896"/>
                  </a:lnTo>
                  <a:close/>
                </a:path>
                <a:path w="765810" h="304164">
                  <a:moveTo>
                    <a:pt x="97878" y="4102"/>
                  </a:moveTo>
                  <a:lnTo>
                    <a:pt x="94500" y="723"/>
                  </a:lnTo>
                  <a:lnTo>
                    <a:pt x="86169" y="723"/>
                  </a:lnTo>
                  <a:lnTo>
                    <a:pt x="82804" y="4102"/>
                  </a:lnTo>
                  <a:lnTo>
                    <a:pt x="82804" y="12433"/>
                  </a:lnTo>
                  <a:lnTo>
                    <a:pt x="86169" y="15811"/>
                  </a:lnTo>
                  <a:lnTo>
                    <a:pt x="94500" y="15811"/>
                  </a:lnTo>
                  <a:lnTo>
                    <a:pt x="97878" y="12433"/>
                  </a:lnTo>
                  <a:lnTo>
                    <a:pt x="97878" y="8267"/>
                  </a:lnTo>
                  <a:lnTo>
                    <a:pt x="97878" y="4102"/>
                  </a:lnTo>
                  <a:close/>
                </a:path>
                <a:path w="765810" h="304164">
                  <a:moveTo>
                    <a:pt x="158788" y="291896"/>
                  </a:moveTo>
                  <a:lnTo>
                    <a:pt x="155409" y="288518"/>
                  </a:lnTo>
                  <a:lnTo>
                    <a:pt x="147078" y="288518"/>
                  </a:lnTo>
                  <a:lnTo>
                    <a:pt x="143713" y="291896"/>
                  </a:lnTo>
                  <a:lnTo>
                    <a:pt x="143713" y="300228"/>
                  </a:lnTo>
                  <a:lnTo>
                    <a:pt x="147078" y="303606"/>
                  </a:lnTo>
                  <a:lnTo>
                    <a:pt x="155409" y="303606"/>
                  </a:lnTo>
                  <a:lnTo>
                    <a:pt x="158788" y="300228"/>
                  </a:lnTo>
                  <a:lnTo>
                    <a:pt x="158788" y="296062"/>
                  </a:lnTo>
                  <a:lnTo>
                    <a:pt x="158788" y="291896"/>
                  </a:lnTo>
                  <a:close/>
                </a:path>
                <a:path w="765810" h="304164">
                  <a:moveTo>
                    <a:pt x="170903" y="4102"/>
                  </a:moveTo>
                  <a:lnTo>
                    <a:pt x="167525" y="723"/>
                  </a:lnTo>
                  <a:lnTo>
                    <a:pt x="159194" y="723"/>
                  </a:lnTo>
                  <a:lnTo>
                    <a:pt x="155829" y="4102"/>
                  </a:lnTo>
                  <a:lnTo>
                    <a:pt x="155829" y="12433"/>
                  </a:lnTo>
                  <a:lnTo>
                    <a:pt x="159194" y="15811"/>
                  </a:lnTo>
                  <a:lnTo>
                    <a:pt x="167525" y="15811"/>
                  </a:lnTo>
                  <a:lnTo>
                    <a:pt x="170903" y="12433"/>
                  </a:lnTo>
                  <a:lnTo>
                    <a:pt x="170903" y="8267"/>
                  </a:lnTo>
                  <a:lnTo>
                    <a:pt x="170903" y="4102"/>
                  </a:lnTo>
                  <a:close/>
                </a:path>
                <a:path w="765810" h="304164">
                  <a:moveTo>
                    <a:pt x="225120" y="291896"/>
                  </a:moveTo>
                  <a:lnTo>
                    <a:pt x="221742" y="288518"/>
                  </a:lnTo>
                  <a:lnTo>
                    <a:pt x="213410" y="288518"/>
                  </a:lnTo>
                  <a:lnTo>
                    <a:pt x="210045" y="291896"/>
                  </a:lnTo>
                  <a:lnTo>
                    <a:pt x="210045" y="300228"/>
                  </a:lnTo>
                  <a:lnTo>
                    <a:pt x="213410" y="303606"/>
                  </a:lnTo>
                  <a:lnTo>
                    <a:pt x="221742" y="303606"/>
                  </a:lnTo>
                  <a:lnTo>
                    <a:pt x="225120" y="300228"/>
                  </a:lnTo>
                  <a:lnTo>
                    <a:pt x="225120" y="296062"/>
                  </a:lnTo>
                  <a:lnTo>
                    <a:pt x="225120" y="291896"/>
                  </a:lnTo>
                  <a:close/>
                </a:path>
                <a:path w="765810" h="304164">
                  <a:moveTo>
                    <a:pt x="244716" y="4102"/>
                  </a:moveTo>
                  <a:lnTo>
                    <a:pt x="241338" y="723"/>
                  </a:lnTo>
                  <a:lnTo>
                    <a:pt x="233006" y="723"/>
                  </a:lnTo>
                  <a:lnTo>
                    <a:pt x="229641" y="4102"/>
                  </a:lnTo>
                  <a:lnTo>
                    <a:pt x="229641" y="12433"/>
                  </a:lnTo>
                  <a:lnTo>
                    <a:pt x="233006" y="15811"/>
                  </a:lnTo>
                  <a:lnTo>
                    <a:pt x="241338" y="15811"/>
                  </a:lnTo>
                  <a:lnTo>
                    <a:pt x="244716" y="12433"/>
                  </a:lnTo>
                  <a:lnTo>
                    <a:pt x="244716" y="8267"/>
                  </a:lnTo>
                  <a:lnTo>
                    <a:pt x="244716" y="4102"/>
                  </a:lnTo>
                  <a:close/>
                </a:path>
                <a:path w="765810" h="304164">
                  <a:moveTo>
                    <a:pt x="291452" y="291896"/>
                  </a:moveTo>
                  <a:lnTo>
                    <a:pt x="288074" y="288518"/>
                  </a:lnTo>
                  <a:lnTo>
                    <a:pt x="279755" y="288518"/>
                  </a:lnTo>
                  <a:lnTo>
                    <a:pt x="276377" y="291896"/>
                  </a:lnTo>
                  <a:lnTo>
                    <a:pt x="276377" y="300228"/>
                  </a:lnTo>
                  <a:lnTo>
                    <a:pt x="279755" y="303606"/>
                  </a:lnTo>
                  <a:lnTo>
                    <a:pt x="288074" y="303606"/>
                  </a:lnTo>
                  <a:lnTo>
                    <a:pt x="291452" y="300228"/>
                  </a:lnTo>
                  <a:lnTo>
                    <a:pt x="291452" y="296062"/>
                  </a:lnTo>
                  <a:lnTo>
                    <a:pt x="291452" y="291896"/>
                  </a:lnTo>
                  <a:close/>
                </a:path>
                <a:path w="765810" h="304164">
                  <a:moveTo>
                    <a:pt x="317741" y="4102"/>
                  </a:moveTo>
                  <a:lnTo>
                    <a:pt x="314363" y="723"/>
                  </a:lnTo>
                  <a:lnTo>
                    <a:pt x="306031" y="723"/>
                  </a:lnTo>
                  <a:lnTo>
                    <a:pt x="302666" y="4102"/>
                  </a:lnTo>
                  <a:lnTo>
                    <a:pt x="302666" y="12433"/>
                  </a:lnTo>
                  <a:lnTo>
                    <a:pt x="306031" y="15811"/>
                  </a:lnTo>
                  <a:lnTo>
                    <a:pt x="314363" y="15811"/>
                  </a:lnTo>
                  <a:lnTo>
                    <a:pt x="317741" y="12433"/>
                  </a:lnTo>
                  <a:lnTo>
                    <a:pt x="317741" y="8267"/>
                  </a:lnTo>
                  <a:lnTo>
                    <a:pt x="317741" y="4102"/>
                  </a:lnTo>
                  <a:close/>
                </a:path>
                <a:path w="765810" h="304164">
                  <a:moveTo>
                    <a:pt x="357784" y="291896"/>
                  </a:moveTo>
                  <a:lnTo>
                    <a:pt x="354406" y="288518"/>
                  </a:lnTo>
                  <a:lnTo>
                    <a:pt x="346087" y="288518"/>
                  </a:lnTo>
                  <a:lnTo>
                    <a:pt x="342709" y="291896"/>
                  </a:lnTo>
                  <a:lnTo>
                    <a:pt x="342709" y="300228"/>
                  </a:lnTo>
                  <a:lnTo>
                    <a:pt x="346087" y="303606"/>
                  </a:lnTo>
                  <a:lnTo>
                    <a:pt x="354406" y="303606"/>
                  </a:lnTo>
                  <a:lnTo>
                    <a:pt x="357784" y="300228"/>
                  </a:lnTo>
                  <a:lnTo>
                    <a:pt x="357784" y="296062"/>
                  </a:lnTo>
                  <a:lnTo>
                    <a:pt x="357784" y="291896"/>
                  </a:lnTo>
                  <a:close/>
                </a:path>
                <a:path w="765810" h="304164">
                  <a:moveTo>
                    <a:pt x="424116" y="291896"/>
                  </a:moveTo>
                  <a:lnTo>
                    <a:pt x="420738" y="288518"/>
                  </a:lnTo>
                  <a:lnTo>
                    <a:pt x="412419" y="288518"/>
                  </a:lnTo>
                  <a:lnTo>
                    <a:pt x="409041" y="291896"/>
                  </a:lnTo>
                  <a:lnTo>
                    <a:pt x="409041" y="300228"/>
                  </a:lnTo>
                  <a:lnTo>
                    <a:pt x="412419" y="303606"/>
                  </a:lnTo>
                  <a:lnTo>
                    <a:pt x="420738" y="303606"/>
                  </a:lnTo>
                  <a:lnTo>
                    <a:pt x="424116" y="300228"/>
                  </a:lnTo>
                  <a:lnTo>
                    <a:pt x="424116" y="296062"/>
                  </a:lnTo>
                  <a:lnTo>
                    <a:pt x="424116" y="291896"/>
                  </a:lnTo>
                  <a:close/>
                </a:path>
                <a:path w="765810" h="304164">
                  <a:moveTo>
                    <a:pt x="465328" y="5892"/>
                  </a:moveTo>
                  <a:lnTo>
                    <a:pt x="459435" y="0"/>
                  </a:lnTo>
                  <a:lnTo>
                    <a:pt x="454660" y="0"/>
                  </a:lnTo>
                  <a:lnTo>
                    <a:pt x="448767" y="5892"/>
                  </a:lnTo>
                  <a:lnTo>
                    <a:pt x="448767" y="10668"/>
                  </a:lnTo>
                  <a:lnTo>
                    <a:pt x="454660" y="16548"/>
                  </a:lnTo>
                  <a:lnTo>
                    <a:pt x="459435" y="16548"/>
                  </a:lnTo>
                  <a:lnTo>
                    <a:pt x="462381" y="13601"/>
                  </a:lnTo>
                  <a:lnTo>
                    <a:pt x="465328" y="10668"/>
                  </a:lnTo>
                  <a:lnTo>
                    <a:pt x="465328" y="5892"/>
                  </a:lnTo>
                  <a:close/>
                </a:path>
                <a:path w="765810" h="304164">
                  <a:moveTo>
                    <a:pt x="490461" y="291896"/>
                  </a:moveTo>
                  <a:lnTo>
                    <a:pt x="487083" y="288518"/>
                  </a:lnTo>
                  <a:lnTo>
                    <a:pt x="478751" y="288518"/>
                  </a:lnTo>
                  <a:lnTo>
                    <a:pt x="475386" y="291896"/>
                  </a:lnTo>
                  <a:lnTo>
                    <a:pt x="475386" y="300228"/>
                  </a:lnTo>
                  <a:lnTo>
                    <a:pt x="478751" y="303606"/>
                  </a:lnTo>
                  <a:lnTo>
                    <a:pt x="487083" y="303606"/>
                  </a:lnTo>
                  <a:lnTo>
                    <a:pt x="490461" y="300228"/>
                  </a:lnTo>
                  <a:lnTo>
                    <a:pt x="490461" y="296062"/>
                  </a:lnTo>
                  <a:lnTo>
                    <a:pt x="490461" y="291896"/>
                  </a:lnTo>
                  <a:close/>
                </a:path>
                <a:path w="765810" h="304164">
                  <a:moveTo>
                    <a:pt x="534441" y="4102"/>
                  </a:moveTo>
                  <a:lnTo>
                    <a:pt x="531063" y="723"/>
                  </a:lnTo>
                  <a:lnTo>
                    <a:pt x="522732" y="723"/>
                  </a:lnTo>
                  <a:lnTo>
                    <a:pt x="519366" y="4102"/>
                  </a:lnTo>
                  <a:lnTo>
                    <a:pt x="519366" y="12433"/>
                  </a:lnTo>
                  <a:lnTo>
                    <a:pt x="522732" y="15811"/>
                  </a:lnTo>
                  <a:lnTo>
                    <a:pt x="531063" y="15811"/>
                  </a:lnTo>
                  <a:lnTo>
                    <a:pt x="534441" y="12433"/>
                  </a:lnTo>
                  <a:lnTo>
                    <a:pt x="534441" y="8267"/>
                  </a:lnTo>
                  <a:lnTo>
                    <a:pt x="534441" y="4102"/>
                  </a:lnTo>
                  <a:close/>
                </a:path>
                <a:path w="765810" h="304164">
                  <a:moveTo>
                    <a:pt x="556793" y="291896"/>
                  </a:moveTo>
                  <a:lnTo>
                    <a:pt x="553415" y="288518"/>
                  </a:lnTo>
                  <a:lnTo>
                    <a:pt x="545084" y="288518"/>
                  </a:lnTo>
                  <a:lnTo>
                    <a:pt x="541718" y="291896"/>
                  </a:lnTo>
                  <a:lnTo>
                    <a:pt x="541718" y="300228"/>
                  </a:lnTo>
                  <a:lnTo>
                    <a:pt x="545084" y="303606"/>
                  </a:lnTo>
                  <a:lnTo>
                    <a:pt x="553415" y="303606"/>
                  </a:lnTo>
                  <a:lnTo>
                    <a:pt x="556793" y="300228"/>
                  </a:lnTo>
                  <a:lnTo>
                    <a:pt x="556793" y="296062"/>
                  </a:lnTo>
                  <a:lnTo>
                    <a:pt x="556793" y="291896"/>
                  </a:lnTo>
                  <a:close/>
                </a:path>
                <a:path w="765810" h="304164">
                  <a:moveTo>
                    <a:pt x="607466" y="4102"/>
                  </a:moveTo>
                  <a:lnTo>
                    <a:pt x="604088" y="723"/>
                  </a:lnTo>
                  <a:lnTo>
                    <a:pt x="595757" y="723"/>
                  </a:lnTo>
                  <a:lnTo>
                    <a:pt x="592391" y="4102"/>
                  </a:lnTo>
                  <a:lnTo>
                    <a:pt x="592391" y="12433"/>
                  </a:lnTo>
                  <a:lnTo>
                    <a:pt x="595757" y="15811"/>
                  </a:lnTo>
                  <a:lnTo>
                    <a:pt x="604088" y="15811"/>
                  </a:lnTo>
                  <a:lnTo>
                    <a:pt x="607466" y="12433"/>
                  </a:lnTo>
                  <a:lnTo>
                    <a:pt x="607466" y="8267"/>
                  </a:lnTo>
                  <a:lnTo>
                    <a:pt x="607466" y="4102"/>
                  </a:lnTo>
                  <a:close/>
                </a:path>
                <a:path w="765810" h="304164">
                  <a:moveTo>
                    <a:pt x="623125" y="291896"/>
                  </a:moveTo>
                  <a:lnTo>
                    <a:pt x="619747" y="288518"/>
                  </a:lnTo>
                  <a:lnTo>
                    <a:pt x="611416" y="288518"/>
                  </a:lnTo>
                  <a:lnTo>
                    <a:pt x="608050" y="291896"/>
                  </a:lnTo>
                  <a:lnTo>
                    <a:pt x="608050" y="300228"/>
                  </a:lnTo>
                  <a:lnTo>
                    <a:pt x="611416" y="303606"/>
                  </a:lnTo>
                  <a:lnTo>
                    <a:pt x="619747" y="303606"/>
                  </a:lnTo>
                  <a:lnTo>
                    <a:pt x="623125" y="300228"/>
                  </a:lnTo>
                  <a:lnTo>
                    <a:pt x="623125" y="296062"/>
                  </a:lnTo>
                  <a:lnTo>
                    <a:pt x="623125" y="291896"/>
                  </a:lnTo>
                  <a:close/>
                </a:path>
                <a:path w="765810" h="304164">
                  <a:moveTo>
                    <a:pt x="683907" y="4102"/>
                  </a:moveTo>
                  <a:lnTo>
                    <a:pt x="680529" y="723"/>
                  </a:lnTo>
                  <a:lnTo>
                    <a:pt x="672198" y="723"/>
                  </a:lnTo>
                  <a:lnTo>
                    <a:pt x="668832" y="4102"/>
                  </a:lnTo>
                  <a:lnTo>
                    <a:pt x="668832" y="12433"/>
                  </a:lnTo>
                  <a:lnTo>
                    <a:pt x="672198" y="15811"/>
                  </a:lnTo>
                  <a:lnTo>
                    <a:pt x="680529" y="15811"/>
                  </a:lnTo>
                  <a:lnTo>
                    <a:pt x="683907" y="12433"/>
                  </a:lnTo>
                  <a:lnTo>
                    <a:pt x="683907" y="8267"/>
                  </a:lnTo>
                  <a:lnTo>
                    <a:pt x="683907" y="4102"/>
                  </a:lnTo>
                  <a:close/>
                </a:path>
                <a:path w="765810" h="304164">
                  <a:moveTo>
                    <a:pt x="689457" y="291896"/>
                  </a:moveTo>
                  <a:lnTo>
                    <a:pt x="686079" y="288518"/>
                  </a:lnTo>
                  <a:lnTo>
                    <a:pt x="677748" y="288518"/>
                  </a:lnTo>
                  <a:lnTo>
                    <a:pt x="674382" y="291896"/>
                  </a:lnTo>
                  <a:lnTo>
                    <a:pt x="674382" y="300228"/>
                  </a:lnTo>
                  <a:lnTo>
                    <a:pt x="677748" y="303606"/>
                  </a:lnTo>
                  <a:lnTo>
                    <a:pt x="686079" y="303606"/>
                  </a:lnTo>
                  <a:lnTo>
                    <a:pt x="689457" y="300228"/>
                  </a:lnTo>
                  <a:lnTo>
                    <a:pt x="689457" y="296062"/>
                  </a:lnTo>
                  <a:lnTo>
                    <a:pt x="689457" y="291896"/>
                  </a:lnTo>
                  <a:close/>
                </a:path>
                <a:path w="765810" h="304164">
                  <a:moveTo>
                    <a:pt x="754316" y="235483"/>
                  </a:moveTo>
                  <a:lnTo>
                    <a:pt x="750938" y="232105"/>
                  </a:lnTo>
                  <a:lnTo>
                    <a:pt x="742607" y="232105"/>
                  </a:lnTo>
                  <a:lnTo>
                    <a:pt x="739241" y="235483"/>
                  </a:lnTo>
                  <a:lnTo>
                    <a:pt x="739241" y="243814"/>
                  </a:lnTo>
                  <a:lnTo>
                    <a:pt x="742607" y="247192"/>
                  </a:lnTo>
                  <a:lnTo>
                    <a:pt x="750938" y="247192"/>
                  </a:lnTo>
                  <a:lnTo>
                    <a:pt x="754316" y="243814"/>
                  </a:lnTo>
                  <a:lnTo>
                    <a:pt x="754316" y="239649"/>
                  </a:lnTo>
                  <a:lnTo>
                    <a:pt x="754316" y="235483"/>
                  </a:lnTo>
                  <a:close/>
                </a:path>
                <a:path w="765810" h="304164">
                  <a:moveTo>
                    <a:pt x="754316" y="176961"/>
                  </a:moveTo>
                  <a:lnTo>
                    <a:pt x="750938" y="173583"/>
                  </a:lnTo>
                  <a:lnTo>
                    <a:pt x="742607" y="173583"/>
                  </a:lnTo>
                  <a:lnTo>
                    <a:pt x="739241" y="176961"/>
                  </a:lnTo>
                  <a:lnTo>
                    <a:pt x="739241" y="185293"/>
                  </a:lnTo>
                  <a:lnTo>
                    <a:pt x="742607" y="188671"/>
                  </a:lnTo>
                  <a:lnTo>
                    <a:pt x="750938" y="188671"/>
                  </a:lnTo>
                  <a:lnTo>
                    <a:pt x="754316" y="185293"/>
                  </a:lnTo>
                  <a:lnTo>
                    <a:pt x="754316" y="181127"/>
                  </a:lnTo>
                  <a:lnTo>
                    <a:pt x="754316" y="176961"/>
                  </a:lnTo>
                  <a:close/>
                </a:path>
                <a:path w="765810" h="304164">
                  <a:moveTo>
                    <a:pt x="754316" y="118833"/>
                  </a:moveTo>
                  <a:lnTo>
                    <a:pt x="750938" y="115455"/>
                  </a:lnTo>
                  <a:lnTo>
                    <a:pt x="742607" y="115455"/>
                  </a:lnTo>
                  <a:lnTo>
                    <a:pt x="739241" y="118833"/>
                  </a:lnTo>
                  <a:lnTo>
                    <a:pt x="739241" y="127165"/>
                  </a:lnTo>
                  <a:lnTo>
                    <a:pt x="742607" y="130543"/>
                  </a:lnTo>
                  <a:lnTo>
                    <a:pt x="750938" y="130543"/>
                  </a:lnTo>
                  <a:lnTo>
                    <a:pt x="754316" y="127165"/>
                  </a:lnTo>
                  <a:lnTo>
                    <a:pt x="754316" y="122999"/>
                  </a:lnTo>
                  <a:lnTo>
                    <a:pt x="754316" y="118833"/>
                  </a:lnTo>
                  <a:close/>
                </a:path>
                <a:path w="765810" h="304164">
                  <a:moveTo>
                    <a:pt x="754316" y="61125"/>
                  </a:moveTo>
                  <a:lnTo>
                    <a:pt x="750938" y="57746"/>
                  </a:lnTo>
                  <a:lnTo>
                    <a:pt x="742607" y="57746"/>
                  </a:lnTo>
                  <a:lnTo>
                    <a:pt x="739241" y="61125"/>
                  </a:lnTo>
                  <a:lnTo>
                    <a:pt x="739241" y="69456"/>
                  </a:lnTo>
                  <a:lnTo>
                    <a:pt x="742607" y="72834"/>
                  </a:lnTo>
                  <a:lnTo>
                    <a:pt x="750938" y="72834"/>
                  </a:lnTo>
                  <a:lnTo>
                    <a:pt x="754316" y="69456"/>
                  </a:lnTo>
                  <a:lnTo>
                    <a:pt x="754316" y="65290"/>
                  </a:lnTo>
                  <a:lnTo>
                    <a:pt x="754316" y="61125"/>
                  </a:lnTo>
                  <a:close/>
                </a:path>
                <a:path w="765810" h="304164">
                  <a:moveTo>
                    <a:pt x="755802" y="291896"/>
                  </a:moveTo>
                  <a:lnTo>
                    <a:pt x="752424" y="288518"/>
                  </a:lnTo>
                  <a:lnTo>
                    <a:pt x="744093" y="288518"/>
                  </a:lnTo>
                  <a:lnTo>
                    <a:pt x="740727" y="291896"/>
                  </a:lnTo>
                  <a:lnTo>
                    <a:pt x="740727" y="300228"/>
                  </a:lnTo>
                  <a:lnTo>
                    <a:pt x="744093" y="303606"/>
                  </a:lnTo>
                  <a:lnTo>
                    <a:pt x="752424" y="303606"/>
                  </a:lnTo>
                  <a:lnTo>
                    <a:pt x="755802" y="300228"/>
                  </a:lnTo>
                  <a:lnTo>
                    <a:pt x="755802" y="296062"/>
                  </a:lnTo>
                  <a:lnTo>
                    <a:pt x="755802" y="291896"/>
                  </a:lnTo>
                  <a:close/>
                </a:path>
                <a:path w="765810" h="304164">
                  <a:moveTo>
                    <a:pt x="755802" y="4102"/>
                  </a:moveTo>
                  <a:lnTo>
                    <a:pt x="752424" y="723"/>
                  </a:lnTo>
                  <a:lnTo>
                    <a:pt x="744093" y="723"/>
                  </a:lnTo>
                  <a:lnTo>
                    <a:pt x="740727" y="4102"/>
                  </a:lnTo>
                  <a:lnTo>
                    <a:pt x="740727" y="12433"/>
                  </a:lnTo>
                  <a:lnTo>
                    <a:pt x="744093" y="15811"/>
                  </a:lnTo>
                  <a:lnTo>
                    <a:pt x="752424" y="15811"/>
                  </a:lnTo>
                  <a:lnTo>
                    <a:pt x="755802" y="12433"/>
                  </a:lnTo>
                  <a:lnTo>
                    <a:pt x="755802" y="8267"/>
                  </a:lnTo>
                  <a:lnTo>
                    <a:pt x="755802" y="4102"/>
                  </a:lnTo>
                  <a:close/>
                </a:path>
                <a:path w="765810" h="304164">
                  <a:moveTo>
                    <a:pt x="765644" y="87363"/>
                  </a:moveTo>
                  <a:lnTo>
                    <a:pt x="714565" y="87363"/>
                  </a:lnTo>
                  <a:lnTo>
                    <a:pt x="714565" y="101396"/>
                  </a:lnTo>
                  <a:lnTo>
                    <a:pt x="765644" y="101396"/>
                  </a:lnTo>
                  <a:lnTo>
                    <a:pt x="765644" y="873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034323" y="1839868"/>
              <a:ext cx="155575" cy="255270"/>
            </a:xfrm>
            <a:custGeom>
              <a:avLst/>
              <a:gdLst/>
              <a:ahLst/>
              <a:cxnLst/>
              <a:rect l="l" t="t" r="r" b="b"/>
              <a:pathLst>
                <a:path w="155575" h="255269">
                  <a:moveTo>
                    <a:pt x="1996" y="255231"/>
                  </a:moveTo>
                  <a:lnTo>
                    <a:pt x="3431" y="207962"/>
                  </a:lnTo>
                  <a:lnTo>
                    <a:pt x="0" y="135954"/>
                  </a:lnTo>
                  <a:lnTo>
                    <a:pt x="14649" y="90289"/>
                  </a:lnTo>
                  <a:lnTo>
                    <a:pt x="61592" y="51469"/>
                  </a:lnTo>
                  <a:lnTo>
                    <a:pt x="155044" y="0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50570" y="3552177"/>
              <a:ext cx="1214755" cy="467359"/>
            </a:xfrm>
            <a:custGeom>
              <a:avLst/>
              <a:gdLst/>
              <a:ahLst/>
              <a:cxnLst/>
              <a:rect l="l" t="t" r="r" b="b"/>
              <a:pathLst>
                <a:path w="1214755" h="467360">
                  <a:moveTo>
                    <a:pt x="31750" y="37668"/>
                  </a:moveTo>
                  <a:lnTo>
                    <a:pt x="0" y="37668"/>
                  </a:lnTo>
                  <a:lnTo>
                    <a:pt x="0" y="467093"/>
                  </a:lnTo>
                  <a:lnTo>
                    <a:pt x="31750" y="467093"/>
                  </a:lnTo>
                  <a:lnTo>
                    <a:pt x="31750" y="37668"/>
                  </a:lnTo>
                  <a:close/>
                </a:path>
                <a:path w="1214755" h="467360">
                  <a:moveTo>
                    <a:pt x="816622" y="0"/>
                  </a:moveTo>
                  <a:lnTo>
                    <a:pt x="271310" y="0"/>
                  </a:lnTo>
                  <a:lnTo>
                    <a:pt x="271310" y="30962"/>
                  </a:lnTo>
                  <a:lnTo>
                    <a:pt x="816622" y="30962"/>
                  </a:lnTo>
                  <a:lnTo>
                    <a:pt x="816622" y="0"/>
                  </a:lnTo>
                  <a:close/>
                </a:path>
                <a:path w="1214755" h="467360">
                  <a:moveTo>
                    <a:pt x="1214170" y="82346"/>
                  </a:moveTo>
                  <a:lnTo>
                    <a:pt x="1190231" y="74002"/>
                  </a:lnTo>
                  <a:lnTo>
                    <a:pt x="1077988" y="395960"/>
                  </a:lnTo>
                  <a:lnTo>
                    <a:pt x="1101928" y="404304"/>
                  </a:lnTo>
                  <a:lnTo>
                    <a:pt x="1214170" y="82346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857872" y="3609466"/>
              <a:ext cx="675005" cy="411480"/>
            </a:xfrm>
            <a:custGeom>
              <a:avLst/>
              <a:gdLst/>
              <a:ahLst/>
              <a:cxnLst/>
              <a:rect l="l" t="t" r="r" b="b"/>
              <a:pathLst>
                <a:path w="675005" h="411479">
                  <a:moveTo>
                    <a:pt x="674509" y="120650"/>
                  </a:moveTo>
                  <a:lnTo>
                    <a:pt x="581596" y="120650"/>
                  </a:lnTo>
                  <a:lnTo>
                    <a:pt x="581596" y="105410"/>
                  </a:lnTo>
                  <a:lnTo>
                    <a:pt x="581596" y="104140"/>
                  </a:lnTo>
                  <a:lnTo>
                    <a:pt x="569290" y="104140"/>
                  </a:lnTo>
                  <a:lnTo>
                    <a:pt x="569290" y="0"/>
                  </a:lnTo>
                  <a:lnTo>
                    <a:pt x="105651" y="0"/>
                  </a:lnTo>
                  <a:lnTo>
                    <a:pt x="105651" y="104140"/>
                  </a:lnTo>
                  <a:lnTo>
                    <a:pt x="105651" y="105410"/>
                  </a:lnTo>
                  <a:lnTo>
                    <a:pt x="92214" y="105410"/>
                  </a:lnTo>
                  <a:lnTo>
                    <a:pt x="92214" y="120650"/>
                  </a:lnTo>
                  <a:lnTo>
                    <a:pt x="0" y="120650"/>
                  </a:lnTo>
                  <a:lnTo>
                    <a:pt x="0" y="292100"/>
                  </a:lnTo>
                  <a:lnTo>
                    <a:pt x="92075" y="292100"/>
                  </a:lnTo>
                  <a:lnTo>
                    <a:pt x="92075" y="306070"/>
                  </a:lnTo>
                  <a:lnTo>
                    <a:pt x="92075" y="307340"/>
                  </a:lnTo>
                  <a:lnTo>
                    <a:pt x="105867" y="307340"/>
                  </a:lnTo>
                  <a:lnTo>
                    <a:pt x="105867" y="411480"/>
                  </a:lnTo>
                  <a:lnTo>
                    <a:pt x="569290" y="411480"/>
                  </a:lnTo>
                  <a:lnTo>
                    <a:pt x="569290" y="307340"/>
                  </a:lnTo>
                  <a:lnTo>
                    <a:pt x="569290" y="306070"/>
                  </a:lnTo>
                  <a:lnTo>
                    <a:pt x="581875" y="306070"/>
                  </a:lnTo>
                  <a:lnTo>
                    <a:pt x="581875" y="292100"/>
                  </a:lnTo>
                  <a:lnTo>
                    <a:pt x="674509" y="292100"/>
                  </a:lnTo>
                  <a:lnTo>
                    <a:pt x="674509" y="12065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865220" y="374905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865220" y="376815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865220" y="3787253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865220" y="380634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865220" y="382544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865220" y="384454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865220" y="386363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865220" y="388273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0" y="0"/>
                  </a:moveTo>
                  <a:lnTo>
                    <a:pt x="848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866143" y="3729860"/>
              <a:ext cx="0" cy="171450"/>
            </a:xfrm>
            <a:custGeom>
              <a:avLst/>
              <a:gdLst/>
              <a:ahLst/>
              <a:cxnLst/>
              <a:rect l="l" t="t" r="r" b="b"/>
              <a:pathLst>
                <a:path h="171450">
                  <a:moveTo>
                    <a:pt x="0" y="0"/>
                  </a:moveTo>
                  <a:lnTo>
                    <a:pt x="0" y="1713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858023" y="3729867"/>
              <a:ext cx="92710" cy="172085"/>
            </a:xfrm>
            <a:custGeom>
              <a:avLst/>
              <a:gdLst/>
              <a:ahLst/>
              <a:cxnLst/>
              <a:rect l="l" t="t" r="r" b="b"/>
              <a:pathLst>
                <a:path w="92709" h="172085">
                  <a:moveTo>
                    <a:pt x="92240" y="171742"/>
                  </a:moveTo>
                  <a:lnTo>
                    <a:pt x="0" y="171742"/>
                  </a:lnTo>
                  <a:lnTo>
                    <a:pt x="0" y="0"/>
                  </a:lnTo>
                  <a:lnTo>
                    <a:pt x="9213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439920" y="374905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439920" y="376815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439920" y="3787253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439920" y="380634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439920" y="382544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439920" y="384454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439920" y="386363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439920" y="388273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>
                  <a:moveTo>
                    <a:pt x="8488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523878" y="3729860"/>
              <a:ext cx="0" cy="171450"/>
            </a:xfrm>
            <a:custGeom>
              <a:avLst/>
              <a:gdLst/>
              <a:ahLst/>
              <a:cxnLst/>
              <a:rect l="l" t="t" r="r" b="b"/>
              <a:pathLst>
                <a:path h="171450">
                  <a:moveTo>
                    <a:pt x="0" y="0"/>
                  </a:moveTo>
                  <a:lnTo>
                    <a:pt x="0" y="1713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1439764" y="3729867"/>
              <a:ext cx="92710" cy="172085"/>
            </a:xfrm>
            <a:custGeom>
              <a:avLst/>
              <a:gdLst/>
              <a:ahLst/>
              <a:cxnLst/>
              <a:rect l="l" t="t" r="r" b="b"/>
              <a:pathLst>
                <a:path w="92709" h="172085">
                  <a:moveTo>
                    <a:pt x="0" y="171742"/>
                  </a:moveTo>
                  <a:lnTo>
                    <a:pt x="92240" y="171742"/>
                  </a:lnTo>
                  <a:lnTo>
                    <a:pt x="92240" y="0"/>
                  </a:lnTo>
                  <a:lnTo>
                    <a:pt x="10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983048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1002334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1021626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1040912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060203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1079488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1098781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118066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1137358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1156643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1175936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1195221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1214513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1233798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253091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1272376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1291668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1310953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1330246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1349531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1368823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1388108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1407401" y="3916910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4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963849" y="4012398"/>
              <a:ext cx="462915" cy="0"/>
            </a:xfrm>
            <a:custGeom>
              <a:avLst/>
              <a:gdLst/>
              <a:ahLst/>
              <a:cxnLst/>
              <a:rect l="l" t="t" r="r" b="b"/>
              <a:pathLst>
                <a:path w="462915">
                  <a:moveTo>
                    <a:pt x="0" y="0"/>
                  </a:moveTo>
                  <a:lnTo>
                    <a:pt x="46286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963863" y="3916752"/>
              <a:ext cx="463550" cy="104139"/>
            </a:xfrm>
            <a:custGeom>
              <a:avLst/>
              <a:gdLst/>
              <a:ahLst/>
              <a:cxnLst/>
              <a:rect l="l" t="t" r="r" b="b"/>
              <a:pathLst>
                <a:path w="463550" h="104139">
                  <a:moveTo>
                    <a:pt x="463181" y="0"/>
                  </a:moveTo>
                  <a:lnTo>
                    <a:pt x="463181" y="103771"/>
                  </a:lnTo>
                  <a:lnTo>
                    <a:pt x="0" y="103771"/>
                  </a:lnTo>
                  <a:lnTo>
                    <a:pt x="0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983048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1002334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1021626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1040912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1060203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1079488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1098781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1118066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1137358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1156643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1175936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1195221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1214513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1233798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1253091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1272376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1291668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1310953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1330246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1349531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1368823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1388108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1407401" y="3616809"/>
              <a:ext cx="0" cy="98425"/>
            </a:xfrm>
            <a:custGeom>
              <a:avLst/>
              <a:gdLst/>
              <a:ahLst/>
              <a:cxnLst/>
              <a:rect l="l" t="t" r="r" b="b"/>
              <a:pathLst>
                <a:path h="98425">
                  <a:moveTo>
                    <a:pt x="0" y="0"/>
                  </a:moveTo>
                  <a:lnTo>
                    <a:pt x="0" y="978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963849" y="3617738"/>
              <a:ext cx="462915" cy="0"/>
            </a:xfrm>
            <a:custGeom>
              <a:avLst/>
              <a:gdLst/>
              <a:ahLst/>
              <a:cxnLst/>
              <a:rect l="l" t="t" r="r" b="b"/>
              <a:pathLst>
                <a:path w="462915">
                  <a:moveTo>
                    <a:pt x="0" y="0"/>
                  </a:moveTo>
                  <a:lnTo>
                    <a:pt x="46286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963863" y="3609610"/>
              <a:ext cx="463550" cy="105410"/>
            </a:xfrm>
            <a:custGeom>
              <a:avLst/>
              <a:gdLst/>
              <a:ahLst/>
              <a:cxnLst/>
              <a:rect l="l" t="t" r="r" b="b"/>
              <a:pathLst>
                <a:path w="463550" h="105410">
                  <a:moveTo>
                    <a:pt x="463181" y="105194"/>
                  </a:moveTo>
                  <a:lnTo>
                    <a:pt x="463181" y="0"/>
                  </a:lnTo>
                  <a:lnTo>
                    <a:pt x="0" y="0"/>
                  </a:lnTo>
                  <a:lnTo>
                    <a:pt x="0" y="10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1190040" y="371878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59" h="10160">
                  <a:moveTo>
                    <a:pt x="7505" y="0"/>
                  </a:moveTo>
                  <a:lnTo>
                    <a:pt x="2171" y="0"/>
                  </a:lnTo>
                  <a:lnTo>
                    <a:pt x="0" y="2158"/>
                  </a:lnTo>
                  <a:lnTo>
                    <a:pt x="0" y="7492"/>
                  </a:lnTo>
                  <a:lnTo>
                    <a:pt x="2171" y="9651"/>
                  </a:lnTo>
                  <a:lnTo>
                    <a:pt x="7505" y="9651"/>
                  </a:lnTo>
                  <a:lnTo>
                    <a:pt x="9664" y="7492"/>
                  </a:lnTo>
                  <a:lnTo>
                    <a:pt x="9664" y="4825"/>
                  </a:lnTo>
                  <a:lnTo>
                    <a:pt x="9664" y="2158"/>
                  </a:lnTo>
                  <a:lnTo>
                    <a:pt x="75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950051" y="3714632"/>
              <a:ext cx="490220" cy="201930"/>
            </a:xfrm>
            <a:custGeom>
              <a:avLst/>
              <a:gdLst/>
              <a:ahLst/>
              <a:cxnLst/>
              <a:rect l="l" t="t" r="r" b="b"/>
              <a:pathLst>
                <a:path w="490219" h="201929">
                  <a:moveTo>
                    <a:pt x="489534" y="201853"/>
                  </a:moveTo>
                  <a:lnTo>
                    <a:pt x="0" y="201853"/>
                  </a:lnTo>
                  <a:lnTo>
                    <a:pt x="228" y="0"/>
                  </a:lnTo>
                  <a:lnTo>
                    <a:pt x="489762" y="0"/>
                  </a:lnTo>
                  <a:lnTo>
                    <a:pt x="489534" y="2018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2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49877" y="3610979"/>
              <a:ext cx="78726" cy="183711"/>
            </a:xfrm>
            <a:prstGeom prst="rect">
              <a:avLst/>
            </a:prstGeom>
          </p:spPr>
        </p:pic>
        <p:sp>
          <p:nvSpPr>
            <p:cNvPr id="216" name="object 216"/>
            <p:cNvSpPr/>
            <p:nvPr/>
          </p:nvSpPr>
          <p:spPr>
            <a:xfrm>
              <a:off x="1167806" y="3725940"/>
              <a:ext cx="54610" cy="54610"/>
            </a:xfrm>
            <a:custGeom>
              <a:avLst/>
              <a:gdLst/>
              <a:ahLst/>
              <a:cxnLst/>
              <a:rect l="l" t="t" r="r" b="b"/>
              <a:pathLst>
                <a:path w="54609" h="54610">
                  <a:moveTo>
                    <a:pt x="54470" y="27304"/>
                  </a:moveTo>
                  <a:lnTo>
                    <a:pt x="52330" y="37931"/>
                  </a:lnTo>
                  <a:lnTo>
                    <a:pt x="46494" y="46610"/>
                  </a:lnTo>
                  <a:lnTo>
                    <a:pt x="37839" y="52463"/>
                  </a:lnTo>
                  <a:lnTo>
                    <a:pt x="27241" y="54609"/>
                  </a:lnTo>
                  <a:lnTo>
                    <a:pt x="16636" y="52463"/>
                  </a:lnTo>
                  <a:lnTo>
                    <a:pt x="7977" y="46610"/>
                  </a:lnTo>
                  <a:lnTo>
                    <a:pt x="2140" y="37931"/>
                  </a:lnTo>
                  <a:lnTo>
                    <a:pt x="0" y="27304"/>
                  </a:lnTo>
                  <a:lnTo>
                    <a:pt x="2140" y="16678"/>
                  </a:lnTo>
                  <a:lnTo>
                    <a:pt x="7977" y="7999"/>
                  </a:lnTo>
                  <a:lnTo>
                    <a:pt x="16636" y="2146"/>
                  </a:lnTo>
                  <a:lnTo>
                    <a:pt x="27241" y="0"/>
                  </a:lnTo>
                  <a:lnTo>
                    <a:pt x="37839" y="2146"/>
                  </a:lnTo>
                  <a:lnTo>
                    <a:pt x="46494" y="7999"/>
                  </a:lnTo>
                  <a:lnTo>
                    <a:pt x="52330" y="16678"/>
                  </a:lnTo>
                  <a:lnTo>
                    <a:pt x="54470" y="273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1175717" y="3733864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4" h="39370">
                  <a:moveTo>
                    <a:pt x="38658" y="19380"/>
                  </a:moveTo>
                  <a:lnTo>
                    <a:pt x="37138" y="26924"/>
                  </a:lnTo>
                  <a:lnTo>
                    <a:pt x="32994" y="33085"/>
                  </a:lnTo>
                  <a:lnTo>
                    <a:pt x="26850" y="37237"/>
                  </a:lnTo>
                  <a:lnTo>
                    <a:pt x="19329" y="38760"/>
                  </a:lnTo>
                  <a:lnTo>
                    <a:pt x="11803" y="37237"/>
                  </a:lnTo>
                  <a:lnTo>
                    <a:pt x="5659" y="33085"/>
                  </a:lnTo>
                  <a:lnTo>
                    <a:pt x="1518" y="26924"/>
                  </a:lnTo>
                  <a:lnTo>
                    <a:pt x="0" y="19380"/>
                  </a:lnTo>
                  <a:lnTo>
                    <a:pt x="1518" y="11835"/>
                  </a:lnTo>
                  <a:lnTo>
                    <a:pt x="5659" y="5675"/>
                  </a:lnTo>
                  <a:lnTo>
                    <a:pt x="11803" y="1522"/>
                  </a:lnTo>
                  <a:lnTo>
                    <a:pt x="19329" y="0"/>
                  </a:lnTo>
                  <a:lnTo>
                    <a:pt x="26850" y="1522"/>
                  </a:lnTo>
                  <a:lnTo>
                    <a:pt x="32994" y="5675"/>
                  </a:lnTo>
                  <a:lnTo>
                    <a:pt x="37138" y="11835"/>
                  </a:lnTo>
                  <a:lnTo>
                    <a:pt x="38658" y="193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1183265" y="374143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3558" y="11810"/>
                  </a:moveTo>
                  <a:lnTo>
                    <a:pt x="23558" y="18338"/>
                  </a:lnTo>
                  <a:lnTo>
                    <a:pt x="18288" y="23621"/>
                  </a:lnTo>
                  <a:lnTo>
                    <a:pt x="11785" y="23621"/>
                  </a:lnTo>
                  <a:lnTo>
                    <a:pt x="5283" y="23621"/>
                  </a:lnTo>
                  <a:lnTo>
                    <a:pt x="0" y="18338"/>
                  </a:lnTo>
                  <a:lnTo>
                    <a:pt x="0" y="11810"/>
                  </a:lnTo>
                  <a:lnTo>
                    <a:pt x="0" y="5283"/>
                  </a:lnTo>
                  <a:lnTo>
                    <a:pt x="5283" y="0"/>
                  </a:lnTo>
                  <a:lnTo>
                    <a:pt x="11785" y="0"/>
                  </a:lnTo>
                  <a:lnTo>
                    <a:pt x="18288" y="0"/>
                  </a:lnTo>
                  <a:lnTo>
                    <a:pt x="23558" y="5283"/>
                  </a:lnTo>
                  <a:lnTo>
                    <a:pt x="23558" y="118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1188364" y="3775926"/>
              <a:ext cx="13335" cy="18415"/>
            </a:xfrm>
            <a:custGeom>
              <a:avLst/>
              <a:gdLst/>
              <a:ahLst/>
              <a:cxnLst/>
              <a:rect l="l" t="t" r="r" b="b"/>
              <a:pathLst>
                <a:path w="13334" h="18414">
                  <a:moveTo>
                    <a:pt x="12890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12890" y="17830"/>
                  </a:lnTo>
                  <a:lnTo>
                    <a:pt x="128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1188360" y="3775921"/>
              <a:ext cx="13335" cy="18415"/>
            </a:xfrm>
            <a:custGeom>
              <a:avLst/>
              <a:gdLst/>
              <a:ahLst/>
              <a:cxnLst/>
              <a:rect l="l" t="t" r="r" b="b"/>
              <a:pathLst>
                <a:path w="13334" h="18414">
                  <a:moveTo>
                    <a:pt x="12890" y="17830"/>
                  </a:moveTo>
                  <a:lnTo>
                    <a:pt x="0" y="17830"/>
                  </a:lnTo>
                  <a:lnTo>
                    <a:pt x="0" y="0"/>
                  </a:lnTo>
                  <a:lnTo>
                    <a:pt x="12890" y="0"/>
                  </a:lnTo>
                  <a:lnTo>
                    <a:pt x="12890" y="178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193088" y="378312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428" y="1714"/>
                  </a:moveTo>
                  <a:lnTo>
                    <a:pt x="3428" y="2666"/>
                  </a:lnTo>
                  <a:lnTo>
                    <a:pt x="2666" y="3428"/>
                  </a:lnTo>
                  <a:lnTo>
                    <a:pt x="1714" y="3428"/>
                  </a:lnTo>
                  <a:lnTo>
                    <a:pt x="774" y="3428"/>
                  </a:lnTo>
                  <a:lnTo>
                    <a:pt x="0" y="2666"/>
                  </a:lnTo>
                  <a:lnTo>
                    <a:pt x="0" y="1714"/>
                  </a:lnTo>
                  <a:lnTo>
                    <a:pt x="0" y="761"/>
                  </a:lnTo>
                  <a:lnTo>
                    <a:pt x="774" y="0"/>
                  </a:lnTo>
                  <a:lnTo>
                    <a:pt x="1714" y="0"/>
                  </a:lnTo>
                  <a:lnTo>
                    <a:pt x="2666" y="0"/>
                  </a:lnTo>
                  <a:lnTo>
                    <a:pt x="3428" y="761"/>
                  </a:lnTo>
                  <a:lnTo>
                    <a:pt x="3428" y="17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195010" y="3611374"/>
              <a:ext cx="0" cy="410845"/>
            </a:xfrm>
            <a:custGeom>
              <a:avLst/>
              <a:gdLst/>
              <a:ahLst/>
              <a:cxnLst/>
              <a:rect l="l" t="t" r="r" b="b"/>
              <a:pathLst>
                <a:path h="410845">
                  <a:moveTo>
                    <a:pt x="0" y="41064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211653" y="3727683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5138" y="0"/>
                  </a:moveTo>
                  <a:lnTo>
                    <a:pt x="0" y="9359"/>
                  </a:lnTo>
                  <a:lnTo>
                    <a:pt x="6756" y="20370"/>
                  </a:lnTo>
                  <a:lnTo>
                    <a:pt x="21907" y="11010"/>
                  </a:lnTo>
                  <a:lnTo>
                    <a:pt x="15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1211653" y="3727683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5138" y="0"/>
                  </a:moveTo>
                  <a:lnTo>
                    <a:pt x="21907" y="11010"/>
                  </a:lnTo>
                  <a:lnTo>
                    <a:pt x="6756" y="20370"/>
                  </a:lnTo>
                  <a:lnTo>
                    <a:pt x="0" y="9359"/>
                  </a:lnTo>
                  <a:lnTo>
                    <a:pt x="15138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220652" y="3735916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4" h="4445">
                  <a:moveTo>
                    <a:pt x="1054" y="495"/>
                  </a:moveTo>
                  <a:lnTo>
                    <a:pt x="1854" y="0"/>
                  </a:lnTo>
                  <a:lnTo>
                    <a:pt x="2908" y="241"/>
                  </a:lnTo>
                  <a:lnTo>
                    <a:pt x="3416" y="1054"/>
                  </a:lnTo>
                  <a:lnTo>
                    <a:pt x="3911" y="1854"/>
                  </a:lnTo>
                  <a:lnTo>
                    <a:pt x="3657" y="2920"/>
                  </a:lnTo>
                  <a:lnTo>
                    <a:pt x="2844" y="3416"/>
                  </a:lnTo>
                  <a:lnTo>
                    <a:pt x="2044" y="3911"/>
                  </a:lnTo>
                  <a:lnTo>
                    <a:pt x="990" y="3670"/>
                  </a:lnTo>
                  <a:lnTo>
                    <a:pt x="495" y="2857"/>
                  </a:lnTo>
                  <a:lnTo>
                    <a:pt x="0" y="2044"/>
                  </a:lnTo>
                  <a:lnTo>
                    <a:pt x="253" y="990"/>
                  </a:lnTo>
                  <a:lnTo>
                    <a:pt x="1054" y="4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1156714" y="3726735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6756" y="0"/>
                  </a:moveTo>
                  <a:lnTo>
                    <a:pt x="0" y="11010"/>
                  </a:lnTo>
                  <a:lnTo>
                    <a:pt x="15138" y="20370"/>
                  </a:lnTo>
                  <a:lnTo>
                    <a:pt x="21894" y="9359"/>
                  </a:lnTo>
                  <a:lnTo>
                    <a:pt x="67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1156714" y="3726735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6756" y="0"/>
                  </a:moveTo>
                  <a:lnTo>
                    <a:pt x="0" y="11010"/>
                  </a:lnTo>
                  <a:lnTo>
                    <a:pt x="15138" y="20370"/>
                  </a:lnTo>
                  <a:lnTo>
                    <a:pt x="21894" y="9359"/>
                  </a:lnTo>
                  <a:lnTo>
                    <a:pt x="6756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1165705" y="3734960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4" h="4445">
                  <a:moveTo>
                    <a:pt x="2857" y="495"/>
                  </a:moveTo>
                  <a:lnTo>
                    <a:pt x="2057" y="0"/>
                  </a:lnTo>
                  <a:lnTo>
                    <a:pt x="1003" y="253"/>
                  </a:lnTo>
                  <a:lnTo>
                    <a:pt x="495" y="1054"/>
                  </a:lnTo>
                  <a:lnTo>
                    <a:pt x="0" y="1866"/>
                  </a:lnTo>
                  <a:lnTo>
                    <a:pt x="253" y="2920"/>
                  </a:lnTo>
                  <a:lnTo>
                    <a:pt x="1054" y="3416"/>
                  </a:lnTo>
                  <a:lnTo>
                    <a:pt x="1866" y="3924"/>
                  </a:lnTo>
                  <a:lnTo>
                    <a:pt x="2920" y="3670"/>
                  </a:lnTo>
                  <a:lnTo>
                    <a:pt x="3416" y="2857"/>
                  </a:lnTo>
                  <a:lnTo>
                    <a:pt x="3911" y="2057"/>
                  </a:lnTo>
                  <a:lnTo>
                    <a:pt x="3657" y="1003"/>
                  </a:lnTo>
                  <a:lnTo>
                    <a:pt x="2857" y="4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" name="object 2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62255" y="3610977"/>
              <a:ext cx="78737" cy="183714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1051540" y="3753469"/>
              <a:ext cx="286385" cy="0"/>
            </a:xfrm>
            <a:custGeom>
              <a:avLst/>
              <a:gdLst/>
              <a:ahLst/>
              <a:cxnLst/>
              <a:rect l="l" t="t" r="r" b="b"/>
              <a:pathLst>
                <a:path w="286384">
                  <a:moveTo>
                    <a:pt x="0" y="0"/>
                  </a:moveTo>
                  <a:lnTo>
                    <a:pt x="28616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1104511" y="3850560"/>
              <a:ext cx="7620" cy="39370"/>
            </a:xfrm>
            <a:custGeom>
              <a:avLst/>
              <a:gdLst/>
              <a:ahLst/>
              <a:cxnLst/>
              <a:rect l="l" t="t" r="r" b="b"/>
              <a:pathLst>
                <a:path w="7619" h="39370">
                  <a:moveTo>
                    <a:pt x="0" y="38912"/>
                  </a:moveTo>
                  <a:lnTo>
                    <a:pt x="0" y="0"/>
                  </a:lnTo>
                  <a:lnTo>
                    <a:pt x="7378" y="0"/>
                  </a:lnTo>
                  <a:lnTo>
                    <a:pt x="7378" y="382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098342" y="3848399"/>
              <a:ext cx="20320" cy="41910"/>
            </a:xfrm>
            <a:custGeom>
              <a:avLst/>
              <a:gdLst/>
              <a:ahLst/>
              <a:cxnLst/>
              <a:rect l="l" t="t" r="r" b="b"/>
              <a:pathLst>
                <a:path w="20319" h="41910">
                  <a:moveTo>
                    <a:pt x="19837" y="41554"/>
                  </a:moveTo>
                  <a:lnTo>
                    <a:pt x="0" y="41554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415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1108076" y="3850580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h="170179">
                  <a:moveTo>
                    <a:pt x="0" y="17006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1162373" y="3850560"/>
              <a:ext cx="7620" cy="39370"/>
            </a:xfrm>
            <a:custGeom>
              <a:avLst/>
              <a:gdLst/>
              <a:ahLst/>
              <a:cxnLst/>
              <a:rect l="l" t="t" r="r" b="b"/>
              <a:pathLst>
                <a:path w="7619" h="39370">
                  <a:moveTo>
                    <a:pt x="0" y="38912"/>
                  </a:moveTo>
                  <a:lnTo>
                    <a:pt x="0" y="0"/>
                  </a:lnTo>
                  <a:lnTo>
                    <a:pt x="7391" y="0"/>
                  </a:lnTo>
                  <a:lnTo>
                    <a:pt x="7391" y="382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1156204" y="3848399"/>
              <a:ext cx="20320" cy="41910"/>
            </a:xfrm>
            <a:custGeom>
              <a:avLst/>
              <a:gdLst/>
              <a:ahLst/>
              <a:cxnLst/>
              <a:rect l="l" t="t" r="r" b="b"/>
              <a:pathLst>
                <a:path w="20319" h="41910">
                  <a:moveTo>
                    <a:pt x="19837" y="41554"/>
                  </a:moveTo>
                  <a:lnTo>
                    <a:pt x="0" y="41554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415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1165940" y="3850580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h="170179">
                  <a:moveTo>
                    <a:pt x="0" y="17006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1220243" y="3850560"/>
              <a:ext cx="7620" cy="39370"/>
            </a:xfrm>
            <a:custGeom>
              <a:avLst/>
              <a:gdLst/>
              <a:ahLst/>
              <a:cxnLst/>
              <a:rect l="l" t="t" r="r" b="b"/>
              <a:pathLst>
                <a:path w="7619" h="39370">
                  <a:moveTo>
                    <a:pt x="0" y="38912"/>
                  </a:moveTo>
                  <a:lnTo>
                    <a:pt x="0" y="0"/>
                  </a:lnTo>
                  <a:lnTo>
                    <a:pt x="7378" y="0"/>
                  </a:lnTo>
                  <a:lnTo>
                    <a:pt x="7378" y="382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1214078" y="3848399"/>
              <a:ext cx="20320" cy="41910"/>
            </a:xfrm>
            <a:custGeom>
              <a:avLst/>
              <a:gdLst/>
              <a:ahLst/>
              <a:cxnLst/>
              <a:rect l="l" t="t" r="r" b="b"/>
              <a:pathLst>
                <a:path w="20319" h="41910">
                  <a:moveTo>
                    <a:pt x="19837" y="41554"/>
                  </a:moveTo>
                  <a:lnTo>
                    <a:pt x="0" y="41554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415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1223808" y="3850580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h="170179">
                  <a:moveTo>
                    <a:pt x="0" y="17006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1278106" y="3850560"/>
              <a:ext cx="7620" cy="39370"/>
            </a:xfrm>
            <a:custGeom>
              <a:avLst/>
              <a:gdLst/>
              <a:ahLst/>
              <a:cxnLst/>
              <a:rect l="l" t="t" r="r" b="b"/>
              <a:pathLst>
                <a:path w="7619" h="39370">
                  <a:moveTo>
                    <a:pt x="0" y="38912"/>
                  </a:moveTo>
                  <a:lnTo>
                    <a:pt x="0" y="0"/>
                  </a:lnTo>
                  <a:lnTo>
                    <a:pt x="7391" y="0"/>
                  </a:lnTo>
                  <a:lnTo>
                    <a:pt x="7391" y="382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1271939" y="3848399"/>
              <a:ext cx="20320" cy="41910"/>
            </a:xfrm>
            <a:custGeom>
              <a:avLst/>
              <a:gdLst/>
              <a:ahLst/>
              <a:cxnLst/>
              <a:rect l="l" t="t" r="r" b="b"/>
              <a:pathLst>
                <a:path w="20319" h="41910">
                  <a:moveTo>
                    <a:pt x="19837" y="41554"/>
                  </a:moveTo>
                  <a:lnTo>
                    <a:pt x="0" y="41554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415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1281672" y="3850580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h="170179">
                  <a:moveTo>
                    <a:pt x="0" y="17006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970520" y="386339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5801" y="17906"/>
                  </a:moveTo>
                  <a:lnTo>
                    <a:pt x="35801" y="27800"/>
                  </a:lnTo>
                  <a:lnTo>
                    <a:pt x="27787" y="35813"/>
                  </a:lnTo>
                  <a:lnTo>
                    <a:pt x="17894" y="35813"/>
                  </a:lnTo>
                  <a:lnTo>
                    <a:pt x="8013" y="35813"/>
                  </a:lnTo>
                  <a:lnTo>
                    <a:pt x="0" y="27800"/>
                  </a:lnTo>
                  <a:lnTo>
                    <a:pt x="0" y="17906"/>
                  </a:lnTo>
                  <a:lnTo>
                    <a:pt x="0" y="8013"/>
                  </a:lnTo>
                  <a:lnTo>
                    <a:pt x="8013" y="0"/>
                  </a:lnTo>
                  <a:lnTo>
                    <a:pt x="17894" y="0"/>
                  </a:lnTo>
                  <a:lnTo>
                    <a:pt x="27787" y="0"/>
                  </a:lnTo>
                  <a:lnTo>
                    <a:pt x="35801" y="8013"/>
                  </a:lnTo>
                  <a:lnTo>
                    <a:pt x="35801" y="179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975028" y="3867805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5" h="27304">
                  <a:moveTo>
                    <a:pt x="26784" y="13500"/>
                  </a:moveTo>
                  <a:lnTo>
                    <a:pt x="26784" y="20954"/>
                  </a:lnTo>
                  <a:lnTo>
                    <a:pt x="20789" y="26987"/>
                  </a:lnTo>
                  <a:lnTo>
                    <a:pt x="13385" y="26987"/>
                  </a:lnTo>
                  <a:lnTo>
                    <a:pt x="5994" y="26987"/>
                  </a:lnTo>
                  <a:lnTo>
                    <a:pt x="0" y="20954"/>
                  </a:lnTo>
                  <a:lnTo>
                    <a:pt x="0" y="13500"/>
                  </a:lnTo>
                  <a:lnTo>
                    <a:pt x="0" y="6045"/>
                  </a:lnTo>
                  <a:lnTo>
                    <a:pt x="5994" y="0"/>
                  </a:lnTo>
                  <a:lnTo>
                    <a:pt x="13385" y="0"/>
                  </a:lnTo>
                  <a:lnTo>
                    <a:pt x="20789" y="0"/>
                  </a:lnTo>
                  <a:lnTo>
                    <a:pt x="26784" y="6045"/>
                  </a:lnTo>
                  <a:lnTo>
                    <a:pt x="26784" y="135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1383425" y="386339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5813" y="17906"/>
                  </a:moveTo>
                  <a:lnTo>
                    <a:pt x="35813" y="27800"/>
                  </a:lnTo>
                  <a:lnTo>
                    <a:pt x="27800" y="35813"/>
                  </a:lnTo>
                  <a:lnTo>
                    <a:pt x="17906" y="35813"/>
                  </a:lnTo>
                  <a:lnTo>
                    <a:pt x="8026" y="35813"/>
                  </a:lnTo>
                  <a:lnTo>
                    <a:pt x="0" y="27800"/>
                  </a:lnTo>
                  <a:lnTo>
                    <a:pt x="0" y="17906"/>
                  </a:lnTo>
                  <a:lnTo>
                    <a:pt x="0" y="8013"/>
                  </a:lnTo>
                  <a:lnTo>
                    <a:pt x="8026" y="0"/>
                  </a:lnTo>
                  <a:lnTo>
                    <a:pt x="17906" y="0"/>
                  </a:lnTo>
                  <a:lnTo>
                    <a:pt x="27800" y="0"/>
                  </a:lnTo>
                  <a:lnTo>
                    <a:pt x="35813" y="8013"/>
                  </a:lnTo>
                  <a:lnTo>
                    <a:pt x="35813" y="179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1387939" y="3867805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5" h="27304">
                  <a:moveTo>
                    <a:pt x="26784" y="13500"/>
                  </a:moveTo>
                  <a:lnTo>
                    <a:pt x="26784" y="20954"/>
                  </a:lnTo>
                  <a:lnTo>
                    <a:pt x="20789" y="26987"/>
                  </a:lnTo>
                  <a:lnTo>
                    <a:pt x="13398" y="26987"/>
                  </a:lnTo>
                  <a:lnTo>
                    <a:pt x="5994" y="26987"/>
                  </a:lnTo>
                  <a:lnTo>
                    <a:pt x="0" y="20954"/>
                  </a:lnTo>
                  <a:lnTo>
                    <a:pt x="0" y="13500"/>
                  </a:lnTo>
                  <a:lnTo>
                    <a:pt x="0" y="6045"/>
                  </a:lnTo>
                  <a:lnTo>
                    <a:pt x="5994" y="0"/>
                  </a:lnTo>
                  <a:lnTo>
                    <a:pt x="13398" y="0"/>
                  </a:lnTo>
                  <a:lnTo>
                    <a:pt x="20789" y="0"/>
                  </a:lnTo>
                  <a:lnTo>
                    <a:pt x="26784" y="6045"/>
                  </a:lnTo>
                  <a:lnTo>
                    <a:pt x="26784" y="135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980852" y="381955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26212" y="13106"/>
                  </a:moveTo>
                  <a:lnTo>
                    <a:pt x="26212" y="20345"/>
                  </a:lnTo>
                  <a:lnTo>
                    <a:pt x="20345" y="26212"/>
                  </a:lnTo>
                  <a:lnTo>
                    <a:pt x="13106" y="26212"/>
                  </a:lnTo>
                  <a:lnTo>
                    <a:pt x="5867" y="26212"/>
                  </a:lnTo>
                  <a:lnTo>
                    <a:pt x="0" y="20345"/>
                  </a:lnTo>
                  <a:lnTo>
                    <a:pt x="0" y="13106"/>
                  </a:lnTo>
                  <a:lnTo>
                    <a:pt x="0" y="5867"/>
                  </a:lnTo>
                  <a:lnTo>
                    <a:pt x="5867" y="0"/>
                  </a:lnTo>
                  <a:lnTo>
                    <a:pt x="13106" y="0"/>
                  </a:lnTo>
                  <a:lnTo>
                    <a:pt x="20345" y="0"/>
                  </a:lnTo>
                  <a:lnTo>
                    <a:pt x="26212" y="5867"/>
                  </a:lnTo>
                  <a:lnTo>
                    <a:pt x="26212" y="131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986142" y="382484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633" y="7823"/>
                  </a:moveTo>
                  <a:lnTo>
                    <a:pt x="15633" y="12141"/>
                  </a:lnTo>
                  <a:lnTo>
                    <a:pt x="12128" y="15646"/>
                  </a:lnTo>
                  <a:lnTo>
                    <a:pt x="7810" y="15646"/>
                  </a:lnTo>
                  <a:lnTo>
                    <a:pt x="3492" y="15646"/>
                  </a:lnTo>
                  <a:lnTo>
                    <a:pt x="0" y="12141"/>
                  </a:lnTo>
                  <a:lnTo>
                    <a:pt x="0" y="7823"/>
                  </a:lnTo>
                  <a:lnTo>
                    <a:pt x="0" y="3505"/>
                  </a:lnTo>
                  <a:lnTo>
                    <a:pt x="3492" y="0"/>
                  </a:lnTo>
                  <a:lnTo>
                    <a:pt x="7810" y="0"/>
                  </a:lnTo>
                  <a:lnTo>
                    <a:pt x="12128" y="0"/>
                  </a:lnTo>
                  <a:lnTo>
                    <a:pt x="15633" y="3505"/>
                  </a:lnTo>
                  <a:lnTo>
                    <a:pt x="15633" y="782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976438" y="3829445"/>
              <a:ext cx="34290" cy="6985"/>
            </a:xfrm>
            <a:custGeom>
              <a:avLst/>
              <a:gdLst/>
              <a:ahLst/>
              <a:cxnLst/>
              <a:rect l="l" t="t" r="r" b="b"/>
              <a:pathLst>
                <a:path w="34290" h="6985">
                  <a:moveTo>
                    <a:pt x="30441" y="0"/>
                  </a:moveTo>
                  <a:lnTo>
                    <a:pt x="3683" y="0"/>
                  </a:lnTo>
                  <a:lnTo>
                    <a:pt x="0" y="3175"/>
                  </a:lnTo>
                  <a:lnTo>
                    <a:pt x="3683" y="6477"/>
                  </a:lnTo>
                  <a:lnTo>
                    <a:pt x="30441" y="6477"/>
                  </a:lnTo>
                  <a:lnTo>
                    <a:pt x="34124" y="3175"/>
                  </a:lnTo>
                  <a:lnTo>
                    <a:pt x="304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1383593" y="3785487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26212" y="13106"/>
                  </a:moveTo>
                  <a:lnTo>
                    <a:pt x="26212" y="20345"/>
                  </a:lnTo>
                  <a:lnTo>
                    <a:pt x="20345" y="26212"/>
                  </a:lnTo>
                  <a:lnTo>
                    <a:pt x="13106" y="26212"/>
                  </a:lnTo>
                  <a:lnTo>
                    <a:pt x="5867" y="26212"/>
                  </a:lnTo>
                  <a:lnTo>
                    <a:pt x="0" y="20345"/>
                  </a:lnTo>
                  <a:lnTo>
                    <a:pt x="0" y="13106"/>
                  </a:lnTo>
                  <a:lnTo>
                    <a:pt x="0" y="5867"/>
                  </a:lnTo>
                  <a:lnTo>
                    <a:pt x="5867" y="0"/>
                  </a:lnTo>
                  <a:lnTo>
                    <a:pt x="13106" y="0"/>
                  </a:lnTo>
                  <a:lnTo>
                    <a:pt x="20345" y="0"/>
                  </a:lnTo>
                  <a:lnTo>
                    <a:pt x="26212" y="5867"/>
                  </a:lnTo>
                  <a:lnTo>
                    <a:pt x="26212" y="131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1388883" y="379077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633" y="7823"/>
                  </a:moveTo>
                  <a:lnTo>
                    <a:pt x="15633" y="12141"/>
                  </a:lnTo>
                  <a:lnTo>
                    <a:pt x="12141" y="15646"/>
                  </a:lnTo>
                  <a:lnTo>
                    <a:pt x="7823" y="15646"/>
                  </a:lnTo>
                  <a:lnTo>
                    <a:pt x="3492" y="15646"/>
                  </a:lnTo>
                  <a:lnTo>
                    <a:pt x="0" y="12141"/>
                  </a:lnTo>
                  <a:lnTo>
                    <a:pt x="0" y="7823"/>
                  </a:lnTo>
                  <a:lnTo>
                    <a:pt x="0" y="3505"/>
                  </a:lnTo>
                  <a:lnTo>
                    <a:pt x="3492" y="0"/>
                  </a:lnTo>
                  <a:lnTo>
                    <a:pt x="7823" y="0"/>
                  </a:lnTo>
                  <a:lnTo>
                    <a:pt x="12141" y="0"/>
                  </a:lnTo>
                  <a:lnTo>
                    <a:pt x="15633" y="3505"/>
                  </a:lnTo>
                  <a:lnTo>
                    <a:pt x="15633" y="782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1379192" y="3795376"/>
              <a:ext cx="34290" cy="6985"/>
            </a:xfrm>
            <a:custGeom>
              <a:avLst/>
              <a:gdLst/>
              <a:ahLst/>
              <a:cxnLst/>
              <a:rect l="l" t="t" r="r" b="b"/>
              <a:pathLst>
                <a:path w="34290" h="6985">
                  <a:moveTo>
                    <a:pt x="30429" y="0"/>
                  </a:moveTo>
                  <a:lnTo>
                    <a:pt x="3670" y="0"/>
                  </a:lnTo>
                  <a:lnTo>
                    <a:pt x="0" y="3175"/>
                  </a:lnTo>
                  <a:lnTo>
                    <a:pt x="3670" y="6477"/>
                  </a:lnTo>
                  <a:lnTo>
                    <a:pt x="30429" y="6477"/>
                  </a:lnTo>
                  <a:lnTo>
                    <a:pt x="34124" y="3175"/>
                  </a:lnTo>
                  <a:lnTo>
                    <a:pt x="304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1236973" y="376981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26212" y="13106"/>
                  </a:moveTo>
                  <a:lnTo>
                    <a:pt x="26212" y="20345"/>
                  </a:lnTo>
                  <a:lnTo>
                    <a:pt x="20345" y="26212"/>
                  </a:lnTo>
                  <a:lnTo>
                    <a:pt x="13106" y="26212"/>
                  </a:lnTo>
                  <a:lnTo>
                    <a:pt x="5854" y="26212"/>
                  </a:lnTo>
                  <a:lnTo>
                    <a:pt x="0" y="20345"/>
                  </a:lnTo>
                  <a:lnTo>
                    <a:pt x="0" y="13106"/>
                  </a:lnTo>
                  <a:lnTo>
                    <a:pt x="0" y="5867"/>
                  </a:lnTo>
                  <a:lnTo>
                    <a:pt x="5854" y="0"/>
                  </a:lnTo>
                  <a:lnTo>
                    <a:pt x="13106" y="0"/>
                  </a:lnTo>
                  <a:lnTo>
                    <a:pt x="20345" y="0"/>
                  </a:lnTo>
                  <a:lnTo>
                    <a:pt x="26212" y="5867"/>
                  </a:lnTo>
                  <a:lnTo>
                    <a:pt x="26212" y="1310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949629" y="3718305"/>
              <a:ext cx="490855" cy="194945"/>
            </a:xfrm>
            <a:custGeom>
              <a:avLst/>
              <a:gdLst/>
              <a:ahLst/>
              <a:cxnLst/>
              <a:rect l="l" t="t" r="r" b="b"/>
              <a:pathLst>
                <a:path w="490855" h="194945">
                  <a:moveTo>
                    <a:pt x="16738" y="187020"/>
                  </a:moveTo>
                  <a:lnTo>
                    <a:pt x="14579" y="184861"/>
                  </a:lnTo>
                  <a:lnTo>
                    <a:pt x="9245" y="184861"/>
                  </a:lnTo>
                  <a:lnTo>
                    <a:pt x="7073" y="187020"/>
                  </a:lnTo>
                  <a:lnTo>
                    <a:pt x="7073" y="192354"/>
                  </a:lnTo>
                  <a:lnTo>
                    <a:pt x="9245" y="194513"/>
                  </a:lnTo>
                  <a:lnTo>
                    <a:pt x="14579" y="194513"/>
                  </a:lnTo>
                  <a:lnTo>
                    <a:pt x="16738" y="192354"/>
                  </a:lnTo>
                  <a:lnTo>
                    <a:pt x="16738" y="189687"/>
                  </a:lnTo>
                  <a:lnTo>
                    <a:pt x="16738" y="187020"/>
                  </a:lnTo>
                  <a:close/>
                </a:path>
                <a:path w="490855" h="194945">
                  <a:moveTo>
                    <a:pt x="16738" y="150876"/>
                  </a:moveTo>
                  <a:lnTo>
                    <a:pt x="14579" y="148717"/>
                  </a:lnTo>
                  <a:lnTo>
                    <a:pt x="9245" y="148717"/>
                  </a:lnTo>
                  <a:lnTo>
                    <a:pt x="7073" y="150876"/>
                  </a:lnTo>
                  <a:lnTo>
                    <a:pt x="7073" y="156210"/>
                  </a:lnTo>
                  <a:lnTo>
                    <a:pt x="9245" y="158369"/>
                  </a:lnTo>
                  <a:lnTo>
                    <a:pt x="14579" y="158369"/>
                  </a:lnTo>
                  <a:lnTo>
                    <a:pt x="16738" y="156210"/>
                  </a:lnTo>
                  <a:lnTo>
                    <a:pt x="16738" y="153543"/>
                  </a:lnTo>
                  <a:lnTo>
                    <a:pt x="16738" y="150876"/>
                  </a:lnTo>
                  <a:close/>
                </a:path>
                <a:path w="490855" h="194945">
                  <a:moveTo>
                    <a:pt x="16738" y="113372"/>
                  </a:moveTo>
                  <a:lnTo>
                    <a:pt x="14579" y="111213"/>
                  </a:lnTo>
                  <a:lnTo>
                    <a:pt x="9245" y="111213"/>
                  </a:lnTo>
                  <a:lnTo>
                    <a:pt x="7073" y="113372"/>
                  </a:lnTo>
                  <a:lnTo>
                    <a:pt x="7073" y="118706"/>
                  </a:lnTo>
                  <a:lnTo>
                    <a:pt x="9245" y="120865"/>
                  </a:lnTo>
                  <a:lnTo>
                    <a:pt x="14579" y="120865"/>
                  </a:lnTo>
                  <a:lnTo>
                    <a:pt x="16738" y="118706"/>
                  </a:lnTo>
                  <a:lnTo>
                    <a:pt x="16738" y="116039"/>
                  </a:lnTo>
                  <a:lnTo>
                    <a:pt x="16738" y="113372"/>
                  </a:lnTo>
                  <a:close/>
                </a:path>
                <a:path w="490855" h="194945">
                  <a:moveTo>
                    <a:pt x="16738" y="76136"/>
                  </a:moveTo>
                  <a:lnTo>
                    <a:pt x="14579" y="73977"/>
                  </a:lnTo>
                  <a:lnTo>
                    <a:pt x="9245" y="73977"/>
                  </a:lnTo>
                  <a:lnTo>
                    <a:pt x="7073" y="76136"/>
                  </a:lnTo>
                  <a:lnTo>
                    <a:pt x="7073" y="81470"/>
                  </a:lnTo>
                  <a:lnTo>
                    <a:pt x="9245" y="83629"/>
                  </a:lnTo>
                  <a:lnTo>
                    <a:pt x="14579" y="83629"/>
                  </a:lnTo>
                  <a:lnTo>
                    <a:pt x="16738" y="81470"/>
                  </a:lnTo>
                  <a:lnTo>
                    <a:pt x="16738" y="78803"/>
                  </a:lnTo>
                  <a:lnTo>
                    <a:pt x="16738" y="76136"/>
                  </a:lnTo>
                  <a:close/>
                </a:path>
                <a:path w="490855" h="194945">
                  <a:moveTo>
                    <a:pt x="16738" y="39179"/>
                  </a:moveTo>
                  <a:lnTo>
                    <a:pt x="14579" y="37020"/>
                  </a:lnTo>
                  <a:lnTo>
                    <a:pt x="9245" y="37020"/>
                  </a:lnTo>
                  <a:lnTo>
                    <a:pt x="7073" y="39179"/>
                  </a:lnTo>
                  <a:lnTo>
                    <a:pt x="7073" y="44513"/>
                  </a:lnTo>
                  <a:lnTo>
                    <a:pt x="9245" y="46672"/>
                  </a:lnTo>
                  <a:lnTo>
                    <a:pt x="14579" y="46672"/>
                  </a:lnTo>
                  <a:lnTo>
                    <a:pt x="16738" y="44513"/>
                  </a:lnTo>
                  <a:lnTo>
                    <a:pt x="16738" y="41846"/>
                  </a:lnTo>
                  <a:lnTo>
                    <a:pt x="16738" y="39179"/>
                  </a:lnTo>
                  <a:close/>
                </a:path>
                <a:path w="490855" h="194945">
                  <a:moveTo>
                    <a:pt x="16738" y="3733"/>
                  </a:moveTo>
                  <a:lnTo>
                    <a:pt x="14579" y="1574"/>
                  </a:lnTo>
                  <a:lnTo>
                    <a:pt x="9245" y="1574"/>
                  </a:lnTo>
                  <a:lnTo>
                    <a:pt x="7073" y="3733"/>
                  </a:lnTo>
                  <a:lnTo>
                    <a:pt x="7073" y="9067"/>
                  </a:lnTo>
                  <a:lnTo>
                    <a:pt x="9245" y="11226"/>
                  </a:lnTo>
                  <a:lnTo>
                    <a:pt x="14579" y="11226"/>
                  </a:lnTo>
                  <a:lnTo>
                    <a:pt x="16738" y="9067"/>
                  </a:lnTo>
                  <a:lnTo>
                    <a:pt x="16738" y="6400"/>
                  </a:lnTo>
                  <a:lnTo>
                    <a:pt x="16738" y="3733"/>
                  </a:lnTo>
                  <a:close/>
                </a:path>
                <a:path w="490855" h="194945">
                  <a:moveTo>
                    <a:pt x="31623" y="130200"/>
                  </a:moveTo>
                  <a:lnTo>
                    <a:pt x="0" y="130200"/>
                  </a:lnTo>
                  <a:lnTo>
                    <a:pt x="0" y="139179"/>
                  </a:lnTo>
                  <a:lnTo>
                    <a:pt x="31623" y="139179"/>
                  </a:lnTo>
                  <a:lnTo>
                    <a:pt x="31623" y="130200"/>
                  </a:lnTo>
                  <a:close/>
                </a:path>
                <a:path w="490855" h="194945">
                  <a:moveTo>
                    <a:pt x="59232" y="187020"/>
                  </a:moveTo>
                  <a:lnTo>
                    <a:pt x="57073" y="184861"/>
                  </a:lnTo>
                  <a:lnTo>
                    <a:pt x="51739" y="184861"/>
                  </a:lnTo>
                  <a:lnTo>
                    <a:pt x="49568" y="187020"/>
                  </a:lnTo>
                  <a:lnTo>
                    <a:pt x="49568" y="192354"/>
                  </a:lnTo>
                  <a:lnTo>
                    <a:pt x="51739" y="194513"/>
                  </a:lnTo>
                  <a:lnTo>
                    <a:pt x="57073" y="194513"/>
                  </a:lnTo>
                  <a:lnTo>
                    <a:pt x="59232" y="192354"/>
                  </a:lnTo>
                  <a:lnTo>
                    <a:pt x="59232" y="189687"/>
                  </a:lnTo>
                  <a:lnTo>
                    <a:pt x="59232" y="187020"/>
                  </a:lnTo>
                  <a:close/>
                </a:path>
                <a:path w="490855" h="194945">
                  <a:moveTo>
                    <a:pt x="62712" y="2641"/>
                  </a:moveTo>
                  <a:lnTo>
                    <a:pt x="60553" y="482"/>
                  </a:lnTo>
                  <a:lnTo>
                    <a:pt x="55219" y="482"/>
                  </a:lnTo>
                  <a:lnTo>
                    <a:pt x="53047" y="2641"/>
                  </a:lnTo>
                  <a:lnTo>
                    <a:pt x="53047" y="7975"/>
                  </a:lnTo>
                  <a:lnTo>
                    <a:pt x="55219" y="10134"/>
                  </a:lnTo>
                  <a:lnTo>
                    <a:pt x="60553" y="10134"/>
                  </a:lnTo>
                  <a:lnTo>
                    <a:pt x="62712" y="7975"/>
                  </a:lnTo>
                  <a:lnTo>
                    <a:pt x="62712" y="5308"/>
                  </a:lnTo>
                  <a:lnTo>
                    <a:pt x="62712" y="2641"/>
                  </a:lnTo>
                  <a:close/>
                </a:path>
                <a:path w="490855" h="194945">
                  <a:moveTo>
                    <a:pt x="101727" y="187020"/>
                  </a:moveTo>
                  <a:lnTo>
                    <a:pt x="99568" y="184861"/>
                  </a:lnTo>
                  <a:lnTo>
                    <a:pt x="94234" y="184861"/>
                  </a:lnTo>
                  <a:lnTo>
                    <a:pt x="92062" y="187020"/>
                  </a:lnTo>
                  <a:lnTo>
                    <a:pt x="92062" y="192354"/>
                  </a:lnTo>
                  <a:lnTo>
                    <a:pt x="94234" y="194513"/>
                  </a:lnTo>
                  <a:lnTo>
                    <a:pt x="99568" y="194513"/>
                  </a:lnTo>
                  <a:lnTo>
                    <a:pt x="101727" y="192354"/>
                  </a:lnTo>
                  <a:lnTo>
                    <a:pt x="101727" y="189687"/>
                  </a:lnTo>
                  <a:lnTo>
                    <a:pt x="101727" y="187020"/>
                  </a:lnTo>
                  <a:close/>
                </a:path>
                <a:path w="490855" h="194945">
                  <a:moveTo>
                    <a:pt x="109499" y="2641"/>
                  </a:moveTo>
                  <a:lnTo>
                    <a:pt x="107340" y="482"/>
                  </a:lnTo>
                  <a:lnTo>
                    <a:pt x="101993" y="482"/>
                  </a:lnTo>
                  <a:lnTo>
                    <a:pt x="99834" y="2641"/>
                  </a:lnTo>
                  <a:lnTo>
                    <a:pt x="99834" y="7975"/>
                  </a:lnTo>
                  <a:lnTo>
                    <a:pt x="101993" y="10134"/>
                  </a:lnTo>
                  <a:lnTo>
                    <a:pt x="107340" y="10134"/>
                  </a:lnTo>
                  <a:lnTo>
                    <a:pt x="109499" y="7975"/>
                  </a:lnTo>
                  <a:lnTo>
                    <a:pt x="109499" y="5308"/>
                  </a:lnTo>
                  <a:lnTo>
                    <a:pt x="109499" y="2641"/>
                  </a:lnTo>
                  <a:close/>
                </a:path>
                <a:path w="490855" h="194945">
                  <a:moveTo>
                    <a:pt x="144233" y="187020"/>
                  </a:moveTo>
                  <a:lnTo>
                    <a:pt x="142074" y="184861"/>
                  </a:lnTo>
                  <a:lnTo>
                    <a:pt x="136740" y="184861"/>
                  </a:lnTo>
                  <a:lnTo>
                    <a:pt x="134569" y="187020"/>
                  </a:lnTo>
                  <a:lnTo>
                    <a:pt x="134569" y="192354"/>
                  </a:lnTo>
                  <a:lnTo>
                    <a:pt x="136740" y="194513"/>
                  </a:lnTo>
                  <a:lnTo>
                    <a:pt x="142074" y="194513"/>
                  </a:lnTo>
                  <a:lnTo>
                    <a:pt x="144233" y="192354"/>
                  </a:lnTo>
                  <a:lnTo>
                    <a:pt x="144233" y="189687"/>
                  </a:lnTo>
                  <a:lnTo>
                    <a:pt x="144233" y="187020"/>
                  </a:lnTo>
                  <a:close/>
                </a:path>
                <a:path w="490855" h="194945">
                  <a:moveTo>
                    <a:pt x="156781" y="2641"/>
                  </a:moveTo>
                  <a:lnTo>
                    <a:pt x="154622" y="482"/>
                  </a:lnTo>
                  <a:lnTo>
                    <a:pt x="149288" y="482"/>
                  </a:lnTo>
                  <a:lnTo>
                    <a:pt x="147116" y="2641"/>
                  </a:lnTo>
                  <a:lnTo>
                    <a:pt x="147116" y="7975"/>
                  </a:lnTo>
                  <a:lnTo>
                    <a:pt x="149288" y="10134"/>
                  </a:lnTo>
                  <a:lnTo>
                    <a:pt x="154622" y="10134"/>
                  </a:lnTo>
                  <a:lnTo>
                    <a:pt x="156781" y="7975"/>
                  </a:lnTo>
                  <a:lnTo>
                    <a:pt x="156781" y="5308"/>
                  </a:lnTo>
                  <a:lnTo>
                    <a:pt x="156781" y="2641"/>
                  </a:lnTo>
                  <a:close/>
                </a:path>
                <a:path w="490855" h="194945">
                  <a:moveTo>
                    <a:pt x="186728" y="187020"/>
                  </a:moveTo>
                  <a:lnTo>
                    <a:pt x="184569" y="184861"/>
                  </a:lnTo>
                  <a:lnTo>
                    <a:pt x="179235" y="184861"/>
                  </a:lnTo>
                  <a:lnTo>
                    <a:pt x="177063" y="187020"/>
                  </a:lnTo>
                  <a:lnTo>
                    <a:pt x="177063" y="192354"/>
                  </a:lnTo>
                  <a:lnTo>
                    <a:pt x="179235" y="194513"/>
                  </a:lnTo>
                  <a:lnTo>
                    <a:pt x="184569" y="194513"/>
                  </a:lnTo>
                  <a:lnTo>
                    <a:pt x="186728" y="192354"/>
                  </a:lnTo>
                  <a:lnTo>
                    <a:pt x="186728" y="189687"/>
                  </a:lnTo>
                  <a:lnTo>
                    <a:pt x="186728" y="187020"/>
                  </a:lnTo>
                  <a:close/>
                </a:path>
                <a:path w="490855" h="194945">
                  <a:moveTo>
                    <a:pt x="203568" y="2641"/>
                  </a:moveTo>
                  <a:lnTo>
                    <a:pt x="201409" y="482"/>
                  </a:lnTo>
                  <a:lnTo>
                    <a:pt x="196075" y="482"/>
                  </a:lnTo>
                  <a:lnTo>
                    <a:pt x="193903" y="2641"/>
                  </a:lnTo>
                  <a:lnTo>
                    <a:pt x="193903" y="7975"/>
                  </a:lnTo>
                  <a:lnTo>
                    <a:pt x="196075" y="10134"/>
                  </a:lnTo>
                  <a:lnTo>
                    <a:pt x="201409" y="10134"/>
                  </a:lnTo>
                  <a:lnTo>
                    <a:pt x="203568" y="7975"/>
                  </a:lnTo>
                  <a:lnTo>
                    <a:pt x="203568" y="5308"/>
                  </a:lnTo>
                  <a:lnTo>
                    <a:pt x="203568" y="2641"/>
                  </a:lnTo>
                  <a:close/>
                </a:path>
                <a:path w="490855" h="194945">
                  <a:moveTo>
                    <a:pt x="229222" y="187020"/>
                  </a:moveTo>
                  <a:lnTo>
                    <a:pt x="227063" y="184861"/>
                  </a:lnTo>
                  <a:lnTo>
                    <a:pt x="221729" y="184861"/>
                  </a:lnTo>
                  <a:lnTo>
                    <a:pt x="219557" y="187020"/>
                  </a:lnTo>
                  <a:lnTo>
                    <a:pt x="219557" y="192354"/>
                  </a:lnTo>
                  <a:lnTo>
                    <a:pt x="221729" y="194513"/>
                  </a:lnTo>
                  <a:lnTo>
                    <a:pt x="227063" y="194513"/>
                  </a:lnTo>
                  <a:lnTo>
                    <a:pt x="229222" y="192354"/>
                  </a:lnTo>
                  <a:lnTo>
                    <a:pt x="229222" y="189687"/>
                  </a:lnTo>
                  <a:lnTo>
                    <a:pt x="229222" y="187020"/>
                  </a:lnTo>
                  <a:close/>
                </a:path>
                <a:path w="490855" h="194945">
                  <a:moveTo>
                    <a:pt x="271716" y="187020"/>
                  </a:moveTo>
                  <a:lnTo>
                    <a:pt x="269557" y="184861"/>
                  </a:lnTo>
                  <a:lnTo>
                    <a:pt x="264223" y="184861"/>
                  </a:lnTo>
                  <a:lnTo>
                    <a:pt x="262051" y="187020"/>
                  </a:lnTo>
                  <a:lnTo>
                    <a:pt x="262051" y="192354"/>
                  </a:lnTo>
                  <a:lnTo>
                    <a:pt x="264223" y="194513"/>
                  </a:lnTo>
                  <a:lnTo>
                    <a:pt x="269557" y="194513"/>
                  </a:lnTo>
                  <a:lnTo>
                    <a:pt x="271716" y="192354"/>
                  </a:lnTo>
                  <a:lnTo>
                    <a:pt x="271716" y="189687"/>
                  </a:lnTo>
                  <a:lnTo>
                    <a:pt x="271716" y="187020"/>
                  </a:lnTo>
                  <a:close/>
                </a:path>
                <a:path w="490855" h="194945">
                  <a:moveTo>
                    <a:pt x="298107" y="3771"/>
                  </a:moveTo>
                  <a:lnTo>
                    <a:pt x="294335" y="0"/>
                  </a:lnTo>
                  <a:lnTo>
                    <a:pt x="291274" y="0"/>
                  </a:lnTo>
                  <a:lnTo>
                    <a:pt x="287502" y="3771"/>
                  </a:lnTo>
                  <a:lnTo>
                    <a:pt x="287502" y="6832"/>
                  </a:lnTo>
                  <a:lnTo>
                    <a:pt x="291274" y="10604"/>
                  </a:lnTo>
                  <a:lnTo>
                    <a:pt x="294335" y="10604"/>
                  </a:lnTo>
                  <a:lnTo>
                    <a:pt x="296227" y="8724"/>
                  </a:lnTo>
                  <a:lnTo>
                    <a:pt x="298107" y="6832"/>
                  </a:lnTo>
                  <a:lnTo>
                    <a:pt x="298107" y="3771"/>
                  </a:lnTo>
                  <a:close/>
                </a:path>
                <a:path w="490855" h="194945">
                  <a:moveTo>
                    <a:pt x="314210" y="187020"/>
                  </a:moveTo>
                  <a:lnTo>
                    <a:pt x="312051" y="184861"/>
                  </a:lnTo>
                  <a:lnTo>
                    <a:pt x="306717" y="184861"/>
                  </a:lnTo>
                  <a:lnTo>
                    <a:pt x="304546" y="187020"/>
                  </a:lnTo>
                  <a:lnTo>
                    <a:pt x="304546" y="192354"/>
                  </a:lnTo>
                  <a:lnTo>
                    <a:pt x="306717" y="194513"/>
                  </a:lnTo>
                  <a:lnTo>
                    <a:pt x="312051" y="194513"/>
                  </a:lnTo>
                  <a:lnTo>
                    <a:pt x="314210" y="192354"/>
                  </a:lnTo>
                  <a:lnTo>
                    <a:pt x="314210" y="189687"/>
                  </a:lnTo>
                  <a:lnTo>
                    <a:pt x="314210" y="187020"/>
                  </a:lnTo>
                  <a:close/>
                </a:path>
                <a:path w="490855" h="194945">
                  <a:moveTo>
                    <a:pt x="342392" y="2641"/>
                  </a:moveTo>
                  <a:lnTo>
                    <a:pt x="340233" y="482"/>
                  </a:lnTo>
                  <a:lnTo>
                    <a:pt x="334899" y="482"/>
                  </a:lnTo>
                  <a:lnTo>
                    <a:pt x="332727" y="2641"/>
                  </a:lnTo>
                  <a:lnTo>
                    <a:pt x="332727" y="7975"/>
                  </a:lnTo>
                  <a:lnTo>
                    <a:pt x="334899" y="10134"/>
                  </a:lnTo>
                  <a:lnTo>
                    <a:pt x="340233" y="10134"/>
                  </a:lnTo>
                  <a:lnTo>
                    <a:pt x="342392" y="7975"/>
                  </a:lnTo>
                  <a:lnTo>
                    <a:pt x="342392" y="5308"/>
                  </a:lnTo>
                  <a:lnTo>
                    <a:pt x="342392" y="2641"/>
                  </a:lnTo>
                  <a:close/>
                </a:path>
                <a:path w="490855" h="194945">
                  <a:moveTo>
                    <a:pt x="356704" y="187020"/>
                  </a:moveTo>
                  <a:lnTo>
                    <a:pt x="354545" y="184861"/>
                  </a:lnTo>
                  <a:lnTo>
                    <a:pt x="349211" y="184861"/>
                  </a:lnTo>
                  <a:lnTo>
                    <a:pt x="347040" y="187020"/>
                  </a:lnTo>
                  <a:lnTo>
                    <a:pt x="347040" y="192354"/>
                  </a:lnTo>
                  <a:lnTo>
                    <a:pt x="349211" y="194513"/>
                  </a:lnTo>
                  <a:lnTo>
                    <a:pt x="354545" y="194513"/>
                  </a:lnTo>
                  <a:lnTo>
                    <a:pt x="356704" y="192354"/>
                  </a:lnTo>
                  <a:lnTo>
                    <a:pt x="356704" y="189687"/>
                  </a:lnTo>
                  <a:lnTo>
                    <a:pt x="356704" y="187020"/>
                  </a:lnTo>
                  <a:close/>
                </a:path>
                <a:path w="490855" h="194945">
                  <a:moveTo>
                    <a:pt x="389178" y="2641"/>
                  </a:moveTo>
                  <a:lnTo>
                    <a:pt x="387019" y="482"/>
                  </a:lnTo>
                  <a:lnTo>
                    <a:pt x="381685" y="482"/>
                  </a:lnTo>
                  <a:lnTo>
                    <a:pt x="379514" y="2641"/>
                  </a:lnTo>
                  <a:lnTo>
                    <a:pt x="379514" y="7975"/>
                  </a:lnTo>
                  <a:lnTo>
                    <a:pt x="381685" y="10134"/>
                  </a:lnTo>
                  <a:lnTo>
                    <a:pt x="387019" y="10134"/>
                  </a:lnTo>
                  <a:lnTo>
                    <a:pt x="389178" y="7975"/>
                  </a:lnTo>
                  <a:lnTo>
                    <a:pt x="389178" y="5308"/>
                  </a:lnTo>
                  <a:lnTo>
                    <a:pt x="389178" y="2641"/>
                  </a:lnTo>
                  <a:close/>
                </a:path>
                <a:path w="490855" h="194945">
                  <a:moveTo>
                    <a:pt x="399211" y="187020"/>
                  </a:moveTo>
                  <a:lnTo>
                    <a:pt x="397052" y="184861"/>
                  </a:lnTo>
                  <a:lnTo>
                    <a:pt x="391718" y="184861"/>
                  </a:lnTo>
                  <a:lnTo>
                    <a:pt x="389547" y="187020"/>
                  </a:lnTo>
                  <a:lnTo>
                    <a:pt x="389547" y="192354"/>
                  </a:lnTo>
                  <a:lnTo>
                    <a:pt x="391718" y="194513"/>
                  </a:lnTo>
                  <a:lnTo>
                    <a:pt x="397052" y="194513"/>
                  </a:lnTo>
                  <a:lnTo>
                    <a:pt x="399211" y="192354"/>
                  </a:lnTo>
                  <a:lnTo>
                    <a:pt x="399211" y="189687"/>
                  </a:lnTo>
                  <a:lnTo>
                    <a:pt x="399211" y="187020"/>
                  </a:lnTo>
                  <a:close/>
                </a:path>
                <a:path w="490855" h="194945">
                  <a:moveTo>
                    <a:pt x="438150" y="2641"/>
                  </a:moveTo>
                  <a:lnTo>
                    <a:pt x="435991" y="482"/>
                  </a:lnTo>
                  <a:lnTo>
                    <a:pt x="430657" y="482"/>
                  </a:lnTo>
                  <a:lnTo>
                    <a:pt x="428485" y="2641"/>
                  </a:lnTo>
                  <a:lnTo>
                    <a:pt x="428485" y="7975"/>
                  </a:lnTo>
                  <a:lnTo>
                    <a:pt x="430657" y="10134"/>
                  </a:lnTo>
                  <a:lnTo>
                    <a:pt x="435991" y="10134"/>
                  </a:lnTo>
                  <a:lnTo>
                    <a:pt x="438150" y="7975"/>
                  </a:lnTo>
                  <a:lnTo>
                    <a:pt x="438150" y="5308"/>
                  </a:lnTo>
                  <a:lnTo>
                    <a:pt x="438150" y="2641"/>
                  </a:lnTo>
                  <a:close/>
                </a:path>
                <a:path w="490855" h="194945">
                  <a:moveTo>
                    <a:pt x="441706" y="187020"/>
                  </a:moveTo>
                  <a:lnTo>
                    <a:pt x="439547" y="184861"/>
                  </a:lnTo>
                  <a:lnTo>
                    <a:pt x="434213" y="184861"/>
                  </a:lnTo>
                  <a:lnTo>
                    <a:pt x="432041" y="187020"/>
                  </a:lnTo>
                  <a:lnTo>
                    <a:pt x="432041" y="192354"/>
                  </a:lnTo>
                  <a:lnTo>
                    <a:pt x="434213" y="194513"/>
                  </a:lnTo>
                  <a:lnTo>
                    <a:pt x="439547" y="194513"/>
                  </a:lnTo>
                  <a:lnTo>
                    <a:pt x="441706" y="192354"/>
                  </a:lnTo>
                  <a:lnTo>
                    <a:pt x="441706" y="189687"/>
                  </a:lnTo>
                  <a:lnTo>
                    <a:pt x="441706" y="187020"/>
                  </a:lnTo>
                  <a:close/>
                </a:path>
                <a:path w="490855" h="194945">
                  <a:moveTo>
                    <a:pt x="483247" y="150876"/>
                  </a:moveTo>
                  <a:lnTo>
                    <a:pt x="481088" y="148717"/>
                  </a:lnTo>
                  <a:lnTo>
                    <a:pt x="475754" y="148717"/>
                  </a:lnTo>
                  <a:lnTo>
                    <a:pt x="473583" y="150876"/>
                  </a:lnTo>
                  <a:lnTo>
                    <a:pt x="473583" y="156210"/>
                  </a:lnTo>
                  <a:lnTo>
                    <a:pt x="475754" y="158369"/>
                  </a:lnTo>
                  <a:lnTo>
                    <a:pt x="481088" y="158369"/>
                  </a:lnTo>
                  <a:lnTo>
                    <a:pt x="483247" y="156210"/>
                  </a:lnTo>
                  <a:lnTo>
                    <a:pt x="483247" y="153543"/>
                  </a:lnTo>
                  <a:lnTo>
                    <a:pt x="483247" y="150876"/>
                  </a:lnTo>
                  <a:close/>
                </a:path>
                <a:path w="490855" h="194945">
                  <a:moveTo>
                    <a:pt x="483247" y="113372"/>
                  </a:moveTo>
                  <a:lnTo>
                    <a:pt x="481088" y="111213"/>
                  </a:lnTo>
                  <a:lnTo>
                    <a:pt x="475754" y="111213"/>
                  </a:lnTo>
                  <a:lnTo>
                    <a:pt x="473583" y="113372"/>
                  </a:lnTo>
                  <a:lnTo>
                    <a:pt x="473583" y="118706"/>
                  </a:lnTo>
                  <a:lnTo>
                    <a:pt x="475754" y="120865"/>
                  </a:lnTo>
                  <a:lnTo>
                    <a:pt x="481088" y="120865"/>
                  </a:lnTo>
                  <a:lnTo>
                    <a:pt x="483247" y="118706"/>
                  </a:lnTo>
                  <a:lnTo>
                    <a:pt x="483247" y="116039"/>
                  </a:lnTo>
                  <a:lnTo>
                    <a:pt x="483247" y="113372"/>
                  </a:lnTo>
                  <a:close/>
                </a:path>
                <a:path w="490855" h="194945">
                  <a:moveTo>
                    <a:pt x="483247" y="76136"/>
                  </a:moveTo>
                  <a:lnTo>
                    <a:pt x="481088" y="73977"/>
                  </a:lnTo>
                  <a:lnTo>
                    <a:pt x="475754" y="73977"/>
                  </a:lnTo>
                  <a:lnTo>
                    <a:pt x="473583" y="76136"/>
                  </a:lnTo>
                  <a:lnTo>
                    <a:pt x="473583" y="81470"/>
                  </a:lnTo>
                  <a:lnTo>
                    <a:pt x="475754" y="83629"/>
                  </a:lnTo>
                  <a:lnTo>
                    <a:pt x="481088" y="83629"/>
                  </a:lnTo>
                  <a:lnTo>
                    <a:pt x="483247" y="81470"/>
                  </a:lnTo>
                  <a:lnTo>
                    <a:pt x="483247" y="78803"/>
                  </a:lnTo>
                  <a:lnTo>
                    <a:pt x="483247" y="76136"/>
                  </a:lnTo>
                  <a:close/>
                </a:path>
                <a:path w="490855" h="194945">
                  <a:moveTo>
                    <a:pt x="483247" y="39179"/>
                  </a:moveTo>
                  <a:lnTo>
                    <a:pt x="481088" y="37020"/>
                  </a:lnTo>
                  <a:lnTo>
                    <a:pt x="475754" y="37020"/>
                  </a:lnTo>
                  <a:lnTo>
                    <a:pt x="473583" y="39179"/>
                  </a:lnTo>
                  <a:lnTo>
                    <a:pt x="473583" y="44513"/>
                  </a:lnTo>
                  <a:lnTo>
                    <a:pt x="475754" y="46672"/>
                  </a:lnTo>
                  <a:lnTo>
                    <a:pt x="481088" y="46672"/>
                  </a:lnTo>
                  <a:lnTo>
                    <a:pt x="483247" y="44513"/>
                  </a:lnTo>
                  <a:lnTo>
                    <a:pt x="483247" y="41846"/>
                  </a:lnTo>
                  <a:lnTo>
                    <a:pt x="483247" y="39179"/>
                  </a:lnTo>
                  <a:close/>
                </a:path>
                <a:path w="490855" h="194945">
                  <a:moveTo>
                    <a:pt x="484200" y="187020"/>
                  </a:moveTo>
                  <a:lnTo>
                    <a:pt x="482041" y="184861"/>
                  </a:lnTo>
                  <a:lnTo>
                    <a:pt x="476707" y="184861"/>
                  </a:lnTo>
                  <a:lnTo>
                    <a:pt x="474535" y="187020"/>
                  </a:lnTo>
                  <a:lnTo>
                    <a:pt x="474535" y="192354"/>
                  </a:lnTo>
                  <a:lnTo>
                    <a:pt x="476707" y="194513"/>
                  </a:lnTo>
                  <a:lnTo>
                    <a:pt x="482041" y="194513"/>
                  </a:lnTo>
                  <a:lnTo>
                    <a:pt x="484200" y="192354"/>
                  </a:lnTo>
                  <a:lnTo>
                    <a:pt x="484200" y="189687"/>
                  </a:lnTo>
                  <a:lnTo>
                    <a:pt x="484200" y="187020"/>
                  </a:lnTo>
                  <a:close/>
                </a:path>
                <a:path w="490855" h="194945">
                  <a:moveTo>
                    <a:pt x="484200" y="2641"/>
                  </a:moveTo>
                  <a:lnTo>
                    <a:pt x="482041" y="482"/>
                  </a:lnTo>
                  <a:lnTo>
                    <a:pt x="476707" y="482"/>
                  </a:lnTo>
                  <a:lnTo>
                    <a:pt x="474535" y="2641"/>
                  </a:lnTo>
                  <a:lnTo>
                    <a:pt x="474535" y="7975"/>
                  </a:lnTo>
                  <a:lnTo>
                    <a:pt x="476707" y="10134"/>
                  </a:lnTo>
                  <a:lnTo>
                    <a:pt x="482041" y="10134"/>
                  </a:lnTo>
                  <a:lnTo>
                    <a:pt x="484200" y="7975"/>
                  </a:lnTo>
                  <a:lnTo>
                    <a:pt x="484200" y="5308"/>
                  </a:lnTo>
                  <a:lnTo>
                    <a:pt x="484200" y="2641"/>
                  </a:lnTo>
                  <a:close/>
                </a:path>
                <a:path w="490855" h="194945">
                  <a:moveTo>
                    <a:pt x="490512" y="55981"/>
                  </a:moveTo>
                  <a:lnTo>
                    <a:pt x="457784" y="55981"/>
                  </a:lnTo>
                  <a:lnTo>
                    <a:pt x="457784" y="64973"/>
                  </a:lnTo>
                  <a:lnTo>
                    <a:pt x="490512" y="64973"/>
                  </a:lnTo>
                  <a:lnTo>
                    <a:pt x="490512" y="5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51366" y="3552185"/>
              <a:ext cx="1081405" cy="1047750"/>
            </a:xfrm>
            <a:custGeom>
              <a:avLst/>
              <a:gdLst/>
              <a:ahLst/>
              <a:cxnLst/>
              <a:rect l="l" t="t" r="r" b="b"/>
              <a:pathLst>
                <a:path w="1081405" h="1047750">
                  <a:moveTo>
                    <a:pt x="1081087" y="1047749"/>
                  </a:moveTo>
                  <a:lnTo>
                    <a:pt x="0" y="1047749"/>
                  </a:lnTo>
                  <a:lnTo>
                    <a:pt x="0" y="0"/>
                  </a:lnTo>
                  <a:lnTo>
                    <a:pt x="1081087" y="0"/>
                  </a:lnTo>
                  <a:lnTo>
                    <a:pt x="1081087" y="1047749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51366" y="4056799"/>
              <a:ext cx="1079500" cy="0"/>
            </a:xfrm>
            <a:custGeom>
              <a:avLst/>
              <a:gdLst/>
              <a:ahLst/>
              <a:cxnLst/>
              <a:rect l="l" t="t" r="r" b="b"/>
              <a:pathLst>
                <a:path w="1079500">
                  <a:moveTo>
                    <a:pt x="0" y="0"/>
                  </a:moveTo>
                  <a:lnTo>
                    <a:pt x="107950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1046653" y="4599147"/>
              <a:ext cx="457200" cy="151765"/>
            </a:xfrm>
            <a:custGeom>
              <a:avLst/>
              <a:gdLst/>
              <a:ahLst/>
              <a:cxnLst/>
              <a:rect l="l" t="t" r="r" b="b"/>
              <a:pathLst>
                <a:path w="457200" h="151764">
                  <a:moveTo>
                    <a:pt x="0" y="2374"/>
                  </a:moveTo>
                  <a:lnTo>
                    <a:pt x="422275" y="151599"/>
                  </a:lnTo>
                  <a:lnTo>
                    <a:pt x="446302" y="127356"/>
                  </a:lnTo>
                  <a:lnTo>
                    <a:pt x="456709" y="103484"/>
                  </a:lnTo>
                  <a:lnTo>
                    <a:pt x="455655" y="65769"/>
                  </a:lnTo>
                  <a:lnTo>
                    <a:pt x="44530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1730869" y="3578570"/>
              <a:ext cx="147320" cy="452755"/>
            </a:xfrm>
            <a:custGeom>
              <a:avLst/>
              <a:gdLst/>
              <a:ahLst/>
              <a:cxnLst/>
              <a:rect l="l" t="t" r="r" b="b"/>
              <a:pathLst>
                <a:path w="147319" h="452754">
                  <a:moveTo>
                    <a:pt x="368" y="452245"/>
                  </a:moveTo>
                  <a:lnTo>
                    <a:pt x="146837" y="32345"/>
                  </a:lnTo>
                  <a:lnTo>
                    <a:pt x="125347" y="9698"/>
                  </a:lnTo>
                  <a:lnTo>
                    <a:pt x="102889" y="0"/>
                  </a:lnTo>
                  <a:lnTo>
                    <a:pt x="65695" y="1314"/>
                  </a:lnTo>
                  <a:lnTo>
                    <a:pt x="0" y="1170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1187941" y="3427566"/>
              <a:ext cx="91440" cy="107950"/>
            </a:xfrm>
            <a:custGeom>
              <a:avLst/>
              <a:gdLst/>
              <a:ahLst/>
              <a:cxnLst/>
              <a:rect l="l" t="t" r="r" b="b"/>
              <a:pathLst>
                <a:path w="91440" h="107950">
                  <a:moveTo>
                    <a:pt x="0" y="107950"/>
                  </a:moveTo>
                  <a:lnTo>
                    <a:pt x="9905" y="64293"/>
                  </a:lnTo>
                  <a:lnTo>
                    <a:pt x="22715" y="38496"/>
                  </a:lnTo>
                  <a:lnTo>
                    <a:pt x="46986" y="20439"/>
                  </a:lnTo>
                  <a:lnTo>
                    <a:pt x="91274" y="0"/>
                  </a:lnTo>
                </a:path>
              </a:pathLst>
            </a:custGeom>
            <a:ln w="634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0" name="object 260"/>
          <p:cNvSpPr/>
          <p:nvPr/>
        </p:nvSpPr>
        <p:spPr>
          <a:xfrm>
            <a:off x="6523063" y="8425757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524756" y="8370244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523063" y="8481268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524756" y="8536780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524756" y="8592290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524756" y="8647803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524756" y="8703313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524756" y="8758825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524756" y="8814337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524756" y="8869849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24756" y="8925360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524756" y="8980871"/>
            <a:ext cx="2018664" cy="0"/>
          </a:xfrm>
          <a:custGeom>
            <a:avLst/>
            <a:gdLst/>
            <a:ahLst/>
            <a:cxnLst/>
            <a:rect l="l" t="t" r="r" b="b"/>
            <a:pathLst>
              <a:path w="2018664">
                <a:moveTo>
                  <a:pt x="0" y="0"/>
                </a:moveTo>
                <a:lnTo>
                  <a:pt x="2018461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2" name="object 272"/>
          <p:cNvGrpSpPr/>
          <p:nvPr/>
        </p:nvGrpSpPr>
        <p:grpSpPr>
          <a:xfrm>
            <a:off x="6506543" y="8314323"/>
            <a:ext cx="2037080" cy="889000"/>
            <a:chOff x="779637" y="8314323"/>
            <a:chExt cx="2037080" cy="889000"/>
          </a:xfrm>
        </p:grpSpPr>
        <p:sp>
          <p:nvSpPr>
            <p:cNvPr id="273" name="object 273"/>
            <p:cNvSpPr/>
            <p:nvPr/>
          </p:nvSpPr>
          <p:spPr>
            <a:xfrm>
              <a:off x="797850" y="9036383"/>
              <a:ext cx="2018664" cy="0"/>
            </a:xfrm>
            <a:custGeom>
              <a:avLst/>
              <a:gdLst/>
              <a:ahLst/>
              <a:cxnLst/>
              <a:rect l="l" t="t" r="r" b="b"/>
              <a:pathLst>
                <a:path w="2018664">
                  <a:moveTo>
                    <a:pt x="0" y="0"/>
                  </a:moveTo>
                  <a:lnTo>
                    <a:pt x="2018461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1045072" y="8314323"/>
              <a:ext cx="0" cy="887094"/>
            </a:xfrm>
            <a:custGeom>
              <a:avLst/>
              <a:gdLst/>
              <a:ahLst/>
              <a:cxnLst/>
              <a:rect l="l" t="t" r="r" b="b"/>
              <a:pathLst>
                <a:path h="887095">
                  <a:moveTo>
                    <a:pt x="0" y="88698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1295201" y="8314323"/>
              <a:ext cx="0" cy="887094"/>
            </a:xfrm>
            <a:custGeom>
              <a:avLst/>
              <a:gdLst/>
              <a:ahLst/>
              <a:cxnLst/>
              <a:rect l="l" t="t" r="r" b="b"/>
              <a:pathLst>
                <a:path h="887095">
                  <a:moveTo>
                    <a:pt x="0" y="88698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1545330" y="8314323"/>
              <a:ext cx="0" cy="887094"/>
            </a:xfrm>
            <a:custGeom>
              <a:avLst/>
              <a:gdLst/>
              <a:ahLst/>
              <a:cxnLst/>
              <a:rect l="l" t="t" r="r" b="b"/>
              <a:pathLst>
                <a:path h="887095">
                  <a:moveTo>
                    <a:pt x="0" y="88698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1795459" y="8314323"/>
              <a:ext cx="0" cy="887094"/>
            </a:xfrm>
            <a:custGeom>
              <a:avLst/>
              <a:gdLst/>
              <a:ahLst/>
              <a:cxnLst/>
              <a:rect l="l" t="t" r="r" b="b"/>
              <a:pathLst>
                <a:path h="887095">
                  <a:moveTo>
                    <a:pt x="0" y="88698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2045590" y="8314323"/>
              <a:ext cx="0" cy="887094"/>
            </a:xfrm>
            <a:custGeom>
              <a:avLst/>
              <a:gdLst/>
              <a:ahLst/>
              <a:cxnLst/>
              <a:rect l="l" t="t" r="r" b="b"/>
              <a:pathLst>
                <a:path h="887095">
                  <a:moveTo>
                    <a:pt x="0" y="88698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2295719" y="8314323"/>
              <a:ext cx="0" cy="887094"/>
            </a:xfrm>
            <a:custGeom>
              <a:avLst/>
              <a:gdLst/>
              <a:ahLst/>
              <a:cxnLst/>
              <a:rect l="l" t="t" r="r" b="b"/>
              <a:pathLst>
                <a:path h="887095">
                  <a:moveTo>
                    <a:pt x="0" y="88698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2545848" y="8314323"/>
              <a:ext cx="0" cy="887094"/>
            </a:xfrm>
            <a:custGeom>
              <a:avLst/>
              <a:gdLst/>
              <a:ahLst/>
              <a:cxnLst/>
              <a:rect l="l" t="t" r="r" b="b"/>
              <a:pathLst>
                <a:path h="887095">
                  <a:moveTo>
                    <a:pt x="0" y="88698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796951" y="8317241"/>
              <a:ext cx="1998345" cy="884555"/>
            </a:xfrm>
            <a:custGeom>
              <a:avLst/>
              <a:gdLst/>
              <a:ahLst/>
              <a:cxnLst/>
              <a:rect l="l" t="t" r="r" b="b"/>
              <a:pathLst>
                <a:path w="1998345" h="884554">
                  <a:moveTo>
                    <a:pt x="1998192" y="884059"/>
                  </a:moveTo>
                  <a:lnTo>
                    <a:pt x="0" y="884059"/>
                  </a:lnTo>
                  <a:lnTo>
                    <a:pt x="0" y="0"/>
                  </a:lnTo>
                  <a:lnTo>
                    <a:pt x="1998192" y="0"/>
                  </a:lnTo>
                  <a:lnTo>
                    <a:pt x="1998192" y="884059"/>
                  </a:lnTo>
                  <a:close/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797850" y="9091894"/>
              <a:ext cx="2018664" cy="0"/>
            </a:xfrm>
            <a:custGeom>
              <a:avLst/>
              <a:gdLst/>
              <a:ahLst/>
              <a:cxnLst/>
              <a:rect l="l" t="t" r="r" b="b"/>
              <a:pathLst>
                <a:path w="2018664">
                  <a:moveTo>
                    <a:pt x="0" y="0"/>
                  </a:moveTo>
                  <a:lnTo>
                    <a:pt x="2018461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797850" y="9147406"/>
              <a:ext cx="2018664" cy="0"/>
            </a:xfrm>
            <a:custGeom>
              <a:avLst/>
              <a:gdLst/>
              <a:ahLst/>
              <a:cxnLst/>
              <a:rect l="l" t="t" r="r" b="b"/>
              <a:pathLst>
                <a:path w="2018664">
                  <a:moveTo>
                    <a:pt x="0" y="0"/>
                  </a:moveTo>
                  <a:lnTo>
                    <a:pt x="2018461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796919" y="8384859"/>
              <a:ext cx="1997710" cy="441325"/>
            </a:xfrm>
            <a:custGeom>
              <a:avLst/>
              <a:gdLst/>
              <a:ahLst/>
              <a:cxnLst/>
              <a:rect l="l" t="t" r="r" b="b"/>
              <a:pathLst>
                <a:path w="1997710" h="441325">
                  <a:moveTo>
                    <a:pt x="0" y="441325"/>
                  </a:moveTo>
                  <a:lnTo>
                    <a:pt x="500380" y="321945"/>
                  </a:lnTo>
                  <a:lnTo>
                    <a:pt x="998855" y="207645"/>
                  </a:lnTo>
                  <a:lnTo>
                    <a:pt x="1497965" y="101600"/>
                  </a:lnTo>
                  <a:lnTo>
                    <a:pt x="1997710" y="0"/>
                  </a:lnTo>
                </a:path>
              </a:pathLst>
            </a:custGeom>
            <a:ln w="5080">
              <a:solidFill>
                <a:srgbClr val="4CB854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787609" y="881725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5">
                  <a:moveTo>
                    <a:pt x="0" y="0"/>
                  </a:moveTo>
                  <a:lnTo>
                    <a:pt x="18262" y="0"/>
                  </a:lnTo>
                  <a:lnTo>
                    <a:pt x="18262" y="18262"/>
                  </a:lnTo>
                  <a:lnTo>
                    <a:pt x="0" y="18262"/>
                  </a:lnTo>
                  <a:lnTo>
                    <a:pt x="0" y="0"/>
                  </a:lnTo>
                  <a:close/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1287125" y="869638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5">
                  <a:moveTo>
                    <a:pt x="0" y="0"/>
                  </a:moveTo>
                  <a:lnTo>
                    <a:pt x="18262" y="0"/>
                  </a:lnTo>
                  <a:lnTo>
                    <a:pt x="18262" y="18262"/>
                  </a:lnTo>
                  <a:lnTo>
                    <a:pt x="0" y="18262"/>
                  </a:lnTo>
                  <a:lnTo>
                    <a:pt x="0" y="0"/>
                  </a:lnTo>
                  <a:close/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1786733" y="858164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8262" y="0"/>
                  </a:lnTo>
                  <a:lnTo>
                    <a:pt x="18262" y="18262"/>
                  </a:lnTo>
                  <a:lnTo>
                    <a:pt x="0" y="18262"/>
                  </a:lnTo>
                  <a:lnTo>
                    <a:pt x="0" y="0"/>
                  </a:lnTo>
                  <a:close/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2285986" y="84737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8262" y="0"/>
                  </a:lnTo>
                  <a:lnTo>
                    <a:pt x="18262" y="18262"/>
                  </a:lnTo>
                  <a:lnTo>
                    <a:pt x="0" y="18262"/>
                  </a:lnTo>
                  <a:lnTo>
                    <a:pt x="0" y="0"/>
                  </a:lnTo>
                  <a:close/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2785502" y="837573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8262" y="0"/>
                  </a:lnTo>
                  <a:lnTo>
                    <a:pt x="18262" y="18262"/>
                  </a:lnTo>
                  <a:lnTo>
                    <a:pt x="0" y="18262"/>
                  </a:lnTo>
                  <a:lnTo>
                    <a:pt x="0" y="0"/>
                  </a:lnTo>
                  <a:close/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796497" y="8404807"/>
              <a:ext cx="1999614" cy="457834"/>
            </a:xfrm>
            <a:custGeom>
              <a:avLst/>
              <a:gdLst/>
              <a:ahLst/>
              <a:cxnLst/>
              <a:rect l="l" t="t" r="r" b="b"/>
              <a:pathLst>
                <a:path w="1999614" h="457834">
                  <a:moveTo>
                    <a:pt x="0" y="457784"/>
                  </a:moveTo>
                  <a:lnTo>
                    <a:pt x="499541" y="333324"/>
                  </a:lnTo>
                  <a:lnTo>
                    <a:pt x="999058" y="216484"/>
                  </a:lnTo>
                  <a:lnTo>
                    <a:pt x="1498600" y="103022"/>
                  </a:lnTo>
                  <a:lnTo>
                    <a:pt x="1999310" y="0"/>
                  </a:lnTo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783817" y="884845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05" y="28105"/>
                  </a:moveTo>
                  <a:lnTo>
                    <a:pt x="0" y="28105"/>
                  </a:lnTo>
                  <a:lnTo>
                    <a:pt x="0" y="0"/>
                  </a:lnTo>
                  <a:lnTo>
                    <a:pt x="28105" y="0"/>
                  </a:lnTo>
                  <a:lnTo>
                    <a:pt x="28105" y="28105"/>
                  </a:lnTo>
                  <a:close/>
                </a:path>
              </a:pathLst>
            </a:custGeom>
            <a:ln w="5422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1283222" y="872469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05" y="28105"/>
                  </a:moveTo>
                  <a:lnTo>
                    <a:pt x="0" y="28105"/>
                  </a:lnTo>
                  <a:lnTo>
                    <a:pt x="0" y="0"/>
                  </a:lnTo>
                  <a:lnTo>
                    <a:pt x="28105" y="0"/>
                  </a:lnTo>
                  <a:lnTo>
                    <a:pt x="28105" y="28105"/>
                  </a:lnTo>
                  <a:close/>
                </a:path>
              </a:pathLst>
            </a:custGeom>
            <a:ln w="5422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1782372" y="860552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05" y="28105"/>
                  </a:moveTo>
                  <a:lnTo>
                    <a:pt x="0" y="28105"/>
                  </a:lnTo>
                  <a:lnTo>
                    <a:pt x="0" y="0"/>
                  </a:lnTo>
                  <a:lnTo>
                    <a:pt x="28105" y="0"/>
                  </a:lnTo>
                  <a:lnTo>
                    <a:pt x="28105" y="28105"/>
                  </a:lnTo>
                  <a:close/>
                </a:path>
              </a:pathLst>
            </a:custGeom>
            <a:ln w="5422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2281380" y="849400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05" y="28105"/>
                  </a:moveTo>
                  <a:lnTo>
                    <a:pt x="0" y="28105"/>
                  </a:lnTo>
                  <a:lnTo>
                    <a:pt x="0" y="0"/>
                  </a:lnTo>
                  <a:lnTo>
                    <a:pt x="28105" y="0"/>
                  </a:lnTo>
                  <a:lnTo>
                    <a:pt x="28105" y="28105"/>
                  </a:lnTo>
                  <a:close/>
                </a:path>
              </a:pathLst>
            </a:custGeom>
            <a:ln w="5422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2783528" y="838731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05" y="28105"/>
                  </a:moveTo>
                  <a:lnTo>
                    <a:pt x="0" y="28105"/>
                  </a:lnTo>
                  <a:lnTo>
                    <a:pt x="0" y="0"/>
                  </a:lnTo>
                  <a:lnTo>
                    <a:pt x="28105" y="0"/>
                  </a:lnTo>
                  <a:lnTo>
                    <a:pt x="28105" y="28105"/>
                  </a:lnTo>
                  <a:close/>
                </a:path>
              </a:pathLst>
            </a:custGeom>
            <a:ln w="5422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799106" y="8423519"/>
              <a:ext cx="1997710" cy="475615"/>
            </a:xfrm>
            <a:custGeom>
              <a:avLst/>
              <a:gdLst/>
              <a:ahLst/>
              <a:cxnLst/>
              <a:rect l="l" t="t" r="r" b="b"/>
              <a:pathLst>
                <a:path w="1997710" h="475615">
                  <a:moveTo>
                    <a:pt x="0" y="475322"/>
                  </a:moveTo>
                  <a:lnTo>
                    <a:pt x="498779" y="346329"/>
                  </a:lnTo>
                  <a:lnTo>
                    <a:pt x="997546" y="224370"/>
                  </a:lnTo>
                  <a:lnTo>
                    <a:pt x="1497101" y="109448"/>
                  </a:lnTo>
                  <a:lnTo>
                    <a:pt x="1997443" y="0"/>
                  </a:lnTo>
                </a:path>
              </a:pathLst>
            </a:custGeom>
            <a:ln w="5080">
              <a:solidFill>
                <a:srgbClr val="4CB854"/>
              </a:solidFill>
              <a:prstDash val="sysDashDot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782307" y="8408594"/>
              <a:ext cx="2030730" cy="506730"/>
            </a:xfrm>
            <a:custGeom>
              <a:avLst/>
              <a:gdLst/>
              <a:ahLst/>
              <a:cxnLst/>
              <a:rect l="l" t="t" r="r" b="b"/>
              <a:pathLst>
                <a:path w="2030730" h="506729">
                  <a:moveTo>
                    <a:pt x="30543" y="475691"/>
                  </a:moveTo>
                  <a:lnTo>
                    <a:pt x="0" y="475691"/>
                  </a:lnTo>
                  <a:lnTo>
                    <a:pt x="0" y="506234"/>
                  </a:lnTo>
                  <a:lnTo>
                    <a:pt x="30543" y="506234"/>
                  </a:lnTo>
                  <a:lnTo>
                    <a:pt x="30543" y="475691"/>
                  </a:lnTo>
                  <a:close/>
                </a:path>
                <a:path w="2030730" h="506729">
                  <a:moveTo>
                    <a:pt x="529996" y="346811"/>
                  </a:moveTo>
                  <a:lnTo>
                    <a:pt x="499452" y="346811"/>
                  </a:lnTo>
                  <a:lnTo>
                    <a:pt x="499452" y="377355"/>
                  </a:lnTo>
                  <a:lnTo>
                    <a:pt x="529996" y="377355"/>
                  </a:lnTo>
                  <a:lnTo>
                    <a:pt x="529996" y="346811"/>
                  </a:lnTo>
                  <a:close/>
                </a:path>
                <a:path w="2030730" h="506729">
                  <a:moveTo>
                    <a:pt x="1029373" y="224180"/>
                  </a:moveTo>
                  <a:lnTo>
                    <a:pt x="998829" y="224180"/>
                  </a:lnTo>
                  <a:lnTo>
                    <a:pt x="998829" y="254723"/>
                  </a:lnTo>
                  <a:lnTo>
                    <a:pt x="1029373" y="254723"/>
                  </a:lnTo>
                  <a:lnTo>
                    <a:pt x="1029373" y="224180"/>
                  </a:lnTo>
                  <a:close/>
                </a:path>
                <a:path w="2030730" h="506729">
                  <a:moveTo>
                    <a:pt x="1528394" y="108902"/>
                  </a:moveTo>
                  <a:lnTo>
                    <a:pt x="1497850" y="108902"/>
                  </a:lnTo>
                  <a:lnTo>
                    <a:pt x="1497850" y="139446"/>
                  </a:lnTo>
                  <a:lnTo>
                    <a:pt x="1528394" y="139446"/>
                  </a:lnTo>
                  <a:lnTo>
                    <a:pt x="1528394" y="108902"/>
                  </a:lnTo>
                  <a:close/>
                </a:path>
                <a:path w="2030730" h="506729">
                  <a:moveTo>
                    <a:pt x="2030425" y="0"/>
                  </a:moveTo>
                  <a:lnTo>
                    <a:pt x="1999881" y="0"/>
                  </a:lnTo>
                  <a:lnTo>
                    <a:pt x="1999881" y="30543"/>
                  </a:lnTo>
                  <a:lnTo>
                    <a:pt x="2030425" y="30543"/>
                  </a:lnTo>
                  <a:lnTo>
                    <a:pt x="2030425" y="0"/>
                  </a:lnTo>
                  <a:close/>
                </a:path>
              </a:pathLst>
            </a:custGeom>
            <a:solidFill>
              <a:srgbClr val="4CB8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799749" y="8441366"/>
              <a:ext cx="1998345" cy="495934"/>
            </a:xfrm>
            <a:custGeom>
              <a:avLst/>
              <a:gdLst/>
              <a:ahLst/>
              <a:cxnLst/>
              <a:rect l="l" t="t" r="r" b="b"/>
              <a:pathLst>
                <a:path w="1998345" h="495934">
                  <a:moveTo>
                    <a:pt x="0" y="495325"/>
                  </a:moveTo>
                  <a:lnTo>
                    <a:pt x="230730" y="431221"/>
                  </a:lnTo>
                  <a:lnTo>
                    <a:pt x="359422" y="395781"/>
                  </a:lnTo>
                  <a:lnTo>
                    <a:pt x="432679" y="376340"/>
                  </a:lnTo>
                  <a:lnTo>
                    <a:pt x="497103" y="360235"/>
                  </a:lnTo>
                  <a:lnTo>
                    <a:pt x="617915" y="330020"/>
                  </a:lnTo>
                  <a:lnTo>
                    <a:pt x="785496" y="287805"/>
                  </a:lnTo>
                  <a:lnTo>
                    <a:pt x="934191" y="250255"/>
                  </a:lnTo>
                  <a:lnTo>
                    <a:pt x="998347" y="234035"/>
                  </a:lnTo>
                  <a:lnTo>
                    <a:pt x="1497228" y="112572"/>
                  </a:lnTo>
                  <a:lnTo>
                    <a:pt x="1997887" y="0"/>
                  </a:lnTo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780542" y="8425993"/>
              <a:ext cx="2034539" cy="529590"/>
            </a:xfrm>
            <a:custGeom>
              <a:avLst/>
              <a:gdLst/>
              <a:ahLst/>
              <a:cxnLst/>
              <a:rect l="l" t="t" r="r" b="b"/>
              <a:pathLst>
                <a:path w="2034539" h="529590">
                  <a:moveTo>
                    <a:pt x="36004" y="511390"/>
                  </a:moveTo>
                  <a:lnTo>
                    <a:pt x="17995" y="493382"/>
                  </a:lnTo>
                  <a:lnTo>
                    <a:pt x="0" y="511390"/>
                  </a:lnTo>
                  <a:lnTo>
                    <a:pt x="17995" y="529399"/>
                  </a:lnTo>
                  <a:lnTo>
                    <a:pt x="36004" y="511390"/>
                  </a:lnTo>
                  <a:close/>
                </a:path>
                <a:path w="2034539" h="529590">
                  <a:moveTo>
                    <a:pt x="535076" y="376504"/>
                  </a:moveTo>
                  <a:lnTo>
                    <a:pt x="517067" y="358495"/>
                  </a:lnTo>
                  <a:lnTo>
                    <a:pt x="499071" y="376504"/>
                  </a:lnTo>
                  <a:lnTo>
                    <a:pt x="517067" y="394512"/>
                  </a:lnTo>
                  <a:lnTo>
                    <a:pt x="535076" y="376504"/>
                  </a:lnTo>
                  <a:close/>
                </a:path>
                <a:path w="2034539" h="529590">
                  <a:moveTo>
                    <a:pt x="1034072" y="250367"/>
                  </a:moveTo>
                  <a:lnTo>
                    <a:pt x="1016063" y="232359"/>
                  </a:lnTo>
                  <a:lnTo>
                    <a:pt x="998067" y="250367"/>
                  </a:lnTo>
                  <a:lnTo>
                    <a:pt x="1016063" y="268376"/>
                  </a:lnTo>
                  <a:lnTo>
                    <a:pt x="1034072" y="250367"/>
                  </a:lnTo>
                  <a:close/>
                </a:path>
                <a:path w="2034539" h="529590">
                  <a:moveTo>
                    <a:pt x="1534820" y="129209"/>
                  </a:moveTo>
                  <a:lnTo>
                    <a:pt x="1516811" y="111201"/>
                  </a:lnTo>
                  <a:lnTo>
                    <a:pt x="1498815" y="129209"/>
                  </a:lnTo>
                  <a:lnTo>
                    <a:pt x="1516811" y="147218"/>
                  </a:lnTo>
                  <a:lnTo>
                    <a:pt x="1534820" y="129209"/>
                  </a:lnTo>
                  <a:close/>
                </a:path>
                <a:path w="2034539" h="529590">
                  <a:moveTo>
                    <a:pt x="2034374" y="18008"/>
                  </a:moveTo>
                  <a:lnTo>
                    <a:pt x="2016366" y="0"/>
                  </a:lnTo>
                  <a:lnTo>
                    <a:pt x="1998370" y="18008"/>
                  </a:lnTo>
                  <a:lnTo>
                    <a:pt x="2016366" y="36017"/>
                  </a:lnTo>
                  <a:lnTo>
                    <a:pt x="2034374" y="18008"/>
                  </a:lnTo>
                  <a:close/>
                </a:path>
              </a:pathLst>
            </a:custGeom>
            <a:solidFill>
              <a:srgbClr val="4CB8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799882" y="8461435"/>
              <a:ext cx="1997710" cy="513080"/>
            </a:xfrm>
            <a:custGeom>
              <a:avLst/>
              <a:gdLst/>
              <a:ahLst/>
              <a:cxnLst/>
              <a:rect l="l" t="t" r="r" b="b"/>
              <a:pathLst>
                <a:path w="1997710" h="513079">
                  <a:moveTo>
                    <a:pt x="0" y="513016"/>
                  </a:moveTo>
                  <a:lnTo>
                    <a:pt x="282172" y="434144"/>
                  </a:lnTo>
                  <a:lnTo>
                    <a:pt x="428053" y="393249"/>
                  </a:lnTo>
                  <a:lnTo>
                    <a:pt x="484285" y="377185"/>
                  </a:lnTo>
                  <a:lnTo>
                    <a:pt x="497509" y="372808"/>
                  </a:lnTo>
                  <a:lnTo>
                    <a:pt x="996962" y="241007"/>
                  </a:lnTo>
                  <a:lnTo>
                    <a:pt x="1495767" y="116293"/>
                  </a:lnTo>
                  <a:lnTo>
                    <a:pt x="1997151" y="0"/>
                  </a:lnTo>
                </a:path>
              </a:pathLst>
            </a:custGeom>
            <a:ln w="5080">
              <a:solidFill>
                <a:srgbClr val="4CB854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781672" y="8447138"/>
              <a:ext cx="2029460" cy="542925"/>
            </a:xfrm>
            <a:custGeom>
              <a:avLst/>
              <a:gdLst/>
              <a:ahLst/>
              <a:cxnLst/>
              <a:rect l="l" t="t" r="r" b="b"/>
              <a:pathLst>
                <a:path w="2029460" h="542925">
                  <a:moveTo>
                    <a:pt x="30873" y="518401"/>
                  </a:moveTo>
                  <a:lnTo>
                    <a:pt x="23964" y="511492"/>
                  </a:lnTo>
                  <a:lnTo>
                    <a:pt x="6921" y="511492"/>
                  </a:lnTo>
                  <a:lnTo>
                    <a:pt x="0" y="518401"/>
                  </a:lnTo>
                  <a:lnTo>
                    <a:pt x="0" y="535444"/>
                  </a:lnTo>
                  <a:lnTo>
                    <a:pt x="6921" y="542353"/>
                  </a:lnTo>
                  <a:lnTo>
                    <a:pt x="23964" y="542353"/>
                  </a:lnTo>
                  <a:lnTo>
                    <a:pt x="30873" y="535444"/>
                  </a:lnTo>
                  <a:lnTo>
                    <a:pt x="30873" y="526923"/>
                  </a:lnTo>
                  <a:lnTo>
                    <a:pt x="30873" y="518401"/>
                  </a:lnTo>
                  <a:close/>
                </a:path>
                <a:path w="2029460" h="542925">
                  <a:moveTo>
                    <a:pt x="530313" y="379704"/>
                  </a:moveTo>
                  <a:lnTo>
                    <a:pt x="523405" y="372795"/>
                  </a:lnTo>
                  <a:lnTo>
                    <a:pt x="506361" y="372795"/>
                  </a:lnTo>
                  <a:lnTo>
                    <a:pt x="499440" y="379704"/>
                  </a:lnTo>
                  <a:lnTo>
                    <a:pt x="499440" y="396748"/>
                  </a:lnTo>
                  <a:lnTo>
                    <a:pt x="506361" y="403656"/>
                  </a:lnTo>
                  <a:lnTo>
                    <a:pt x="523405" y="403656"/>
                  </a:lnTo>
                  <a:lnTo>
                    <a:pt x="530313" y="396748"/>
                  </a:lnTo>
                  <a:lnTo>
                    <a:pt x="530313" y="388226"/>
                  </a:lnTo>
                  <a:lnTo>
                    <a:pt x="530313" y="379704"/>
                  </a:lnTo>
                  <a:close/>
                </a:path>
                <a:path w="2029460" h="542925">
                  <a:moveTo>
                    <a:pt x="1029195" y="245999"/>
                  </a:moveTo>
                  <a:lnTo>
                    <a:pt x="1022286" y="239090"/>
                  </a:lnTo>
                  <a:lnTo>
                    <a:pt x="1005243" y="239090"/>
                  </a:lnTo>
                  <a:lnTo>
                    <a:pt x="998334" y="245999"/>
                  </a:lnTo>
                  <a:lnTo>
                    <a:pt x="998334" y="263042"/>
                  </a:lnTo>
                  <a:lnTo>
                    <a:pt x="1005243" y="269951"/>
                  </a:lnTo>
                  <a:lnTo>
                    <a:pt x="1022286" y="269951"/>
                  </a:lnTo>
                  <a:lnTo>
                    <a:pt x="1029195" y="263042"/>
                  </a:lnTo>
                  <a:lnTo>
                    <a:pt x="1029195" y="254520"/>
                  </a:lnTo>
                  <a:lnTo>
                    <a:pt x="1029195" y="245999"/>
                  </a:lnTo>
                  <a:close/>
                </a:path>
                <a:path w="2029460" h="542925">
                  <a:moveTo>
                    <a:pt x="1529384" y="122224"/>
                  </a:moveTo>
                  <a:lnTo>
                    <a:pt x="1522476" y="115316"/>
                  </a:lnTo>
                  <a:lnTo>
                    <a:pt x="1505432" y="115316"/>
                  </a:lnTo>
                  <a:lnTo>
                    <a:pt x="1498523" y="122224"/>
                  </a:lnTo>
                  <a:lnTo>
                    <a:pt x="1498523" y="139268"/>
                  </a:lnTo>
                  <a:lnTo>
                    <a:pt x="1505432" y="146177"/>
                  </a:lnTo>
                  <a:lnTo>
                    <a:pt x="1522476" y="146177"/>
                  </a:lnTo>
                  <a:lnTo>
                    <a:pt x="1529384" y="139268"/>
                  </a:lnTo>
                  <a:lnTo>
                    <a:pt x="1529384" y="130746"/>
                  </a:lnTo>
                  <a:lnTo>
                    <a:pt x="1529384" y="122224"/>
                  </a:lnTo>
                  <a:close/>
                </a:path>
                <a:path w="2029460" h="542925">
                  <a:moveTo>
                    <a:pt x="2029447" y="6908"/>
                  </a:moveTo>
                  <a:lnTo>
                    <a:pt x="2022538" y="0"/>
                  </a:lnTo>
                  <a:lnTo>
                    <a:pt x="2005495" y="0"/>
                  </a:lnTo>
                  <a:lnTo>
                    <a:pt x="1998573" y="6908"/>
                  </a:lnTo>
                  <a:lnTo>
                    <a:pt x="1998573" y="23952"/>
                  </a:lnTo>
                  <a:lnTo>
                    <a:pt x="2005495" y="30861"/>
                  </a:lnTo>
                  <a:lnTo>
                    <a:pt x="2022538" y="30861"/>
                  </a:lnTo>
                  <a:lnTo>
                    <a:pt x="2029447" y="23952"/>
                  </a:lnTo>
                  <a:lnTo>
                    <a:pt x="2029447" y="15430"/>
                  </a:lnTo>
                  <a:lnTo>
                    <a:pt x="2029447" y="6908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781161" y="899508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31559"/>
                  </a:moveTo>
                  <a:lnTo>
                    <a:pt x="31559" y="0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781161" y="8995090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559" y="31559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4" name="object 304"/>
          <p:cNvSpPr/>
          <p:nvPr/>
        </p:nvSpPr>
        <p:spPr>
          <a:xfrm>
            <a:off x="6524211" y="8992406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5763"/>
                </a:lnTo>
              </a:path>
            </a:pathLst>
          </a:custGeom>
          <a:ln w="3175">
            <a:solidFill>
              <a:srgbClr val="6BA44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5" name="object 305"/>
          <p:cNvGrpSpPr/>
          <p:nvPr/>
        </p:nvGrpSpPr>
        <p:grpSpPr>
          <a:xfrm>
            <a:off x="6506566" y="8463297"/>
            <a:ext cx="2033270" cy="600075"/>
            <a:chOff x="779660" y="8463296"/>
            <a:chExt cx="2033270" cy="600075"/>
          </a:xfrm>
        </p:grpSpPr>
        <p:sp>
          <p:nvSpPr>
            <p:cNvPr id="306" name="object 306"/>
            <p:cNvSpPr/>
            <p:nvPr/>
          </p:nvSpPr>
          <p:spPr>
            <a:xfrm>
              <a:off x="797342" y="8481582"/>
              <a:ext cx="1998345" cy="530225"/>
            </a:xfrm>
            <a:custGeom>
              <a:avLst/>
              <a:gdLst/>
              <a:ahLst/>
              <a:cxnLst/>
              <a:rect l="l" t="t" r="r" b="b"/>
              <a:pathLst>
                <a:path w="1998345" h="530225">
                  <a:moveTo>
                    <a:pt x="0" y="530021"/>
                  </a:moveTo>
                  <a:lnTo>
                    <a:pt x="499541" y="384403"/>
                  </a:lnTo>
                  <a:lnTo>
                    <a:pt x="998219" y="247243"/>
                  </a:lnTo>
                  <a:lnTo>
                    <a:pt x="1498600" y="119380"/>
                  </a:lnTo>
                  <a:lnTo>
                    <a:pt x="1998141" y="0"/>
                  </a:lnTo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1280088" y="885053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31559"/>
                  </a:moveTo>
                  <a:lnTo>
                    <a:pt x="31559" y="0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1280088" y="8850542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559" y="31559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1296231" y="8847856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763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1780227" y="8713523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31559"/>
                  </a:moveTo>
                  <a:lnTo>
                    <a:pt x="31559" y="0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1780227" y="871352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559" y="31559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1796370" y="8710842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763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2279554" y="8585592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31559"/>
                  </a:moveTo>
                  <a:lnTo>
                    <a:pt x="31559" y="0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2279554" y="858559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559" y="31559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2295697" y="858291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763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2779401" y="846597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31559"/>
                  </a:moveTo>
                  <a:lnTo>
                    <a:pt x="31559" y="0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2779401" y="846598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559" y="31559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2795545" y="8463296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763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803269" y="8499379"/>
              <a:ext cx="1990725" cy="547370"/>
            </a:xfrm>
            <a:custGeom>
              <a:avLst/>
              <a:gdLst/>
              <a:ahLst/>
              <a:cxnLst/>
              <a:rect l="l" t="t" r="r" b="b"/>
              <a:pathLst>
                <a:path w="1990725" h="547370">
                  <a:moveTo>
                    <a:pt x="0" y="546938"/>
                  </a:moveTo>
                  <a:lnTo>
                    <a:pt x="492759" y="401320"/>
                  </a:lnTo>
                  <a:lnTo>
                    <a:pt x="994841" y="258216"/>
                  </a:lnTo>
                  <a:lnTo>
                    <a:pt x="1493520" y="127838"/>
                  </a:lnTo>
                  <a:lnTo>
                    <a:pt x="1990521" y="0"/>
                  </a:lnTo>
                </a:path>
              </a:pathLst>
            </a:custGeom>
            <a:ln w="5080">
              <a:solidFill>
                <a:srgbClr val="4CB854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1280405" y="8884809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5" h="28575">
                  <a:moveTo>
                    <a:pt x="15722" y="0"/>
                  </a:moveTo>
                  <a:lnTo>
                    <a:pt x="0" y="28422"/>
                  </a:lnTo>
                  <a:lnTo>
                    <a:pt x="30746" y="28422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1280405" y="8884809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5" h="28575">
                  <a:moveTo>
                    <a:pt x="0" y="28422"/>
                  </a:moveTo>
                  <a:lnTo>
                    <a:pt x="30746" y="28422"/>
                  </a:lnTo>
                  <a:lnTo>
                    <a:pt x="15722" y="0"/>
                  </a:lnTo>
                  <a:lnTo>
                    <a:pt x="0" y="28422"/>
                  </a:lnTo>
                  <a:close/>
                </a:path>
              </a:pathLst>
            </a:custGeom>
            <a:ln w="3175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781140" y="9033075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5" h="28575">
                  <a:moveTo>
                    <a:pt x="15722" y="0"/>
                  </a:moveTo>
                  <a:lnTo>
                    <a:pt x="0" y="28422"/>
                  </a:lnTo>
                  <a:lnTo>
                    <a:pt x="30746" y="28422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781140" y="9033075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5" h="28575">
                  <a:moveTo>
                    <a:pt x="0" y="28422"/>
                  </a:moveTo>
                  <a:lnTo>
                    <a:pt x="30746" y="28422"/>
                  </a:lnTo>
                  <a:lnTo>
                    <a:pt x="15722" y="0"/>
                  </a:lnTo>
                  <a:lnTo>
                    <a:pt x="0" y="28422"/>
                  </a:lnTo>
                  <a:close/>
                </a:path>
              </a:pathLst>
            </a:custGeom>
            <a:ln w="3175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1780510" y="8743360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4" h="28575">
                  <a:moveTo>
                    <a:pt x="15722" y="0"/>
                  </a:moveTo>
                  <a:lnTo>
                    <a:pt x="0" y="28422"/>
                  </a:lnTo>
                  <a:lnTo>
                    <a:pt x="30746" y="28422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1780510" y="8743360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4" h="28575">
                  <a:moveTo>
                    <a:pt x="0" y="28422"/>
                  </a:moveTo>
                  <a:lnTo>
                    <a:pt x="30746" y="28422"/>
                  </a:lnTo>
                  <a:lnTo>
                    <a:pt x="15722" y="0"/>
                  </a:lnTo>
                  <a:lnTo>
                    <a:pt x="0" y="28422"/>
                  </a:lnTo>
                  <a:close/>
                </a:path>
              </a:pathLst>
            </a:custGeom>
            <a:ln w="3175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2280225" y="8610117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4" h="28575">
                  <a:moveTo>
                    <a:pt x="15722" y="0"/>
                  </a:moveTo>
                  <a:lnTo>
                    <a:pt x="0" y="28422"/>
                  </a:lnTo>
                  <a:lnTo>
                    <a:pt x="30746" y="28422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2280225" y="8610117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4" h="28575">
                  <a:moveTo>
                    <a:pt x="0" y="28422"/>
                  </a:moveTo>
                  <a:lnTo>
                    <a:pt x="30746" y="28422"/>
                  </a:lnTo>
                  <a:lnTo>
                    <a:pt x="15722" y="0"/>
                  </a:lnTo>
                  <a:lnTo>
                    <a:pt x="0" y="28422"/>
                  </a:lnTo>
                  <a:close/>
                </a:path>
              </a:pathLst>
            </a:custGeom>
            <a:ln w="3175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2780093" y="8485800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4" h="28575">
                  <a:moveTo>
                    <a:pt x="15722" y="0"/>
                  </a:moveTo>
                  <a:lnTo>
                    <a:pt x="0" y="28422"/>
                  </a:lnTo>
                  <a:lnTo>
                    <a:pt x="30746" y="28422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2780093" y="8485800"/>
              <a:ext cx="31115" cy="28575"/>
            </a:xfrm>
            <a:custGeom>
              <a:avLst/>
              <a:gdLst/>
              <a:ahLst/>
              <a:cxnLst/>
              <a:rect l="l" t="t" r="r" b="b"/>
              <a:pathLst>
                <a:path w="31114" h="28575">
                  <a:moveTo>
                    <a:pt x="0" y="28422"/>
                  </a:moveTo>
                  <a:lnTo>
                    <a:pt x="30746" y="28422"/>
                  </a:lnTo>
                  <a:lnTo>
                    <a:pt x="15722" y="0"/>
                  </a:lnTo>
                  <a:lnTo>
                    <a:pt x="0" y="28422"/>
                  </a:lnTo>
                  <a:close/>
                </a:path>
              </a:pathLst>
            </a:custGeom>
            <a:ln w="3175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30" name="object 330"/>
          <p:cNvGraphicFramePr>
            <a:graphicFrameLocks noGrp="1"/>
          </p:cNvGraphicFramePr>
          <p:nvPr/>
        </p:nvGraphicFramePr>
        <p:xfrm>
          <a:off x="6517959" y="7968535"/>
          <a:ext cx="2004691" cy="3373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2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1401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178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9527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41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1115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4828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</a:tblGrid>
              <a:tr h="195741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46B751"/>
                      </a:solidFill>
                      <a:prstDash val="solid"/>
                    </a:lnR>
                    <a:lnB w="6350">
                      <a:solidFill>
                        <a:srgbClr val="939598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6">
                  <a:txBody>
                    <a:bodyPr/>
                    <a:lstStyle/>
                    <a:p>
                      <a:pPr marL="138430" marR="238760" indent="27305">
                        <a:lnSpc>
                          <a:spcPct val="125000"/>
                        </a:lnSpc>
                        <a:spcBef>
                          <a:spcPts val="150"/>
                        </a:spcBef>
                      </a:pPr>
                      <a:r>
                        <a:rPr sz="4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Transformador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Clase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aislamiento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155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r>
                        <a:rPr lang="es-ES" sz="4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Sobrecalentamiento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debido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carcasa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(K)</a:t>
                      </a:r>
                      <a:endParaRPr sz="4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L w="6350">
                      <a:solidFill>
                        <a:srgbClr val="46B751"/>
                      </a:solidFill>
                      <a:prstDash val="solid"/>
                    </a:lnL>
                    <a:lnR w="6350">
                      <a:solidFill>
                        <a:srgbClr val="46B751"/>
                      </a:solidFill>
                      <a:prstDash val="solid"/>
                    </a:lnR>
                    <a:lnT w="6350">
                      <a:solidFill>
                        <a:srgbClr val="46B751"/>
                      </a:solidFill>
                      <a:prstDash val="solid"/>
                    </a:lnT>
                    <a:lnB w="6350">
                      <a:solidFill>
                        <a:srgbClr val="939598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983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450" dirty="0">
                        <a:latin typeface="Times New Roman"/>
                        <a:cs typeface="Times New Roman"/>
                      </a:endParaRPr>
                    </a:p>
                    <a:p>
                      <a:pPr marL="42545">
                        <a:lnSpc>
                          <a:spcPct val="100000"/>
                        </a:lnSpc>
                      </a:pPr>
                      <a:r>
                        <a:rPr lang="es-ES" sz="450" u="dash" dirty="0">
                          <a:solidFill>
                            <a:srgbClr val="171514"/>
                          </a:solidFill>
                          <a:uFill>
                            <a:solidFill>
                              <a:srgbClr val="4CB854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endParaRPr sz="4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445" marB="0">
                    <a:lnL w="6350">
                      <a:solidFill>
                        <a:srgbClr val="939598"/>
                      </a:solidFill>
                      <a:prstDash val="solid"/>
                    </a:lnL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93959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recinto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R w="6350">
                      <a:solidFill>
                        <a:srgbClr val="46B751"/>
                      </a:solidFill>
                      <a:prstDash val="solid"/>
                    </a:lnR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93959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lang="es-ES" sz="450" u="dash" dirty="0">
                          <a:solidFill>
                            <a:srgbClr val="171514"/>
                          </a:solidFill>
                          <a:uFill>
                            <a:solidFill>
                              <a:srgbClr val="4CB854"/>
                            </a:solidFill>
                          </a:uFill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5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L w="6350">
                      <a:solidFill>
                        <a:srgbClr val="46B751"/>
                      </a:solidFill>
                      <a:prstDash val="solid"/>
                    </a:lnL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46B75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lang="es-ES" sz="500" u="dash" dirty="0">
                          <a:solidFill>
                            <a:srgbClr val="171514"/>
                          </a:solidFill>
                          <a:uFill>
                            <a:solidFill>
                              <a:srgbClr val="4CB854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00" u="dash" spc="-10" dirty="0">
                          <a:solidFill>
                            <a:srgbClr val="171514"/>
                          </a:solidFill>
                          <a:uFill>
                            <a:solidFill>
                              <a:srgbClr val="4CB854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5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46B75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46B75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lang="es-ES" sz="500" u="dash" dirty="0">
                          <a:solidFill>
                            <a:srgbClr val="171514"/>
                          </a:solidFill>
                          <a:uFill>
                            <a:solidFill>
                              <a:srgbClr val="4CB854"/>
                            </a:solidFill>
                          </a:uFill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5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46B75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46B75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R w="6350">
                      <a:solidFill>
                        <a:srgbClr val="46B751"/>
                      </a:solidFill>
                      <a:prstDash val="solid"/>
                    </a:lnR>
                    <a:lnT w="6350">
                      <a:solidFill>
                        <a:srgbClr val="939598"/>
                      </a:solidFill>
                      <a:prstDash val="solid"/>
                    </a:lnT>
                    <a:lnB w="6350">
                      <a:solidFill>
                        <a:srgbClr val="46B75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31" name="object 331"/>
          <p:cNvSpPr/>
          <p:nvPr/>
        </p:nvSpPr>
        <p:spPr>
          <a:xfrm>
            <a:off x="7146628" y="8204593"/>
            <a:ext cx="28575" cy="28575"/>
          </a:xfrm>
          <a:custGeom>
            <a:avLst/>
            <a:gdLst/>
            <a:ahLst/>
            <a:cxnLst/>
            <a:rect l="l" t="t" r="r" b="b"/>
            <a:pathLst>
              <a:path w="28575" h="28575">
                <a:moveTo>
                  <a:pt x="28105" y="28105"/>
                </a:moveTo>
                <a:lnTo>
                  <a:pt x="0" y="28105"/>
                </a:lnTo>
                <a:lnTo>
                  <a:pt x="0" y="0"/>
                </a:lnTo>
                <a:lnTo>
                  <a:pt x="28105" y="0"/>
                </a:lnTo>
                <a:lnTo>
                  <a:pt x="28105" y="28105"/>
                </a:lnTo>
                <a:close/>
              </a:path>
            </a:pathLst>
          </a:custGeom>
          <a:ln w="5422">
            <a:solidFill>
              <a:srgbClr val="4CB85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53407" y="8204911"/>
            <a:ext cx="33020" cy="33020"/>
          </a:xfrm>
          <a:custGeom>
            <a:avLst/>
            <a:gdLst/>
            <a:ahLst/>
            <a:cxnLst/>
            <a:rect l="l" t="t" r="r" b="b"/>
            <a:pathLst>
              <a:path w="33019" h="33020">
                <a:moveTo>
                  <a:pt x="32473" y="0"/>
                </a:moveTo>
                <a:lnTo>
                  <a:pt x="0" y="0"/>
                </a:lnTo>
                <a:lnTo>
                  <a:pt x="0" y="32473"/>
                </a:lnTo>
                <a:lnTo>
                  <a:pt x="32473" y="32473"/>
                </a:lnTo>
                <a:lnTo>
                  <a:pt x="32473" y="0"/>
                </a:lnTo>
                <a:close/>
              </a:path>
            </a:pathLst>
          </a:custGeom>
          <a:solidFill>
            <a:srgbClr val="4CB85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3" name="object 333"/>
          <p:cNvGrpSpPr/>
          <p:nvPr/>
        </p:nvGrpSpPr>
        <p:grpSpPr>
          <a:xfrm>
            <a:off x="7550722" y="8199859"/>
            <a:ext cx="107314" cy="37465"/>
            <a:chOff x="1823816" y="8199858"/>
            <a:chExt cx="107314" cy="37465"/>
          </a:xfrm>
        </p:grpSpPr>
        <p:sp>
          <p:nvSpPr>
            <p:cNvPr id="334" name="object 334"/>
            <p:cNvSpPr/>
            <p:nvPr/>
          </p:nvSpPr>
          <p:spPr>
            <a:xfrm>
              <a:off x="1860204" y="819985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8478" y="0"/>
                  </a:moveTo>
                  <a:lnTo>
                    <a:pt x="0" y="18478"/>
                  </a:lnTo>
                  <a:lnTo>
                    <a:pt x="18478" y="36956"/>
                  </a:lnTo>
                  <a:lnTo>
                    <a:pt x="36956" y="18478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4CB8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1823816" y="8218336"/>
              <a:ext cx="107314" cy="0"/>
            </a:xfrm>
            <a:custGeom>
              <a:avLst/>
              <a:gdLst/>
              <a:ahLst/>
              <a:cxnLst/>
              <a:rect l="l" t="t" r="r" b="b"/>
              <a:pathLst>
                <a:path w="107314">
                  <a:moveTo>
                    <a:pt x="0" y="0"/>
                  </a:moveTo>
                  <a:lnTo>
                    <a:pt x="107010" y="0"/>
                  </a:lnTo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6" name="object 336"/>
          <p:cNvSpPr/>
          <p:nvPr/>
        </p:nvSpPr>
        <p:spPr>
          <a:xfrm>
            <a:off x="7839030" y="8202651"/>
            <a:ext cx="31115" cy="31115"/>
          </a:xfrm>
          <a:custGeom>
            <a:avLst/>
            <a:gdLst/>
            <a:ahLst/>
            <a:cxnLst/>
            <a:rect l="l" t="t" r="r" b="b"/>
            <a:pathLst>
              <a:path w="31114" h="31115">
                <a:moveTo>
                  <a:pt x="23952" y="0"/>
                </a:moveTo>
                <a:lnTo>
                  <a:pt x="6908" y="0"/>
                </a:lnTo>
                <a:lnTo>
                  <a:pt x="0" y="6908"/>
                </a:lnTo>
                <a:lnTo>
                  <a:pt x="0" y="23952"/>
                </a:lnTo>
                <a:lnTo>
                  <a:pt x="6908" y="30860"/>
                </a:lnTo>
                <a:lnTo>
                  <a:pt x="23952" y="30860"/>
                </a:lnTo>
                <a:lnTo>
                  <a:pt x="30861" y="23952"/>
                </a:lnTo>
                <a:lnTo>
                  <a:pt x="30861" y="15430"/>
                </a:lnTo>
                <a:lnTo>
                  <a:pt x="30861" y="6908"/>
                </a:lnTo>
                <a:lnTo>
                  <a:pt x="23952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7" name="object 337"/>
          <p:cNvGrpSpPr/>
          <p:nvPr/>
        </p:nvGrpSpPr>
        <p:grpSpPr>
          <a:xfrm>
            <a:off x="8049636" y="8199884"/>
            <a:ext cx="107314" cy="36195"/>
            <a:chOff x="2322730" y="8199883"/>
            <a:chExt cx="107314" cy="36195"/>
          </a:xfrm>
        </p:grpSpPr>
        <p:sp>
          <p:nvSpPr>
            <p:cNvPr id="338" name="object 338"/>
            <p:cNvSpPr/>
            <p:nvPr/>
          </p:nvSpPr>
          <p:spPr>
            <a:xfrm>
              <a:off x="2361412" y="820256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31559"/>
                  </a:moveTo>
                  <a:lnTo>
                    <a:pt x="31559" y="0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2361412" y="820256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559" y="31559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2377555" y="8199883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763"/>
                  </a:lnTo>
                </a:path>
              </a:pathLst>
            </a:custGeom>
            <a:ln w="3175">
              <a:solidFill>
                <a:srgbClr val="6BA44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2322730" y="8218039"/>
              <a:ext cx="107314" cy="0"/>
            </a:xfrm>
            <a:custGeom>
              <a:avLst/>
              <a:gdLst/>
              <a:ahLst/>
              <a:cxnLst/>
              <a:rect l="l" t="t" r="r" b="b"/>
              <a:pathLst>
                <a:path w="107314">
                  <a:moveTo>
                    <a:pt x="0" y="0"/>
                  </a:moveTo>
                  <a:lnTo>
                    <a:pt x="107010" y="0"/>
                  </a:lnTo>
                </a:path>
              </a:pathLst>
            </a:custGeom>
            <a:ln w="5080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2" name="object 342"/>
          <p:cNvGrpSpPr/>
          <p:nvPr/>
        </p:nvGrpSpPr>
        <p:grpSpPr>
          <a:xfrm>
            <a:off x="8298830" y="8198093"/>
            <a:ext cx="107314" cy="36195"/>
            <a:chOff x="2571924" y="8198092"/>
            <a:chExt cx="107314" cy="36195"/>
          </a:xfrm>
        </p:grpSpPr>
        <p:sp>
          <p:nvSpPr>
            <p:cNvPr id="343" name="object 343"/>
            <p:cNvSpPr/>
            <p:nvPr/>
          </p:nvSpPr>
          <p:spPr>
            <a:xfrm>
              <a:off x="2571924" y="8217179"/>
              <a:ext cx="107314" cy="0"/>
            </a:xfrm>
            <a:custGeom>
              <a:avLst/>
              <a:gdLst/>
              <a:ahLst/>
              <a:cxnLst/>
              <a:rect l="l" t="t" r="r" b="b"/>
              <a:pathLst>
                <a:path w="107314">
                  <a:moveTo>
                    <a:pt x="0" y="0"/>
                  </a:moveTo>
                  <a:lnTo>
                    <a:pt x="107010" y="0"/>
                  </a:lnTo>
                </a:path>
              </a:pathLst>
            </a:custGeom>
            <a:ln w="5080">
              <a:solidFill>
                <a:srgbClr val="4CB854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2607649" y="8200518"/>
              <a:ext cx="35560" cy="31115"/>
            </a:xfrm>
            <a:custGeom>
              <a:avLst/>
              <a:gdLst/>
              <a:ahLst/>
              <a:cxnLst/>
              <a:rect l="l" t="t" r="r" b="b"/>
              <a:pathLst>
                <a:path w="35560" h="31115">
                  <a:moveTo>
                    <a:pt x="18046" y="0"/>
                  </a:moveTo>
                  <a:lnTo>
                    <a:pt x="0" y="30759"/>
                  </a:lnTo>
                  <a:lnTo>
                    <a:pt x="35280" y="30759"/>
                  </a:lnTo>
                  <a:lnTo>
                    <a:pt x="180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2607649" y="8200518"/>
              <a:ext cx="35560" cy="31115"/>
            </a:xfrm>
            <a:custGeom>
              <a:avLst/>
              <a:gdLst/>
              <a:ahLst/>
              <a:cxnLst/>
              <a:rect l="l" t="t" r="r" b="b"/>
              <a:pathLst>
                <a:path w="35560" h="31115">
                  <a:moveTo>
                    <a:pt x="0" y="30759"/>
                  </a:moveTo>
                  <a:lnTo>
                    <a:pt x="35280" y="30759"/>
                  </a:lnTo>
                  <a:lnTo>
                    <a:pt x="18046" y="0"/>
                  </a:lnTo>
                  <a:lnTo>
                    <a:pt x="0" y="30759"/>
                  </a:lnTo>
                  <a:close/>
                </a:path>
              </a:pathLst>
            </a:custGeom>
            <a:ln w="4851">
              <a:solidFill>
                <a:srgbClr val="4CB85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6" name="object 346"/>
          <p:cNvGrpSpPr/>
          <p:nvPr/>
        </p:nvGrpSpPr>
        <p:grpSpPr>
          <a:xfrm>
            <a:off x="6518707" y="8496638"/>
            <a:ext cx="1533525" cy="709295"/>
            <a:chOff x="791800" y="8496637"/>
            <a:chExt cx="1533525" cy="709295"/>
          </a:xfrm>
        </p:grpSpPr>
        <p:sp>
          <p:nvSpPr>
            <p:cNvPr id="347" name="object 347"/>
            <p:cNvSpPr/>
            <p:nvPr/>
          </p:nvSpPr>
          <p:spPr>
            <a:xfrm>
              <a:off x="797896" y="8531100"/>
              <a:ext cx="1490980" cy="668655"/>
            </a:xfrm>
            <a:custGeom>
              <a:avLst/>
              <a:gdLst/>
              <a:ahLst/>
              <a:cxnLst/>
              <a:rect l="l" t="t" r="r" b="b"/>
              <a:pathLst>
                <a:path w="1490980" h="668654">
                  <a:moveTo>
                    <a:pt x="0" y="0"/>
                  </a:moveTo>
                  <a:lnTo>
                    <a:pt x="1490433" y="0"/>
                  </a:lnTo>
                  <a:lnTo>
                    <a:pt x="1490433" y="668464"/>
                  </a:lnTo>
                </a:path>
              </a:pathLst>
            </a:custGeom>
            <a:ln w="12192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1311935" y="8496642"/>
              <a:ext cx="1013460" cy="360680"/>
            </a:xfrm>
            <a:custGeom>
              <a:avLst/>
              <a:gdLst/>
              <a:ahLst/>
              <a:cxnLst/>
              <a:rect l="l" t="t" r="r" b="b"/>
              <a:pathLst>
                <a:path w="1013460" h="360679">
                  <a:moveTo>
                    <a:pt x="71120" y="35191"/>
                  </a:moveTo>
                  <a:lnTo>
                    <a:pt x="0" y="0"/>
                  </a:lnTo>
                  <a:lnTo>
                    <a:pt x="0" y="71120"/>
                  </a:lnTo>
                  <a:lnTo>
                    <a:pt x="71120" y="35191"/>
                  </a:lnTo>
                  <a:close/>
                </a:path>
                <a:path w="1013460" h="360679">
                  <a:moveTo>
                    <a:pt x="1013218" y="360680"/>
                  </a:moveTo>
                  <a:lnTo>
                    <a:pt x="977290" y="289560"/>
                  </a:lnTo>
                  <a:lnTo>
                    <a:pt x="942098" y="360680"/>
                  </a:lnTo>
                  <a:lnTo>
                    <a:pt x="1013218" y="36068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9" name="object 349"/>
          <p:cNvGrpSpPr/>
          <p:nvPr/>
        </p:nvGrpSpPr>
        <p:grpSpPr>
          <a:xfrm>
            <a:off x="7205191" y="6267079"/>
            <a:ext cx="1567180" cy="1051560"/>
            <a:chOff x="1478285" y="6267079"/>
            <a:chExt cx="1567180" cy="1051560"/>
          </a:xfrm>
        </p:grpSpPr>
        <p:pic>
          <p:nvPicPr>
            <p:cNvPr id="350" name="object 35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478285" y="6450337"/>
              <a:ext cx="1567041" cy="868218"/>
            </a:xfrm>
            <a:prstGeom prst="rect">
              <a:avLst/>
            </a:prstGeom>
          </p:spPr>
        </p:pic>
        <p:sp>
          <p:nvSpPr>
            <p:cNvPr id="351" name="object 351"/>
            <p:cNvSpPr/>
            <p:nvPr/>
          </p:nvSpPr>
          <p:spPr>
            <a:xfrm>
              <a:off x="1505280" y="6269619"/>
              <a:ext cx="1527810" cy="139700"/>
            </a:xfrm>
            <a:custGeom>
              <a:avLst/>
              <a:gdLst/>
              <a:ahLst/>
              <a:cxnLst/>
              <a:rect l="l" t="t" r="r" b="b"/>
              <a:pathLst>
                <a:path w="1527810" h="139700">
                  <a:moveTo>
                    <a:pt x="0" y="0"/>
                  </a:moveTo>
                  <a:lnTo>
                    <a:pt x="1527416" y="0"/>
                  </a:lnTo>
                  <a:lnTo>
                    <a:pt x="1527416" y="139687"/>
                  </a:lnTo>
                  <a:lnTo>
                    <a:pt x="0" y="139687"/>
                  </a:lnTo>
                  <a:lnTo>
                    <a:pt x="0" y="5765"/>
                  </a:lnTo>
                  <a:lnTo>
                    <a:pt x="0" y="0"/>
                  </a:lnTo>
                  <a:close/>
                </a:path>
              </a:pathLst>
            </a:custGeom>
            <a:ln w="5080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1520087" y="6307422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19">
                  <a:moveTo>
                    <a:pt x="0" y="0"/>
                  </a:moveTo>
                  <a:lnTo>
                    <a:pt x="70713" y="0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1544172" y="629615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0" y="22098"/>
                  </a:moveTo>
                  <a:lnTo>
                    <a:pt x="22098" y="0"/>
                  </a:lnTo>
                </a:path>
                <a:path w="22225" h="22225">
                  <a:moveTo>
                    <a:pt x="22098" y="22098"/>
                  </a:moveTo>
                  <a:lnTo>
                    <a:pt x="0" y="0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1947875" y="6307422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19">
                  <a:moveTo>
                    <a:pt x="0" y="0"/>
                  </a:moveTo>
                  <a:lnTo>
                    <a:pt x="70713" y="0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1970200" y="629438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9888" y="0"/>
                  </a:moveTo>
                  <a:lnTo>
                    <a:pt x="5740" y="0"/>
                  </a:lnTo>
                  <a:lnTo>
                    <a:pt x="0" y="5727"/>
                  </a:lnTo>
                  <a:lnTo>
                    <a:pt x="0" y="19900"/>
                  </a:lnTo>
                  <a:lnTo>
                    <a:pt x="5740" y="25641"/>
                  </a:lnTo>
                  <a:lnTo>
                    <a:pt x="19888" y="25641"/>
                  </a:lnTo>
                  <a:lnTo>
                    <a:pt x="25628" y="19900"/>
                  </a:lnTo>
                  <a:lnTo>
                    <a:pt x="25628" y="12814"/>
                  </a:lnTo>
                  <a:lnTo>
                    <a:pt x="25628" y="5727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1970200" y="629438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28" y="12814"/>
                  </a:moveTo>
                  <a:lnTo>
                    <a:pt x="25628" y="19900"/>
                  </a:lnTo>
                  <a:lnTo>
                    <a:pt x="19888" y="25641"/>
                  </a:lnTo>
                  <a:lnTo>
                    <a:pt x="12801" y="25641"/>
                  </a:lnTo>
                  <a:lnTo>
                    <a:pt x="5740" y="25641"/>
                  </a:lnTo>
                  <a:lnTo>
                    <a:pt x="0" y="19900"/>
                  </a:lnTo>
                  <a:lnTo>
                    <a:pt x="0" y="12814"/>
                  </a:lnTo>
                  <a:lnTo>
                    <a:pt x="0" y="5727"/>
                  </a:lnTo>
                  <a:lnTo>
                    <a:pt x="5740" y="0"/>
                  </a:lnTo>
                  <a:lnTo>
                    <a:pt x="12801" y="0"/>
                  </a:lnTo>
                  <a:lnTo>
                    <a:pt x="19888" y="0"/>
                  </a:lnTo>
                  <a:lnTo>
                    <a:pt x="25628" y="5727"/>
                  </a:lnTo>
                  <a:lnTo>
                    <a:pt x="25628" y="12814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2283793" y="6307422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19">
                  <a:moveTo>
                    <a:pt x="0" y="0"/>
                  </a:moveTo>
                  <a:lnTo>
                    <a:pt x="70713" y="0"/>
                  </a:lnTo>
                </a:path>
              </a:pathLst>
            </a:custGeom>
            <a:ln w="5524">
              <a:solidFill>
                <a:srgbClr val="999C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2309652" y="629791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0"/>
                  </a:moveTo>
                  <a:lnTo>
                    <a:pt x="18567" y="0"/>
                  </a:lnTo>
                  <a:lnTo>
                    <a:pt x="18567" y="18567"/>
                  </a:lnTo>
                  <a:lnTo>
                    <a:pt x="0" y="18567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2665647" y="6307422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19">
                  <a:moveTo>
                    <a:pt x="0" y="0"/>
                  </a:moveTo>
                  <a:lnTo>
                    <a:pt x="70713" y="0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2689733" y="629615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0" y="22098"/>
                  </a:lnTo>
                  <a:lnTo>
                    <a:pt x="22098" y="22098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2689733" y="629615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22098" y="22098"/>
                  </a:lnTo>
                  <a:lnTo>
                    <a:pt x="0" y="22098"/>
                  </a:lnTo>
                  <a:lnTo>
                    <a:pt x="11049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1520087" y="6371506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19">
                  <a:moveTo>
                    <a:pt x="0" y="0"/>
                  </a:moveTo>
                  <a:lnTo>
                    <a:pt x="70713" y="0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1544172" y="636023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0" y="11049"/>
                  </a:lnTo>
                  <a:lnTo>
                    <a:pt x="11049" y="22098"/>
                  </a:lnTo>
                  <a:lnTo>
                    <a:pt x="22098" y="11049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1544172" y="636023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22098" y="11049"/>
                  </a:lnTo>
                  <a:lnTo>
                    <a:pt x="11049" y="22098"/>
                  </a:lnTo>
                  <a:lnTo>
                    <a:pt x="0" y="11049"/>
                  </a:lnTo>
                  <a:lnTo>
                    <a:pt x="11049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1947875" y="6371506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19">
                  <a:moveTo>
                    <a:pt x="0" y="0"/>
                  </a:moveTo>
                  <a:lnTo>
                    <a:pt x="70713" y="0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1970201" y="6358471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28" y="0"/>
                  </a:moveTo>
                  <a:lnTo>
                    <a:pt x="0" y="0"/>
                  </a:lnTo>
                  <a:lnTo>
                    <a:pt x="0" y="25628"/>
                  </a:lnTo>
                  <a:lnTo>
                    <a:pt x="25628" y="25628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1970195" y="635846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0" y="0"/>
                  </a:moveTo>
                  <a:lnTo>
                    <a:pt x="25628" y="0"/>
                  </a:lnTo>
                  <a:lnTo>
                    <a:pt x="25628" y="25628"/>
                  </a:lnTo>
                  <a:lnTo>
                    <a:pt x="0" y="25628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2283793" y="6371506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19">
                  <a:moveTo>
                    <a:pt x="0" y="0"/>
                  </a:moveTo>
                  <a:lnTo>
                    <a:pt x="70713" y="0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2306101" y="635846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2826" y="0"/>
                  </a:moveTo>
                  <a:lnTo>
                    <a:pt x="25641" y="25628"/>
                  </a:lnTo>
                  <a:lnTo>
                    <a:pt x="0" y="25628"/>
                  </a:lnTo>
                  <a:lnTo>
                    <a:pt x="12826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0" name="object 370"/>
          <p:cNvSpPr/>
          <p:nvPr/>
        </p:nvSpPr>
        <p:spPr>
          <a:xfrm>
            <a:off x="6926117" y="6451722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26117" y="652994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926117" y="660774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926117" y="6685960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926117" y="6763748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926117" y="684196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926117" y="6920200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926117" y="699798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926117" y="7076219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926117" y="715399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60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0" name="object 380"/>
          <p:cNvGrpSpPr/>
          <p:nvPr/>
        </p:nvGrpSpPr>
        <p:grpSpPr>
          <a:xfrm>
            <a:off x="6911496" y="6451728"/>
            <a:ext cx="49530" cy="860425"/>
            <a:chOff x="1184590" y="6451727"/>
            <a:chExt cx="49530" cy="860425"/>
          </a:xfrm>
        </p:grpSpPr>
        <p:sp>
          <p:nvSpPr>
            <p:cNvPr id="381" name="object 381"/>
            <p:cNvSpPr/>
            <p:nvPr/>
          </p:nvSpPr>
          <p:spPr>
            <a:xfrm>
              <a:off x="1199210" y="7232225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5">
                  <a:moveTo>
                    <a:pt x="0" y="0"/>
                  </a:moveTo>
                  <a:lnTo>
                    <a:pt x="3086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1199210" y="6451727"/>
              <a:ext cx="0" cy="859155"/>
            </a:xfrm>
            <a:custGeom>
              <a:avLst/>
              <a:gdLst/>
              <a:ahLst/>
              <a:cxnLst/>
              <a:rect l="l" t="t" r="r" b="b"/>
              <a:pathLst>
                <a:path h="859154">
                  <a:moveTo>
                    <a:pt x="0" y="85872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2B5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1199200" y="7309066"/>
              <a:ext cx="31115" cy="3175"/>
            </a:xfrm>
            <a:custGeom>
              <a:avLst/>
              <a:gdLst/>
              <a:ahLst/>
              <a:cxnLst/>
              <a:rect l="l" t="t" r="r" b="b"/>
              <a:pathLst>
                <a:path w="31115" h="3175">
                  <a:moveTo>
                    <a:pt x="0" y="2768"/>
                  </a:moveTo>
                  <a:lnTo>
                    <a:pt x="30871" y="2768"/>
                  </a:lnTo>
                  <a:lnTo>
                    <a:pt x="30871" y="0"/>
                  </a:lnTo>
                  <a:lnTo>
                    <a:pt x="0" y="0"/>
                  </a:lnTo>
                  <a:lnTo>
                    <a:pt x="0" y="2768"/>
                  </a:lnTo>
                  <a:close/>
                </a:path>
              </a:pathLst>
            </a:custGeom>
            <a:solidFill>
              <a:srgbClr val="B2B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1199437" y="7027529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6" y="0"/>
                  </a:moveTo>
                  <a:lnTo>
                    <a:pt x="0" y="13982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1188273" y="703043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0" y="22098"/>
                  </a:moveTo>
                  <a:lnTo>
                    <a:pt x="22098" y="0"/>
                  </a:lnTo>
                </a:path>
                <a:path w="22225" h="22225">
                  <a:moveTo>
                    <a:pt x="22098" y="22098"/>
                  </a:moveTo>
                  <a:lnTo>
                    <a:pt x="0" y="0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1199437" y="7066423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6" y="0"/>
                  </a:moveTo>
                  <a:lnTo>
                    <a:pt x="0" y="13981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1186510" y="7068006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19888" y="0"/>
                  </a:moveTo>
                  <a:lnTo>
                    <a:pt x="5740" y="0"/>
                  </a:lnTo>
                  <a:lnTo>
                    <a:pt x="0" y="5727"/>
                  </a:lnTo>
                  <a:lnTo>
                    <a:pt x="0" y="19900"/>
                  </a:lnTo>
                  <a:lnTo>
                    <a:pt x="5740" y="25641"/>
                  </a:lnTo>
                  <a:lnTo>
                    <a:pt x="19888" y="25641"/>
                  </a:lnTo>
                  <a:lnTo>
                    <a:pt x="25628" y="19900"/>
                  </a:lnTo>
                  <a:lnTo>
                    <a:pt x="25628" y="12814"/>
                  </a:lnTo>
                  <a:lnTo>
                    <a:pt x="25628" y="5727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1186510" y="7068006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25628" y="12814"/>
                  </a:moveTo>
                  <a:lnTo>
                    <a:pt x="25628" y="19900"/>
                  </a:lnTo>
                  <a:lnTo>
                    <a:pt x="19888" y="25641"/>
                  </a:lnTo>
                  <a:lnTo>
                    <a:pt x="12801" y="25641"/>
                  </a:lnTo>
                  <a:lnTo>
                    <a:pt x="5740" y="25641"/>
                  </a:lnTo>
                  <a:lnTo>
                    <a:pt x="0" y="19900"/>
                  </a:lnTo>
                  <a:lnTo>
                    <a:pt x="0" y="12814"/>
                  </a:lnTo>
                  <a:lnTo>
                    <a:pt x="0" y="5727"/>
                  </a:lnTo>
                  <a:lnTo>
                    <a:pt x="5740" y="0"/>
                  </a:lnTo>
                  <a:lnTo>
                    <a:pt x="12801" y="0"/>
                  </a:lnTo>
                  <a:lnTo>
                    <a:pt x="19888" y="0"/>
                  </a:lnTo>
                  <a:lnTo>
                    <a:pt x="25628" y="5727"/>
                  </a:lnTo>
                  <a:lnTo>
                    <a:pt x="25628" y="12814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1199437" y="7105332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46" y="0"/>
                  </a:moveTo>
                  <a:lnTo>
                    <a:pt x="0" y="13975"/>
                  </a:lnTo>
                </a:path>
              </a:pathLst>
            </a:custGeom>
            <a:ln w="5524">
              <a:solidFill>
                <a:srgbClr val="999C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1190040" y="711043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0"/>
                  </a:moveTo>
                  <a:lnTo>
                    <a:pt x="18567" y="0"/>
                  </a:lnTo>
                  <a:lnTo>
                    <a:pt x="18567" y="18567"/>
                  </a:lnTo>
                  <a:lnTo>
                    <a:pt x="0" y="18567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1199437" y="7144651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6" y="0"/>
                  </a:moveTo>
                  <a:lnTo>
                    <a:pt x="0" y="13981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1188273" y="71475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0" y="22098"/>
                  </a:lnTo>
                  <a:lnTo>
                    <a:pt x="22098" y="22098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1188273" y="71475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22098" y="22098"/>
                  </a:lnTo>
                  <a:lnTo>
                    <a:pt x="0" y="22098"/>
                  </a:lnTo>
                  <a:lnTo>
                    <a:pt x="11049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1199437" y="7183543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6" y="0"/>
                  </a:moveTo>
                  <a:lnTo>
                    <a:pt x="0" y="13981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1188273" y="718644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0" y="11049"/>
                  </a:lnTo>
                  <a:lnTo>
                    <a:pt x="11049" y="22098"/>
                  </a:lnTo>
                  <a:lnTo>
                    <a:pt x="22098" y="11049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1188273" y="718644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22098" y="11049"/>
                  </a:lnTo>
                  <a:lnTo>
                    <a:pt x="11049" y="22098"/>
                  </a:lnTo>
                  <a:lnTo>
                    <a:pt x="0" y="11049"/>
                  </a:lnTo>
                  <a:lnTo>
                    <a:pt x="11049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1199437" y="7222434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6" y="0"/>
                  </a:moveTo>
                  <a:lnTo>
                    <a:pt x="0" y="13982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1186510" y="722401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25628" y="0"/>
                  </a:moveTo>
                  <a:lnTo>
                    <a:pt x="0" y="0"/>
                  </a:lnTo>
                  <a:lnTo>
                    <a:pt x="0" y="25628"/>
                  </a:lnTo>
                  <a:lnTo>
                    <a:pt x="25628" y="25628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1186503" y="722401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0" y="0"/>
                  </a:moveTo>
                  <a:lnTo>
                    <a:pt x="25628" y="0"/>
                  </a:lnTo>
                  <a:lnTo>
                    <a:pt x="25628" y="25628"/>
                  </a:lnTo>
                  <a:lnTo>
                    <a:pt x="0" y="25628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1199437" y="7261819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46" y="0"/>
                  </a:moveTo>
                  <a:lnTo>
                    <a:pt x="0" y="13930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1186495" y="726290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12827" y="0"/>
                  </a:moveTo>
                  <a:lnTo>
                    <a:pt x="25654" y="25628"/>
                  </a:lnTo>
                  <a:lnTo>
                    <a:pt x="0" y="25628"/>
                  </a:lnTo>
                  <a:lnTo>
                    <a:pt x="12827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2" name="object 402"/>
          <p:cNvSpPr/>
          <p:nvPr/>
        </p:nvSpPr>
        <p:spPr>
          <a:xfrm>
            <a:off x="6696643" y="6453548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696643" y="653176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696643" y="660956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696643" y="668778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696643" y="676557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696643" y="684379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696643" y="6922026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696643" y="699981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696643" y="7078045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696643" y="7155820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8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2" name="object 412"/>
          <p:cNvGrpSpPr/>
          <p:nvPr/>
        </p:nvGrpSpPr>
        <p:grpSpPr>
          <a:xfrm>
            <a:off x="6682022" y="6453553"/>
            <a:ext cx="49530" cy="860425"/>
            <a:chOff x="955116" y="6453552"/>
            <a:chExt cx="49530" cy="860425"/>
          </a:xfrm>
        </p:grpSpPr>
        <p:sp>
          <p:nvSpPr>
            <p:cNvPr id="413" name="object 413"/>
            <p:cNvSpPr/>
            <p:nvPr/>
          </p:nvSpPr>
          <p:spPr>
            <a:xfrm>
              <a:off x="969736" y="7234052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5">
                  <a:moveTo>
                    <a:pt x="0" y="0"/>
                  </a:moveTo>
                  <a:lnTo>
                    <a:pt x="30858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969736" y="6453552"/>
              <a:ext cx="0" cy="859155"/>
            </a:xfrm>
            <a:custGeom>
              <a:avLst/>
              <a:gdLst/>
              <a:ahLst/>
              <a:cxnLst/>
              <a:rect l="l" t="t" r="r" b="b"/>
              <a:pathLst>
                <a:path h="859154">
                  <a:moveTo>
                    <a:pt x="0" y="85872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2B5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969738" y="7310891"/>
              <a:ext cx="31115" cy="3175"/>
            </a:xfrm>
            <a:custGeom>
              <a:avLst/>
              <a:gdLst/>
              <a:ahLst/>
              <a:cxnLst/>
              <a:rect l="l" t="t" r="r" b="b"/>
              <a:pathLst>
                <a:path w="31115" h="3175">
                  <a:moveTo>
                    <a:pt x="0" y="2768"/>
                  </a:moveTo>
                  <a:lnTo>
                    <a:pt x="30855" y="2768"/>
                  </a:lnTo>
                  <a:lnTo>
                    <a:pt x="30855" y="0"/>
                  </a:lnTo>
                  <a:lnTo>
                    <a:pt x="0" y="0"/>
                  </a:lnTo>
                  <a:lnTo>
                    <a:pt x="0" y="2768"/>
                  </a:lnTo>
                  <a:close/>
                </a:path>
              </a:pathLst>
            </a:custGeom>
            <a:solidFill>
              <a:srgbClr val="B2B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969962" y="7029361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32" y="0"/>
                  </a:moveTo>
                  <a:lnTo>
                    <a:pt x="0" y="13976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958799" y="703226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0" y="22098"/>
                  </a:moveTo>
                  <a:lnTo>
                    <a:pt x="22098" y="0"/>
                  </a:lnTo>
                </a:path>
                <a:path w="22225" h="22225">
                  <a:moveTo>
                    <a:pt x="22098" y="22098"/>
                  </a:moveTo>
                  <a:lnTo>
                    <a:pt x="0" y="0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969962" y="7068254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32" y="0"/>
                  </a:moveTo>
                  <a:lnTo>
                    <a:pt x="0" y="13975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957036" y="706981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19888" y="0"/>
                  </a:moveTo>
                  <a:lnTo>
                    <a:pt x="5740" y="0"/>
                  </a:lnTo>
                  <a:lnTo>
                    <a:pt x="0" y="5740"/>
                  </a:lnTo>
                  <a:lnTo>
                    <a:pt x="0" y="19913"/>
                  </a:lnTo>
                  <a:lnTo>
                    <a:pt x="5740" y="25653"/>
                  </a:lnTo>
                  <a:lnTo>
                    <a:pt x="19888" y="25653"/>
                  </a:lnTo>
                  <a:lnTo>
                    <a:pt x="25628" y="19913"/>
                  </a:lnTo>
                  <a:lnTo>
                    <a:pt x="25628" y="12826"/>
                  </a:lnTo>
                  <a:lnTo>
                    <a:pt x="25628" y="5740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957036" y="706981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25628" y="12826"/>
                  </a:moveTo>
                  <a:lnTo>
                    <a:pt x="25628" y="19913"/>
                  </a:lnTo>
                  <a:lnTo>
                    <a:pt x="19888" y="25653"/>
                  </a:lnTo>
                  <a:lnTo>
                    <a:pt x="12801" y="25653"/>
                  </a:lnTo>
                  <a:lnTo>
                    <a:pt x="5740" y="25653"/>
                  </a:lnTo>
                  <a:lnTo>
                    <a:pt x="0" y="19913"/>
                  </a:lnTo>
                  <a:lnTo>
                    <a:pt x="0" y="12826"/>
                  </a:lnTo>
                  <a:lnTo>
                    <a:pt x="0" y="5740"/>
                  </a:lnTo>
                  <a:lnTo>
                    <a:pt x="5740" y="0"/>
                  </a:lnTo>
                  <a:lnTo>
                    <a:pt x="12801" y="0"/>
                  </a:lnTo>
                  <a:lnTo>
                    <a:pt x="19888" y="0"/>
                  </a:lnTo>
                  <a:lnTo>
                    <a:pt x="25628" y="5740"/>
                  </a:lnTo>
                  <a:lnTo>
                    <a:pt x="25628" y="12826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969962" y="7107164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32" y="0"/>
                  </a:moveTo>
                  <a:lnTo>
                    <a:pt x="0" y="13969"/>
                  </a:lnTo>
                </a:path>
              </a:pathLst>
            </a:custGeom>
            <a:ln w="5524">
              <a:solidFill>
                <a:srgbClr val="999C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960567" y="711225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0"/>
                  </a:moveTo>
                  <a:lnTo>
                    <a:pt x="18567" y="0"/>
                  </a:lnTo>
                  <a:lnTo>
                    <a:pt x="18567" y="18567"/>
                  </a:lnTo>
                  <a:lnTo>
                    <a:pt x="0" y="18567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969962" y="7146481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32" y="0"/>
                  </a:moveTo>
                  <a:lnTo>
                    <a:pt x="0" y="13975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958799" y="71493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0" y="22098"/>
                  </a:lnTo>
                  <a:lnTo>
                    <a:pt x="22098" y="22098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958799" y="71493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22098" y="22098"/>
                  </a:lnTo>
                  <a:lnTo>
                    <a:pt x="0" y="22098"/>
                  </a:lnTo>
                  <a:lnTo>
                    <a:pt x="11049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969962" y="7185375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32" y="0"/>
                  </a:moveTo>
                  <a:lnTo>
                    <a:pt x="0" y="13975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958799" y="718827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0" y="11048"/>
                  </a:lnTo>
                  <a:lnTo>
                    <a:pt x="11049" y="22097"/>
                  </a:lnTo>
                  <a:lnTo>
                    <a:pt x="22098" y="11048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958799" y="718827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9" y="0"/>
                  </a:moveTo>
                  <a:lnTo>
                    <a:pt x="22098" y="11048"/>
                  </a:lnTo>
                  <a:lnTo>
                    <a:pt x="11049" y="22097"/>
                  </a:lnTo>
                  <a:lnTo>
                    <a:pt x="0" y="11048"/>
                  </a:lnTo>
                  <a:lnTo>
                    <a:pt x="11049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969962" y="7224265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32" y="0"/>
                  </a:moveTo>
                  <a:lnTo>
                    <a:pt x="0" y="13976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957033" y="722584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25628" y="0"/>
                  </a:moveTo>
                  <a:lnTo>
                    <a:pt x="0" y="0"/>
                  </a:lnTo>
                  <a:lnTo>
                    <a:pt x="0" y="25628"/>
                  </a:lnTo>
                  <a:lnTo>
                    <a:pt x="25628" y="25628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957031" y="722583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0" y="0"/>
                  </a:moveTo>
                  <a:lnTo>
                    <a:pt x="25628" y="0"/>
                  </a:lnTo>
                  <a:lnTo>
                    <a:pt x="25628" y="25628"/>
                  </a:lnTo>
                  <a:lnTo>
                    <a:pt x="0" y="25628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969962" y="7263649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32" y="0"/>
                  </a:moveTo>
                  <a:lnTo>
                    <a:pt x="0" y="13924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957021" y="726473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12827" y="0"/>
                  </a:moveTo>
                  <a:lnTo>
                    <a:pt x="25654" y="25628"/>
                  </a:lnTo>
                  <a:lnTo>
                    <a:pt x="0" y="25628"/>
                  </a:lnTo>
                  <a:lnTo>
                    <a:pt x="12827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4" name="object 434"/>
          <p:cNvSpPr/>
          <p:nvPr/>
        </p:nvSpPr>
        <p:spPr>
          <a:xfrm>
            <a:off x="6480538" y="6452049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480538" y="6530268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480538" y="6608069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80538" y="6686288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480538" y="6764076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480538" y="6842295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480538" y="692052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80538" y="699831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480538" y="707654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480538" y="715432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859" y="0"/>
                </a:lnTo>
              </a:path>
            </a:pathLst>
          </a:custGeom>
          <a:ln w="3175">
            <a:solidFill>
              <a:srgbClr val="D0D1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4" name="object 444"/>
          <p:cNvGrpSpPr/>
          <p:nvPr/>
        </p:nvGrpSpPr>
        <p:grpSpPr>
          <a:xfrm>
            <a:off x="6465917" y="6452054"/>
            <a:ext cx="49530" cy="860425"/>
            <a:chOff x="739011" y="6452053"/>
            <a:chExt cx="49530" cy="860425"/>
          </a:xfrm>
        </p:grpSpPr>
        <p:sp>
          <p:nvSpPr>
            <p:cNvPr id="445" name="object 445"/>
            <p:cNvSpPr/>
            <p:nvPr/>
          </p:nvSpPr>
          <p:spPr>
            <a:xfrm>
              <a:off x="753631" y="7232553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5">
                  <a:moveTo>
                    <a:pt x="0" y="0"/>
                  </a:moveTo>
                  <a:lnTo>
                    <a:pt x="30859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753631" y="6452053"/>
              <a:ext cx="0" cy="859155"/>
            </a:xfrm>
            <a:custGeom>
              <a:avLst/>
              <a:gdLst/>
              <a:ahLst/>
              <a:cxnLst/>
              <a:rect l="l" t="t" r="r" b="b"/>
              <a:pathLst>
                <a:path h="859154">
                  <a:moveTo>
                    <a:pt x="0" y="85872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2B5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753623" y="7309392"/>
              <a:ext cx="31115" cy="3175"/>
            </a:xfrm>
            <a:custGeom>
              <a:avLst/>
              <a:gdLst/>
              <a:ahLst/>
              <a:cxnLst/>
              <a:rect l="l" t="t" r="r" b="b"/>
              <a:pathLst>
                <a:path w="31115" h="3175">
                  <a:moveTo>
                    <a:pt x="0" y="2768"/>
                  </a:moveTo>
                  <a:lnTo>
                    <a:pt x="30868" y="2768"/>
                  </a:lnTo>
                  <a:lnTo>
                    <a:pt x="30868" y="0"/>
                  </a:lnTo>
                  <a:lnTo>
                    <a:pt x="0" y="0"/>
                  </a:lnTo>
                  <a:lnTo>
                    <a:pt x="0" y="2768"/>
                  </a:lnTo>
                  <a:close/>
                </a:path>
              </a:pathLst>
            </a:custGeom>
            <a:solidFill>
              <a:srgbClr val="B2B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753859" y="7027856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5" y="0"/>
                  </a:moveTo>
                  <a:lnTo>
                    <a:pt x="0" y="13982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742694" y="703076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0" y="22097"/>
                  </a:moveTo>
                  <a:lnTo>
                    <a:pt x="22098" y="0"/>
                  </a:lnTo>
                </a:path>
                <a:path w="22225" h="22225">
                  <a:moveTo>
                    <a:pt x="22098" y="22097"/>
                  </a:moveTo>
                  <a:lnTo>
                    <a:pt x="0" y="0"/>
                  </a:lnTo>
                </a:path>
              </a:pathLst>
            </a:custGeom>
            <a:ln w="7365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753859" y="7066750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5" y="0"/>
                  </a:moveTo>
                  <a:lnTo>
                    <a:pt x="0" y="13981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740931" y="706832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19888" y="0"/>
                  </a:moveTo>
                  <a:lnTo>
                    <a:pt x="5740" y="0"/>
                  </a:lnTo>
                  <a:lnTo>
                    <a:pt x="0" y="5740"/>
                  </a:lnTo>
                  <a:lnTo>
                    <a:pt x="0" y="19913"/>
                  </a:lnTo>
                  <a:lnTo>
                    <a:pt x="5740" y="25653"/>
                  </a:lnTo>
                  <a:lnTo>
                    <a:pt x="19888" y="25653"/>
                  </a:lnTo>
                  <a:lnTo>
                    <a:pt x="25628" y="19913"/>
                  </a:lnTo>
                  <a:lnTo>
                    <a:pt x="25628" y="12826"/>
                  </a:lnTo>
                  <a:lnTo>
                    <a:pt x="25628" y="5740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740931" y="706832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25628" y="12826"/>
                  </a:moveTo>
                  <a:lnTo>
                    <a:pt x="25628" y="19913"/>
                  </a:lnTo>
                  <a:lnTo>
                    <a:pt x="19888" y="25653"/>
                  </a:lnTo>
                  <a:lnTo>
                    <a:pt x="12801" y="25653"/>
                  </a:lnTo>
                  <a:lnTo>
                    <a:pt x="5740" y="25653"/>
                  </a:lnTo>
                  <a:lnTo>
                    <a:pt x="0" y="19913"/>
                  </a:lnTo>
                  <a:lnTo>
                    <a:pt x="0" y="12826"/>
                  </a:lnTo>
                  <a:lnTo>
                    <a:pt x="0" y="5740"/>
                  </a:lnTo>
                  <a:lnTo>
                    <a:pt x="5740" y="0"/>
                  </a:lnTo>
                  <a:lnTo>
                    <a:pt x="12801" y="0"/>
                  </a:lnTo>
                  <a:lnTo>
                    <a:pt x="19888" y="0"/>
                  </a:lnTo>
                  <a:lnTo>
                    <a:pt x="25628" y="5740"/>
                  </a:lnTo>
                  <a:lnTo>
                    <a:pt x="25628" y="12826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753859" y="7105658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45" y="0"/>
                  </a:moveTo>
                  <a:lnTo>
                    <a:pt x="0" y="13975"/>
                  </a:lnTo>
                </a:path>
              </a:pathLst>
            </a:custGeom>
            <a:ln w="5524">
              <a:solidFill>
                <a:srgbClr val="999C9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744463" y="711075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0"/>
                  </a:moveTo>
                  <a:lnTo>
                    <a:pt x="18567" y="0"/>
                  </a:lnTo>
                  <a:lnTo>
                    <a:pt x="18567" y="18567"/>
                  </a:lnTo>
                  <a:lnTo>
                    <a:pt x="0" y="18567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753859" y="7144976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5" y="0"/>
                  </a:moveTo>
                  <a:lnTo>
                    <a:pt x="0" y="13981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742694" y="714788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8" y="0"/>
                  </a:moveTo>
                  <a:lnTo>
                    <a:pt x="0" y="22097"/>
                  </a:lnTo>
                  <a:lnTo>
                    <a:pt x="22097" y="22097"/>
                  </a:lnTo>
                  <a:lnTo>
                    <a:pt x="1104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742694" y="714788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8" y="0"/>
                  </a:moveTo>
                  <a:lnTo>
                    <a:pt x="22097" y="22097"/>
                  </a:lnTo>
                  <a:lnTo>
                    <a:pt x="0" y="22097"/>
                  </a:lnTo>
                  <a:lnTo>
                    <a:pt x="11048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753859" y="7183870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5" y="0"/>
                  </a:moveTo>
                  <a:lnTo>
                    <a:pt x="0" y="13981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742694" y="718677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8" y="0"/>
                  </a:moveTo>
                  <a:lnTo>
                    <a:pt x="0" y="11048"/>
                  </a:lnTo>
                  <a:lnTo>
                    <a:pt x="11048" y="22097"/>
                  </a:lnTo>
                  <a:lnTo>
                    <a:pt x="22097" y="11048"/>
                  </a:lnTo>
                  <a:lnTo>
                    <a:pt x="1104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742694" y="718677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1048" y="0"/>
                  </a:moveTo>
                  <a:lnTo>
                    <a:pt x="22097" y="11048"/>
                  </a:lnTo>
                  <a:lnTo>
                    <a:pt x="11048" y="22097"/>
                  </a:lnTo>
                  <a:lnTo>
                    <a:pt x="0" y="11048"/>
                  </a:lnTo>
                  <a:lnTo>
                    <a:pt x="11048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753859" y="7222761"/>
              <a:ext cx="31115" cy="14604"/>
            </a:xfrm>
            <a:custGeom>
              <a:avLst/>
              <a:gdLst/>
              <a:ahLst/>
              <a:cxnLst/>
              <a:rect l="l" t="t" r="r" b="b"/>
              <a:pathLst>
                <a:path w="31115" h="14604">
                  <a:moveTo>
                    <a:pt x="30645" y="0"/>
                  </a:moveTo>
                  <a:lnTo>
                    <a:pt x="0" y="13982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740930" y="722434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25628" y="0"/>
                  </a:moveTo>
                  <a:lnTo>
                    <a:pt x="0" y="0"/>
                  </a:lnTo>
                  <a:lnTo>
                    <a:pt x="0" y="25628"/>
                  </a:lnTo>
                  <a:lnTo>
                    <a:pt x="25628" y="25628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4BB8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740928" y="722434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0" y="0"/>
                  </a:moveTo>
                  <a:lnTo>
                    <a:pt x="25628" y="0"/>
                  </a:lnTo>
                  <a:lnTo>
                    <a:pt x="25628" y="25628"/>
                  </a:lnTo>
                  <a:lnTo>
                    <a:pt x="0" y="25628"/>
                  </a:lnTo>
                  <a:lnTo>
                    <a:pt x="0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753859" y="7262144"/>
              <a:ext cx="31115" cy="13970"/>
            </a:xfrm>
            <a:custGeom>
              <a:avLst/>
              <a:gdLst/>
              <a:ahLst/>
              <a:cxnLst/>
              <a:rect l="l" t="t" r="r" b="b"/>
              <a:pathLst>
                <a:path w="31115" h="13970">
                  <a:moveTo>
                    <a:pt x="30645" y="0"/>
                  </a:moveTo>
                  <a:lnTo>
                    <a:pt x="0" y="13930"/>
                  </a:lnTo>
                </a:path>
              </a:pathLst>
            </a:custGeom>
            <a:ln w="5524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740916" y="726323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4">
                  <a:moveTo>
                    <a:pt x="12826" y="0"/>
                  </a:moveTo>
                  <a:lnTo>
                    <a:pt x="25653" y="25628"/>
                  </a:lnTo>
                  <a:lnTo>
                    <a:pt x="0" y="25628"/>
                  </a:lnTo>
                  <a:lnTo>
                    <a:pt x="12826" y="0"/>
                  </a:lnTo>
                  <a:close/>
                </a:path>
              </a:pathLst>
            </a:custGeom>
            <a:ln w="3682">
              <a:solidFill>
                <a:srgbClr val="4BB85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6" name="object 466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8900206" y="432223"/>
            <a:ext cx="327596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8900206" y="1665877"/>
            <a:ext cx="3783965" cy="1854354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Dónde: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388110">
              <a:lnSpc>
                <a:spcPts val="1050"/>
              </a:lnSpc>
              <a:spcBef>
                <a:spcPts val="70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Qnac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[kW]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lang="es-ES"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[KW]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por: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4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(disipación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carga);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6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BT;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MT.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Qcw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conducción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paredes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techo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[kW]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Supuesto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Qcw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ejemplo).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conducción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paredes,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techo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(Qcw)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W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vivienda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KW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prefabricada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m²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hormigón.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qaf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circulación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forzada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[kW]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(Supuesto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Qaf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=0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ejemplo)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θ1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θ2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son,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salida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[°C]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ξes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ligadas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8900206" y="3586871"/>
            <a:ext cx="3809365" cy="910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(entrada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aire)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[m²]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2.1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2.2 </a:t>
            </a:r>
            <a:r>
              <a:rPr sz="5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39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'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(salida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aire)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[m²]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2.1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2.2 </a:t>
            </a:r>
            <a:r>
              <a:rPr sz="5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110489">
              <a:lnSpc>
                <a:spcPct val="159000"/>
              </a:lnSpc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altura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salida y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[m]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(θ2</a:t>
            </a: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110" dirty="0">
                <a:solidFill>
                  <a:srgbClr val="3FAC39"/>
                </a:solidFill>
                <a:latin typeface="Microsoft Sans Serif"/>
                <a:cs typeface="Microsoft Sans Serif"/>
              </a:rPr>
              <a:t>–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 θ1)</a:t>
            </a:r>
            <a:r>
              <a:rPr sz="5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aire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refleja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sumergido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(guía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60076-7)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290195">
              <a:lnSpc>
                <a:spcPct val="145800"/>
              </a:lnSpc>
              <a:spcBef>
                <a:spcPts val="1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seco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(Guía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lang="es-ES"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60076-11).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6433835" y="4083502"/>
            <a:ext cx="314325" cy="305212"/>
          </a:xfrm>
          <a:prstGeom prst="rect">
            <a:avLst/>
          </a:prstGeom>
          <a:solidFill>
            <a:srgbClr val="F0F0F0"/>
          </a:solidFill>
          <a:ln w="3810">
            <a:solidFill>
              <a:srgbClr val="231F2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marL="41910"/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RMU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7223609" y="4112534"/>
            <a:ext cx="167640" cy="274434"/>
          </a:xfrm>
          <a:prstGeom prst="rect">
            <a:avLst/>
          </a:prstGeom>
          <a:solidFill>
            <a:srgbClr val="F0F0F0"/>
          </a:solidFill>
          <a:ln w="3810">
            <a:solidFill>
              <a:srgbClr val="231F2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950" dirty="0">
              <a:latin typeface="Times New Roman"/>
              <a:cs typeface="Times New Roman"/>
            </a:endParaRPr>
          </a:p>
          <a:p>
            <a:pPr marL="24130"/>
            <a:r>
              <a:rPr lang="es-ES" sz="8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BT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6284905" y="1728000"/>
            <a:ext cx="2484120" cy="3812006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777875">
              <a:spcBef>
                <a:spcPts val="355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t1</a:t>
            </a:r>
            <a:endParaRPr sz="800" dirty="0">
              <a:latin typeface="Microsoft Sans Serif"/>
              <a:cs typeface="Microsoft Sans Serif"/>
            </a:endParaRPr>
          </a:p>
          <a:p>
            <a:pPr marL="358775">
              <a:spcBef>
                <a:spcPts val="715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1W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1V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1U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650" dirty="0">
              <a:latin typeface="Microsoft Sans Serif"/>
              <a:cs typeface="Microsoft Sans Serif"/>
            </a:endParaRPr>
          </a:p>
          <a:p>
            <a:pPr marL="392430"/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2W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2V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2U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2N</a:t>
            </a:r>
            <a:endParaRPr sz="450" dirty="0">
              <a:latin typeface="Microsoft Sans Serif"/>
              <a:cs typeface="Microsoft Sans Serif"/>
            </a:endParaRPr>
          </a:p>
          <a:p>
            <a:pPr marL="50800" marR="83820" algn="just">
              <a:lnSpc>
                <a:spcPct val="166600"/>
              </a:lnSpc>
              <a:spcBef>
                <a:spcPts val="55"/>
              </a:spcBef>
            </a:pP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Δθt1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tt1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45" dirty="0">
                <a:solidFill>
                  <a:srgbClr val="4C5152"/>
                </a:solidFill>
                <a:latin typeface="Microsoft Sans Serif"/>
                <a:cs typeface="Microsoft Sans Serif"/>
              </a:rPr>
              <a:t>–ta1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donde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tt1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lang="es-ES"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(IEC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60076-2:2011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IEC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60076-11:2004)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ta1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lang="es-ES"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ambiente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habitación.</a:t>
            </a:r>
            <a:endParaRPr sz="600" dirty="0">
              <a:latin typeface="Microsoft Sans Serif"/>
              <a:cs typeface="Microsoft Sans Serif"/>
            </a:endParaRPr>
          </a:p>
          <a:p>
            <a:pPr marR="631825" algn="ctr">
              <a:spcBef>
                <a:spcPts val="390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t2</a:t>
            </a:r>
            <a:endParaRPr sz="8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500" dirty="0">
              <a:latin typeface="Microsoft Sans Serif"/>
              <a:cs typeface="Microsoft Sans Serif"/>
            </a:endParaRPr>
          </a:p>
          <a:p>
            <a:pPr marL="50800"/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Δθt2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tt2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0" dirty="0">
                <a:solidFill>
                  <a:srgbClr val="4C5152"/>
                </a:solidFill>
                <a:latin typeface="Microsoft Sans Serif"/>
                <a:cs typeface="Microsoft Sans Serif"/>
              </a:rPr>
              <a:t>–ta2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donde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tt2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167005">
              <a:lnSpc>
                <a:spcPct val="153800"/>
              </a:lnSpc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(IEC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60076-2:2011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</a:t>
            </a:r>
            <a:r>
              <a:rPr lang="es-ES"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60076-11:2004 y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ta2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 </a:t>
            </a:r>
            <a:r>
              <a:rPr sz="6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ambiente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lang="es-ES"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(fuera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gabinete)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8900206" y="4653366"/>
            <a:ext cx="3744595" cy="7925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supone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253365">
              <a:lnSpc>
                <a:spcPts val="1050"/>
              </a:lnSpc>
              <a:spcBef>
                <a:spcPts val="100"/>
              </a:spcBef>
            </a:pP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(consulte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E1)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llenos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líquido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devanado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(consulte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E2)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lang="es-ES"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seco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gabinete.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285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lleno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convertirá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39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sobrecalienta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K.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6270619" y="5473927"/>
            <a:ext cx="2466975" cy="21762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1200"/>
              </a:lnSpc>
              <a:spcBef>
                <a:spcPts val="10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D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Δθt2</a:t>
            </a:r>
            <a:r>
              <a:rPr sz="5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−Δθt1</a:t>
            </a:r>
            <a:r>
              <a:rPr sz="5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carcasa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8900205" y="5539622"/>
            <a:ext cx="3583940" cy="558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34600"/>
              </a:lnSpc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2.2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cerca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2.1 si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Δθ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(θ2 </a:t>
            </a:r>
            <a:r>
              <a:rPr sz="650" spc="13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θ1)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15K,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si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ξ=5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K=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(ξ)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lang="es-ES"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0,1.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K=0,1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2,2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60076-16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turbinas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eólicas.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6353239" y="5890868"/>
            <a:ext cx="79438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5" dirty="0">
                <a:solidFill>
                  <a:srgbClr val="000005"/>
                </a:solidFill>
                <a:latin typeface="Microsoft Sans Serif"/>
                <a:cs typeface="Microsoft Sans Serif"/>
              </a:rPr>
              <a:t>El</a:t>
            </a:r>
            <a:r>
              <a:rPr sz="3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000005"/>
                </a:solidFill>
                <a:latin typeface="Microsoft Sans Serif"/>
                <a:cs typeface="Microsoft Sans Serif"/>
              </a:rPr>
              <a:t>petróleo</a:t>
            </a:r>
            <a:r>
              <a:rPr sz="3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300" dirty="0">
                <a:solidFill>
                  <a:srgbClr val="000005"/>
                </a:solidFill>
                <a:latin typeface="Microsoft Sans Serif"/>
                <a:cs typeface="Microsoft Sans Serif"/>
              </a:rPr>
              <a:t>y</a:t>
            </a:r>
            <a:r>
              <a:rPr sz="3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000005"/>
                </a:solidFill>
                <a:latin typeface="Microsoft Sans Serif"/>
                <a:cs typeface="Microsoft Sans Serif"/>
              </a:rPr>
              <a:t>el</a:t>
            </a:r>
            <a:r>
              <a:rPr sz="3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300" spc="15" dirty="0">
                <a:solidFill>
                  <a:srgbClr val="000005"/>
                </a:solidFill>
                <a:latin typeface="Microsoft Sans Serif"/>
                <a:cs typeface="Microsoft Sans Serif"/>
              </a:rPr>
              <a:t>aumento</a:t>
            </a:r>
            <a:r>
              <a:rPr sz="3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000005"/>
                </a:solidFill>
                <a:latin typeface="Microsoft Sans Serif"/>
                <a:cs typeface="Microsoft Sans Serif"/>
              </a:rPr>
              <a:t>de</a:t>
            </a:r>
            <a:r>
              <a:rPr sz="3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000005"/>
                </a:solidFill>
                <a:latin typeface="Microsoft Sans Serif"/>
                <a:cs typeface="Microsoft Sans Serif"/>
              </a:rPr>
              <a:t>la</a:t>
            </a:r>
            <a:r>
              <a:rPr sz="3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300" spc="15" dirty="0">
                <a:solidFill>
                  <a:srgbClr val="000005"/>
                </a:solidFill>
                <a:latin typeface="Microsoft Sans Serif"/>
                <a:cs typeface="Microsoft Sans Serif"/>
              </a:rPr>
              <a:t>temperatura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7334863" y="6061712"/>
            <a:ext cx="1356360" cy="3361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4020" marR="148590" indent="-397510">
              <a:lnSpc>
                <a:spcPct val="142800"/>
              </a:lnSpc>
              <a:spcBef>
                <a:spcPts val="100"/>
              </a:spcBef>
            </a:pP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sumergido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aceite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mineral</a:t>
            </a:r>
            <a:r>
              <a:rPr lang="es-ES"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(K)</a:t>
            </a:r>
            <a:endParaRPr sz="350" dirty="0">
              <a:latin typeface="Microsoft Sans Serif"/>
              <a:cs typeface="Microsoft Sans Serif"/>
            </a:endParaRPr>
          </a:p>
          <a:p>
            <a:pPr>
              <a:spcBef>
                <a:spcPts val="345"/>
              </a:spcBef>
              <a:tabLst>
                <a:tab pos="427355" algn="l"/>
                <a:tab pos="763270" algn="l"/>
                <a:tab pos="1144905" algn="l"/>
              </a:tabLst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endParaRPr sz="40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  <a:tabLst>
                <a:tab pos="427355" algn="l"/>
                <a:tab pos="763270" algn="l"/>
              </a:tabLst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8900206" y="6204950"/>
            <a:ext cx="3540125" cy="692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estos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evalúan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62271-202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(subestaciones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prefabricadas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AT/BT),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guías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6299956" y="6327068"/>
            <a:ext cx="8369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°C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6367838" y="6613816"/>
            <a:ext cx="98425" cy="5702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7107174" y="6390270"/>
            <a:ext cx="98425" cy="5702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6584003" y="6537245"/>
            <a:ext cx="98425" cy="6483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  <a:p>
            <a:pPr marL="38735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6797624" y="6460781"/>
            <a:ext cx="135255" cy="726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94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500">
              <a:latin typeface="Microsoft Sans Serif"/>
              <a:cs typeface="Microsoft Sans Serif"/>
            </a:endParaRPr>
          </a:p>
          <a:p>
            <a:pPr marL="2794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500">
              <a:latin typeface="Microsoft Sans Serif"/>
              <a:cs typeface="Microsoft Sans Serif"/>
            </a:endParaRPr>
          </a:p>
          <a:p>
            <a:pPr marL="27940">
              <a:spcBef>
                <a:spcPts val="1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  <a:p>
            <a:pPr marL="2794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  <a:p>
            <a:pPr marL="2794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  <a:p>
            <a:pPr marL="2794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  <a:p>
            <a:pPr marL="2794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  <a:p>
            <a:pPr marL="54610">
              <a:spcBef>
                <a:spcPts val="1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7091322" y="6936613"/>
            <a:ext cx="135255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461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6326647" y="7153775"/>
            <a:ext cx="925194" cy="189154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80010">
              <a:spcBef>
                <a:spcPts val="175"/>
              </a:spcBef>
              <a:tabLst>
                <a:tab pos="254000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	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 dirty="0">
              <a:latin typeface="Microsoft Sans Serif"/>
              <a:cs typeface="Microsoft Sans Serif"/>
            </a:endParaRPr>
          </a:p>
          <a:p>
            <a:pPr marL="38100">
              <a:spcBef>
                <a:spcPts val="70"/>
              </a:spcBef>
              <a:tabLst>
                <a:tab pos="777240" algn="l"/>
              </a:tabLst>
            </a:pPr>
            <a:r>
              <a:rPr sz="750" spc="-15" baseline="11111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7" baseline="1111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7" baseline="11111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lang="es-ES" sz="750" baseline="1111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7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7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lang="es-ES" sz="750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7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7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750" baseline="5555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8900205" y="7004746"/>
            <a:ext cx="3741420" cy="692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devanados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sumergidos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seco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vinculados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60076.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servicio,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utilizará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anual,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mensual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6443832" y="7302887"/>
            <a:ext cx="2383155" cy="207010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2700">
              <a:spcBef>
                <a:spcPts val="290"/>
              </a:spcBef>
              <a:tabLst>
                <a:tab pos="448309" algn="l"/>
                <a:tab pos="742950" algn="l"/>
                <a:tab pos="962660" algn="l"/>
                <a:tab pos="1182370" algn="l"/>
                <a:tab pos="1402080" algn="l"/>
                <a:tab pos="1621790" algn="l"/>
                <a:tab pos="1840864" algn="l"/>
                <a:tab pos="2060575" algn="l"/>
                <a:tab pos="2280285" algn="l"/>
              </a:tabLst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1.2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1.2	1.2	1.2	1.1	1.0	0,9	0,8	0,7	0,6	0,5</a:t>
            </a:r>
            <a:endParaRPr sz="500" dirty="0">
              <a:latin typeface="Microsoft Sans Serif"/>
              <a:cs typeface="Microsoft Sans Serif"/>
            </a:endParaRPr>
          </a:p>
          <a:p>
            <a:pPr marR="142875" algn="ctr">
              <a:spcBef>
                <a:spcPts val="155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6260076" y="7570781"/>
            <a:ext cx="156591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 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E1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lleno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8900206" y="7804643"/>
            <a:ext cx="3479165" cy="692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4615">
              <a:lnSpc>
                <a:spcPct val="145800"/>
              </a:lnSpc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mampostería,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desconocido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S'.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38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1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explican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luego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(θ2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2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θ1)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2.2.1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2.2.2.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6407266" y="8259646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6407266" y="8315180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6407266" y="8370654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6407266" y="8426127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6407266" y="8481600"/>
            <a:ext cx="98425" cy="1410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20"/>
              </a:lnSpc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ts val="520"/>
              </a:lnSpc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6407266" y="8592548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6442889" y="8648021"/>
            <a:ext cx="622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6377754" y="8703495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6377754" y="8758969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6377754" y="8814442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6377754" y="8869915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6377754" y="8925389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6377754" y="8980862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6377754" y="9036336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6377754" y="9091810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6377754" y="9147284"/>
            <a:ext cx="1352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8900206" y="8593983"/>
            <a:ext cx="3655695" cy="111851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spcBef>
                <a:spcPts val="459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gráficos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endParaRPr sz="650" dirty="0">
              <a:latin typeface="Microsoft Sans Serif"/>
              <a:cs typeface="Microsoft Sans Serif"/>
            </a:endParaRPr>
          </a:p>
          <a:p>
            <a:pPr marL="102235" marR="304800" indent="-102235">
              <a:lnSpc>
                <a:spcPct val="145800"/>
              </a:lnSpc>
              <a:spcBef>
                <a:spcPts val="5"/>
              </a:spcBef>
              <a:buClr>
                <a:srgbClr val="3FAC39"/>
              </a:buClr>
              <a:buSzPct val="83333"/>
              <a:buAutoNum type="alphaLcParenBoth"/>
              <a:tabLst>
                <a:tab pos="10223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determinado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eje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vertical;</a:t>
            </a:r>
            <a:endParaRPr sz="600" dirty="0">
              <a:latin typeface="Microsoft Sans Serif"/>
              <a:cs typeface="Microsoft Sans Serif"/>
            </a:endParaRPr>
          </a:p>
          <a:p>
            <a:pPr marL="105410" indent="-93345">
              <a:spcBef>
                <a:spcPts val="330"/>
              </a:spcBef>
              <a:buClr>
                <a:srgbClr val="3FAC39"/>
              </a:buClr>
              <a:buSzPct val="83333"/>
              <a:buAutoNum type="alphaLcParenBoth"/>
              <a:tabLst>
                <a:tab pos="10604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transformador;</a:t>
            </a:r>
            <a:endParaRPr sz="600" dirty="0">
              <a:latin typeface="Microsoft Sans Serif"/>
              <a:cs typeface="Microsoft Sans Serif"/>
            </a:endParaRPr>
          </a:p>
          <a:p>
            <a:pPr marL="192405" marR="5080" indent="-180340">
              <a:lnSpc>
                <a:spcPts val="1050"/>
              </a:lnSpc>
              <a:spcBef>
                <a:spcPts val="90"/>
              </a:spcBef>
            </a:pPr>
            <a:r>
              <a:rPr sz="5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(C)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intersección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al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llenos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(ver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E1)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devanado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seco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(ver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E2)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(ver</a:t>
            </a:r>
            <a:endParaRPr sz="550" dirty="0">
              <a:latin typeface="Microsoft Sans Serif"/>
              <a:cs typeface="Microsoft Sans Serif"/>
            </a:endParaRPr>
          </a:p>
          <a:p>
            <a:pPr marL="192405">
              <a:spcBef>
                <a:spcPts val="29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1.2.3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amplia).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grafico).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6469888" y="9217031"/>
            <a:ext cx="6115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08634" algn="l"/>
              </a:tabLst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1.2	1.1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7317672" y="9188839"/>
            <a:ext cx="1264920" cy="213360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188595">
              <a:spcBef>
                <a:spcPts val="320"/>
              </a:spcBef>
              <a:tabLst>
                <a:tab pos="663575" algn="l"/>
                <a:tab pos="1162050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	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0,9	0,8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8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6272219" y="9419614"/>
            <a:ext cx="2464435" cy="2177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8200"/>
              </a:lnSpc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 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E2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seco 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(clase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155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°C)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lang="es-ES" sz="4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Límites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6186579" y="794879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6186579" y="5917659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DM107924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6186579" y="3425869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DM105228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6186579" y="17410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DM105227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6257523" y="8319753"/>
            <a:ext cx="76944" cy="801370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6446010" y="6005637"/>
            <a:ext cx="123111" cy="30861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30-35K</a:t>
            </a:r>
            <a:r>
              <a:rPr sz="4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O/W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6661676" y="6005696"/>
            <a:ext cx="123111" cy="30861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40-45K</a:t>
            </a:r>
            <a:r>
              <a:rPr sz="4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O/W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6877342" y="6005755"/>
            <a:ext cx="123111" cy="30861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50-55K</a:t>
            </a:r>
            <a:r>
              <a:rPr sz="4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O/W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7093479" y="6005814"/>
            <a:ext cx="123111" cy="30861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60-65K</a:t>
            </a:r>
            <a:r>
              <a:rPr sz="400" spc="-5" dirty="0">
                <a:solidFill>
                  <a:srgbClr val="000005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000005"/>
                </a:solidFill>
                <a:latin typeface="Microsoft Sans Serif"/>
                <a:cs typeface="Microsoft Sans Serif"/>
              </a:rPr>
              <a:t>O/W</a:t>
            </a:r>
            <a:endParaRPr sz="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02901" y="1728000"/>
            <a:ext cx="2484120" cy="4906010"/>
            <a:chOff x="575995" y="1728000"/>
            <a:chExt cx="2484120" cy="4906010"/>
          </a:xfrm>
        </p:grpSpPr>
        <p:sp>
          <p:nvSpPr>
            <p:cNvPr id="3" name="object 3"/>
            <p:cNvSpPr/>
            <p:nvPr/>
          </p:nvSpPr>
          <p:spPr>
            <a:xfrm>
              <a:off x="575995" y="1728000"/>
              <a:ext cx="2484120" cy="4906010"/>
            </a:xfrm>
            <a:custGeom>
              <a:avLst/>
              <a:gdLst/>
              <a:ahLst/>
              <a:cxnLst/>
              <a:rect l="l" t="t" r="r" b="b"/>
              <a:pathLst>
                <a:path w="2484120" h="4906009">
                  <a:moveTo>
                    <a:pt x="2484005" y="0"/>
                  </a:moveTo>
                  <a:lnTo>
                    <a:pt x="0" y="0"/>
                  </a:lnTo>
                  <a:lnTo>
                    <a:pt x="0" y="4905908"/>
                  </a:lnTo>
                  <a:lnTo>
                    <a:pt x="2484005" y="4905908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16799" y="4262155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90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43000" y="4901370"/>
              <a:ext cx="835025" cy="0"/>
            </a:xfrm>
            <a:custGeom>
              <a:avLst/>
              <a:gdLst/>
              <a:ahLst/>
              <a:cxnLst/>
              <a:rect l="l" t="t" r="r" b="b"/>
              <a:pathLst>
                <a:path w="835025">
                  <a:moveTo>
                    <a:pt x="0" y="0"/>
                  </a:moveTo>
                  <a:lnTo>
                    <a:pt x="8346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7" y="432223"/>
            <a:ext cx="327596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18207" y="1683126"/>
            <a:ext cx="3745865" cy="998991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Ejemplos:</a:t>
            </a:r>
            <a:endParaRPr sz="75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spcBef>
                <a:spcPts val="6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moderado: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anual usando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60-65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K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devanado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plena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carga.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esperado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(θ2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1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θ1)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K.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257175" indent="-108585">
              <a:lnSpc>
                <a:spcPts val="1050"/>
              </a:lnSpc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cálido: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 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verano usando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50-55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K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 para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 aceite y el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devanado.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0,9.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esperado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(θ2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θ1)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18206" y="2793582"/>
            <a:ext cx="3493770" cy="368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frío: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-20 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invernal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usando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60-55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500" dirty="0">
              <a:latin typeface="Microsoft Sans Serif"/>
              <a:cs typeface="Microsoft Sans Serif"/>
            </a:endParaRPr>
          </a:p>
          <a:p>
            <a:pPr marL="120650" marR="5080">
              <a:lnSpc>
                <a:spcPct val="175000"/>
              </a:lnSpc>
            </a:pP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devanado.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1,2.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esperado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(θ2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θ1)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18206" y="3320632"/>
            <a:ext cx="3577590" cy="375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Clima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cálido: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30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verano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usando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seco 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155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usar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97790">
              <a:lnSpc>
                <a:spcPct val="159100"/>
              </a:lnSpc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0,9.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lang="es-ES"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(θ2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1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θ1)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K.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353907" y="1834348"/>
            <a:ext cx="2243455" cy="16419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00" b="1" spc="10" dirty="0">
                <a:solidFill>
                  <a:srgbClr val="4C5152"/>
                </a:solidFill>
                <a:latin typeface="Trebuchet MS"/>
                <a:cs typeface="Trebuchet MS"/>
              </a:rPr>
              <a:t>Ejemplo</a:t>
            </a:r>
            <a:r>
              <a:rPr sz="5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5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4C5152"/>
                </a:solidFill>
                <a:latin typeface="Trebuchet MS"/>
                <a:cs typeface="Trebuchet MS"/>
              </a:rPr>
              <a:t>subestación</a:t>
            </a:r>
            <a:r>
              <a:rPr sz="5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dirty="0">
                <a:solidFill>
                  <a:srgbClr val="4C5152"/>
                </a:solidFill>
                <a:latin typeface="Trebuchet MS"/>
                <a:cs typeface="Trebuchet MS"/>
              </a:rPr>
              <a:t>AT/BT: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spcBef>
                <a:spcPts val="600"/>
              </a:spcBef>
            </a:pP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sumergido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aceite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250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kVA</a:t>
            </a:r>
            <a:endParaRPr sz="500" dirty="0">
              <a:latin typeface="Microsoft Sans Serif"/>
              <a:cs typeface="Microsoft Sans Serif"/>
            </a:endParaRPr>
          </a:p>
          <a:p>
            <a:pPr marR="159385">
              <a:lnSpc>
                <a:spcPct val="181800"/>
              </a:lnSpc>
              <a:spcBef>
                <a:spcPts val="10"/>
              </a:spcBef>
            </a:pP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(950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Pérdidas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sin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carga)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Bk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(11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000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Pérdidas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carga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lang="es-ES"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Disipación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11950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endParaRPr sz="550" dirty="0">
              <a:latin typeface="Microsoft Sans Serif"/>
              <a:cs typeface="Microsoft Sans Serif"/>
            </a:endParaRPr>
          </a:p>
          <a:p>
            <a:pPr marR="875030">
              <a:lnSpc>
                <a:spcPct val="181800"/>
              </a:lnSpc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Disipación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aparamenta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BT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750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r>
              <a:rPr lang="es-ES"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Disipación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aparamenta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300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endParaRPr sz="550" dirty="0">
              <a:latin typeface="Microsoft Sans Serif"/>
              <a:cs typeface="Microsoft Sans Serif"/>
            </a:endParaRPr>
          </a:p>
          <a:p>
            <a:pPr marR="83820">
              <a:lnSpc>
                <a:spcPts val="1200"/>
              </a:lnSpc>
              <a:spcBef>
                <a:spcPts val="130"/>
              </a:spcBef>
            </a:pP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altura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entre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puntos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medios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aberturas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ventilación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lang="es-ES"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1,5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m.</a:t>
            </a:r>
            <a:endParaRPr sz="500" dirty="0">
              <a:latin typeface="Microsoft Sans Serif"/>
              <a:cs typeface="Microsoft Sans Serif"/>
            </a:endParaRPr>
          </a:p>
          <a:p>
            <a:pPr marR="5080">
              <a:lnSpc>
                <a:spcPts val="1200"/>
              </a:lnSpc>
            </a:pP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ξes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12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rejillas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forma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galón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α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90°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entonces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0,064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(θ2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0" dirty="0">
                <a:solidFill>
                  <a:srgbClr val="4C5152"/>
                </a:solidFill>
                <a:latin typeface="Microsoft Sans Serif"/>
                <a:cs typeface="Microsoft Sans Serif"/>
              </a:rPr>
              <a:t>–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θ1)</a:t>
            </a:r>
            <a:r>
              <a:rPr lang="es-ES"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aumento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 aire 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tomado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20K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para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lang="es-ES"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sobrecalentamiento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esperado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10K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353906" y="3590566"/>
            <a:ext cx="2208530" cy="65151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>
              <a:spcBef>
                <a:spcPts val="520"/>
              </a:spcBef>
            </a:pPr>
            <a:r>
              <a:rPr sz="650" b="1" spc="10" dirty="0">
                <a:solidFill>
                  <a:srgbClr val="4C5152"/>
                </a:solidFill>
                <a:latin typeface="Trebuchet MS"/>
                <a:cs typeface="Trebuchet MS"/>
              </a:rPr>
              <a:t>Cálculo:</a:t>
            </a:r>
            <a:endParaRPr sz="650">
              <a:latin typeface="Trebuchet MS"/>
              <a:cs typeface="Trebuchet MS"/>
            </a:endParaRPr>
          </a:p>
          <a:p>
            <a:pPr>
              <a:spcBef>
                <a:spcPts val="42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disipada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P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11,950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0,750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0,300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13.000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kW</a:t>
            </a:r>
            <a:endParaRPr sz="650">
              <a:latin typeface="Microsoft Sans Serif"/>
              <a:cs typeface="Microsoft Sans Serif"/>
            </a:endParaRPr>
          </a:p>
          <a:p>
            <a:pPr>
              <a:spcBef>
                <a:spcPts val="420"/>
              </a:spcBef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Fórmula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2.1:</a:t>
            </a:r>
            <a:endParaRPr sz="650">
              <a:latin typeface="Microsoft Sans Serif"/>
              <a:cs typeface="Microsoft Sans Serif"/>
            </a:endParaRPr>
          </a:p>
          <a:p>
            <a:pPr marL="622935">
              <a:spcBef>
                <a:spcPts val="484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Qnac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918206" y="3805771"/>
            <a:ext cx="3827779" cy="558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prefabricadas,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plena carga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conoce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limitada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máximas,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adaptará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del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asegurar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364557" y="4199710"/>
            <a:ext cx="4521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80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1,8×10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-1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35611" y="4276976"/>
            <a:ext cx="1073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-H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353907" y="4382386"/>
            <a:ext cx="1735455" cy="8172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53800"/>
              </a:lnSpc>
              <a:spcBef>
                <a:spcPts val="100"/>
              </a:spcBef>
            </a:pP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S=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1,91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m²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S'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1,1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1,91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2,1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m²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(Área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neta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lang="es-ES"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Fórmula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2.2: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Hoja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Chevrones</a:t>
            </a:r>
            <a:endParaRPr sz="650" dirty="0">
              <a:latin typeface="Microsoft Sans Serif"/>
              <a:cs typeface="Microsoft Sans Serif"/>
            </a:endParaRPr>
          </a:p>
          <a:p>
            <a:pPr marL="522605">
              <a:lnSpc>
                <a:spcPts val="750"/>
              </a:lnSpc>
              <a:spcBef>
                <a:spcPts val="484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Qnac</a:t>
            </a:r>
            <a:endParaRPr sz="700" dirty="0">
              <a:latin typeface="Microsoft Sans Serif"/>
              <a:cs typeface="Microsoft Sans Serif"/>
            </a:endParaRPr>
          </a:p>
          <a:p>
            <a:pPr marL="10160">
              <a:lnSpc>
                <a:spcPts val="685"/>
              </a:lnSpc>
            </a:pPr>
            <a:r>
              <a:rPr sz="700" spc="-8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 dirty="0">
              <a:latin typeface="Microsoft Sans Serif"/>
              <a:cs typeface="Microsoft Sans Serif"/>
            </a:endParaRPr>
          </a:p>
          <a:p>
            <a:pPr marL="292100">
              <a:lnSpc>
                <a:spcPts val="715"/>
              </a:lnSpc>
            </a:pP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50" spc="-75" dirty="0">
                <a:solidFill>
                  <a:srgbClr val="3FAC39"/>
                </a:solidFill>
                <a:latin typeface="Lucida Sans Unicode"/>
                <a:cs typeface="Lucida Sans Unicode"/>
              </a:rPr>
              <a:t>√(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H×(θ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θ1)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400" dirty="0">
              <a:latin typeface="Microsoft Sans Serif"/>
              <a:cs typeface="Microsoft Sans Serif"/>
            </a:endParaRPr>
          </a:p>
          <a:p>
            <a:pPr>
              <a:spcBef>
                <a:spcPts val="420"/>
              </a:spcBef>
            </a:pP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S=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1,85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m²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S'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1,1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80" dirty="0">
                <a:solidFill>
                  <a:srgbClr val="4C5152"/>
                </a:solidFill>
                <a:latin typeface="Microsoft Sans Serif"/>
                <a:cs typeface="Microsoft Sans Serif"/>
              </a:rPr>
              <a:t>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2,04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m²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(Área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bruta)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18205" y="4472268"/>
            <a:ext cx="3813810" cy="6827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45800"/>
              </a:lnSpc>
              <a:spcBef>
                <a:spcPts val="10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reflejan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casos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basada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ecuación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Bernouilli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chimenea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calentamiento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transformador,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asegurando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convección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33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62271-202.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18206" y="5168799"/>
            <a:ext cx="3469004" cy="162801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hecho,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medida: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spcBef>
                <a:spcPts val="9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adoptadas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asegurar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celda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(IP):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orificios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estampados,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lamas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chevrón,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13335" indent="-108585">
              <a:lnSpc>
                <a:spcPts val="1050"/>
              </a:lnSpc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°K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(clase)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envolvente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90"/>
              </a:spcBef>
              <a:buClr>
                <a:srgbClr val="3FAC39"/>
              </a:buClr>
              <a:buSzPct val="177777"/>
              <a:buChar char="•"/>
              <a:tabLst>
                <a:tab pos="121285" algn="l"/>
              </a:tabLst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tamaño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internos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4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6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caja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retención,</a:t>
            </a:r>
            <a:endParaRPr sz="5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06666"/>
              <a:buChar char="-"/>
              <a:tabLst>
                <a:tab pos="22923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aberturas,</a:t>
            </a:r>
            <a:endParaRPr sz="7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60000"/>
              <a:buChar char="-"/>
              <a:tabLst>
                <a:tab pos="229235" algn="l"/>
              </a:tabLst>
            </a:pP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separada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pared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divisoria.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físicos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6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3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θ1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2.2),</a:t>
            </a:r>
            <a:endParaRPr sz="6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06666"/>
              <a:buChar char="-"/>
              <a:tabLst>
                <a:tab pos="22923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altitud,</a:t>
            </a:r>
            <a:endParaRPr sz="7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radiación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solar.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53906" y="5386115"/>
            <a:ext cx="2222500" cy="421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Tres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ventilaciones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siguientes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dimensiones.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Consulte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endParaRPr sz="600" dirty="0">
              <a:latin typeface="Microsoft Sans Serif"/>
              <a:cs typeface="Microsoft Sans Serif"/>
            </a:endParaRPr>
          </a:p>
          <a:p>
            <a:pPr marR="88265">
              <a:lnSpc>
                <a:spcPct val="166600"/>
              </a:lnSpc>
            </a:pP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figura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F: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1,2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mx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0,6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m,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1,4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mx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0,6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m,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0,8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mx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0,6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dan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área</a:t>
            </a:r>
            <a:r>
              <a:rPr lang="es-ES"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bruta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S'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2,04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m²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353907" y="6002052"/>
            <a:ext cx="2390775" cy="566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just">
              <a:spcBef>
                <a:spcPts val="10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Conclusión: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conocimiento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preciso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resistencia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flujo</a:t>
            </a:r>
            <a:endParaRPr sz="550" dirty="0">
              <a:latin typeface="Microsoft Sans Serif"/>
              <a:cs typeface="Microsoft Sans Serif"/>
            </a:endParaRPr>
          </a:p>
          <a:p>
            <a:pPr marR="15875" algn="just">
              <a:lnSpc>
                <a:spcPct val="181800"/>
              </a:lnSpc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aire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optimizará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dimensionamiento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ventilación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si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ξ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&lt;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13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 </a:t>
            </a:r>
            <a:r>
              <a:rPr sz="55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</a:t>
            </a:r>
            <a:r>
              <a:rPr lang="es-ES"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rejillas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ventilación son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mismas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entrada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 salida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aire. </a:t>
            </a:r>
            <a:r>
              <a:rPr sz="5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Se</a:t>
            </a:r>
            <a:r>
              <a:rPr lang="es-ES" sz="5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muestra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ejemplo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figura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G.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18205" y="7007492"/>
            <a:ext cx="3774440" cy="12617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34600"/>
              </a:lnSpc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optimización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fenómenos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físicos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asociados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sujetas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estudios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precisos, basados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leyes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dinámica de fluidos,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realizados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software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analítico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específico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Estos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dividirse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332105" indent="-108585" algn="just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Software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termodinámicos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gestión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energética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edificio;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367665" indent="-108585" algn="just">
              <a:lnSpc>
                <a:spcPts val="1050"/>
              </a:lnSpc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Software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el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aire,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especialmente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incorpora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propio</a:t>
            </a:r>
            <a:r>
              <a:rPr lang="es-ES"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refrigeración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(inversor,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convertidor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centros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etc.).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395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normativo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60076-11:2018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Anexo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038155" y="2343581"/>
            <a:ext cx="398780" cy="30480"/>
          </a:xfrm>
          <a:custGeom>
            <a:avLst/>
            <a:gdLst/>
            <a:ahLst/>
            <a:cxnLst/>
            <a:rect l="l" t="t" r="r" b="b"/>
            <a:pathLst>
              <a:path w="398780" h="30480">
                <a:moveTo>
                  <a:pt x="398767" y="0"/>
                </a:moveTo>
                <a:lnTo>
                  <a:pt x="0" y="0"/>
                </a:lnTo>
                <a:lnTo>
                  <a:pt x="0" y="30441"/>
                </a:lnTo>
                <a:lnTo>
                  <a:pt x="398767" y="30441"/>
                </a:lnTo>
                <a:lnTo>
                  <a:pt x="398767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7062430" y="3346997"/>
            <a:ext cx="300990" cy="128270"/>
          </a:xfrm>
          <a:custGeom>
            <a:avLst/>
            <a:gdLst/>
            <a:ahLst/>
            <a:cxnLst/>
            <a:rect l="l" t="t" r="r" b="b"/>
            <a:pathLst>
              <a:path w="300989" h="128270">
                <a:moveTo>
                  <a:pt x="8839" y="0"/>
                </a:moveTo>
                <a:lnTo>
                  <a:pt x="0" y="25120"/>
                </a:lnTo>
                <a:lnTo>
                  <a:pt x="291515" y="127774"/>
                </a:lnTo>
                <a:lnTo>
                  <a:pt x="300367" y="102654"/>
                </a:lnTo>
                <a:lnTo>
                  <a:pt x="8839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6278239" y="2337415"/>
            <a:ext cx="1197610" cy="1151255"/>
            <a:chOff x="551333" y="2337414"/>
            <a:chExt cx="1197610" cy="1151255"/>
          </a:xfrm>
        </p:grpSpPr>
        <p:sp>
          <p:nvSpPr>
            <p:cNvPr id="5" name="object 5"/>
            <p:cNvSpPr/>
            <p:nvPr/>
          </p:nvSpPr>
          <p:spPr>
            <a:xfrm>
              <a:off x="1286433" y="2528900"/>
              <a:ext cx="381000" cy="624840"/>
            </a:xfrm>
            <a:custGeom>
              <a:avLst/>
              <a:gdLst/>
              <a:ahLst/>
              <a:cxnLst/>
              <a:rect l="l" t="t" r="r" b="b"/>
              <a:pathLst>
                <a:path w="381000" h="624839">
                  <a:moveTo>
                    <a:pt x="380492" y="97790"/>
                  </a:moveTo>
                  <a:lnTo>
                    <a:pt x="283565" y="97790"/>
                  </a:lnTo>
                  <a:lnTo>
                    <a:pt x="283565" y="85090"/>
                  </a:lnTo>
                  <a:lnTo>
                    <a:pt x="269519" y="85090"/>
                  </a:lnTo>
                  <a:lnTo>
                    <a:pt x="269519" y="0"/>
                  </a:lnTo>
                  <a:lnTo>
                    <a:pt x="109982" y="0"/>
                  </a:lnTo>
                  <a:lnTo>
                    <a:pt x="109982" y="85090"/>
                  </a:lnTo>
                  <a:lnTo>
                    <a:pt x="96062" y="85090"/>
                  </a:lnTo>
                  <a:lnTo>
                    <a:pt x="96062" y="97790"/>
                  </a:lnTo>
                  <a:lnTo>
                    <a:pt x="0" y="97790"/>
                  </a:lnTo>
                  <a:lnTo>
                    <a:pt x="0" y="527050"/>
                  </a:lnTo>
                  <a:lnTo>
                    <a:pt x="96723" y="527050"/>
                  </a:lnTo>
                  <a:lnTo>
                    <a:pt x="96723" y="538480"/>
                  </a:lnTo>
                  <a:lnTo>
                    <a:pt x="96723" y="539750"/>
                  </a:lnTo>
                  <a:lnTo>
                    <a:pt x="110502" y="539750"/>
                  </a:lnTo>
                  <a:lnTo>
                    <a:pt x="110502" y="624840"/>
                  </a:lnTo>
                  <a:lnTo>
                    <a:pt x="269519" y="624840"/>
                  </a:lnTo>
                  <a:lnTo>
                    <a:pt x="269519" y="539750"/>
                  </a:lnTo>
                  <a:lnTo>
                    <a:pt x="269519" y="538480"/>
                  </a:lnTo>
                  <a:lnTo>
                    <a:pt x="283959" y="538480"/>
                  </a:lnTo>
                  <a:lnTo>
                    <a:pt x="283959" y="527050"/>
                  </a:lnTo>
                  <a:lnTo>
                    <a:pt x="380492" y="527050"/>
                  </a:lnTo>
                  <a:lnTo>
                    <a:pt x="380492" y="9779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537975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20271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02572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84868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67170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49472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31767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414070" y="253556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396934" y="2536430"/>
              <a:ext cx="159385" cy="0"/>
            </a:xfrm>
            <a:custGeom>
              <a:avLst/>
              <a:gdLst/>
              <a:ahLst/>
              <a:cxnLst/>
              <a:rect l="l" t="t" r="r" b="b"/>
              <a:pathLst>
                <a:path w="159384">
                  <a:moveTo>
                    <a:pt x="1588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396575" y="2528909"/>
              <a:ext cx="159385" cy="85725"/>
            </a:xfrm>
            <a:custGeom>
              <a:avLst/>
              <a:gdLst/>
              <a:ahLst/>
              <a:cxnLst/>
              <a:rect l="l" t="t" r="r" b="b"/>
              <a:pathLst>
                <a:path w="159384" h="85725">
                  <a:moveTo>
                    <a:pt x="0" y="85483"/>
                  </a:moveTo>
                  <a:lnTo>
                    <a:pt x="0" y="0"/>
                  </a:lnTo>
                  <a:lnTo>
                    <a:pt x="159181" y="0"/>
                  </a:lnTo>
                  <a:lnTo>
                    <a:pt x="159181" y="8538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537975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520271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02572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484868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467170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449472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31767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14070" y="3068227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396934" y="3146044"/>
              <a:ext cx="159385" cy="0"/>
            </a:xfrm>
            <a:custGeom>
              <a:avLst/>
              <a:gdLst/>
              <a:ahLst/>
              <a:cxnLst/>
              <a:rect l="l" t="t" r="r" b="b"/>
              <a:pathLst>
                <a:path w="159384">
                  <a:moveTo>
                    <a:pt x="1588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96575" y="3068081"/>
              <a:ext cx="159385" cy="85725"/>
            </a:xfrm>
            <a:custGeom>
              <a:avLst/>
              <a:gdLst/>
              <a:ahLst/>
              <a:cxnLst/>
              <a:rect l="l" t="t" r="r" b="b"/>
              <a:pathLst>
                <a:path w="159384" h="85725">
                  <a:moveTo>
                    <a:pt x="0" y="0"/>
                  </a:moveTo>
                  <a:lnTo>
                    <a:pt x="0" y="85496"/>
                  </a:lnTo>
                  <a:lnTo>
                    <a:pt x="159181" y="85496"/>
                  </a:lnTo>
                  <a:lnTo>
                    <a:pt x="15918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293035" y="2644776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293035" y="2662655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293035" y="2680534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293035" y="2698411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293035" y="2716288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293035" y="2734166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293035" y="2752044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93035" y="2769922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293035" y="2787801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93035" y="2805679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93035" y="2823556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293035" y="2841434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293035" y="2859312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293035" y="2877190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293035" y="2895063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293035" y="2912940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93035" y="2930818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93035" y="2948696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293035" y="2966574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293035" y="2984451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293035" y="3002329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293035" y="3020210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293035" y="3038086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4">
                  <a:moveTo>
                    <a:pt x="0" y="0"/>
                  </a:moveTo>
                  <a:lnTo>
                    <a:pt x="8935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293891" y="2626987"/>
              <a:ext cx="0" cy="429259"/>
            </a:xfrm>
            <a:custGeom>
              <a:avLst/>
              <a:gdLst/>
              <a:ahLst/>
              <a:cxnLst/>
              <a:rect l="l" t="t" r="r" b="b"/>
              <a:pathLst>
                <a:path h="429260">
                  <a:moveTo>
                    <a:pt x="0" y="0"/>
                  </a:moveTo>
                  <a:lnTo>
                    <a:pt x="0" y="42900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286365" y="2627001"/>
              <a:ext cx="96520" cy="429895"/>
            </a:xfrm>
            <a:custGeom>
              <a:avLst/>
              <a:gdLst/>
              <a:ahLst/>
              <a:cxnLst/>
              <a:rect l="l" t="t" r="r" b="b"/>
              <a:pathLst>
                <a:path w="96519" h="429894">
                  <a:moveTo>
                    <a:pt x="96177" y="429298"/>
                  </a:moveTo>
                  <a:lnTo>
                    <a:pt x="0" y="429298"/>
                  </a:lnTo>
                  <a:lnTo>
                    <a:pt x="0" y="0"/>
                  </a:lnTo>
                  <a:lnTo>
                    <a:pt x="9607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569869" y="2644776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569869" y="266265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569869" y="2680534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569869" y="2698411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569869" y="2716288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69869" y="2734166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69869" y="2752044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569869" y="2769922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569869" y="2787801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569869" y="2805679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569869" y="2823556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569869" y="2841434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569869" y="2859312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569869" y="2877190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569869" y="2895063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569869" y="2912940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69869" y="2930818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569869" y="2948696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569869" y="2966574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569869" y="2984451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569869" y="3002329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569869" y="3020210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569869" y="3038086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>
                  <a:moveTo>
                    <a:pt x="906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659685" y="2626987"/>
              <a:ext cx="0" cy="429259"/>
            </a:xfrm>
            <a:custGeom>
              <a:avLst/>
              <a:gdLst/>
              <a:ahLst/>
              <a:cxnLst/>
              <a:rect l="l" t="t" r="r" b="b"/>
              <a:pathLst>
                <a:path h="429260">
                  <a:moveTo>
                    <a:pt x="0" y="0"/>
                  </a:moveTo>
                  <a:lnTo>
                    <a:pt x="0" y="42900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69718" y="2627001"/>
              <a:ext cx="97790" cy="429895"/>
            </a:xfrm>
            <a:custGeom>
              <a:avLst/>
              <a:gdLst/>
              <a:ahLst/>
              <a:cxnLst/>
              <a:rect l="l" t="t" r="r" b="b"/>
              <a:pathLst>
                <a:path w="97789" h="429894">
                  <a:moveTo>
                    <a:pt x="0" y="429298"/>
                  </a:moveTo>
                  <a:lnTo>
                    <a:pt x="97497" y="429298"/>
                  </a:lnTo>
                  <a:lnTo>
                    <a:pt x="97497" y="0"/>
                  </a:lnTo>
                  <a:lnTo>
                    <a:pt x="10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57074" y="28366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59" y="0"/>
                  </a:moveTo>
                  <a:lnTo>
                    <a:pt x="2006" y="0"/>
                  </a:lnTo>
                  <a:lnTo>
                    <a:pt x="0" y="2006"/>
                  </a:lnTo>
                  <a:lnTo>
                    <a:pt x="0" y="6946"/>
                  </a:lnTo>
                  <a:lnTo>
                    <a:pt x="2006" y="8953"/>
                  </a:lnTo>
                  <a:lnTo>
                    <a:pt x="4483" y="8953"/>
                  </a:lnTo>
                  <a:lnTo>
                    <a:pt x="6959" y="8953"/>
                  </a:lnTo>
                  <a:lnTo>
                    <a:pt x="8966" y="6946"/>
                  </a:lnTo>
                  <a:lnTo>
                    <a:pt x="8966" y="2006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382791" y="2614193"/>
              <a:ext cx="187325" cy="454025"/>
            </a:xfrm>
            <a:custGeom>
              <a:avLst/>
              <a:gdLst/>
              <a:ahLst/>
              <a:cxnLst/>
              <a:rect l="l" t="t" r="r" b="b"/>
              <a:pathLst>
                <a:path w="187325" h="454025">
                  <a:moveTo>
                    <a:pt x="0" y="453720"/>
                  </a:moveTo>
                  <a:lnTo>
                    <a:pt x="0" y="0"/>
                  </a:lnTo>
                  <a:lnTo>
                    <a:pt x="187083" y="215"/>
                  </a:lnTo>
                  <a:lnTo>
                    <a:pt x="187083" y="453936"/>
                  </a:lnTo>
                  <a:lnTo>
                    <a:pt x="0" y="45372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95604" y="2706650"/>
              <a:ext cx="170336" cy="73115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508776" y="2816024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311" y="50482"/>
                  </a:moveTo>
                  <a:lnTo>
                    <a:pt x="15457" y="48498"/>
                  </a:lnTo>
                  <a:lnTo>
                    <a:pt x="7412" y="43089"/>
                  </a:lnTo>
                  <a:lnTo>
                    <a:pt x="1988" y="35068"/>
                  </a:lnTo>
                  <a:lnTo>
                    <a:pt x="0" y="25247"/>
                  </a:lnTo>
                  <a:lnTo>
                    <a:pt x="1988" y="15419"/>
                  </a:lnTo>
                  <a:lnTo>
                    <a:pt x="7412" y="7394"/>
                  </a:lnTo>
                  <a:lnTo>
                    <a:pt x="15457" y="1983"/>
                  </a:lnTo>
                  <a:lnTo>
                    <a:pt x="25311" y="0"/>
                  </a:lnTo>
                  <a:lnTo>
                    <a:pt x="35164" y="1983"/>
                  </a:lnTo>
                  <a:lnTo>
                    <a:pt x="43210" y="7394"/>
                  </a:lnTo>
                  <a:lnTo>
                    <a:pt x="48633" y="15419"/>
                  </a:lnTo>
                  <a:lnTo>
                    <a:pt x="50622" y="25247"/>
                  </a:lnTo>
                  <a:lnTo>
                    <a:pt x="48633" y="35068"/>
                  </a:lnTo>
                  <a:lnTo>
                    <a:pt x="43210" y="43089"/>
                  </a:lnTo>
                  <a:lnTo>
                    <a:pt x="35164" y="48498"/>
                  </a:lnTo>
                  <a:lnTo>
                    <a:pt x="25311" y="504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516117" y="282335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4">
                  <a:moveTo>
                    <a:pt x="17970" y="35826"/>
                  </a:moveTo>
                  <a:lnTo>
                    <a:pt x="8051" y="35826"/>
                  </a:lnTo>
                  <a:lnTo>
                    <a:pt x="0" y="27813"/>
                  </a:lnTo>
                  <a:lnTo>
                    <a:pt x="0" y="17907"/>
                  </a:lnTo>
                  <a:lnTo>
                    <a:pt x="0" y="8026"/>
                  </a:lnTo>
                  <a:lnTo>
                    <a:pt x="8051" y="0"/>
                  </a:lnTo>
                  <a:lnTo>
                    <a:pt x="17970" y="0"/>
                  </a:lnTo>
                  <a:lnTo>
                    <a:pt x="27901" y="0"/>
                  </a:lnTo>
                  <a:lnTo>
                    <a:pt x="35941" y="8026"/>
                  </a:lnTo>
                  <a:lnTo>
                    <a:pt x="35941" y="17907"/>
                  </a:lnTo>
                  <a:lnTo>
                    <a:pt x="35941" y="27813"/>
                  </a:lnTo>
                  <a:lnTo>
                    <a:pt x="27901" y="35826"/>
                  </a:lnTo>
                  <a:lnTo>
                    <a:pt x="17970" y="3582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523140" y="28303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0947" y="21831"/>
                  </a:moveTo>
                  <a:lnTo>
                    <a:pt x="4902" y="21831"/>
                  </a:lnTo>
                  <a:lnTo>
                    <a:pt x="0" y="16941"/>
                  </a:lnTo>
                  <a:lnTo>
                    <a:pt x="0" y="10909"/>
                  </a:lnTo>
                  <a:lnTo>
                    <a:pt x="0" y="4889"/>
                  </a:lnTo>
                  <a:lnTo>
                    <a:pt x="4902" y="0"/>
                  </a:lnTo>
                  <a:lnTo>
                    <a:pt x="10947" y="0"/>
                  </a:lnTo>
                  <a:lnTo>
                    <a:pt x="16992" y="0"/>
                  </a:lnTo>
                  <a:lnTo>
                    <a:pt x="21894" y="4889"/>
                  </a:lnTo>
                  <a:lnTo>
                    <a:pt x="21894" y="10909"/>
                  </a:lnTo>
                  <a:lnTo>
                    <a:pt x="21894" y="16941"/>
                  </a:lnTo>
                  <a:lnTo>
                    <a:pt x="16992" y="21831"/>
                  </a:lnTo>
                  <a:lnTo>
                    <a:pt x="10947" y="2183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496542" y="2835072"/>
              <a:ext cx="17145" cy="12065"/>
            </a:xfrm>
            <a:custGeom>
              <a:avLst/>
              <a:gdLst/>
              <a:ahLst/>
              <a:cxnLst/>
              <a:rect l="l" t="t" r="r" b="b"/>
              <a:pathLst>
                <a:path w="17144" h="12064">
                  <a:moveTo>
                    <a:pt x="16535" y="0"/>
                  </a:moveTo>
                  <a:lnTo>
                    <a:pt x="0" y="0"/>
                  </a:lnTo>
                  <a:lnTo>
                    <a:pt x="0" y="11950"/>
                  </a:lnTo>
                  <a:lnTo>
                    <a:pt x="16535" y="11950"/>
                  </a:lnTo>
                  <a:lnTo>
                    <a:pt x="165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496543" y="2835077"/>
              <a:ext cx="17145" cy="12065"/>
            </a:xfrm>
            <a:custGeom>
              <a:avLst/>
              <a:gdLst/>
              <a:ahLst/>
              <a:cxnLst/>
              <a:rect l="l" t="t" r="r" b="b"/>
              <a:pathLst>
                <a:path w="17144" h="12064">
                  <a:moveTo>
                    <a:pt x="0" y="0"/>
                  </a:moveTo>
                  <a:lnTo>
                    <a:pt x="16535" y="0"/>
                  </a:lnTo>
                  <a:lnTo>
                    <a:pt x="16535" y="11950"/>
                  </a:lnTo>
                  <a:lnTo>
                    <a:pt x="0" y="1195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503217" y="283945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587" y="3175"/>
                  </a:moveTo>
                  <a:lnTo>
                    <a:pt x="711" y="3175"/>
                  </a:lnTo>
                  <a:lnTo>
                    <a:pt x="0" y="2463"/>
                  </a:lnTo>
                  <a:lnTo>
                    <a:pt x="0" y="1587"/>
                  </a:lnTo>
                  <a:lnTo>
                    <a:pt x="0" y="711"/>
                  </a:lnTo>
                  <a:lnTo>
                    <a:pt x="711" y="0"/>
                  </a:lnTo>
                  <a:lnTo>
                    <a:pt x="1587" y="0"/>
                  </a:lnTo>
                  <a:lnTo>
                    <a:pt x="2463" y="0"/>
                  </a:lnTo>
                  <a:lnTo>
                    <a:pt x="3175" y="711"/>
                  </a:lnTo>
                  <a:lnTo>
                    <a:pt x="3175" y="1587"/>
                  </a:lnTo>
                  <a:lnTo>
                    <a:pt x="3175" y="2463"/>
                  </a:lnTo>
                  <a:lnTo>
                    <a:pt x="2463" y="3175"/>
                  </a:lnTo>
                  <a:lnTo>
                    <a:pt x="1587" y="317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284979" y="2841236"/>
              <a:ext cx="381000" cy="0"/>
            </a:xfrm>
            <a:custGeom>
              <a:avLst/>
              <a:gdLst/>
              <a:ahLst/>
              <a:cxnLst/>
              <a:rect l="l" t="t" r="r" b="b"/>
              <a:pathLst>
                <a:path w="381000">
                  <a:moveTo>
                    <a:pt x="0" y="0"/>
                  </a:moveTo>
                  <a:lnTo>
                    <a:pt x="3806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538903" y="2856658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19">
                  <a:moveTo>
                    <a:pt x="10198" y="0"/>
                  </a:moveTo>
                  <a:lnTo>
                    <a:pt x="0" y="6273"/>
                  </a:lnTo>
                  <a:lnTo>
                    <a:pt x="8674" y="20307"/>
                  </a:lnTo>
                  <a:lnTo>
                    <a:pt x="18872" y="14033"/>
                  </a:lnTo>
                  <a:lnTo>
                    <a:pt x="10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538903" y="2856658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19">
                  <a:moveTo>
                    <a:pt x="18872" y="14033"/>
                  </a:moveTo>
                  <a:lnTo>
                    <a:pt x="8674" y="20307"/>
                  </a:lnTo>
                  <a:lnTo>
                    <a:pt x="0" y="6273"/>
                  </a:lnTo>
                  <a:lnTo>
                    <a:pt x="10198" y="0"/>
                  </a:lnTo>
                  <a:lnTo>
                    <a:pt x="18872" y="140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546520" y="286500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175" y="977"/>
                  </a:moveTo>
                  <a:lnTo>
                    <a:pt x="3632" y="1727"/>
                  </a:lnTo>
                  <a:lnTo>
                    <a:pt x="3403" y="2705"/>
                  </a:lnTo>
                  <a:lnTo>
                    <a:pt x="2654" y="3162"/>
                  </a:lnTo>
                  <a:lnTo>
                    <a:pt x="1905" y="3619"/>
                  </a:lnTo>
                  <a:lnTo>
                    <a:pt x="927" y="3390"/>
                  </a:lnTo>
                  <a:lnTo>
                    <a:pt x="469" y="2641"/>
                  </a:lnTo>
                  <a:lnTo>
                    <a:pt x="0" y="1892"/>
                  </a:lnTo>
                  <a:lnTo>
                    <a:pt x="241" y="927"/>
                  </a:lnTo>
                  <a:lnTo>
                    <a:pt x="990" y="457"/>
                  </a:lnTo>
                  <a:lnTo>
                    <a:pt x="1727" y="0"/>
                  </a:lnTo>
                  <a:lnTo>
                    <a:pt x="2705" y="228"/>
                  </a:lnTo>
                  <a:lnTo>
                    <a:pt x="3175" y="9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539783" y="2805742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19">
                  <a:moveTo>
                    <a:pt x="8674" y="0"/>
                  </a:moveTo>
                  <a:lnTo>
                    <a:pt x="0" y="14033"/>
                  </a:lnTo>
                  <a:lnTo>
                    <a:pt x="10198" y="20294"/>
                  </a:lnTo>
                  <a:lnTo>
                    <a:pt x="18872" y="6261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539783" y="2805742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19">
                  <a:moveTo>
                    <a:pt x="18872" y="6261"/>
                  </a:moveTo>
                  <a:lnTo>
                    <a:pt x="8674" y="0"/>
                  </a:lnTo>
                  <a:lnTo>
                    <a:pt x="0" y="14033"/>
                  </a:lnTo>
                  <a:lnTo>
                    <a:pt x="10198" y="20294"/>
                  </a:lnTo>
                  <a:lnTo>
                    <a:pt x="18872" y="626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547400" y="281408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3175" y="2641"/>
                  </a:moveTo>
                  <a:lnTo>
                    <a:pt x="3632" y="1892"/>
                  </a:lnTo>
                  <a:lnTo>
                    <a:pt x="3403" y="914"/>
                  </a:lnTo>
                  <a:lnTo>
                    <a:pt x="2654" y="457"/>
                  </a:lnTo>
                  <a:lnTo>
                    <a:pt x="1905" y="0"/>
                  </a:lnTo>
                  <a:lnTo>
                    <a:pt x="927" y="228"/>
                  </a:lnTo>
                  <a:lnTo>
                    <a:pt x="469" y="977"/>
                  </a:lnTo>
                  <a:lnTo>
                    <a:pt x="0" y="1727"/>
                  </a:lnTo>
                  <a:lnTo>
                    <a:pt x="241" y="2692"/>
                  </a:lnTo>
                  <a:lnTo>
                    <a:pt x="990" y="3162"/>
                  </a:lnTo>
                  <a:lnTo>
                    <a:pt x="1739" y="3619"/>
                  </a:lnTo>
                  <a:lnTo>
                    <a:pt x="2717" y="3390"/>
                  </a:lnTo>
                  <a:lnTo>
                    <a:pt x="3175" y="26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95604" y="2903494"/>
              <a:ext cx="170334" cy="73102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533881" y="2708258"/>
              <a:ext cx="0" cy="265430"/>
            </a:xfrm>
            <a:custGeom>
              <a:avLst/>
              <a:gdLst/>
              <a:ahLst/>
              <a:cxnLst/>
              <a:rect l="l" t="t" r="r" b="b"/>
              <a:pathLst>
                <a:path h="265430">
                  <a:moveTo>
                    <a:pt x="0" y="0"/>
                  </a:moveTo>
                  <a:lnTo>
                    <a:pt x="0" y="2652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407830" y="2757359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4" h="6985">
                  <a:moveTo>
                    <a:pt x="0" y="0"/>
                  </a:moveTo>
                  <a:lnTo>
                    <a:pt x="36068" y="0"/>
                  </a:lnTo>
                  <a:lnTo>
                    <a:pt x="36068" y="6845"/>
                  </a:lnTo>
                  <a:lnTo>
                    <a:pt x="622" y="68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407377" y="2751638"/>
              <a:ext cx="38735" cy="18415"/>
            </a:xfrm>
            <a:custGeom>
              <a:avLst/>
              <a:gdLst/>
              <a:ahLst/>
              <a:cxnLst/>
              <a:rect l="l" t="t" r="r" b="b"/>
              <a:pathLst>
                <a:path w="38734" h="18414">
                  <a:moveTo>
                    <a:pt x="0" y="0"/>
                  </a:moveTo>
                  <a:lnTo>
                    <a:pt x="38519" y="0"/>
                  </a:lnTo>
                  <a:lnTo>
                    <a:pt x="38519" y="18376"/>
                  </a:lnTo>
                  <a:lnTo>
                    <a:pt x="0" y="183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286250" y="2760658"/>
              <a:ext cx="158115" cy="0"/>
            </a:xfrm>
            <a:custGeom>
              <a:avLst/>
              <a:gdLst/>
              <a:ahLst/>
              <a:cxnLst/>
              <a:rect l="l" t="t" r="r" b="b"/>
              <a:pathLst>
                <a:path w="158115">
                  <a:moveTo>
                    <a:pt x="0" y="0"/>
                  </a:moveTo>
                  <a:lnTo>
                    <a:pt x="1576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407830" y="2810986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4" h="6985">
                  <a:moveTo>
                    <a:pt x="0" y="0"/>
                  </a:moveTo>
                  <a:lnTo>
                    <a:pt x="36068" y="0"/>
                  </a:lnTo>
                  <a:lnTo>
                    <a:pt x="36068" y="6845"/>
                  </a:lnTo>
                  <a:lnTo>
                    <a:pt x="622" y="68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407377" y="2805282"/>
              <a:ext cx="38735" cy="18415"/>
            </a:xfrm>
            <a:custGeom>
              <a:avLst/>
              <a:gdLst/>
              <a:ahLst/>
              <a:cxnLst/>
              <a:rect l="l" t="t" r="r" b="b"/>
              <a:pathLst>
                <a:path w="38734" h="18414">
                  <a:moveTo>
                    <a:pt x="0" y="0"/>
                  </a:moveTo>
                  <a:lnTo>
                    <a:pt x="38519" y="0"/>
                  </a:lnTo>
                  <a:lnTo>
                    <a:pt x="38519" y="18376"/>
                  </a:lnTo>
                  <a:lnTo>
                    <a:pt x="0" y="183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286250" y="2814292"/>
              <a:ext cx="158115" cy="0"/>
            </a:xfrm>
            <a:custGeom>
              <a:avLst/>
              <a:gdLst/>
              <a:ahLst/>
              <a:cxnLst/>
              <a:rect l="l" t="t" r="r" b="b"/>
              <a:pathLst>
                <a:path w="158115">
                  <a:moveTo>
                    <a:pt x="0" y="0"/>
                  </a:moveTo>
                  <a:lnTo>
                    <a:pt x="1576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07830" y="2864621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4" h="6985">
                  <a:moveTo>
                    <a:pt x="0" y="0"/>
                  </a:moveTo>
                  <a:lnTo>
                    <a:pt x="36068" y="0"/>
                  </a:lnTo>
                  <a:lnTo>
                    <a:pt x="36068" y="6845"/>
                  </a:lnTo>
                  <a:lnTo>
                    <a:pt x="622" y="68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07377" y="2858913"/>
              <a:ext cx="38735" cy="18415"/>
            </a:xfrm>
            <a:custGeom>
              <a:avLst/>
              <a:gdLst/>
              <a:ahLst/>
              <a:cxnLst/>
              <a:rect l="l" t="t" r="r" b="b"/>
              <a:pathLst>
                <a:path w="38734" h="18414">
                  <a:moveTo>
                    <a:pt x="0" y="0"/>
                  </a:moveTo>
                  <a:lnTo>
                    <a:pt x="38519" y="0"/>
                  </a:lnTo>
                  <a:lnTo>
                    <a:pt x="38519" y="18376"/>
                  </a:lnTo>
                  <a:lnTo>
                    <a:pt x="0" y="183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286250" y="2867925"/>
              <a:ext cx="158115" cy="0"/>
            </a:xfrm>
            <a:custGeom>
              <a:avLst/>
              <a:gdLst/>
              <a:ahLst/>
              <a:cxnLst/>
              <a:rect l="l" t="t" r="r" b="b"/>
              <a:pathLst>
                <a:path w="158115">
                  <a:moveTo>
                    <a:pt x="0" y="0"/>
                  </a:moveTo>
                  <a:lnTo>
                    <a:pt x="1576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07830" y="2918254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4" h="6985">
                  <a:moveTo>
                    <a:pt x="0" y="0"/>
                  </a:moveTo>
                  <a:lnTo>
                    <a:pt x="36068" y="0"/>
                  </a:lnTo>
                  <a:lnTo>
                    <a:pt x="36068" y="6845"/>
                  </a:lnTo>
                  <a:lnTo>
                    <a:pt x="622" y="68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407377" y="2912534"/>
              <a:ext cx="38735" cy="18415"/>
            </a:xfrm>
            <a:custGeom>
              <a:avLst/>
              <a:gdLst/>
              <a:ahLst/>
              <a:cxnLst/>
              <a:rect l="l" t="t" r="r" b="b"/>
              <a:pathLst>
                <a:path w="38734" h="18414">
                  <a:moveTo>
                    <a:pt x="0" y="0"/>
                  </a:moveTo>
                  <a:lnTo>
                    <a:pt x="38519" y="0"/>
                  </a:lnTo>
                  <a:lnTo>
                    <a:pt x="38519" y="18389"/>
                  </a:lnTo>
                  <a:lnTo>
                    <a:pt x="0" y="183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286250" y="2921560"/>
              <a:ext cx="158115" cy="0"/>
            </a:xfrm>
            <a:custGeom>
              <a:avLst/>
              <a:gdLst/>
              <a:ahLst/>
              <a:cxnLst/>
              <a:rect l="l" t="t" r="r" b="b"/>
              <a:pathLst>
                <a:path w="158115">
                  <a:moveTo>
                    <a:pt x="0" y="0"/>
                  </a:moveTo>
                  <a:lnTo>
                    <a:pt x="1576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398798" y="26331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6598" y="33185"/>
                  </a:moveTo>
                  <a:lnTo>
                    <a:pt x="7429" y="33185"/>
                  </a:lnTo>
                  <a:lnTo>
                    <a:pt x="0" y="25755"/>
                  </a:lnTo>
                  <a:lnTo>
                    <a:pt x="0" y="16586"/>
                  </a:lnTo>
                  <a:lnTo>
                    <a:pt x="0" y="7429"/>
                  </a:lnTo>
                  <a:lnTo>
                    <a:pt x="7429" y="0"/>
                  </a:lnTo>
                  <a:lnTo>
                    <a:pt x="16598" y="0"/>
                  </a:lnTo>
                  <a:lnTo>
                    <a:pt x="25768" y="0"/>
                  </a:lnTo>
                  <a:lnTo>
                    <a:pt x="33197" y="7429"/>
                  </a:lnTo>
                  <a:lnTo>
                    <a:pt x="33197" y="16586"/>
                  </a:lnTo>
                  <a:lnTo>
                    <a:pt x="33197" y="25755"/>
                  </a:lnTo>
                  <a:lnTo>
                    <a:pt x="25768" y="33185"/>
                  </a:lnTo>
                  <a:lnTo>
                    <a:pt x="16598" y="3318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402887" y="263734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24828"/>
                  </a:moveTo>
                  <a:lnTo>
                    <a:pt x="5600" y="24828"/>
                  </a:lnTo>
                  <a:lnTo>
                    <a:pt x="0" y="19278"/>
                  </a:lnTo>
                  <a:lnTo>
                    <a:pt x="0" y="12407"/>
                  </a:lnTo>
                  <a:lnTo>
                    <a:pt x="0" y="5562"/>
                  </a:lnTo>
                  <a:lnTo>
                    <a:pt x="5600" y="0"/>
                  </a:lnTo>
                  <a:lnTo>
                    <a:pt x="12509" y="0"/>
                  </a:lnTo>
                  <a:lnTo>
                    <a:pt x="19418" y="0"/>
                  </a:lnTo>
                  <a:lnTo>
                    <a:pt x="25018" y="5562"/>
                  </a:lnTo>
                  <a:lnTo>
                    <a:pt x="25018" y="12407"/>
                  </a:lnTo>
                  <a:lnTo>
                    <a:pt x="25018" y="19278"/>
                  </a:lnTo>
                  <a:lnTo>
                    <a:pt x="19418" y="24828"/>
                  </a:lnTo>
                  <a:lnTo>
                    <a:pt x="12509" y="248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398798" y="301586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6598" y="33197"/>
                  </a:moveTo>
                  <a:lnTo>
                    <a:pt x="7429" y="33197"/>
                  </a:lnTo>
                  <a:lnTo>
                    <a:pt x="0" y="25768"/>
                  </a:lnTo>
                  <a:lnTo>
                    <a:pt x="0" y="16598"/>
                  </a:lnTo>
                  <a:lnTo>
                    <a:pt x="0" y="7429"/>
                  </a:lnTo>
                  <a:lnTo>
                    <a:pt x="7429" y="0"/>
                  </a:lnTo>
                  <a:lnTo>
                    <a:pt x="16598" y="0"/>
                  </a:lnTo>
                  <a:lnTo>
                    <a:pt x="25768" y="0"/>
                  </a:lnTo>
                  <a:lnTo>
                    <a:pt x="33197" y="7429"/>
                  </a:lnTo>
                  <a:lnTo>
                    <a:pt x="33197" y="16598"/>
                  </a:lnTo>
                  <a:lnTo>
                    <a:pt x="33197" y="25768"/>
                  </a:lnTo>
                  <a:lnTo>
                    <a:pt x="25768" y="33197"/>
                  </a:lnTo>
                  <a:lnTo>
                    <a:pt x="16598" y="331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402887" y="302004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24828"/>
                  </a:moveTo>
                  <a:lnTo>
                    <a:pt x="5600" y="24828"/>
                  </a:lnTo>
                  <a:lnTo>
                    <a:pt x="0" y="19278"/>
                  </a:lnTo>
                  <a:lnTo>
                    <a:pt x="0" y="12407"/>
                  </a:lnTo>
                  <a:lnTo>
                    <a:pt x="0" y="5562"/>
                  </a:lnTo>
                  <a:lnTo>
                    <a:pt x="5600" y="0"/>
                  </a:lnTo>
                  <a:lnTo>
                    <a:pt x="12509" y="0"/>
                  </a:lnTo>
                  <a:lnTo>
                    <a:pt x="19418" y="0"/>
                  </a:lnTo>
                  <a:lnTo>
                    <a:pt x="25018" y="5562"/>
                  </a:lnTo>
                  <a:lnTo>
                    <a:pt x="25018" y="12407"/>
                  </a:lnTo>
                  <a:lnTo>
                    <a:pt x="25018" y="19278"/>
                  </a:lnTo>
                  <a:lnTo>
                    <a:pt x="19418" y="24828"/>
                  </a:lnTo>
                  <a:lnTo>
                    <a:pt x="12509" y="248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448325" y="26427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4">
                  <a:moveTo>
                    <a:pt x="12153" y="24295"/>
                  </a:moveTo>
                  <a:lnTo>
                    <a:pt x="5448" y="24295"/>
                  </a:lnTo>
                  <a:lnTo>
                    <a:pt x="0" y="18859"/>
                  </a:lnTo>
                  <a:lnTo>
                    <a:pt x="0" y="12141"/>
                  </a:lnTo>
                  <a:lnTo>
                    <a:pt x="0" y="5435"/>
                  </a:lnTo>
                  <a:lnTo>
                    <a:pt x="5448" y="0"/>
                  </a:lnTo>
                  <a:lnTo>
                    <a:pt x="12153" y="0"/>
                  </a:lnTo>
                  <a:lnTo>
                    <a:pt x="18859" y="0"/>
                  </a:lnTo>
                  <a:lnTo>
                    <a:pt x="24307" y="5435"/>
                  </a:lnTo>
                  <a:lnTo>
                    <a:pt x="24307" y="12141"/>
                  </a:lnTo>
                  <a:lnTo>
                    <a:pt x="24307" y="18859"/>
                  </a:lnTo>
                  <a:lnTo>
                    <a:pt x="18859" y="24295"/>
                  </a:lnTo>
                  <a:lnTo>
                    <a:pt x="12153" y="242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453227" y="264764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7251" y="14490"/>
                  </a:moveTo>
                  <a:lnTo>
                    <a:pt x="3251" y="14490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51" y="0"/>
                  </a:lnTo>
                  <a:lnTo>
                    <a:pt x="7251" y="0"/>
                  </a:lnTo>
                  <a:lnTo>
                    <a:pt x="11252" y="0"/>
                  </a:lnTo>
                  <a:lnTo>
                    <a:pt x="14503" y="3251"/>
                  </a:lnTo>
                  <a:lnTo>
                    <a:pt x="14503" y="7251"/>
                  </a:lnTo>
                  <a:lnTo>
                    <a:pt x="14503" y="11252"/>
                  </a:lnTo>
                  <a:lnTo>
                    <a:pt x="11252" y="14490"/>
                  </a:lnTo>
                  <a:lnTo>
                    <a:pt x="7251" y="144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457454" y="2638658"/>
              <a:ext cx="6350" cy="31750"/>
            </a:xfrm>
            <a:custGeom>
              <a:avLst/>
              <a:gdLst/>
              <a:ahLst/>
              <a:cxnLst/>
              <a:rect l="l" t="t" r="r" b="b"/>
              <a:pathLst>
                <a:path w="6350" h="31750">
                  <a:moveTo>
                    <a:pt x="3060" y="0"/>
                  </a:moveTo>
                  <a:lnTo>
                    <a:pt x="0" y="3403"/>
                  </a:lnTo>
                  <a:lnTo>
                    <a:pt x="0" y="28206"/>
                  </a:lnTo>
                  <a:lnTo>
                    <a:pt x="3060" y="31623"/>
                  </a:lnTo>
                  <a:lnTo>
                    <a:pt x="6007" y="28206"/>
                  </a:lnTo>
                  <a:lnTo>
                    <a:pt x="6007" y="3403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479901" y="301602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4">
                  <a:moveTo>
                    <a:pt x="12153" y="24295"/>
                  </a:moveTo>
                  <a:lnTo>
                    <a:pt x="5448" y="24295"/>
                  </a:lnTo>
                  <a:lnTo>
                    <a:pt x="0" y="18859"/>
                  </a:lnTo>
                  <a:lnTo>
                    <a:pt x="0" y="12141"/>
                  </a:lnTo>
                  <a:lnTo>
                    <a:pt x="0" y="5435"/>
                  </a:lnTo>
                  <a:lnTo>
                    <a:pt x="5448" y="0"/>
                  </a:lnTo>
                  <a:lnTo>
                    <a:pt x="12153" y="0"/>
                  </a:lnTo>
                  <a:lnTo>
                    <a:pt x="18859" y="0"/>
                  </a:lnTo>
                  <a:lnTo>
                    <a:pt x="24307" y="5435"/>
                  </a:lnTo>
                  <a:lnTo>
                    <a:pt x="24307" y="12141"/>
                  </a:lnTo>
                  <a:lnTo>
                    <a:pt x="24307" y="18859"/>
                  </a:lnTo>
                  <a:lnTo>
                    <a:pt x="18859" y="24295"/>
                  </a:lnTo>
                  <a:lnTo>
                    <a:pt x="12153" y="242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484816" y="3020928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7238" y="14490"/>
                  </a:moveTo>
                  <a:lnTo>
                    <a:pt x="3238" y="14490"/>
                  </a:lnTo>
                  <a:lnTo>
                    <a:pt x="0" y="11252"/>
                  </a:lnTo>
                  <a:lnTo>
                    <a:pt x="0" y="7238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238" y="0"/>
                  </a:lnTo>
                  <a:lnTo>
                    <a:pt x="11239" y="0"/>
                  </a:lnTo>
                  <a:lnTo>
                    <a:pt x="14490" y="3238"/>
                  </a:lnTo>
                  <a:lnTo>
                    <a:pt x="14490" y="7238"/>
                  </a:lnTo>
                  <a:lnTo>
                    <a:pt x="14490" y="11252"/>
                  </a:lnTo>
                  <a:lnTo>
                    <a:pt x="11239" y="14490"/>
                  </a:lnTo>
                  <a:lnTo>
                    <a:pt x="7238" y="144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489024" y="3011938"/>
              <a:ext cx="6350" cy="31750"/>
            </a:xfrm>
            <a:custGeom>
              <a:avLst/>
              <a:gdLst/>
              <a:ahLst/>
              <a:cxnLst/>
              <a:rect l="l" t="t" r="r" b="b"/>
              <a:pathLst>
                <a:path w="6350" h="31750">
                  <a:moveTo>
                    <a:pt x="3073" y="0"/>
                  </a:moveTo>
                  <a:lnTo>
                    <a:pt x="0" y="3403"/>
                  </a:lnTo>
                  <a:lnTo>
                    <a:pt x="0" y="28206"/>
                  </a:lnTo>
                  <a:lnTo>
                    <a:pt x="3073" y="31623"/>
                  </a:lnTo>
                  <a:lnTo>
                    <a:pt x="6019" y="28206"/>
                  </a:lnTo>
                  <a:lnTo>
                    <a:pt x="6019" y="3403"/>
                  </a:lnTo>
                  <a:lnTo>
                    <a:pt x="30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494436" y="288012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4">
                  <a:moveTo>
                    <a:pt x="12153" y="24295"/>
                  </a:moveTo>
                  <a:lnTo>
                    <a:pt x="5448" y="24295"/>
                  </a:lnTo>
                  <a:lnTo>
                    <a:pt x="0" y="18859"/>
                  </a:lnTo>
                  <a:lnTo>
                    <a:pt x="0" y="12141"/>
                  </a:lnTo>
                  <a:lnTo>
                    <a:pt x="0" y="5435"/>
                  </a:lnTo>
                  <a:lnTo>
                    <a:pt x="5448" y="0"/>
                  </a:lnTo>
                  <a:lnTo>
                    <a:pt x="12153" y="0"/>
                  </a:lnTo>
                  <a:lnTo>
                    <a:pt x="18859" y="0"/>
                  </a:lnTo>
                  <a:lnTo>
                    <a:pt x="24307" y="5435"/>
                  </a:lnTo>
                  <a:lnTo>
                    <a:pt x="24307" y="12141"/>
                  </a:lnTo>
                  <a:lnTo>
                    <a:pt x="24307" y="18859"/>
                  </a:lnTo>
                  <a:lnTo>
                    <a:pt x="18859" y="24295"/>
                  </a:lnTo>
                  <a:lnTo>
                    <a:pt x="12153" y="242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386179" y="2613812"/>
              <a:ext cx="180340" cy="454659"/>
            </a:xfrm>
            <a:custGeom>
              <a:avLst/>
              <a:gdLst/>
              <a:ahLst/>
              <a:cxnLst/>
              <a:rect l="l" t="t" r="r" b="b"/>
              <a:pathLst>
                <a:path w="180340" h="454660">
                  <a:moveTo>
                    <a:pt x="8966" y="441833"/>
                  </a:moveTo>
                  <a:lnTo>
                    <a:pt x="6959" y="439826"/>
                  </a:lnTo>
                  <a:lnTo>
                    <a:pt x="2006" y="439826"/>
                  </a:lnTo>
                  <a:lnTo>
                    <a:pt x="0" y="441833"/>
                  </a:lnTo>
                  <a:lnTo>
                    <a:pt x="0" y="446773"/>
                  </a:lnTo>
                  <a:lnTo>
                    <a:pt x="2006" y="448779"/>
                  </a:lnTo>
                  <a:lnTo>
                    <a:pt x="4483" y="448779"/>
                  </a:lnTo>
                  <a:lnTo>
                    <a:pt x="6959" y="448779"/>
                  </a:lnTo>
                  <a:lnTo>
                    <a:pt x="8966" y="446773"/>
                  </a:lnTo>
                  <a:lnTo>
                    <a:pt x="8966" y="441833"/>
                  </a:lnTo>
                  <a:close/>
                </a:path>
                <a:path w="180340" h="454660">
                  <a:moveTo>
                    <a:pt x="8966" y="402450"/>
                  </a:moveTo>
                  <a:lnTo>
                    <a:pt x="6959" y="400443"/>
                  </a:lnTo>
                  <a:lnTo>
                    <a:pt x="2006" y="400443"/>
                  </a:lnTo>
                  <a:lnTo>
                    <a:pt x="0" y="402450"/>
                  </a:lnTo>
                  <a:lnTo>
                    <a:pt x="0" y="407390"/>
                  </a:lnTo>
                  <a:lnTo>
                    <a:pt x="2006" y="409397"/>
                  </a:lnTo>
                  <a:lnTo>
                    <a:pt x="4483" y="409397"/>
                  </a:lnTo>
                  <a:lnTo>
                    <a:pt x="6959" y="409397"/>
                  </a:lnTo>
                  <a:lnTo>
                    <a:pt x="8966" y="407390"/>
                  </a:lnTo>
                  <a:lnTo>
                    <a:pt x="8966" y="402450"/>
                  </a:lnTo>
                  <a:close/>
                </a:path>
                <a:path w="180340" h="454660">
                  <a:moveTo>
                    <a:pt x="8966" y="363054"/>
                  </a:moveTo>
                  <a:lnTo>
                    <a:pt x="6959" y="361048"/>
                  </a:lnTo>
                  <a:lnTo>
                    <a:pt x="2006" y="361048"/>
                  </a:lnTo>
                  <a:lnTo>
                    <a:pt x="0" y="363054"/>
                  </a:lnTo>
                  <a:lnTo>
                    <a:pt x="0" y="367995"/>
                  </a:lnTo>
                  <a:lnTo>
                    <a:pt x="2006" y="370001"/>
                  </a:lnTo>
                  <a:lnTo>
                    <a:pt x="4483" y="370001"/>
                  </a:lnTo>
                  <a:lnTo>
                    <a:pt x="6959" y="370001"/>
                  </a:lnTo>
                  <a:lnTo>
                    <a:pt x="8966" y="367995"/>
                  </a:lnTo>
                  <a:lnTo>
                    <a:pt x="8966" y="363054"/>
                  </a:lnTo>
                  <a:close/>
                </a:path>
                <a:path w="180340" h="454660">
                  <a:moveTo>
                    <a:pt x="8966" y="323672"/>
                  </a:moveTo>
                  <a:lnTo>
                    <a:pt x="6959" y="321665"/>
                  </a:lnTo>
                  <a:lnTo>
                    <a:pt x="2006" y="321665"/>
                  </a:lnTo>
                  <a:lnTo>
                    <a:pt x="0" y="323672"/>
                  </a:lnTo>
                  <a:lnTo>
                    <a:pt x="0" y="328612"/>
                  </a:lnTo>
                  <a:lnTo>
                    <a:pt x="2006" y="330619"/>
                  </a:lnTo>
                  <a:lnTo>
                    <a:pt x="4483" y="330619"/>
                  </a:lnTo>
                  <a:lnTo>
                    <a:pt x="6959" y="330619"/>
                  </a:lnTo>
                  <a:lnTo>
                    <a:pt x="8966" y="328612"/>
                  </a:lnTo>
                  <a:lnTo>
                    <a:pt x="8966" y="323672"/>
                  </a:lnTo>
                  <a:close/>
                </a:path>
                <a:path w="180340" h="454660">
                  <a:moveTo>
                    <a:pt x="8966" y="284289"/>
                  </a:moveTo>
                  <a:lnTo>
                    <a:pt x="6959" y="282282"/>
                  </a:lnTo>
                  <a:lnTo>
                    <a:pt x="2006" y="282282"/>
                  </a:lnTo>
                  <a:lnTo>
                    <a:pt x="0" y="284289"/>
                  </a:lnTo>
                  <a:lnTo>
                    <a:pt x="0" y="289229"/>
                  </a:lnTo>
                  <a:lnTo>
                    <a:pt x="2006" y="291236"/>
                  </a:lnTo>
                  <a:lnTo>
                    <a:pt x="4483" y="291236"/>
                  </a:lnTo>
                  <a:lnTo>
                    <a:pt x="6959" y="291236"/>
                  </a:lnTo>
                  <a:lnTo>
                    <a:pt x="8966" y="289229"/>
                  </a:lnTo>
                  <a:lnTo>
                    <a:pt x="8966" y="284289"/>
                  </a:lnTo>
                  <a:close/>
                </a:path>
                <a:path w="180340" h="454660">
                  <a:moveTo>
                    <a:pt x="8966" y="244894"/>
                  </a:moveTo>
                  <a:lnTo>
                    <a:pt x="6959" y="242887"/>
                  </a:lnTo>
                  <a:lnTo>
                    <a:pt x="2006" y="242887"/>
                  </a:lnTo>
                  <a:lnTo>
                    <a:pt x="0" y="244894"/>
                  </a:lnTo>
                  <a:lnTo>
                    <a:pt x="0" y="249834"/>
                  </a:lnTo>
                  <a:lnTo>
                    <a:pt x="2006" y="251841"/>
                  </a:lnTo>
                  <a:lnTo>
                    <a:pt x="4483" y="251841"/>
                  </a:lnTo>
                  <a:lnTo>
                    <a:pt x="6959" y="251841"/>
                  </a:lnTo>
                  <a:lnTo>
                    <a:pt x="8966" y="249834"/>
                  </a:lnTo>
                  <a:lnTo>
                    <a:pt x="8966" y="244894"/>
                  </a:lnTo>
                  <a:close/>
                </a:path>
                <a:path w="180340" h="454660">
                  <a:moveTo>
                    <a:pt x="8966" y="205511"/>
                  </a:moveTo>
                  <a:lnTo>
                    <a:pt x="6959" y="203504"/>
                  </a:lnTo>
                  <a:lnTo>
                    <a:pt x="2006" y="203504"/>
                  </a:lnTo>
                  <a:lnTo>
                    <a:pt x="0" y="205511"/>
                  </a:lnTo>
                  <a:lnTo>
                    <a:pt x="0" y="210451"/>
                  </a:lnTo>
                  <a:lnTo>
                    <a:pt x="2006" y="212458"/>
                  </a:lnTo>
                  <a:lnTo>
                    <a:pt x="4483" y="212458"/>
                  </a:lnTo>
                  <a:lnTo>
                    <a:pt x="6959" y="212458"/>
                  </a:lnTo>
                  <a:lnTo>
                    <a:pt x="8966" y="210451"/>
                  </a:lnTo>
                  <a:lnTo>
                    <a:pt x="8966" y="205511"/>
                  </a:lnTo>
                  <a:close/>
                </a:path>
                <a:path w="180340" h="454660">
                  <a:moveTo>
                    <a:pt x="8966" y="166128"/>
                  </a:moveTo>
                  <a:lnTo>
                    <a:pt x="6959" y="164122"/>
                  </a:lnTo>
                  <a:lnTo>
                    <a:pt x="2006" y="164122"/>
                  </a:lnTo>
                  <a:lnTo>
                    <a:pt x="0" y="166128"/>
                  </a:lnTo>
                  <a:lnTo>
                    <a:pt x="0" y="171069"/>
                  </a:lnTo>
                  <a:lnTo>
                    <a:pt x="2006" y="173075"/>
                  </a:lnTo>
                  <a:lnTo>
                    <a:pt x="4483" y="173075"/>
                  </a:lnTo>
                  <a:lnTo>
                    <a:pt x="6959" y="173075"/>
                  </a:lnTo>
                  <a:lnTo>
                    <a:pt x="8966" y="171069"/>
                  </a:lnTo>
                  <a:lnTo>
                    <a:pt x="8966" y="166128"/>
                  </a:lnTo>
                  <a:close/>
                </a:path>
                <a:path w="180340" h="454660">
                  <a:moveTo>
                    <a:pt x="8966" y="126733"/>
                  </a:moveTo>
                  <a:lnTo>
                    <a:pt x="6959" y="124726"/>
                  </a:lnTo>
                  <a:lnTo>
                    <a:pt x="2006" y="124726"/>
                  </a:lnTo>
                  <a:lnTo>
                    <a:pt x="0" y="126733"/>
                  </a:lnTo>
                  <a:lnTo>
                    <a:pt x="0" y="131673"/>
                  </a:lnTo>
                  <a:lnTo>
                    <a:pt x="2006" y="133680"/>
                  </a:lnTo>
                  <a:lnTo>
                    <a:pt x="4483" y="133680"/>
                  </a:lnTo>
                  <a:lnTo>
                    <a:pt x="6959" y="133680"/>
                  </a:lnTo>
                  <a:lnTo>
                    <a:pt x="8966" y="131673"/>
                  </a:lnTo>
                  <a:lnTo>
                    <a:pt x="8966" y="126733"/>
                  </a:lnTo>
                  <a:close/>
                </a:path>
                <a:path w="180340" h="454660">
                  <a:moveTo>
                    <a:pt x="8966" y="87350"/>
                  </a:moveTo>
                  <a:lnTo>
                    <a:pt x="6959" y="85344"/>
                  </a:lnTo>
                  <a:lnTo>
                    <a:pt x="2006" y="85344"/>
                  </a:lnTo>
                  <a:lnTo>
                    <a:pt x="0" y="87350"/>
                  </a:lnTo>
                  <a:lnTo>
                    <a:pt x="0" y="92290"/>
                  </a:lnTo>
                  <a:lnTo>
                    <a:pt x="2006" y="94297"/>
                  </a:lnTo>
                  <a:lnTo>
                    <a:pt x="4483" y="94297"/>
                  </a:lnTo>
                  <a:lnTo>
                    <a:pt x="6959" y="94297"/>
                  </a:lnTo>
                  <a:lnTo>
                    <a:pt x="8966" y="92290"/>
                  </a:lnTo>
                  <a:lnTo>
                    <a:pt x="8966" y="87350"/>
                  </a:lnTo>
                  <a:close/>
                </a:path>
                <a:path w="180340" h="454660">
                  <a:moveTo>
                    <a:pt x="8966" y="47955"/>
                  </a:moveTo>
                  <a:lnTo>
                    <a:pt x="6959" y="45948"/>
                  </a:lnTo>
                  <a:lnTo>
                    <a:pt x="2006" y="45948"/>
                  </a:lnTo>
                  <a:lnTo>
                    <a:pt x="0" y="47955"/>
                  </a:lnTo>
                  <a:lnTo>
                    <a:pt x="0" y="52895"/>
                  </a:lnTo>
                  <a:lnTo>
                    <a:pt x="2006" y="54902"/>
                  </a:lnTo>
                  <a:lnTo>
                    <a:pt x="4483" y="54902"/>
                  </a:lnTo>
                  <a:lnTo>
                    <a:pt x="6959" y="54902"/>
                  </a:lnTo>
                  <a:lnTo>
                    <a:pt x="8966" y="52895"/>
                  </a:lnTo>
                  <a:lnTo>
                    <a:pt x="8966" y="47955"/>
                  </a:lnTo>
                  <a:close/>
                </a:path>
                <a:path w="180340" h="454660">
                  <a:moveTo>
                    <a:pt x="8966" y="8572"/>
                  </a:moveTo>
                  <a:lnTo>
                    <a:pt x="6959" y="6565"/>
                  </a:lnTo>
                  <a:lnTo>
                    <a:pt x="2006" y="6565"/>
                  </a:lnTo>
                  <a:lnTo>
                    <a:pt x="0" y="8572"/>
                  </a:lnTo>
                  <a:lnTo>
                    <a:pt x="0" y="13512"/>
                  </a:lnTo>
                  <a:lnTo>
                    <a:pt x="2006" y="15519"/>
                  </a:lnTo>
                  <a:lnTo>
                    <a:pt x="4483" y="15519"/>
                  </a:lnTo>
                  <a:lnTo>
                    <a:pt x="6959" y="15519"/>
                  </a:lnTo>
                  <a:lnTo>
                    <a:pt x="8966" y="13512"/>
                  </a:lnTo>
                  <a:lnTo>
                    <a:pt x="8966" y="8572"/>
                  </a:lnTo>
                  <a:close/>
                </a:path>
                <a:path w="180340" h="454660">
                  <a:moveTo>
                    <a:pt x="42468" y="440956"/>
                  </a:moveTo>
                  <a:lnTo>
                    <a:pt x="40462" y="438950"/>
                  </a:lnTo>
                  <a:lnTo>
                    <a:pt x="35521" y="438950"/>
                  </a:lnTo>
                  <a:lnTo>
                    <a:pt x="33502" y="440956"/>
                  </a:lnTo>
                  <a:lnTo>
                    <a:pt x="33502" y="445897"/>
                  </a:lnTo>
                  <a:lnTo>
                    <a:pt x="35521" y="447903"/>
                  </a:lnTo>
                  <a:lnTo>
                    <a:pt x="37985" y="447903"/>
                  </a:lnTo>
                  <a:lnTo>
                    <a:pt x="40462" y="447903"/>
                  </a:lnTo>
                  <a:lnTo>
                    <a:pt x="42468" y="445897"/>
                  </a:lnTo>
                  <a:lnTo>
                    <a:pt x="42468" y="440956"/>
                  </a:lnTo>
                  <a:close/>
                </a:path>
                <a:path w="180340" h="454660">
                  <a:moveTo>
                    <a:pt x="42468" y="8572"/>
                  </a:moveTo>
                  <a:lnTo>
                    <a:pt x="40462" y="6565"/>
                  </a:lnTo>
                  <a:lnTo>
                    <a:pt x="35521" y="6565"/>
                  </a:lnTo>
                  <a:lnTo>
                    <a:pt x="33502" y="8572"/>
                  </a:lnTo>
                  <a:lnTo>
                    <a:pt x="33502" y="13512"/>
                  </a:lnTo>
                  <a:lnTo>
                    <a:pt x="35521" y="15519"/>
                  </a:lnTo>
                  <a:lnTo>
                    <a:pt x="37985" y="15519"/>
                  </a:lnTo>
                  <a:lnTo>
                    <a:pt x="40462" y="15519"/>
                  </a:lnTo>
                  <a:lnTo>
                    <a:pt x="42468" y="13512"/>
                  </a:lnTo>
                  <a:lnTo>
                    <a:pt x="42468" y="8572"/>
                  </a:lnTo>
                  <a:close/>
                </a:path>
                <a:path w="180340" h="454660">
                  <a:moveTo>
                    <a:pt x="59626" y="0"/>
                  </a:moveTo>
                  <a:lnTo>
                    <a:pt x="51295" y="0"/>
                  </a:lnTo>
                  <a:lnTo>
                    <a:pt x="51295" y="29298"/>
                  </a:lnTo>
                  <a:lnTo>
                    <a:pt x="59626" y="29298"/>
                  </a:lnTo>
                  <a:lnTo>
                    <a:pt x="59626" y="0"/>
                  </a:lnTo>
                  <a:close/>
                </a:path>
                <a:path w="180340" h="454660">
                  <a:moveTo>
                    <a:pt x="77216" y="440956"/>
                  </a:moveTo>
                  <a:lnTo>
                    <a:pt x="75196" y="438950"/>
                  </a:lnTo>
                  <a:lnTo>
                    <a:pt x="70256" y="438950"/>
                  </a:lnTo>
                  <a:lnTo>
                    <a:pt x="68249" y="440956"/>
                  </a:lnTo>
                  <a:lnTo>
                    <a:pt x="68249" y="445897"/>
                  </a:lnTo>
                  <a:lnTo>
                    <a:pt x="70256" y="447903"/>
                  </a:lnTo>
                  <a:lnTo>
                    <a:pt x="72732" y="447903"/>
                  </a:lnTo>
                  <a:lnTo>
                    <a:pt x="75196" y="447903"/>
                  </a:lnTo>
                  <a:lnTo>
                    <a:pt x="77216" y="445897"/>
                  </a:lnTo>
                  <a:lnTo>
                    <a:pt x="77216" y="440956"/>
                  </a:lnTo>
                  <a:close/>
                </a:path>
                <a:path w="180340" h="454660">
                  <a:moveTo>
                    <a:pt x="77216" y="8572"/>
                  </a:moveTo>
                  <a:lnTo>
                    <a:pt x="75196" y="6565"/>
                  </a:lnTo>
                  <a:lnTo>
                    <a:pt x="70256" y="6565"/>
                  </a:lnTo>
                  <a:lnTo>
                    <a:pt x="68249" y="8572"/>
                  </a:lnTo>
                  <a:lnTo>
                    <a:pt x="68249" y="13512"/>
                  </a:lnTo>
                  <a:lnTo>
                    <a:pt x="70256" y="15519"/>
                  </a:lnTo>
                  <a:lnTo>
                    <a:pt x="72732" y="15519"/>
                  </a:lnTo>
                  <a:lnTo>
                    <a:pt x="75196" y="15519"/>
                  </a:lnTo>
                  <a:lnTo>
                    <a:pt x="77216" y="13512"/>
                  </a:lnTo>
                  <a:lnTo>
                    <a:pt x="77216" y="8572"/>
                  </a:lnTo>
                  <a:close/>
                </a:path>
                <a:path w="180340" h="454660">
                  <a:moveTo>
                    <a:pt x="111734" y="440956"/>
                  </a:moveTo>
                  <a:lnTo>
                    <a:pt x="109728" y="438950"/>
                  </a:lnTo>
                  <a:lnTo>
                    <a:pt x="104787" y="438950"/>
                  </a:lnTo>
                  <a:lnTo>
                    <a:pt x="102768" y="440956"/>
                  </a:lnTo>
                  <a:lnTo>
                    <a:pt x="102768" y="445897"/>
                  </a:lnTo>
                  <a:lnTo>
                    <a:pt x="104787" y="447903"/>
                  </a:lnTo>
                  <a:lnTo>
                    <a:pt x="107251" y="447903"/>
                  </a:lnTo>
                  <a:lnTo>
                    <a:pt x="109728" y="447903"/>
                  </a:lnTo>
                  <a:lnTo>
                    <a:pt x="111734" y="445897"/>
                  </a:lnTo>
                  <a:lnTo>
                    <a:pt x="111734" y="440956"/>
                  </a:lnTo>
                  <a:close/>
                </a:path>
                <a:path w="180340" h="454660">
                  <a:moveTo>
                    <a:pt x="111734" y="8572"/>
                  </a:moveTo>
                  <a:lnTo>
                    <a:pt x="109728" y="6565"/>
                  </a:lnTo>
                  <a:lnTo>
                    <a:pt x="104787" y="6565"/>
                  </a:lnTo>
                  <a:lnTo>
                    <a:pt x="102768" y="8572"/>
                  </a:lnTo>
                  <a:lnTo>
                    <a:pt x="102768" y="13512"/>
                  </a:lnTo>
                  <a:lnTo>
                    <a:pt x="104787" y="15519"/>
                  </a:lnTo>
                  <a:lnTo>
                    <a:pt x="107251" y="15519"/>
                  </a:lnTo>
                  <a:lnTo>
                    <a:pt x="109728" y="15519"/>
                  </a:lnTo>
                  <a:lnTo>
                    <a:pt x="111734" y="13512"/>
                  </a:lnTo>
                  <a:lnTo>
                    <a:pt x="111734" y="8572"/>
                  </a:lnTo>
                  <a:close/>
                </a:path>
                <a:path w="180340" h="454660">
                  <a:moveTo>
                    <a:pt x="128409" y="424281"/>
                  </a:moveTo>
                  <a:lnTo>
                    <a:pt x="120065" y="424281"/>
                  </a:lnTo>
                  <a:lnTo>
                    <a:pt x="120065" y="454621"/>
                  </a:lnTo>
                  <a:lnTo>
                    <a:pt x="128409" y="454621"/>
                  </a:lnTo>
                  <a:lnTo>
                    <a:pt x="128409" y="424281"/>
                  </a:lnTo>
                  <a:close/>
                </a:path>
                <a:path w="180340" h="454660">
                  <a:moveTo>
                    <a:pt x="145999" y="440956"/>
                  </a:moveTo>
                  <a:lnTo>
                    <a:pt x="143979" y="438950"/>
                  </a:lnTo>
                  <a:lnTo>
                    <a:pt x="139039" y="438950"/>
                  </a:lnTo>
                  <a:lnTo>
                    <a:pt x="137033" y="440956"/>
                  </a:lnTo>
                  <a:lnTo>
                    <a:pt x="137033" y="445897"/>
                  </a:lnTo>
                  <a:lnTo>
                    <a:pt x="139039" y="447903"/>
                  </a:lnTo>
                  <a:lnTo>
                    <a:pt x="141516" y="447903"/>
                  </a:lnTo>
                  <a:lnTo>
                    <a:pt x="143979" y="447903"/>
                  </a:lnTo>
                  <a:lnTo>
                    <a:pt x="145999" y="445897"/>
                  </a:lnTo>
                  <a:lnTo>
                    <a:pt x="145999" y="440956"/>
                  </a:lnTo>
                  <a:close/>
                </a:path>
                <a:path w="180340" h="454660">
                  <a:moveTo>
                    <a:pt x="145999" y="8572"/>
                  </a:moveTo>
                  <a:lnTo>
                    <a:pt x="143979" y="6565"/>
                  </a:lnTo>
                  <a:lnTo>
                    <a:pt x="139039" y="6565"/>
                  </a:lnTo>
                  <a:lnTo>
                    <a:pt x="137033" y="8572"/>
                  </a:lnTo>
                  <a:lnTo>
                    <a:pt x="137033" y="13512"/>
                  </a:lnTo>
                  <a:lnTo>
                    <a:pt x="139039" y="15519"/>
                  </a:lnTo>
                  <a:lnTo>
                    <a:pt x="141516" y="15519"/>
                  </a:lnTo>
                  <a:lnTo>
                    <a:pt x="143979" y="15519"/>
                  </a:lnTo>
                  <a:lnTo>
                    <a:pt x="145999" y="13512"/>
                  </a:lnTo>
                  <a:lnTo>
                    <a:pt x="145999" y="8572"/>
                  </a:lnTo>
                  <a:close/>
                </a:path>
                <a:path w="180340" h="454660">
                  <a:moveTo>
                    <a:pt x="178841" y="8572"/>
                  </a:moveTo>
                  <a:lnTo>
                    <a:pt x="176834" y="6565"/>
                  </a:lnTo>
                  <a:lnTo>
                    <a:pt x="171894" y="6565"/>
                  </a:lnTo>
                  <a:lnTo>
                    <a:pt x="169875" y="8572"/>
                  </a:lnTo>
                  <a:lnTo>
                    <a:pt x="169875" y="13512"/>
                  </a:lnTo>
                  <a:lnTo>
                    <a:pt x="171894" y="15519"/>
                  </a:lnTo>
                  <a:lnTo>
                    <a:pt x="174358" y="15519"/>
                  </a:lnTo>
                  <a:lnTo>
                    <a:pt x="176834" y="15519"/>
                  </a:lnTo>
                  <a:lnTo>
                    <a:pt x="178841" y="13512"/>
                  </a:lnTo>
                  <a:lnTo>
                    <a:pt x="178841" y="8572"/>
                  </a:lnTo>
                  <a:close/>
                </a:path>
                <a:path w="180340" h="454660">
                  <a:moveTo>
                    <a:pt x="179857" y="441833"/>
                  </a:moveTo>
                  <a:lnTo>
                    <a:pt x="177850" y="439826"/>
                  </a:lnTo>
                  <a:lnTo>
                    <a:pt x="172897" y="439826"/>
                  </a:lnTo>
                  <a:lnTo>
                    <a:pt x="170891" y="441833"/>
                  </a:lnTo>
                  <a:lnTo>
                    <a:pt x="170891" y="446773"/>
                  </a:lnTo>
                  <a:lnTo>
                    <a:pt x="172897" y="448779"/>
                  </a:lnTo>
                  <a:lnTo>
                    <a:pt x="175374" y="448779"/>
                  </a:lnTo>
                  <a:lnTo>
                    <a:pt x="177850" y="448779"/>
                  </a:lnTo>
                  <a:lnTo>
                    <a:pt x="179857" y="446773"/>
                  </a:lnTo>
                  <a:lnTo>
                    <a:pt x="179857" y="441833"/>
                  </a:lnTo>
                  <a:close/>
                </a:path>
                <a:path w="180340" h="454660">
                  <a:moveTo>
                    <a:pt x="179857" y="399148"/>
                  </a:moveTo>
                  <a:lnTo>
                    <a:pt x="177850" y="397141"/>
                  </a:lnTo>
                  <a:lnTo>
                    <a:pt x="172897" y="397141"/>
                  </a:lnTo>
                  <a:lnTo>
                    <a:pt x="170891" y="399148"/>
                  </a:lnTo>
                  <a:lnTo>
                    <a:pt x="170891" y="404088"/>
                  </a:lnTo>
                  <a:lnTo>
                    <a:pt x="172897" y="406095"/>
                  </a:lnTo>
                  <a:lnTo>
                    <a:pt x="175374" y="406095"/>
                  </a:lnTo>
                  <a:lnTo>
                    <a:pt x="177850" y="406095"/>
                  </a:lnTo>
                  <a:lnTo>
                    <a:pt x="179857" y="404088"/>
                  </a:lnTo>
                  <a:lnTo>
                    <a:pt x="179857" y="399148"/>
                  </a:lnTo>
                  <a:close/>
                </a:path>
                <a:path w="180340" h="454660">
                  <a:moveTo>
                    <a:pt x="179857" y="353758"/>
                  </a:moveTo>
                  <a:lnTo>
                    <a:pt x="177850" y="351751"/>
                  </a:lnTo>
                  <a:lnTo>
                    <a:pt x="172897" y="351751"/>
                  </a:lnTo>
                  <a:lnTo>
                    <a:pt x="170891" y="353758"/>
                  </a:lnTo>
                  <a:lnTo>
                    <a:pt x="170891" y="358698"/>
                  </a:lnTo>
                  <a:lnTo>
                    <a:pt x="172897" y="360705"/>
                  </a:lnTo>
                  <a:lnTo>
                    <a:pt x="175374" y="360705"/>
                  </a:lnTo>
                  <a:lnTo>
                    <a:pt x="177850" y="360705"/>
                  </a:lnTo>
                  <a:lnTo>
                    <a:pt x="179857" y="358698"/>
                  </a:lnTo>
                  <a:lnTo>
                    <a:pt x="179857" y="353758"/>
                  </a:lnTo>
                  <a:close/>
                </a:path>
                <a:path w="180340" h="454660">
                  <a:moveTo>
                    <a:pt x="179857" y="310400"/>
                  </a:moveTo>
                  <a:lnTo>
                    <a:pt x="177850" y="308381"/>
                  </a:lnTo>
                  <a:lnTo>
                    <a:pt x="172897" y="308381"/>
                  </a:lnTo>
                  <a:lnTo>
                    <a:pt x="170891" y="310400"/>
                  </a:lnTo>
                  <a:lnTo>
                    <a:pt x="170891" y="315341"/>
                  </a:lnTo>
                  <a:lnTo>
                    <a:pt x="172897" y="317347"/>
                  </a:lnTo>
                  <a:lnTo>
                    <a:pt x="175374" y="317347"/>
                  </a:lnTo>
                  <a:lnTo>
                    <a:pt x="177850" y="317347"/>
                  </a:lnTo>
                  <a:lnTo>
                    <a:pt x="179857" y="315341"/>
                  </a:lnTo>
                  <a:lnTo>
                    <a:pt x="179857" y="310400"/>
                  </a:lnTo>
                  <a:close/>
                </a:path>
                <a:path w="180340" h="454660">
                  <a:moveTo>
                    <a:pt x="179857" y="181737"/>
                  </a:moveTo>
                  <a:lnTo>
                    <a:pt x="177850" y="179730"/>
                  </a:lnTo>
                  <a:lnTo>
                    <a:pt x="172897" y="179730"/>
                  </a:lnTo>
                  <a:lnTo>
                    <a:pt x="170891" y="181737"/>
                  </a:lnTo>
                  <a:lnTo>
                    <a:pt x="170891" y="186677"/>
                  </a:lnTo>
                  <a:lnTo>
                    <a:pt x="172897" y="188683"/>
                  </a:lnTo>
                  <a:lnTo>
                    <a:pt x="175374" y="188683"/>
                  </a:lnTo>
                  <a:lnTo>
                    <a:pt x="177850" y="188683"/>
                  </a:lnTo>
                  <a:lnTo>
                    <a:pt x="179857" y="186677"/>
                  </a:lnTo>
                  <a:lnTo>
                    <a:pt x="179857" y="181737"/>
                  </a:lnTo>
                  <a:close/>
                </a:path>
                <a:path w="180340" h="454660">
                  <a:moveTo>
                    <a:pt x="179857" y="138366"/>
                  </a:moveTo>
                  <a:lnTo>
                    <a:pt x="177850" y="136359"/>
                  </a:lnTo>
                  <a:lnTo>
                    <a:pt x="172897" y="136359"/>
                  </a:lnTo>
                  <a:lnTo>
                    <a:pt x="170891" y="138366"/>
                  </a:lnTo>
                  <a:lnTo>
                    <a:pt x="170891" y="143306"/>
                  </a:lnTo>
                  <a:lnTo>
                    <a:pt x="172897" y="145313"/>
                  </a:lnTo>
                  <a:lnTo>
                    <a:pt x="175374" y="145313"/>
                  </a:lnTo>
                  <a:lnTo>
                    <a:pt x="177850" y="145313"/>
                  </a:lnTo>
                  <a:lnTo>
                    <a:pt x="179857" y="143306"/>
                  </a:lnTo>
                  <a:lnTo>
                    <a:pt x="179857" y="138366"/>
                  </a:lnTo>
                  <a:close/>
                </a:path>
                <a:path w="180340" h="454660">
                  <a:moveTo>
                    <a:pt x="179857" y="94538"/>
                  </a:moveTo>
                  <a:lnTo>
                    <a:pt x="177850" y="92532"/>
                  </a:lnTo>
                  <a:lnTo>
                    <a:pt x="172897" y="92532"/>
                  </a:lnTo>
                  <a:lnTo>
                    <a:pt x="170891" y="94538"/>
                  </a:lnTo>
                  <a:lnTo>
                    <a:pt x="170891" y="99479"/>
                  </a:lnTo>
                  <a:lnTo>
                    <a:pt x="172897" y="101485"/>
                  </a:lnTo>
                  <a:lnTo>
                    <a:pt x="175374" y="101485"/>
                  </a:lnTo>
                  <a:lnTo>
                    <a:pt x="177850" y="101485"/>
                  </a:lnTo>
                  <a:lnTo>
                    <a:pt x="179857" y="99479"/>
                  </a:lnTo>
                  <a:lnTo>
                    <a:pt x="179857" y="94538"/>
                  </a:lnTo>
                  <a:close/>
                </a:path>
                <a:path w="180340" h="454660">
                  <a:moveTo>
                    <a:pt x="179857" y="51181"/>
                  </a:moveTo>
                  <a:lnTo>
                    <a:pt x="177850" y="49174"/>
                  </a:lnTo>
                  <a:lnTo>
                    <a:pt x="172897" y="49174"/>
                  </a:lnTo>
                  <a:lnTo>
                    <a:pt x="170891" y="51181"/>
                  </a:lnTo>
                  <a:lnTo>
                    <a:pt x="170891" y="56121"/>
                  </a:lnTo>
                  <a:lnTo>
                    <a:pt x="172897" y="58127"/>
                  </a:lnTo>
                  <a:lnTo>
                    <a:pt x="175374" y="58127"/>
                  </a:lnTo>
                  <a:lnTo>
                    <a:pt x="177850" y="58127"/>
                  </a:lnTo>
                  <a:lnTo>
                    <a:pt x="179857" y="56121"/>
                  </a:lnTo>
                  <a:lnTo>
                    <a:pt x="179857" y="51181"/>
                  </a:lnTo>
                  <a:close/>
                </a:path>
                <a:path w="180340" h="454660">
                  <a:moveTo>
                    <a:pt x="180276" y="269976"/>
                  </a:moveTo>
                  <a:lnTo>
                    <a:pt x="176784" y="266484"/>
                  </a:lnTo>
                  <a:lnTo>
                    <a:pt x="173951" y="266484"/>
                  </a:lnTo>
                  <a:lnTo>
                    <a:pt x="170446" y="269976"/>
                  </a:lnTo>
                  <a:lnTo>
                    <a:pt x="170446" y="272808"/>
                  </a:lnTo>
                  <a:lnTo>
                    <a:pt x="172199" y="274561"/>
                  </a:lnTo>
                  <a:lnTo>
                    <a:pt x="173951" y="276313"/>
                  </a:lnTo>
                  <a:lnTo>
                    <a:pt x="176784" y="276313"/>
                  </a:lnTo>
                  <a:lnTo>
                    <a:pt x="180276" y="272808"/>
                  </a:lnTo>
                  <a:lnTo>
                    <a:pt x="180276" y="2699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56096" y="2342177"/>
              <a:ext cx="1188085" cy="1007110"/>
            </a:xfrm>
            <a:custGeom>
              <a:avLst/>
              <a:gdLst/>
              <a:ahLst/>
              <a:cxnLst/>
              <a:rect l="l" t="t" r="r" b="b"/>
              <a:pathLst>
                <a:path w="1188085" h="1007110">
                  <a:moveTo>
                    <a:pt x="1187538" y="1006690"/>
                  </a:moveTo>
                  <a:lnTo>
                    <a:pt x="0" y="1006690"/>
                  </a:lnTo>
                  <a:lnTo>
                    <a:pt x="0" y="0"/>
                  </a:lnTo>
                  <a:lnTo>
                    <a:pt x="1187538" y="0"/>
                  </a:lnTo>
                  <a:lnTo>
                    <a:pt x="1187538" y="100669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712480" y="2589936"/>
              <a:ext cx="30480" cy="506730"/>
            </a:xfrm>
            <a:custGeom>
              <a:avLst/>
              <a:gdLst/>
              <a:ahLst/>
              <a:cxnLst/>
              <a:rect l="l" t="t" r="r" b="b"/>
              <a:pathLst>
                <a:path w="30480" h="506730">
                  <a:moveTo>
                    <a:pt x="30441" y="0"/>
                  </a:moveTo>
                  <a:lnTo>
                    <a:pt x="0" y="0"/>
                  </a:lnTo>
                  <a:lnTo>
                    <a:pt x="0" y="506412"/>
                  </a:lnTo>
                  <a:lnTo>
                    <a:pt x="30441" y="506412"/>
                  </a:lnTo>
                  <a:lnTo>
                    <a:pt x="30441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278710" y="3350605"/>
              <a:ext cx="403860" cy="133350"/>
            </a:xfrm>
            <a:custGeom>
              <a:avLst/>
              <a:gdLst/>
              <a:ahLst/>
              <a:cxnLst/>
              <a:rect l="l" t="t" r="r" b="b"/>
              <a:pathLst>
                <a:path w="403860" h="133350">
                  <a:moveTo>
                    <a:pt x="0" y="1104"/>
                  </a:moveTo>
                  <a:lnTo>
                    <a:pt x="372186" y="133057"/>
                  </a:lnTo>
                  <a:lnTo>
                    <a:pt x="393623" y="106883"/>
                  </a:lnTo>
                  <a:lnTo>
                    <a:pt x="403285" y="84297"/>
                  </a:lnTo>
                  <a:lnTo>
                    <a:pt x="403436" y="52828"/>
                  </a:lnTo>
                  <a:lnTo>
                    <a:pt x="396341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01709" y="3348085"/>
              <a:ext cx="55244" cy="133350"/>
            </a:xfrm>
            <a:custGeom>
              <a:avLst/>
              <a:gdLst/>
              <a:ahLst/>
              <a:cxnLst/>
              <a:rect l="l" t="t" r="r" b="b"/>
              <a:pathLst>
                <a:path w="55245" h="133350">
                  <a:moveTo>
                    <a:pt x="54682" y="124752"/>
                  </a:moveTo>
                  <a:lnTo>
                    <a:pt x="31237" y="133057"/>
                  </a:lnTo>
                  <a:lnTo>
                    <a:pt x="9807" y="106883"/>
                  </a:lnTo>
                  <a:lnTo>
                    <a:pt x="149" y="84297"/>
                  </a:lnTo>
                  <a:lnTo>
                    <a:pt x="0" y="52828"/>
                  </a:lnTo>
                  <a:lnTo>
                    <a:pt x="7095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55412" y="3364132"/>
              <a:ext cx="306705" cy="109855"/>
            </a:xfrm>
            <a:custGeom>
              <a:avLst/>
              <a:gdLst/>
              <a:ahLst/>
              <a:cxnLst/>
              <a:rect l="l" t="t" r="r" b="b"/>
              <a:pathLst>
                <a:path w="306705" h="109854">
                  <a:moveTo>
                    <a:pt x="306108" y="0"/>
                  </a:moveTo>
                  <a:lnTo>
                    <a:pt x="0" y="109435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959018" y="3349187"/>
              <a:ext cx="46355" cy="16510"/>
            </a:xfrm>
            <a:custGeom>
              <a:avLst/>
              <a:gdLst/>
              <a:ahLst/>
              <a:cxnLst/>
              <a:rect l="l" t="t" r="r" b="b"/>
              <a:pathLst>
                <a:path w="46355" h="16510">
                  <a:moveTo>
                    <a:pt x="46126" y="0"/>
                  </a:moveTo>
                  <a:lnTo>
                    <a:pt x="0" y="1635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4" name="object 12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284905" y="5566486"/>
            <a:ext cx="1170000" cy="770978"/>
          </a:xfrm>
          <a:prstGeom prst="rect">
            <a:avLst/>
          </a:prstGeom>
        </p:spPr>
      </p:pic>
      <p:grpSp>
        <p:nvGrpSpPr>
          <p:cNvPr id="125" name="object 125"/>
          <p:cNvGrpSpPr/>
          <p:nvPr/>
        </p:nvGrpSpPr>
        <p:grpSpPr>
          <a:xfrm>
            <a:off x="6626782" y="7565970"/>
            <a:ext cx="1281430" cy="861060"/>
            <a:chOff x="899876" y="7565970"/>
            <a:chExt cx="1281430" cy="861060"/>
          </a:xfrm>
        </p:grpSpPr>
        <p:sp>
          <p:nvSpPr>
            <p:cNvPr id="126" name="object 126"/>
            <p:cNvSpPr/>
            <p:nvPr/>
          </p:nvSpPr>
          <p:spPr>
            <a:xfrm>
              <a:off x="1533288" y="7668096"/>
              <a:ext cx="230504" cy="87630"/>
            </a:xfrm>
            <a:custGeom>
              <a:avLst/>
              <a:gdLst/>
              <a:ahLst/>
              <a:cxnLst/>
              <a:rect l="l" t="t" r="r" b="b"/>
              <a:pathLst>
                <a:path w="230505" h="87629">
                  <a:moveTo>
                    <a:pt x="230187" y="0"/>
                  </a:moveTo>
                  <a:lnTo>
                    <a:pt x="0" y="2120"/>
                  </a:lnTo>
                  <a:lnTo>
                    <a:pt x="0" y="87312"/>
                  </a:lnTo>
                  <a:lnTo>
                    <a:pt x="230187" y="87312"/>
                  </a:lnTo>
                  <a:lnTo>
                    <a:pt x="2301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1533288" y="7668096"/>
              <a:ext cx="230504" cy="87630"/>
            </a:xfrm>
            <a:custGeom>
              <a:avLst/>
              <a:gdLst/>
              <a:ahLst/>
              <a:cxnLst/>
              <a:rect l="l" t="t" r="r" b="b"/>
              <a:pathLst>
                <a:path w="230505" h="87629">
                  <a:moveTo>
                    <a:pt x="0" y="2120"/>
                  </a:moveTo>
                  <a:lnTo>
                    <a:pt x="0" y="87312"/>
                  </a:lnTo>
                  <a:lnTo>
                    <a:pt x="230187" y="87312"/>
                  </a:lnTo>
                  <a:lnTo>
                    <a:pt x="230187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587" y="7669060"/>
              <a:ext cx="992505" cy="681355"/>
            </a:xfrm>
            <a:custGeom>
              <a:avLst/>
              <a:gdLst/>
              <a:ahLst/>
              <a:cxnLst/>
              <a:rect l="l" t="t" r="r" b="b"/>
              <a:pathLst>
                <a:path w="992505" h="681354">
                  <a:moveTo>
                    <a:pt x="480593" y="681278"/>
                  </a:moveTo>
                  <a:lnTo>
                    <a:pt x="289267" y="658990"/>
                  </a:lnTo>
                  <a:lnTo>
                    <a:pt x="0" y="658990"/>
                  </a:lnTo>
                  <a:lnTo>
                    <a:pt x="0" y="0"/>
                  </a:lnTo>
                  <a:lnTo>
                    <a:pt x="992289" y="0"/>
                  </a:lnTo>
                  <a:lnTo>
                    <a:pt x="992289" y="658990"/>
                  </a:lnTo>
                  <a:lnTo>
                    <a:pt x="509663" y="65899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1099375" y="7746403"/>
              <a:ext cx="128270" cy="443865"/>
            </a:xfrm>
            <a:custGeom>
              <a:avLst/>
              <a:gdLst/>
              <a:ahLst/>
              <a:cxnLst/>
              <a:rect l="l" t="t" r="r" b="b"/>
              <a:pathLst>
                <a:path w="128269" h="443865">
                  <a:moveTo>
                    <a:pt x="128054" y="0"/>
                  </a:moveTo>
                  <a:lnTo>
                    <a:pt x="0" y="0"/>
                  </a:lnTo>
                  <a:lnTo>
                    <a:pt x="0" y="443445"/>
                  </a:lnTo>
                  <a:lnTo>
                    <a:pt x="128054" y="443445"/>
                  </a:lnTo>
                  <a:lnTo>
                    <a:pt x="12805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1099380" y="7746408"/>
              <a:ext cx="128270" cy="443865"/>
            </a:xfrm>
            <a:custGeom>
              <a:avLst/>
              <a:gdLst/>
              <a:ahLst/>
              <a:cxnLst/>
              <a:rect l="l" t="t" r="r" b="b"/>
              <a:pathLst>
                <a:path w="128269" h="443865">
                  <a:moveTo>
                    <a:pt x="128054" y="443445"/>
                  </a:moveTo>
                  <a:lnTo>
                    <a:pt x="0" y="443445"/>
                  </a:lnTo>
                  <a:lnTo>
                    <a:pt x="0" y="0"/>
                  </a:lnTo>
                  <a:lnTo>
                    <a:pt x="128054" y="0"/>
                  </a:lnTo>
                  <a:lnTo>
                    <a:pt x="128054" y="44344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097784" y="7855425"/>
              <a:ext cx="130810" cy="0"/>
            </a:xfrm>
            <a:custGeom>
              <a:avLst/>
              <a:gdLst/>
              <a:ahLst/>
              <a:cxnLst/>
              <a:rect l="l" t="t" r="r" b="b"/>
              <a:pathLst>
                <a:path w="130809">
                  <a:moveTo>
                    <a:pt x="0" y="0"/>
                  </a:moveTo>
                  <a:lnTo>
                    <a:pt x="130708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097784" y="7965492"/>
              <a:ext cx="130810" cy="0"/>
            </a:xfrm>
            <a:custGeom>
              <a:avLst/>
              <a:gdLst/>
              <a:ahLst/>
              <a:cxnLst/>
              <a:rect l="l" t="t" r="r" b="b"/>
              <a:pathLst>
                <a:path w="130809">
                  <a:moveTo>
                    <a:pt x="0" y="0"/>
                  </a:moveTo>
                  <a:lnTo>
                    <a:pt x="130708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097784" y="8075029"/>
              <a:ext cx="130810" cy="0"/>
            </a:xfrm>
            <a:custGeom>
              <a:avLst/>
              <a:gdLst/>
              <a:ahLst/>
              <a:cxnLst/>
              <a:rect l="l" t="t" r="r" b="b"/>
              <a:pathLst>
                <a:path w="130809">
                  <a:moveTo>
                    <a:pt x="0" y="0"/>
                  </a:moveTo>
                  <a:lnTo>
                    <a:pt x="130708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23754" y="7838018"/>
              <a:ext cx="196634" cy="290338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1035685" y="7659332"/>
              <a:ext cx="1011555" cy="483870"/>
            </a:xfrm>
            <a:custGeom>
              <a:avLst/>
              <a:gdLst/>
              <a:ahLst/>
              <a:cxnLst/>
              <a:rect l="l" t="t" r="r" b="b"/>
              <a:pathLst>
                <a:path w="1011555" h="483870">
                  <a:moveTo>
                    <a:pt x="19888" y="144754"/>
                  </a:moveTo>
                  <a:lnTo>
                    <a:pt x="0" y="144754"/>
                  </a:lnTo>
                  <a:lnTo>
                    <a:pt x="0" y="483501"/>
                  </a:lnTo>
                  <a:lnTo>
                    <a:pt x="19888" y="483501"/>
                  </a:lnTo>
                  <a:lnTo>
                    <a:pt x="19888" y="144754"/>
                  </a:lnTo>
                  <a:close/>
                </a:path>
                <a:path w="1011555" h="483870">
                  <a:moveTo>
                    <a:pt x="429425" y="0"/>
                  </a:moveTo>
                  <a:lnTo>
                    <a:pt x="150698" y="0"/>
                  </a:lnTo>
                  <a:lnTo>
                    <a:pt x="150698" y="19888"/>
                  </a:lnTo>
                  <a:lnTo>
                    <a:pt x="429425" y="19888"/>
                  </a:lnTo>
                  <a:lnTo>
                    <a:pt x="429425" y="0"/>
                  </a:lnTo>
                  <a:close/>
                </a:path>
                <a:path w="1011555" h="483870">
                  <a:moveTo>
                    <a:pt x="1011275" y="210629"/>
                  </a:moveTo>
                  <a:lnTo>
                    <a:pt x="991387" y="210629"/>
                  </a:lnTo>
                  <a:lnTo>
                    <a:pt x="991387" y="435076"/>
                  </a:lnTo>
                  <a:lnTo>
                    <a:pt x="1011275" y="435076"/>
                  </a:lnTo>
                  <a:lnTo>
                    <a:pt x="1011275" y="2106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914920" y="7940827"/>
              <a:ext cx="1239520" cy="71120"/>
            </a:xfrm>
            <a:custGeom>
              <a:avLst/>
              <a:gdLst/>
              <a:ahLst/>
              <a:cxnLst/>
              <a:rect l="l" t="t" r="r" b="b"/>
              <a:pathLst>
                <a:path w="1239520" h="71120">
                  <a:moveTo>
                    <a:pt x="234048" y="24815"/>
                  </a:moveTo>
                  <a:lnTo>
                    <a:pt x="185191" y="0"/>
                  </a:lnTo>
                  <a:lnTo>
                    <a:pt x="185191" y="16967"/>
                  </a:lnTo>
                  <a:lnTo>
                    <a:pt x="48856" y="16967"/>
                  </a:lnTo>
                  <a:lnTo>
                    <a:pt x="48856" y="0"/>
                  </a:lnTo>
                  <a:lnTo>
                    <a:pt x="0" y="25501"/>
                  </a:lnTo>
                  <a:lnTo>
                    <a:pt x="48856" y="50317"/>
                  </a:lnTo>
                  <a:lnTo>
                    <a:pt x="48856" y="33337"/>
                  </a:lnTo>
                  <a:lnTo>
                    <a:pt x="185191" y="33337"/>
                  </a:lnTo>
                  <a:lnTo>
                    <a:pt x="185191" y="50317"/>
                  </a:lnTo>
                  <a:lnTo>
                    <a:pt x="234048" y="24815"/>
                  </a:lnTo>
                  <a:close/>
                </a:path>
                <a:path w="1239520" h="71120">
                  <a:moveTo>
                    <a:pt x="1238935" y="45453"/>
                  </a:moveTo>
                  <a:lnTo>
                    <a:pt x="1190078" y="20637"/>
                  </a:lnTo>
                  <a:lnTo>
                    <a:pt x="1190078" y="37604"/>
                  </a:lnTo>
                  <a:lnTo>
                    <a:pt x="1053744" y="37604"/>
                  </a:lnTo>
                  <a:lnTo>
                    <a:pt x="1053744" y="20637"/>
                  </a:lnTo>
                  <a:lnTo>
                    <a:pt x="1004887" y="46139"/>
                  </a:lnTo>
                  <a:lnTo>
                    <a:pt x="1053744" y="70954"/>
                  </a:lnTo>
                  <a:lnTo>
                    <a:pt x="1053744" y="53975"/>
                  </a:lnTo>
                  <a:lnTo>
                    <a:pt x="1190078" y="53975"/>
                  </a:lnTo>
                  <a:lnTo>
                    <a:pt x="1190078" y="70954"/>
                  </a:lnTo>
                  <a:lnTo>
                    <a:pt x="1238935" y="45453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26436" y="7567365"/>
              <a:ext cx="205868" cy="204920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906226" y="7572320"/>
              <a:ext cx="1238885" cy="848360"/>
            </a:xfrm>
            <a:custGeom>
              <a:avLst/>
              <a:gdLst/>
              <a:ahLst/>
              <a:cxnLst/>
              <a:rect l="l" t="t" r="r" b="b"/>
              <a:pathLst>
                <a:path w="1238885" h="848359">
                  <a:moveTo>
                    <a:pt x="0" y="0"/>
                  </a:moveTo>
                  <a:lnTo>
                    <a:pt x="1238402" y="847788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914163" y="7575495"/>
              <a:ext cx="1260475" cy="825500"/>
            </a:xfrm>
            <a:custGeom>
              <a:avLst/>
              <a:gdLst/>
              <a:ahLst/>
              <a:cxnLst/>
              <a:rect l="l" t="t" r="r" b="b"/>
              <a:pathLst>
                <a:path w="1260475" h="825500">
                  <a:moveTo>
                    <a:pt x="1260475" y="0"/>
                  </a:moveTo>
                  <a:lnTo>
                    <a:pt x="0" y="825499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0" name="object 140"/>
          <p:cNvGrpSpPr/>
          <p:nvPr/>
        </p:nvGrpSpPr>
        <p:grpSpPr>
          <a:xfrm>
            <a:off x="6704179" y="8637326"/>
            <a:ext cx="1153795" cy="755650"/>
            <a:chOff x="977272" y="8637326"/>
            <a:chExt cx="1153795" cy="755650"/>
          </a:xfrm>
        </p:grpSpPr>
        <p:sp>
          <p:nvSpPr>
            <p:cNvPr id="141" name="object 141"/>
            <p:cNvSpPr/>
            <p:nvPr/>
          </p:nvSpPr>
          <p:spPr>
            <a:xfrm>
              <a:off x="1533288" y="8707379"/>
              <a:ext cx="230504" cy="87630"/>
            </a:xfrm>
            <a:custGeom>
              <a:avLst/>
              <a:gdLst/>
              <a:ahLst/>
              <a:cxnLst/>
              <a:rect l="l" t="t" r="r" b="b"/>
              <a:pathLst>
                <a:path w="230505" h="87629">
                  <a:moveTo>
                    <a:pt x="230187" y="0"/>
                  </a:moveTo>
                  <a:lnTo>
                    <a:pt x="0" y="2120"/>
                  </a:lnTo>
                  <a:lnTo>
                    <a:pt x="0" y="87312"/>
                  </a:lnTo>
                  <a:lnTo>
                    <a:pt x="230187" y="87312"/>
                  </a:lnTo>
                  <a:lnTo>
                    <a:pt x="2301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533288" y="8707379"/>
              <a:ext cx="230504" cy="87630"/>
            </a:xfrm>
            <a:custGeom>
              <a:avLst/>
              <a:gdLst/>
              <a:ahLst/>
              <a:cxnLst/>
              <a:rect l="l" t="t" r="r" b="b"/>
              <a:pathLst>
                <a:path w="230505" h="87629">
                  <a:moveTo>
                    <a:pt x="0" y="2120"/>
                  </a:moveTo>
                  <a:lnTo>
                    <a:pt x="0" y="87312"/>
                  </a:lnTo>
                  <a:lnTo>
                    <a:pt x="230187" y="87312"/>
                  </a:lnTo>
                  <a:lnTo>
                    <a:pt x="230187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045587" y="8708343"/>
              <a:ext cx="992505" cy="681355"/>
            </a:xfrm>
            <a:custGeom>
              <a:avLst/>
              <a:gdLst/>
              <a:ahLst/>
              <a:cxnLst/>
              <a:rect l="l" t="t" r="r" b="b"/>
              <a:pathLst>
                <a:path w="992505" h="681354">
                  <a:moveTo>
                    <a:pt x="480593" y="681278"/>
                  </a:moveTo>
                  <a:lnTo>
                    <a:pt x="289267" y="658990"/>
                  </a:lnTo>
                  <a:lnTo>
                    <a:pt x="0" y="658990"/>
                  </a:lnTo>
                  <a:lnTo>
                    <a:pt x="0" y="0"/>
                  </a:lnTo>
                  <a:lnTo>
                    <a:pt x="992289" y="0"/>
                  </a:lnTo>
                  <a:lnTo>
                    <a:pt x="992289" y="658990"/>
                  </a:lnTo>
                  <a:lnTo>
                    <a:pt x="509663" y="65899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23754" y="8877302"/>
              <a:ext cx="196634" cy="290337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1035685" y="8698611"/>
              <a:ext cx="1011555" cy="483870"/>
            </a:xfrm>
            <a:custGeom>
              <a:avLst/>
              <a:gdLst/>
              <a:ahLst/>
              <a:cxnLst/>
              <a:rect l="l" t="t" r="r" b="b"/>
              <a:pathLst>
                <a:path w="1011555" h="483870">
                  <a:moveTo>
                    <a:pt x="19888" y="144754"/>
                  </a:moveTo>
                  <a:lnTo>
                    <a:pt x="0" y="144754"/>
                  </a:lnTo>
                  <a:lnTo>
                    <a:pt x="0" y="483501"/>
                  </a:lnTo>
                  <a:lnTo>
                    <a:pt x="19888" y="483501"/>
                  </a:lnTo>
                  <a:lnTo>
                    <a:pt x="19888" y="144754"/>
                  </a:lnTo>
                  <a:close/>
                </a:path>
                <a:path w="1011555" h="483870">
                  <a:moveTo>
                    <a:pt x="429425" y="0"/>
                  </a:moveTo>
                  <a:lnTo>
                    <a:pt x="150698" y="0"/>
                  </a:lnTo>
                  <a:lnTo>
                    <a:pt x="150698" y="19888"/>
                  </a:lnTo>
                  <a:lnTo>
                    <a:pt x="429425" y="19888"/>
                  </a:lnTo>
                  <a:lnTo>
                    <a:pt x="429425" y="0"/>
                  </a:lnTo>
                  <a:close/>
                </a:path>
                <a:path w="1011555" h="483870">
                  <a:moveTo>
                    <a:pt x="1011275" y="206679"/>
                  </a:moveTo>
                  <a:lnTo>
                    <a:pt x="991387" y="206679"/>
                  </a:lnTo>
                  <a:lnTo>
                    <a:pt x="991387" y="436473"/>
                  </a:lnTo>
                  <a:lnTo>
                    <a:pt x="1011275" y="436473"/>
                  </a:lnTo>
                  <a:lnTo>
                    <a:pt x="1011275" y="2066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1262115" y="8643676"/>
              <a:ext cx="123825" cy="130810"/>
            </a:xfrm>
            <a:custGeom>
              <a:avLst/>
              <a:gdLst/>
              <a:ahLst/>
              <a:cxnLst/>
              <a:rect l="l" t="t" r="r" b="b"/>
              <a:pathLst>
                <a:path w="123825" h="130809">
                  <a:moveTo>
                    <a:pt x="0" y="0"/>
                  </a:moveTo>
                  <a:lnTo>
                    <a:pt x="123812" y="13034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1262122" y="8643676"/>
              <a:ext cx="123825" cy="130810"/>
            </a:xfrm>
            <a:custGeom>
              <a:avLst/>
              <a:gdLst/>
              <a:ahLst/>
              <a:cxnLst/>
              <a:rect l="l" t="t" r="r" b="b"/>
              <a:pathLst>
                <a:path w="123825" h="130809">
                  <a:moveTo>
                    <a:pt x="123812" y="0"/>
                  </a:moveTo>
                  <a:lnTo>
                    <a:pt x="0" y="13034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983622" y="8938740"/>
              <a:ext cx="123825" cy="130810"/>
            </a:xfrm>
            <a:custGeom>
              <a:avLst/>
              <a:gdLst/>
              <a:ahLst/>
              <a:cxnLst/>
              <a:rect l="l" t="t" r="r" b="b"/>
              <a:pathLst>
                <a:path w="123825" h="130809">
                  <a:moveTo>
                    <a:pt x="0" y="0"/>
                  </a:moveTo>
                  <a:lnTo>
                    <a:pt x="123812" y="13034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983627" y="8938740"/>
              <a:ext cx="123825" cy="130810"/>
            </a:xfrm>
            <a:custGeom>
              <a:avLst/>
              <a:gdLst/>
              <a:ahLst/>
              <a:cxnLst/>
              <a:rect l="l" t="t" r="r" b="b"/>
              <a:pathLst>
                <a:path w="123825" h="130809">
                  <a:moveTo>
                    <a:pt x="123812" y="0"/>
                  </a:moveTo>
                  <a:lnTo>
                    <a:pt x="0" y="13034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786889" y="8821669"/>
              <a:ext cx="344080" cy="378900"/>
            </a:xfrm>
            <a:prstGeom prst="rect">
              <a:avLst/>
            </a:prstGeom>
          </p:spPr>
        </p:pic>
      </p:grpSp>
      <p:graphicFrame>
        <p:nvGraphicFramePr>
          <p:cNvPr id="151" name="object 151"/>
          <p:cNvGraphicFramePr>
            <a:graphicFrameLocks noGrp="1"/>
          </p:cNvGraphicFramePr>
          <p:nvPr/>
        </p:nvGraphicFramePr>
        <p:xfrm>
          <a:off x="6823112" y="8782526"/>
          <a:ext cx="128270" cy="4434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2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</a:tblGrid>
              <a:tr h="1090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100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095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1483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52" name="object 152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8900206" y="432223"/>
            <a:ext cx="327596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8900206" y="1732828"/>
            <a:ext cx="3713479" cy="7905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Ubicaciones</a:t>
            </a:r>
            <a:r>
              <a:rPr sz="6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00B6F2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aberturas</a:t>
            </a:r>
            <a:r>
              <a:rPr sz="6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ventilación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8900"/>
              </a:lnSpc>
              <a:spcBef>
                <a:spcPts val="28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favorecer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evacuación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producido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ubicar aberturas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 superior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pared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cercana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emitido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insignificante.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66420">
              <a:lnSpc>
                <a:spcPct val="119000"/>
              </a:lnSpc>
              <a:spcBef>
                <a:spcPts val="2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problemas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condensación,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ventilación 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ubicarse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lejos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H).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6316162" y="2400101"/>
            <a:ext cx="447675" cy="200055"/>
          </a:xfrm>
          <a:prstGeom prst="rect">
            <a:avLst/>
          </a:prstGeom>
          <a:ln w="3810">
            <a:solidFill>
              <a:srgbClr val="231F20"/>
            </a:solidFill>
          </a:ln>
        </p:spPr>
        <p:txBody>
          <a:bodyPr vert="horz" wrap="square" lIns="0" tIns="76200" rIns="0" bIns="0" rtlCol="0">
            <a:spAutoFit/>
          </a:bodyPr>
          <a:lstStyle/>
          <a:p>
            <a:pPr marL="111760">
              <a:spcBef>
                <a:spcPts val="6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RMU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8900205" y="2632429"/>
            <a:ext cx="3790950" cy="8121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Tipo</a:t>
            </a:r>
            <a:r>
              <a:rPr sz="80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aberturas</a:t>
            </a:r>
            <a:r>
              <a:rPr sz="8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ventilación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51500"/>
              </a:lnSpc>
              <a:spcBef>
                <a:spcPts val="229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contaminación,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neblina,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etc.,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equipadas con deflectores de láminas en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chevrón cuando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 en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misma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habitación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que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tableros, 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contrario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ventilación 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eficiencia.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y,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especialmente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 aconsejado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 totales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sean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kW.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Asegúrese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siempre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deflectores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estén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orientados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(consulte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Fig.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B).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6787306" y="2848791"/>
            <a:ext cx="167640" cy="264816"/>
          </a:xfrm>
          <a:prstGeom prst="rect">
            <a:avLst/>
          </a:prstGeom>
          <a:ln w="3810">
            <a:solidFill>
              <a:srgbClr val="231F20"/>
            </a:solidFill>
          </a:ln>
        </p:spPr>
        <p:txBody>
          <a:bodyPr vert="horz" wrap="square" lIns="0" tIns="3175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900" dirty="0">
              <a:latin typeface="Times New Roman"/>
              <a:cs typeface="Times New Roman"/>
            </a:endParaRPr>
          </a:p>
          <a:p>
            <a:pPr marL="28575"/>
            <a:r>
              <a:rPr lang="es-ES" sz="8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BT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8900205" y="3582828"/>
            <a:ext cx="3775710" cy="10433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Variaciones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interior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cubículos.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51500"/>
              </a:lnSpc>
              <a:spcBef>
                <a:spcPts val="27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siempre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anticondensación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 puede permanecer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largo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tiempo.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calentadores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horas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día,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107314">
              <a:lnSpc>
                <a:spcPct val="128200"/>
              </a:lnSpc>
              <a:spcBef>
                <a:spcPts val="2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Nunca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regulación 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ya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esto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provocar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una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resistencias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Asegúrese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calentadores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ofrezcan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versiones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suficientes).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6260077" y="3617998"/>
            <a:ext cx="1995805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 </a:t>
            </a:r>
            <a:r>
              <a:rPr sz="5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kW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totales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Δθ2</a:t>
            </a:r>
            <a:r>
              <a:rPr sz="5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−Δθ1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lang="es-ES"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aire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20K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correspondiente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sobrecalentamiento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10K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8900205" y="4742779"/>
            <a:ext cx="3596640" cy="15690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Variaciones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temperatura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dentro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subestación.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179070">
              <a:lnSpc>
                <a:spcPct val="151500"/>
              </a:lnSpc>
              <a:spcBef>
                <a:spcPts val="240"/>
              </a:spcBef>
            </a:pP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106680" indent="-108585">
              <a:lnSpc>
                <a:spcPct val="138900"/>
              </a:lnSpc>
              <a:spcBef>
                <a:spcPts val="1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variaciones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00"/>
              </a:lnSpc>
              <a:spcBef>
                <a:spcPts val="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calefacción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posible.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calefacción,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asegúrese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regulación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y/o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termostato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sean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suficientemente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precisos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estén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cambios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excesivos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(por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°C).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dispone de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regulación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suficientemente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preciso,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dejar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calefacción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encendida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horas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día,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43180" indent="-108585">
              <a:lnSpc>
                <a:spcPts val="10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Eliminar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frío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zanjas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debajo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aberturas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(debajo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puertas,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juntas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techo,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etc.).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6272167" y="6403168"/>
            <a:ext cx="2320925" cy="345440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>
              <a:spcBef>
                <a:spcPts val="31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prefabricada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AT/BT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800"/>
              </a:lnSpc>
              <a:spcBef>
                <a:spcPts val="4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lleno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1250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kVA,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19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kW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cambio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UE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8900206" y="6417079"/>
            <a:ext cx="3783965" cy="11995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Ambiente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humedad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subestación.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509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afectar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173355" indent="-108585">
              <a:lnSpc>
                <a:spcPct val="1389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Plantas: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crecimiento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excesivo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plantas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alrededor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221615" indent="-108585">
              <a:lnSpc>
                <a:spcPts val="1000"/>
              </a:lnSpc>
              <a:spcBef>
                <a:spcPts val="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Impermeabilización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techo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goteras.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Evite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tejados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planos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cuya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impermeabilización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difícil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implementar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mantener;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zanjas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cables: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asegúrese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zanjas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debajo de cualquier </a:t>
            </a:r>
            <a:r>
              <a:rPr sz="5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estén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secas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penetración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estrecha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cable,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hubiera.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solución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parcial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agregar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arena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fondo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zanja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evitando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evaporación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7472027" y="7488724"/>
            <a:ext cx="24637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u="sng" spc="-2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Cas</a:t>
            </a:r>
            <a:r>
              <a:rPr sz="500" u="sng" spc="2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o</a:t>
            </a:r>
            <a:r>
              <a:rPr sz="500" u="sng" spc="-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500" u="sng" spc="-3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V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7809414" y="7678711"/>
            <a:ext cx="484505" cy="196208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algn="ctr">
              <a:spcBef>
                <a:spcPts val="290"/>
              </a:spcBef>
            </a:pP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endParaRPr sz="550">
              <a:latin typeface="Microsoft Sans Serif"/>
              <a:cs typeface="Microsoft Sans Serif"/>
            </a:endParaRPr>
          </a:p>
          <a:p>
            <a:pPr marL="52069" algn="ctr">
              <a:spcBef>
                <a:spcPts val="140"/>
              </a:spcBef>
            </a:pPr>
            <a:r>
              <a:rPr sz="400" u="sng" spc="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Ventilacione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8900205" y="7742128"/>
            <a:ext cx="3456304" cy="545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spcBef>
                <a:spcPts val="100"/>
              </a:spcBef>
            </a:pP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limpieza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contaminación.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ct val="151500"/>
              </a:lnSpc>
              <a:spcBef>
                <a:spcPts val="25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excesiva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favorece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fuga,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seguimiento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disruptiva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degradación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contaminación,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proteja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periódicamente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resultante.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6297553" y="8021846"/>
            <a:ext cx="41084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890" algn="ctr"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VM</a:t>
            </a:r>
            <a:endParaRPr sz="600">
              <a:latin typeface="Microsoft Sans Serif"/>
              <a:cs typeface="Microsoft Sans Serif"/>
            </a:endParaRPr>
          </a:p>
          <a:p>
            <a:pPr algn="ctr">
              <a:spcBef>
                <a:spcPts val="280"/>
              </a:spcBef>
            </a:pPr>
            <a:r>
              <a:rPr sz="250" u="sng" spc="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Tabler</a:t>
            </a:r>
            <a:r>
              <a:rPr sz="250" u="sng" spc="1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o</a:t>
            </a:r>
            <a:r>
              <a:rPr sz="250" u="sng" spc="-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50" u="sng" spc="1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d</a:t>
            </a:r>
            <a:r>
              <a:rPr sz="250" u="sng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e</a:t>
            </a:r>
            <a:r>
              <a:rPr sz="250" u="sng" spc="-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50" u="sng" spc="1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conmutadore</a:t>
            </a:r>
            <a:r>
              <a:rPr sz="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8900205" y="8400429"/>
            <a:ext cx="3731260" cy="4298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Protección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contra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ambientes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hostiles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mediante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gabinete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66700"/>
              </a:lnSpc>
              <a:spcBef>
                <a:spcPts val="22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protegerse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(IP)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suficientemente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7472027" y="8532969"/>
            <a:ext cx="24637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u="sng" spc="-2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Cas</a:t>
            </a:r>
            <a:r>
              <a:rPr sz="500" u="sng" spc="2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o</a:t>
            </a:r>
            <a:r>
              <a:rPr sz="500" u="sng" spc="-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500" u="sng" spc="-3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V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7809414" y="8672437"/>
            <a:ext cx="484505" cy="196208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algn="ctr">
              <a:spcBef>
                <a:spcPts val="290"/>
              </a:spcBef>
            </a:pP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endParaRPr sz="550">
              <a:latin typeface="Microsoft Sans Serif"/>
              <a:cs typeface="Microsoft Sans Serif"/>
            </a:endParaRPr>
          </a:p>
          <a:p>
            <a:pPr marL="52069" algn="ctr">
              <a:spcBef>
                <a:spcPts val="140"/>
              </a:spcBef>
            </a:pPr>
            <a:r>
              <a:rPr sz="400" u="sng" spc="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Ventilacione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8900206" y="8925378"/>
            <a:ext cx="3772535" cy="7054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Limpieza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8900"/>
              </a:lnSpc>
              <a:spcBef>
                <a:spcPts val="210"/>
              </a:spcBef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completamente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MT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limpiarse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periódicamente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degradación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limpieza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proceso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crítico.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69215">
              <a:lnSpc>
                <a:spcPct val="138900"/>
              </a:lnSpc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inadecuados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dañar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irreversiblemente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procedimientos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limpieza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aplicarán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instrucciones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6297553" y="9064567"/>
            <a:ext cx="41084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890" algn="ctr"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VM</a:t>
            </a:r>
            <a:endParaRPr sz="600">
              <a:latin typeface="Microsoft Sans Serif"/>
              <a:cs typeface="Microsoft Sans Serif"/>
            </a:endParaRPr>
          </a:p>
          <a:p>
            <a:pPr algn="ctr">
              <a:spcBef>
                <a:spcPts val="280"/>
              </a:spcBef>
            </a:pPr>
            <a:r>
              <a:rPr sz="250" u="sng" spc="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Tabler</a:t>
            </a:r>
            <a:r>
              <a:rPr sz="250" u="sng" spc="1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o</a:t>
            </a:r>
            <a:r>
              <a:rPr sz="250" u="sng" spc="-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50" u="sng" spc="1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d</a:t>
            </a:r>
            <a:r>
              <a:rPr sz="250" u="sng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e</a:t>
            </a:r>
            <a:r>
              <a:rPr sz="250" u="sng" spc="-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50" u="sng" spc="10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conmutadore</a:t>
            </a:r>
            <a:r>
              <a:rPr sz="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6260076" y="9576722"/>
            <a:ext cx="13512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Fig.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Ubicaciones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6136179" y="7526316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6136179" y="2333184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DM105231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33046" y="6933636"/>
            <a:ext cx="2548890" cy="1027430"/>
            <a:chOff x="3206140" y="6933636"/>
            <a:chExt cx="2548890" cy="1027430"/>
          </a:xfrm>
        </p:grpSpPr>
        <p:sp>
          <p:nvSpPr>
            <p:cNvPr id="3" name="object 3"/>
            <p:cNvSpPr/>
            <p:nvPr/>
          </p:nvSpPr>
          <p:spPr>
            <a:xfrm>
              <a:off x="3212496" y="6939992"/>
              <a:ext cx="2536190" cy="1014730"/>
            </a:xfrm>
            <a:custGeom>
              <a:avLst/>
              <a:gdLst/>
              <a:ahLst/>
              <a:cxnLst/>
              <a:rect l="l" t="t" r="r" b="b"/>
              <a:pathLst>
                <a:path w="2536190" h="1014729">
                  <a:moveTo>
                    <a:pt x="0" y="1014679"/>
                  </a:moveTo>
                  <a:lnTo>
                    <a:pt x="894" y="853456"/>
                  </a:lnTo>
                  <a:lnTo>
                    <a:pt x="795" y="504958"/>
                  </a:lnTo>
                  <a:lnTo>
                    <a:pt x="298" y="157650"/>
                  </a:lnTo>
                  <a:lnTo>
                    <a:pt x="0" y="0"/>
                  </a:lnTo>
                  <a:lnTo>
                    <a:pt x="2535631" y="0"/>
                  </a:lnTo>
                </a:path>
              </a:pathLst>
            </a:custGeom>
            <a:ln w="12712">
              <a:solidFill>
                <a:srgbClr val="46B751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746012" y="6939992"/>
              <a:ext cx="1270" cy="1014730"/>
            </a:xfrm>
            <a:custGeom>
              <a:avLst/>
              <a:gdLst/>
              <a:ahLst/>
              <a:cxnLst/>
              <a:rect l="l" t="t" r="r" b="b"/>
              <a:pathLst>
                <a:path w="1270" h="1014729">
                  <a:moveTo>
                    <a:pt x="447" y="-6356"/>
                  </a:moveTo>
                  <a:lnTo>
                    <a:pt x="447" y="1021035"/>
                  </a:lnTo>
                </a:path>
              </a:pathLst>
            </a:custGeom>
            <a:ln w="13607">
              <a:solidFill>
                <a:srgbClr val="46B751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8941533" y="5300407"/>
            <a:ext cx="3202940" cy="1063625"/>
          </a:xfrm>
          <a:custGeom>
            <a:avLst/>
            <a:gdLst/>
            <a:ahLst/>
            <a:cxnLst/>
            <a:rect l="l" t="t" r="r" b="b"/>
            <a:pathLst>
              <a:path w="3202940" h="1063625">
                <a:moveTo>
                  <a:pt x="3202901" y="1063396"/>
                </a:moveTo>
                <a:lnTo>
                  <a:pt x="0" y="1063396"/>
                </a:lnTo>
                <a:lnTo>
                  <a:pt x="0" y="0"/>
                </a:lnTo>
                <a:lnTo>
                  <a:pt x="3202901" y="0"/>
                </a:lnTo>
                <a:lnTo>
                  <a:pt x="3202901" y="1063396"/>
                </a:lnTo>
                <a:close/>
              </a:path>
            </a:pathLst>
          </a:custGeom>
          <a:ln w="12712">
            <a:solidFill>
              <a:srgbClr val="46B751"/>
            </a:solidFill>
            <a:prstDash val="lg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409524" y="7422970"/>
            <a:ext cx="1651000" cy="508634"/>
          </a:xfrm>
          <a:custGeom>
            <a:avLst/>
            <a:gdLst/>
            <a:ahLst/>
            <a:cxnLst/>
            <a:rect l="l" t="t" r="r" b="b"/>
            <a:pathLst>
              <a:path w="1651000" h="508634">
                <a:moveTo>
                  <a:pt x="1650898" y="0"/>
                </a:moveTo>
                <a:lnTo>
                  <a:pt x="493560" y="0"/>
                </a:lnTo>
                <a:lnTo>
                  <a:pt x="493560" y="508393"/>
                </a:lnTo>
                <a:lnTo>
                  <a:pt x="102806" y="508393"/>
                </a:lnTo>
                <a:lnTo>
                  <a:pt x="102806" y="358000"/>
                </a:lnTo>
                <a:lnTo>
                  <a:pt x="0" y="190652"/>
                </a:lnTo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482999" y="7422970"/>
            <a:ext cx="201930" cy="0"/>
          </a:xfrm>
          <a:custGeom>
            <a:avLst/>
            <a:gdLst/>
            <a:ahLst/>
            <a:cxnLst/>
            <a:rect l="l" t="t" r="r" b="b"/>
            <a:pathLst>
              <a:path w="201929">
                <a:moveTo>
                  <a:pt x="201599" y="0"/>
                </a:moveTo>
                <a:lnTo>
                  <a:pt x="0" y="0"/>
                </a:lnTo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102508" y="7166652"/>
            <a:ext cx="1409065" cy="440690"/>
          </a:xfrm>
          <a:custGeom>
            <a:avLst/>
            <a:gdLst/>
            <a:ahLst/>
            <a:cxnLst/>
            <a:rect l="l" t="t" r="r" b="b"/>
            <a:pathLst>
              <a:path w="1409064" h="440690">
                <a:moveTo>
                  <a:pt x="1408874" y="440613"/>
                </a:moveTo>
                <a:lnTo>
                  <a:pt x="1408874" y="255930"/>
                </a:lnTo>
                <a:lnTo>
                  <a:pt x="103124" y="255930"/>
                </a:lnTo>
                <a:lnTo>
                  <a:pt x="103124" y="160997"/>
                </a:lnTo>
                <a:lnTo>
                  <a:pt x="0" y="0"/>
                </a:lnTo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4633" y="5976164"/>
            <a:ext cx="104139" cy="436880"/>
          </a:xfrm>
          <a:custGeom>
            <a:avLst/>
            <a:gdLst/>
            <a:ahLst/>
            <a:cxnLst/>
            <a:rect l="l" t="t" r="r" b="b"/>
            <a:pathLst>
              <a:path w="104139" h="436879">
                <a:moveTo>
                  <a:pt x="103797" y="436359"/>
                </a:moveTo>
                <a:lnTo>
                  <a:pt x="103797" y="171589"/>
                </a:lnTo>
                <a:lnTo>
                  <a:pt x="0" y="0"/>
                </a:lnTo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208429" y="6831843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315747"/>
                </a:moveTo>
                <a:lnTo>
                  <a:pt x="0" y="0"/>
                </a:lnTo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9199955" y="5779161"/>
            <a:ext cx="2820035" cy="714375"/>
            <a:chOff x="3473048" y="5779160"/>
            <a:chExt cx="2820035" cy="714375"/>
          </a:xfrm>
        </p:grpSpPr>
        <p:sp>
          <p:nvSpPr>
            <p:cNvPr id="12" name="object 12"/>
            <p:cNvSpPr/>
            <p:nvPr/>
          </p:nvSpPr>
          <p:spPr>
            <a:xfrm>
              <a:off x="3479405" y="5789740"/>
              <a:ext cx="1303020" cy="173990"/>
            </a:xfrm>
            <a:custGeom>
              <a:avLst/>
              <a:gdLst/>
              <a:ahLst/>
              <a:cxnLst/>
              <a:rect l="l" t="t" r="r" b="b"/>
              <a:pathLst>
                <a:path w="1303020" h="173989">
                  <a:moveTo>
                    <a:pt x="0" y="169468"/>
                  </a:moveTo>
                  <a:lnTo>
                    <a:pt x="0" y="0"/>
                  </a:lnTo>
                  <a:lnTo>
                    <a:pt x="1302766" y="0"/>
                  </a:lnTo>
                  <a:lnTo>
                    <a:pt x="1302766" y="173710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680140" y="5785516"/>
              <a:ext cx="1606550" cy="513080"/>
            </a:xfrm>
            <a:custGeom>
              <a:avLst/>
              <a:gdLst/>
              <a:ahLst/>
              <a:cxnLst/>
              <a:rect l="l" t="t" r="r" b="b"/>
              <a:pathLst>
                <a:path w="1606550" h="513079">
                  <a:moveTo>
                    <a:pt x="0" y="196291"/>
                  </a:moveTo>
                  <a:lnTo>
                    <a:pt x="104152" y="366471"/>
                  </a:lnTo>
                  <a:lnTo>
                    <a:pt x="104152" y="512635"/>
                  </a:lnTo>
                  <a:lnTo>
                    <a:pt x="491807" y="512635"/>
                  </a:lnTo>
                  <a:lnTo>
                    <a:pt x="491807" y="0"/>
                  </a:lnTo>
                  <a:lnTo>
                    <a:pt x="1606042" y="0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453684" y="6012162"/>
              <a:ext cx="93345" cy="474980"/>
            </a:xfrm>
            <a:custGeom>
              <a:avLst/>
              <a:gdLst/>
              <a:ahLst/>
              <a:cxnLst/>
              <a:rect l="l" t="t" r="r" b="b"/>
              <a:pathLst>
                <a:path w="93345" h="474979">
                  <a:moveTo>
                    <a:pt x="93205" y="474510"/>
                  </a:moveTo>
                  <a:lnTo>
                    <a:pt x="93205" y="150406"/>
                  </a:lnTo>
                  <a:lnTo>
                    <a:pt x="0" y="0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544573" y="5787626"/>
              <a:ext cx="0" cy="188595"/>
            </a:xfrm>
            <a:custGeom>
              <a:avLst/>
              <a:gdLst/>
              <a:ahLst/>
              <a:cxnLst/>
              <a:rect l="l" t="t" r="r" b="b"/>
              <a:pathLst>
                <a:path h="188595">
                  <a:moveTo>
                    <a:pt x="0" y="0"/>
                  </a:moveTo>
                  <a:lnTo>
                    <a:pt x="0" y="188531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2058651" y="7282420"/>
            <a:ext cx="429895" cy="281305"/>
            <a:chOff x="6331744" y="7282419"/>
            <a:chExt cx="429895" cy="281305"/>
          </a:xfrm>
        </p:grpSpPr>
        <p:sp>
          <p:nvSpPr>
            <p:cNvPr id="17" name="object 17"/>
            <p:cNvSpPr/>
            <p:nvPr/>
          </p:nvSpPr>
          <p:spPr>
            <a:xfrm>
              <a:off x="6338101" y="7288775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268414" y="134213"/>
                  </a:moveTo>
                  <a:lnTo>
                    <a:pt x="261571" y="176637"/>
                  </a:lnTo>
                  <a:lnTo>
                    <a:pt x="242517" y="213480"/>
                  </a:lnTo>
                  <a:lnTo>
                    <a:pt x="213465" y="242533"/>
                  </a:lnTo>
                  <a:lnTo>
                    <a:pt x="176626" y="261585"/>
                  </a:lnTo>
                  <a:lnTo>
                    <a:pt x="134213" y="268427"/>
                  </a:lnTo>
                  <a:lnTo>
                    <a:pt x="91789" y="261585"/>
                  </a:lnTo>
                  <a:lnTo>
                    <a:pt x="54946" y="242533"/>
                  </a:lnTo>
                  <a:lnTo>
                    <a:pt x="25893" y="213480"/>
                  </a:lnTo>
                  <a:lnTo>
                    <a:pt x="6841" y="176637"/>
                  </a:lnTo>
                  <a:lnTo>
                    <a:pt x="0" y="134213"/>
                  </a:lnTo>
                  <a:lnTo>
                    <a:pt x="6841" y="91789"/>
                  </a:lnTo>
                  <a:lnTo>
                    <a:pt x="25893" y="54946"/>
                  </a:lnTo>
                  <a:lnTo>
                    <a:pt x="54946" y="25893"/>
                  </a:lnTo>
                  <a:lnTo>
                    <a:pt x="91789" y="6841"/>
                  </a:lnTo>
                  <a:lnTo>
                    <a:pt x="134213" y="0"/>
                  </a:lnTo>
                  <a:lnTo>
                    <a:pt x="176626" y="6841"/>
                  </a:lnTo>
                  <a:lnTo>
                    <a:pt x="213465" y="25893"/>
                  </a:lnTo>
                  <a:lnTo>
                    <a:pt x="242517" y="54946"/>
                  </a:lnTo>
                  <a:lnTo>
                    <a:pt x="261571" y="91789"/>
                  </a:lnTo>
                  <a:lnTo>
                    <a:pt x="268414" y="134213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486714" y="7288775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268414" y="134213"/>
                  </a:moveTo>
                  <a:lnTo>
                    <a:pt x="261571" y="176637"/>
                  </a:lnTo>
                  <a:lnTo>
                    <a:pt x="242517" y="213480"/>
                  </a:lnTo>
                  <a:lnTo>
                    <a:pt x="213462" y="242533"/>
                  </a:lnTo>
                  <a:lnTo>
                    <a:pt x="176620" y="261585"/>
                  </a:lnTo>
                  <a:lnTo>
                    <a:pt x="134200" y="268427"/>
                  </a:lnTo>
                  <a:lnTo>
                    <a:pt x="91783" y="261585"/>
                  </a:lnTo>
                  <a:lnTo>
                    <a:pt x="54943" y="242533"/>
                  </a:lnTo>
                  <a:lnTo>
                    <a:pt x="25892" y="213480"/>
                  </a:lnTo>
                  <a:lnTo>
                    <a:pt x="6841" y="176637"/>
                  </a:lnTo>
                  <a:lnTo>
                    <a:pt x="0" y="134213"/>
                  </a:lnTo>
                  <a:lnTo>
                    <a:pt x="6841" y="91789"/>
                  </a:lnTo>
                  <a:lnTo>
                    <a:pt x="25892" y="54946"/>
                  </a:lnTo>
                  <a:lnTo>
                    <a:pt x="54943" y="25893"/>
                  </a:lnTo>
                  <a:lnTo>
                    <a:pt x="91783" y="6841"/>
                  </a:lnTo>
                  <a:lnTo>
                    <a:pt x="134200" y="0"/>
                  </a:lnTo>
                  <a:lnTo>
                    <a:pt x="176620" y="6841"/>
                  </a:lnTo>
                  <a:lnTo>
                    <a:pt x="213462" y="25893"/>
                  </a:lnTo>
                  <a:lnTo>
                    <a:pt x="242517" y="54946"/>
                  </a:lnTo>
                  <a:lnTo>
                    <a:pt x="261571" y="91789"/>
                  </a:lnTo>
                  <a:lnTo>
                    <a:pt x="268414" y="134213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11235383" y="5936288"/>
            <a:ext cx="71755" cy="71120"/>
            <a:chOff x="5508476" y="5936288"/>
            <a:chExt cx="71755" cy="71120"/>
          </a:xfrm>
        </p:grpSpPr>
        <p:sp>
          <p:nvSpPr>
            <p:cNvPr id="20" name="object 20"/>
            <p:cNvSpPr/>
            <p:nvPr/>
          </p:nvSpPr>
          <p:spPr>
            <a:xfrm>
              <a:off x="5514832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515333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11745123" y="5787627"/>
            <a:ext cx="132715" cy="705485"/>
            <a:chOff x="6018216" y="5787626"/>
            <a:chExt cx="132715" cy="705485"/>
          </a:xfrm>
        </p:grpSpPr>
        <p:sp>
          <p:nvSpPr>
            <p:cNvPr id="23" name="object 23"/>
            <p:cNvSpPr/>
            <p:nvPr/>
          </p:nvSpPr>
          <p:spPr>
            <a:xfrm>
              <a:off x="6024572" y="6012162"/>
              <a:ext cx="93345" cy="474980"/>
            </a:xfrm>
            <a:custGeom>
              <a:avLst/>
              <a:gdLst/>
              <a:ahLst/>
              <a:cxnLst/>
              <a:rect l="l" t="t" r="r" b="b"/>
              <a:pathLst>
                <a:path w="93345" h="474979">
                  <a:moveTo>
                    <a:pt x="93205" y="474510"/>
                  </a:moveTo>
                  <a:lnTo>
                    <a:pt x="93205" y="150406"/>
                  </a:lnTo>
                  <a:lnTo>
                    <a:pt x="0" y="0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115461" y="5787626"/>
              <a:ext cx="0" cy="188595"/>
            </a:xfrm>
            <a:custGeom>
              <a:avLst/>
              <a:gdLst/>
              <a:ahLst/>
              <a:cxnLst/>
              <a:rect l="l" t="t" r="r" b="b"/>
              <a:pathLst>
                <a:path h="188595">
                  <a:moveTo>
                    <a:pt x="0" y="0"/>
                  </a:moveTo>
                  <a:lnTo>
                    <a:pt x="0" y="188531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085721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086222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0475287" y="7576069"/>
            <a:ext cx="71755" cy="71120"/>
            <a:chOff x="4748380" y="7576069"/>
            <a:chExt cx="71755" cy="71120"/>
          </a:xfrm>
        </p:grpSpPr>
        <p:sp>
          <p:nvSpPr>
            <p:cNvPr id="28" name="object 28"/>
            <p:cNvSpPr/>
            <p:nvPr/>
          </p:nvSpPr>
          <p:spPr>
            <a:xfrm>
              <a:off x="4754736" y="758242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55244" y="758242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9172517" y="7118130"/>
            <a:ext cx="71755" cy="71120"/>
            <a:chOff x="3445610" y="7118130"/>
            <a:chExt cx="71755" cy="71120"/>
          </a:xfrm>
        </p:grpSpPr>
        <p:sp>
          <p:nvSpPr>
            <p:cNvPr id="31" name="object 31"/>
            <p:cNvSpPr/>
            <p:nvPr/>
          </p:nvSpPr>
          <p:spPr>
            <a:xfrm>
              <a:off x="3451966" y="7124486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52475" y="7124486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9170018" y="5936288"/>
            <a:ext cx="71755" cy="71120"/>
            <a:chOff x="3443111" y="5936288"/>
            <a:chExt cx="71755" cy="71120"/>
          </a:xfrm>
        </p:grpSpPr>
        <p:sp>
          <p:nvSpPr>
            <p:cNvPr id="34" name="object 34"/>
            <p:cNvSpPr/>
            <p:nvPr/>
          </p:nvSpPr>
          <p:spPr>
            <a:xfrm>
              <a:off x="3449467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449975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10474103" y="5936288"/>
            <a:ext cx="71755" cy="71120"/>
            <a:chOff x="4747196" y="5936288"/>
            <a:chExt cx="71755" cy="71120"/>
          </a:xfrm>
        </p:grpSpPr>
        <p:sp>
          <p:nvSpPr>
            <p:cNvPr id="37" name="object 37"/>
            <p:cNvSpPr/>
            <p:nvPr/>
          </p:nvSpPr>
          <p:spPr>
            <a:xfrm>
              <a:off x="4753553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754059" y="5942645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9444524" y="5077987"/>
            <a:ext cx="106045" cy="721360"/>
            <a:chOff x="3717617" y="5077987"/>
            <a:chExt cx="106045" cy="721360"/>
          </a:xfrm>
        </p:grpSpPr>
        <p:sp>
          <p:nvSpPr>
            <p:cNvPr id="40" name="object 40"/>
            <p:cNvSpPr/>
            <p:nvPr/>
          </p:nvSpPr>
          <p:spPr>
            <a:xfrm>
              <a:off x="3723974" y="5419083"/>
              <a:ext cx="93345" cy="374015"/>
            </a:xfrm>
            <a:custGeom>
              <a:avLst/>
              <a:gdLst/>
              <a:ahLst/>
              <a:cxnLst/>
              <a:rect l="l" t="t" r="r" b="b"/>
              <a:pathLst>
                <a:path w="93345" h="374014">
                  <a:moveTo>
                    <a:pt x="93205" y="373837"/>
                  </a:moveTo>
                  <a:lnTo>
                    <a:pt x="93205" y="150393"/>
                  </a:lnTo>
                  <a:lnTo>
                    <a:pt x="0" y="0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814862" y="5077987"/>
              <a:ext cx="0" cy="326390"/>
            </a:xfrm>
            <a:custGeom>
              <a:avLst/>
              <a:gdLst/>
              <a:ahLst/>
              <a:cxnLst/>
              <a:rect l="l" t="t" r="r" b="b"/>
              <a:pathLst>
                <a:path h="326389">
                  <a:moveTo>
                    <a:pt x="0" y="0"/>
                  </a:moveTo>
                  <a:lnTo>
                    <a:pt x="0" y="326224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/>
          <p:nvPr/>
        </p:nvSpPr>
        <p:spPr>
          <a:xfrm>
            <a:off x="9541768" y="4493330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3106"/>
                </a:lnTo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" name="object 43"/>
          <p:cNvGrpSpPr/>
          <p:nvPr/>
        </p:nvGrpSpPr>
        <p:grpSpPr>
          <a:xfrm>
            <a:off x="9506632" y="5368205"/>
            <a:ext cx="71755" cy="71120"/>
            <a:chOff x="3779725" y="5368205"/>
            <a:chExt cx="71755" cy="71120"/>
          </a:xfrm>
        </p:grpSpPr>
        <p:sp>
          <p:nvSpPr>
            <p:cNvPr id="44" name="object 44"/>
            <p:cNvSpPr/>
            <p:nvPr/>
          </p:nvSpPr>
          <p:spPr>
            <a:xfrm>
              <a:off x="3786082" y="5374561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786591" y="5374561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10158142" y="5368205"/>
            <a:ext cx="71755" cy="71120"/>
            <a:chOff x="4431235" y="5368205"/>
            <a:chExt cx="71755" cy="71120"/>
          </a:xfrm>
        </p:grpSpPr>
        <p:sp>
          <p:nvSpPr>
            <p:cNvPr id="47" name="object 47"/>
            <p:cNvSpPr/>
            <p:nvPr/>
          </p:nvSpPr>
          <p:spPr>
            <a:xfrm>
              <a:off x="4437592" y="5374561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438098" y="5374561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9067932" y="6408451"/>
            <a:ext cx="281305" cy="429895"/>
            <a:chOff x="3341025" y="6408450"/>
            <a:chExt cx="281305" cy="429895"/>
          </a:xfrm>
        </p:grpSpPr>
        <p:sp>
          <p:nvSpPr>
            <p:cNvPr id="50" name="object 50"/>
            <p:cNvSpPr/>
            <p:nvPr/>
          </p:nvSpPr>
          <p:spPr>
            <a:xfrm>
              <a:off x="3347382" y="6563412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200" y="0"/>
                  </a:moveTo>
                  <a:lnTo>
                    <a:pt x="176624" y="6842"/>
                  </a:lnTo>
                  <a:lnTo>
                    <a:pt x="213468" y="25897"/>
                  </a:lnTo>
                  <a:lnTo>
                    <a:pt x="242520" y="54951"/>
                  </a:lnTo>
                  <a:lnTo>
                    <a:pt x="261572" y="91794"/>
                  </a:lnTo>
                  <a:lnTo>
                    <a:pt x="268414" y="134213"/>
                  </a:lnTo>
                  <a:lnTo>
                    <a:pt x="261572" y="176636"/>
                  </a:lnTo>
                  <a:lnTo>
                    <a:pt x="242520" y="213476"/>
                  </a:lnTo>
                  <a:lnTo>
                    <a:pt x="213468" y="242525"/>
                  </a:lnTo>
                  <a:lnTo>
                    <a:pt x="176624" y="261574"/>
                  </a:lnTo>
                  <a:lnTo>
                    <a:pt x="134200" y="268414"/>
                  </a:lnTo>
                  <a:lnTo>
                    <a:pt x="91778" y="261574"/>
                  </a:lnTo>
                  <a:lnTo>
                    <a:pt x="54938" y="242525"/>
                  </a:lnTo>
                  <a:lnTo>
                    <a:pt x="25889" y="213476"/>
                  </a:lnTo>
                  <a:lnTo>
                    <a:pt x="6840" y="176636"/>
                  </a:lnTo>
                  <a:lnTo>
                    <a:pt x="0" y="134213"/>
                  </a:lnTo>
                  <a:lnTo>
                    <a:pt x="6840" y="91794"/>
                  </a:lnTo>
                  <a:lnTo>
                    <a:pt x="25889" y="54951"/>
                  </a:lnTo>
                  <a:lnTo>
                    <a:pt x="54938" y="25897"/>
                  </a:lnTo>
                  <a:lnTo>
                    <a:pt x="91778" y="6842"/>
                  </a:lnTo>
                  <a:lnTo>
                    <a:pt x="134200" y="0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47382" y="6414807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200" y="0"/>
                  </a:moveTo>
                  <a:lnTo>
                    <a:pt x="176624" y="6840"/>
                  </a:lnTo>
                  <a:lnTo>
                    <a:pt x="213468" y="25889"/>
                  </a:lnTo>
                  <a:lnTo>
                    <a:pt x="242520" y="54938"/>
                  </a:lnTo>
                  <a:lnTo>
                    <a:pt x="261572" y="91778"/>
                  </a:lnTo>
                  <a:lnTo>
                    <a:pt x="268414" y="134200"/>
                  </a:lnTo>
                  <a:lnTo>
                    <a:pt x="261572" y="176624"/>
                  </a:lnTo>
                  <a:lnTo>
                    <a:pt x="242520" y="213468"/>
                  </a:lnTo>
                  <a:lnTo>
                    <a:pt x="213468" y="242520"/>
                  </a:lnTo>
                  <a:lnTo>
                    <a:pt x="176624" y="261572"/>
                  </a:lnTo>
                  <a:lnTo>
                    <a:pt x="134200" y="268414"/>
                  </a:lnTo>
                  <a:lnTo>
                    <a:pt x="91778" y="261572"/>
                  </a:lnTo>
                  <a:lnTo>
                    <a:pt x="54938" y="242520"/>
                  </a:lnTo>
                  <a:lnTo>
                    <a:pt x="25889" y="213468"/>
                  </a:lnTo>
                  <a:lnTo>
                    <a:pt x="6840" y="176624"/>
                  </a:lnTo>
                  <a:lnTo>
                    <a:pt x="0" y="134200"/>
                  </a:lnTo>
                  <a:lnTo>
                    <a:pt x="6840" y="91778"/>
                  </a:lnTo>
                  <a:lnTo>
                    <a:pt x="25889" y="54938"/>
                  </a:lnTo>
                  <a:lnTo>
                    <a:pt x="54938" y="25889"/>
                  </a:lnTo>
                  <a:lnTo>
                    <a:pt x="91778" y="6840"/>
                  </a:lnTo>
                  <a:lnTo>
                    <a:pt x="134200" y="0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9400716" y="4651301"/>
            <a:ext cx="281305" cy="429895"/>
            <a:chOff x="3673809" y="4651300"/>
            <a:chExt cx="281305" cy="429895"/>
          </a:xfrm>
        </p:grpSpPr>
        <p:sp>
          <p:nvSpPr>
            <p:cNvPr id="53" name="object 53"/>
            <p:cNvSpPr/>
            <p:nvPr/>
          </p:nvSpPr>
          <p:spPr>
            <a:xfrm>
              <a:off x="3680165" y="4806261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200" y="0"/>
                  </a:moveTo>
                  <a:lnTo>
                    <a:pt x="176624" y="6842"/>
                  </a:lnTo>
                  <a:lnTo>
                    <a:pt x="213468" y="25897"/>
                  </a:lnTo>
                  <a:lnTo>
                    <a:pt x="242520" y="54951"/>
                  </a:lnTo>
                  <a:lnTo>
                    <a:pt x="261572" y="91794"/>
                  </a:lnTo>
                  <a:lnTo>
                    <a:pt x="268414" y="134213"/>
                  </a:lnTo>
                  <a:lnTo>
                    <a:pt x="261572" y="176631"/>
                  </a:lnTo>
                  <a:lnTo>
                    <a:pt x="242520" y="213470"/>
                  </a:lnTo>
                  <a:lnTo>
                    <a:pt x="213468" y="242521"/>
                  </a:lnTo>
                  <a:lnTo>
                    <a:pt x="176624" y="261572"/>
                  </a:lnTo>
                  <a:lnTo>
                    <a:pt x="134200" y="268414"/>
                  </a:lnTo>
                  <a:lnTo>
                    <a:pt x="91778" y="261572"/>
                  </a:lnTo>
                  <a:lnTo>
                    <a:pt x="54938" y="242521"/>
                  </a:lnTo>
                  <a:lnTo>
                    <a:pt x="25889" y="213470"/>
                  </a:lnTo>
                  <a:lnTo>
                    <a:pt x="6840" y="176631"/>
                  </a:lnTo>
                  <a:lnTo>
                    <a:pt x="0" y="134213"/>
                  </a:lnTo>
                  <a:lnTo>
                    <a:pt x="6840" y="91794"/>
                  </a:lnTo>
                  <a:lnTo>
                    <a:pt x="25889" y="54951"/>
                  </a:lnTo>
                  <a:lnTo>
                    <a:pt x="54938" y="25897"/>
                  </a:lnTo>
                  <a:lnTo>
                    <a:pt x="91778" y="6842"/>
                  </a:lnTo>
                  <a:lnTo>
                    <a:pt x="134200" y="0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680165" y="4657656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200" y="0"/>
                  </a:moveTo>
                  <a:lnTo>
                    <a:pt x="176624" y="6840"/>
                  </a:lnTo>
                  <a:lnTo>
                    <a:pt x="213468" y="25889"/>
                  </a:lnTo>
                  <a:lnTo>
                    <a:pt x="242520" y="54938"/>
                  </a:lnTo>
                  <a:lnTo>
                    <a:pt x="261572" y="91778"/>
                  </a:lnTo>
                  <a:lnTo>
                    <a:pt x="268414" y="134200"/>
                  </a:lnTo>
                  <a:lnTo>
                    <a:pt x="261572" y="176624"/>
                  </a:lnTo>
                  <a:lnTo>
                    <a:pt x="242520" y="213468"/>
                  </a:lnTo>
                  <a:lnTo>
                    <a:pt x="213468" y="242520"/>
                  </a:lnTo>
                  <a:lnTo>
                    <a:pt x="176624" y="261572"/>
                  </a:lnTo>
                  <a:lnTo>
                    <a:pt x="134200" y="268414"/>
                  </a:lnTo>
                  <a:lnTo>
                    <a:pt x="91778" y="261572"/>
                  </a:lnTo>
                  <a:lnTo>
                    <a:pt x="54938" y="242520"/>
                  </a:lnTo>
                  <a:lnTo>
                    <a:pt x="25889" y="213468"/>
                  </a:lnTo>
                  <a:lnTo>
                    <a:pt x="6840" y="176624"/>
                  </a:lnTo>
                  <a:lnTo>
                    <a:pt x="0" y="134200"/>
                  </a:lnTo>
                  <a:lnTo>
                    <a:pt x="6840" y="91778"/>
                  </a:lnTo>
                  <a:lnTo>
                    <a:pt x="25889" y="54938"/>
                  </a:lnTo>
                  <a:lnTo>
                    <a:pt x="54938" y="25889"/>
                  </a:lnTo>
                  <a:lnTo>
                    <a:pt x="91778" y="6840"/>
                  </a:lnTo>
                  <a:lnTo>
                    <a:pt x="134200" y="0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5" name="object 5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95805" y="5147794"/>
            <a:ext cx="275554" cy="210875"/>
          </a:xfrm>
          <a:prstGeom prst="rect">
            <a:avLst/>
          </a:prstGeom>
        </p:spPr>
      </p:pic>
      <p:grpSp>
        <p:nvGrpSpPr>
          <p:cNvPr id="56" name="object 56"/>
          <p:cNvGrpSpPr/>
          <p:nvPr/>
        </p:nvGrpSpPr>
        <p:grpSpPr>
          <a:xfrm>
            <a:off x="11453325" y="5077987"/>
            <a:ext cx="106045" cy="717550"/>
            <a:chOff x="5726418" y="5077987"/>
            <a:chExt cx="106045" cy="717550"/>
          </a:xfrm>
        </p:grpSpPr>
        <p:sp>
          <p:nvSpPr>
            <p:cNvPr id="57" name="object 57"/>
            <p:cNvSpPr/>
            <p:nvPr/>
          </p:nvSpPr>
          <p:spPr>
            <a:xfrm>
              <a:off x="5732775" y="5419082"/>
              <a:ext cx="93345" cy="369570"/>
            </a:xfrm>
            <a:custGeom>
              <a:avLst/>
              <a:gdLst/>
              <a:ahLst/>
              <a:cxnLst/>
              <a:rect l="l" t="t" r="r" b="b"/>
              <a:pathLst>
                <a:path w="93345" h="369570">
                  <a:moveTo>
                    <a:pt x="93205" y="369519"/>
                  </a:moveTo>
                  <a:lnTo>
                    <a:pt x="93205" y="150406"/>
                  </a:lnTo>
                  <a:lnTo>
                    <a:pt x="0" y="0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23663" y="5077987"/>
              <a:ext cx="0" cy="326390"/>
            </a:xfrm>
            <a:custGeom>
              <a:avLst/>
              <a:gdLst/>
              <a:ahLst/>
              <a:cxnLst/>
              <a:rect l="l" t="t" r="r" b="b"/>
              <a:pathLst>
                <a:path h="326389">
                  <a:moveTo>
                    <a:pt x="0" y="0"/>
                  </a:moveTo>
                  <a:lnTo>
                    <a:pt x="0" y="326224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/>
          <p:nvPr/>
        </p:nvSpPr>
        <p:spPr>
          <a:xfrm>
            <a:off x="11554407" y="4493330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3106"/>
                </a:lnTo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60"/>
          <p:cNvGrpSpPr/>
          <p:nvPr/>
        </p:nvGrpSpPr>
        <p:grpSpPr>
          <a:xfrm>
            <a:off x="11515433" y="5368205"/>
            <a:ext cx="71755" cy="71120"/>
            <a:chOff x="5788526" y="5368205"/>
            <a:chExt cx="71755" cy="71120"/>
          </a:xfrm>
        </p:grpSpPr>
        <p:sp>
          <p:nvSpPr>
            <p:cNvPr id="61" name="object 61"/>
            <p:cNvSpPr/>
            <p:nvPr/>
          </p:nvSpPr>
          <p:spPr>
            <a:xfrm>
              <a:off x="5794882" y="5374561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0" y="0"/>
                  </a:moveTo>
                  <a:lnTo>
                    <a:pt x="58267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795399" y="5374561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58267" y="0"/>
                  </a:moveTo>
                  <a:lnTo>
                    <a:pt x="0" y="58267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11409515" y="4651301"/>
            <a:ext cx="281305" cy="429895"/>
            <a:chOff x="5682608" y="4651300"/>
            <a:chExt cx="281305" cy="429895"/>
          </a:xfrm>
        </p:grpSpPr>
        <p:sp>
          <p:nvSpPr>
            <p:cNvPr id="64" name="object 64"/>
            <p:cNvSpPr/>
            <p:nvPr/>
          </p:nvSpPr>
          <p:spPr>
            <a:xfrm>
              <a:off x="5688964" y="4806261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200" y="0"/>
                  </a:moveTo>
                  <a:lnTo>
                    <a:pt x="176624" y="6842"/>
                  </a:lnTo>
                  <a:lnTo>
                    <a:pt x="213468" y="25897"/>
                  </a:lnTo>
                  <a:lnTo>
                    <a:pt x="242520" y="54951"/>
                  </a:lnTo>
                  <a:lnTo>
                    <a:pt x="261572" y="91794"/>
                  </a:lnTo>
                  <a:lnTo>
                    <a:pt x="268414" y="134213"/>
                  </a:lnTo>
                  <a:lnTo>
                    <a:pt x="261572" y="176631"/>
                  </a:lnTo>
                  <a:lnTo>
                    <a:pt x="242520" y="213470"/>
                  </a:lnTo>
                  <a:lnTo>
                    <a:pt x="213468" y="242521"/>
                  </a:lnTo>
                  <a:lnTo>
                    <a:pt x="176624" y="261572"/>
                  </a:lnTo>
                  <a:lnTo>
                    <a:pt x="134200" y="268414"/>
                  </a:lnTo>
                  <a:lnTo>
                    <a:pt x="91778" y="261572"/>
                  </a:lnTo>
                  <a:lnTo>
                    <a:pt x="54938" y="242521"/>
                  </a:lnTo>
                  <a:lnTo>
                    <a:pt x="25889" y="213470"/>
                  </a:lnTo>
                  <a:lnTo>
                    <a:pt x="6840" y="176631"/>
                  </a:lnTo>
                  <a:lnTo>
                    <a:pt x="0" y="134213"/>
                  </a:lnTo>
                  <a:lnTo>
                    <a:pt x="6840" y="91794"/>
                  </a:lnTo>
                  <a:lnTo>
                    <a:pt x="25889" y="54951"/>
                  </a:lnTo>
                  <a:lnTo>
                    <a:pt x="54938" y="25897"/>
                  </a:lnTo>
                  <a:lnTo>
                    <a:pt x="91778" y="6842"/>
                  </a:lnTo>
                  <a:lnTo>
                    <a:pt x="134200" y="0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88964" y="4657656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200" y="0"/>
                  </a:moveTo>
                  <a:lnTo>
                    <a:pt x="176624" y="6840"/>
                  </a:lnTo>
                  <a:lnTo>
                    <a:pt x="213468" y="25889"/>
                  </a:lnTo>
                  <a:lnTo>
                    <a:pt x="242520" y="54938"/>
                  </a:lnTo>
                  <a:lnTo>
                    <a:pt x="261572" y="91778"/>
                  </a:lnTo>
                  <a:lnTo>
                    <a:pt x="268414" y="134200"/>
                  </a:lnTo>
                  <a:lnTo>
                    <a:pt x="261572" y="176624"/>
                  </a:lnTo>
                  <a:lnTo>
                    <a:pt x="242520" y="213468"/>
                  </a:lnTo>
                  <a:lnTo>
                    <a:pt x="213468" y="242520"/>
                  </a:lnTo>
                  <a:lnTo>
                    <a:pt x="176624" y="261572"/>
                  </a:lnTo>
                  <a:lnTo>
                    <a:pt x="134200" y="268414"/>
                  </a:lnTo>
                  <a:lnTo>
                    <a:pt x="91778" y="261572"/>
                  </a:lnTo>
                  <a:lnTo>
                    <a:pt x="54938" y="242520"/>
                  </a:lnTo>
                  <a:lnTo>
                    <a:pt x="25889" y="213468"/>
                  </a:lnTo>
                  <a:lnTo>
                    <a:pt x="6840" y="176624"/>
                  </a:lnTo>
                  <a:lnTo>
                    <a:pt x="0" y="134200"/>
                  </a:lnTo>
                  <a:lnTo>
                    <a:pt x="6840" y="91778"/>
                  </a:lnTo>
                  <a:lnTo>
                    <a:pt x="25889" y="54938"/>
                  </a:lnTo>
                  <a:lnTo>
                    <a:pt x="54938" y="25889"/>
                  </a:lnTo>
                  <a:lnTo>
                    <a:pt x="91778" y="6840"/>
                  </a:lnTo>
                  <a:lnTo>
                    <a:pt x="134200" y="0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/>
          <p:nvPr/>
        </p:nvSpPr>
        <p:spPr>
          <a:xfrm>
            <a:off x="11520850" y="514779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654" y="0"/>
                </a:moveTo>
                <a:lnTo>
                  <a:pt x="18104" y="2329"/>
                </a:lnTo>
                <a:lnTo>
                  <a:pt x="8678" y="8683"/>
                </a:lnTo>
                <a:lnTo>
                  <a:pt x="2327" y="18109"/>
                </a:lnTo>
                <a:lnTo>
                  <a:pt x="0" y="29654"/>
                </a:lnTo>
                <a:lnTo>
                  <a:pt x="2327" y="41194"/>
                </a:lnTo>
                <a:lnTo>
                  <a:pt x="8678" y="50620"/>
                </a:lnTo>
                <a:lnTo>
                  <a:pt x="18104" y="56977"/>
                </a:lnTo>
                <a:lnTo>
                  <a:pt x="29654" y="59308"/>
                </a:lnTo>
                <a:lnTo>
                  <a:pt x="41199" y="56977"/>
                </a:lnTo>
                <a:lnTo>
                  <a:pt x="50625" y="50620"/>
                </a:lnTo>
                <a:lnTo>
                  <a:pt x="56979" y="41194"/>
                </a:lnTo>
                <a:lnTo>
                  <a:pt x="59309" y="29654"/>
                </a:lnTo>
                <a:lnTo>
                  <a:pt x="56979" y="18109"/>
                </a:lnTo>
                <a:lnTo>
                  <a:pt x="50625" y="8683"/>
                </a:lnTo>
                <a:lnTo>
                  <a:pt x="41199" y="2329"/>
                </a:lnTo>
                <a:lnTo>
                  <a:pt x="29654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" name="object 67"/>
          <p:cNvGrpSpPr/>
          <p:nvPr/>
        </p:nvGrpSpPr>
        <p:grpSpPr>
          <a:xfrm>
            <a:off x="9948248" y="4721852"/>
            <a:ext cx="386080" cy="1077595"/>
            <a:chOff x="4221342" y="4721851"/>
            <a:chExt cx="386080" cy="1077595"/>
          </a:xfrm>
        </p:grpSpPr>
        <p:sp>
          <p:nvSpPr>
            <p:cNvPr id="68" name="object 68"/>
            <p:cNvSpPr/>
            <p:nvPr/>
          </p:nvSpPr>
          <p:spPr>
            <a:xfrm>
              <a:off x="4376417" y="5419083"/>
              <a:ext cx="93345" cy="374015"/>
            </a:xfrm>
            <a:custGeom>
              <a:avLst/>
              <a:gdLst/>
              <a:ahLst/>
              <a:cxnLst/>
              <a:rect l="l" t="t" r="r" b="b"/>
              <a:pathLst>
                <a:path w="93345" h="374014">
                  <a:moveTo>
                    <a:pt x="93205" y="373837"/>
                  </a:moveTo>
                  <a:lnTo>
                    <a:pt x="93205" y="150393"/>
                  </a:lnTo>
                  <a:lnTo>
                    <a:pt x="0" y="0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467306" y="4994388"/>
              <a:ext cx="0" cy="410209"/>
            </a:xfrm>
            <a:custGeom>
              <a:avLst/>
              <a:gdLst/>
              <a:ahLst/>
              <a:cxnLst/>
              <a:rect l="l" t="t" r="r" b="b"/>
              <a:pathLst>
                <a:path h="410210">
                  <a:moveTo>
                    <a:pt x="0" y="0"/>
                  </a:moveTo>
                  <a:lnTo>
                    <a:pt x="0" y="409816"/>
                  </a:lnTo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32608" y="4728207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200" y="0"/>
                  </a:moveTo>
                  <a:lnTo>
                    <a:pt x="176624" y="6842"/>
                  </a:lnTo>
                  <a:lnTo>
                    <a:pt x="213468" y="25896"/>
                  </a:lnTo>
                  <a:lnTo>
                    <a:pt x="242520" y="54949"/>
                  </a:lnTo>
                  <a:lnTo>
                    <a:pt x="261572" y="91787"/>
                  </a:lnTo>
                  <a:lnTo>
                    <a:pt x="268414" y="134200"/>
                  </a:lnTo>
                  <a:lnTo>
                    <a:pt x="261572" y="176624"/>
                  </a:lnTo>
                  <a:lnTo>
                    <a:pt x="242520" y="213468"/>
                  </a:lnTo>
                  <a:lnTo>
                    <a:pt x="213468" y="242520"/>
                  </a:lnTo>
                  <a:lnTo>
                    <a:pt x="176624" y="261572"/>
                  </a:lnTo>
                  <a:lnTo>
                    <a:pt x="134200" y="268414"/>
                  </a:lnTo>
                  <a:lnTo>
                    <a:pt x="91778" y="261572"/>
                  </a:lnTo>
                  <a:lnTo>
                    <a:pt x="54938" y="242520"/>
                  </a:lnTo>
                  <a:lnTo>
                    <a:pt x="25889" y="213468"/>
                  </a:lnTo>
                  <a:lnTo>
                    <a:pt x="6840" y="176624"/>
                  </a:lnTo>
                  <a:lnTo>
                    <a:pt x="0" y="134200"/>
                  </a:lnTo>
                  <a:lnTo>
                    <a:pt x="6840" y="91787"/>
                  </a:lnTo>
                  <a:lnTo>
                    <a:pt x="25889" y="54949"/>
                  </a:lnTo>
                  <a:lnTo>
                    <a:pt x="54938" y="25896"/>
                  </a:lnTo>
                  <a:lnTo>
                    <a:pt x="91778" y="6842"/>
                  </a:lnTo>
                  <a:lnTo>
                    <a:pt x="134200" y="0"/>
                  </a:lnTo>
                  <a:close/>
                </a:path>
              </a:pathLst>
            </a:custGeom>
            <a:ln w="127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21342" y="5147794"/>
              <a:ext cx="275554" cy="210875"/>
            </a:xfrm>
            <a:prstGeom prst="rect">
              <a:avLst/>
            </a:prstGeom>
          </p:spPr>
        </p:pic>
      </p:grpSp>
      <p:pic>
        <p:nvPicPr>
          <p:cNvPr id="72" name="object 7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304606" y="5181257"/>
            <a:ext cx="236729" cy="177412"/>
          </a:xfrm>
          <a:prstGeom prst="rect">
            <a:avLst/>
          </a:prstGeom>
        </p:spPr>
      </p:pic>
      <p:sp>
        <p:nvSpPr>
          <p:cNvPr id="73" name="object 73"/>
          <p:cNvSpPr/>
          <p:nvPr/>
        </p:nvSpPr>
        <p:spPr>
          <a:xfrm>
            <a:off x="11142310" y="6494326"/>
            <a:ext cx="268605" cy="268605"/>
          </a:xfrm>
          <a:custGeom>
            <a:avLst/>
            <a:gdLst/>
            <a:ahLst/>
            <a:cxnLst/>
            <a:rect l="l" t="t" r="r" b="b"/>
            <a:pathLst>
              <a:path w="268604" h="268604">
                <a:moveTo>
                  <a:pt x="134200" y="0"/>
                </a:moveTo>
                <a:lnTo>
                  <a:pt x="176624" y="6842"/>
                </a:lnTo>
                <a:lnTo>
                  <a:pt x="213468" y="25896"/>
                </a:lnTo>
                <a:lnTo>
                  <a:pt x="242520" y="54949"/>
                </a:lnTo>
                <a:lnTo>
                  <a:pt x="261572" y="91787"/>
                </a:lnTo>
                <a:lnTo>
                  <a:pt x="268414" y="134200"/>
                </a:lnTo>
                <a:lnTo>
                  <a:pt x="261572" y="176624"/>
                </a:lnTo>
                <a:lnTo>
                  <a:pt x="242520" y="213468"/>
                </a:lnTo>
                <a:lnTo>
                  <a:pt x="213468" y="242520"/>
                </a:lnTo>
                <a:lnTo>
                  <a:pt x="176624" y="261572"/>
                </a:lnTo>
                <a:lnTo>
                  <a:pt x="134200" y="268414"/>
                </a:lnTo>
                <a:lnTo>
                  <a:pt x="91778" y="261572"/>
                </a:lnTo>
                <a:lnTo>
                  <a:pt x="54938" y="242520"/>
                </a:lnTo>
                <a:lnTo>
                  <a:pt x="25889" y="213468"/>
                </a:lnTo>
                <a:lnTo>
                  <a:pt x="6840" y="176624"/>
                </a:lnTo>
                <a:lnTo>
                  <a:pt x="0" y="134200"/>
                </a:lnTo>
                <a:lnTo>
                  <a:pt x="6840" y="91787"/>
                </a:lnTo>
                <a:lnTo>
                  <a:pt x="25889" y="54949"/>
                </a:lnTo>
                <a:lnTo>
                  <a:pt x="54938" y="25896"/>
                </a:lnTo>
                <a:lnTo>
                  <a:pt x="91778" y="6842"/>
                </a:lnTo>
                <a:lnTo>
                  <a:pt x="134200" y="0"/>
                </a:lnTo>
                <a:close/>
              </a:path>
            </a:pathLst>
          </a:custGeom>
          <a:ln w="1271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120247" y="4842945"/>
            <a:ext cx="152171" cy="86004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07966" y="6617042"/>
            <a:ext cx="152171" cy="86017"/>
          </a:xfrm>
          <a:prstGeom prst="rect">
            <a:avLst/>
          </a:prstGeom>
        </p:spPr>
      </p:pic>
      <p:grpSp>
        <p:nvGrpSpPr>
          <p:cNvPr id="76" name="object 76"/>
          <p:cNvGrpSpPr/>
          <p:nvPr/>
        </p:nvGrpSpPr>
        <p:grpSpPr>
          <a:xfrm>
            <a:off x="9394537" y="6505356"/>
            <a:ext cx="39370" cy="238125"/>
            <a:chOff x="3667631" y="6505355"/>
            <a:chExt cx="39370" cy="238125"/>
          </a:xfrm>
        </p:grpSpPr>
        <p:sp>
          <p:nvSpPr>
            <p:cNvPr id="77" name="object 77"/>
            <p:cNvSpPr/>
            <p:nvPr/>
          </p:nvSpPr>
          <p:spPr>
            <a:xfrm>
              <a:off x="3687075" y="6531479"/>
              <a:ext cx="0" cy="211454"/>
            </a:xfrm>
            <a:custGeom>
              <a:avLst/>
              <a:gdLst/>
              <a:ahLst/>
              <a:cxnLst/>
              <a:rect l="l" t="t" r="r" b="b"/>
              <a:pathLst>
                <a:path h="211454">
                  <a:moveTo>
                    <a:pt x="0" y="0"/>
                  </a:moveTo>
                  <a:lnTo>
                    <a:pt x="0" y="211391"/>
                  </a:lnTo>
                </a:path>
              </a:pathLst>
            </a:custGeom>
            <a:ln w="67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67631" y="6505355"/>
              <a:ext cx="39370" cy="51435"/>
            </a:xfrm>
            <a:custGeom>
              <a:avLst/>
              <a:gdLst/>
              <a:ahLst/>
              <a:cxnLst/>
              <a:rect l="l" t="t" r="r" b="b"/>
              <a:pathLst>
                <a:path w="39370" h="51434">
                  <a:moveTo>
                    <a:pt x="19443" y="0"/>
                  </a:moveTo>
                  <a:lnTo>
                    <a:pt x="0" y="51130"/>
                  </a:lnTo>
                  <a:lnTo>
                    <a:pt x="38887" y="51130"/>
                  </a:lnTo>
                  <a:lnTo>
                    <a:pt x="194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11448889" y="6505356"/>
            <a:ext cx="39370" cy="238125"/>
            <a:chOff x="5721983" y="6505355"/>
            <a:chExt cx="39370" cy="238125"/>
          </a:xfrm>
        </p:grpSpPr>
        <p:sp>
          <p:nvSpPr>
            <p:cNvPr id="80" name="object 80"/>
            <p:cNvSpPr/>
            <p:nvPr/>
          </p:nvSpPr>
          <p:spPr>
            <a:xfrm>
              <a:off x="5741427" y="6531479"/>
              <a:ext cx="0" cy="211454"/>
            </a:xfrm>
            <a:custGeom>
              <a:avLst/>
              <a:gdLst/>
              <a:ahLst/>
              <a:cxnLst/>
              <a:rect l="l" t="t" r="r" b="b"/>
              <a:pathLst>
                <a:path h="211454">
                  <a:moveTo>
                    <a:pt x="0" y="0"/>
                  </a:moveTo>
                  <a:lnTo>
                    <a:pt x="0" y="211391"/>
                  </a:lnTo>
                </a:path>
              </a:pathLst>
            </a:custGeom>
            <a:ln w="67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721983" y="6505355"/>
              <a:ext cx="39370" cy="51435"/>
            </a:xfrm>
            <a:custGeom>
              <a:avLst/>
              <a:gdLst/>
              <a:ahLst/>
              <a:cxnLst/>
              <a:rect l="l" t="t" r="r" b="b"/>
              <a:pathLst>
                <a:path w="39370" h="51434">
                  <a:moveTo>
                    <a:pt x="19443" y="0"/>
                  </a:moveTo>
                  <a:lnTo>
                    <a:pt x="0" y="51130"/>
                  </a:lnTo>
                  <a:lnTo>
                    <a:pt x="38887" y="51130"/>
                  </a:lnTo>
                  <a:lnTo>
                    <a:pt x="194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9708888" y="4736782"/>
            <a:ext cx="39370" cy="238125"/>
            <a:chOff x="3981982" y="4736781"/>
            <a:chExt cx="39370" cy="238125"/>
          </a:xfrm>
        </p:grpSpPr>
        <p:sp>
          <p:nvSpPr>
            <p:cNvPr id="83" name="object 83"/>
            <p:cNvSpPr/>
            <p:nvPr/>
          </p:nvSpPr>
          <p:spPr>
            <a:xfrm>
              <a:off x="4001415" y="4736781"/>
              <a:ext cx="0" cy="211454"/>
            </a:xfrm>
            <a:custGeom>
              <a:avLst/>
              <a:gdLst/>
              <a:ahLst/>
              <a:cxnLst/>
              <a:rect l="l" t="t" r="r" b="b"/>
              <a:pathLst>
                <a:path h="211454">
                  <a:moveTo>
                    <a:pt x="0" y="211391"/>
                  </a:moveTo>
                  <a:lnTo>
                    <a:pt x="0" y="0"/>
                  </a:lnTo>
                </a:path>
              </a:pathLst>
            </a:custGeom>
            <a:ln w="67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981982" y="4923158"/>
              <a:ext cx="39370" cy="51435"/>
            </a:xfrm>
            <a:custGeom>
              <a:avLst/>
              <a:gdLst/>
              <a:ahLst/>
              <a:cxnLst/>
              <a:rect l="l" t="t" r="r" b="b"/>
              <a:pathLst>
                <a:path w="39370" h="51435">
                  <a:moveTo>
                    <a:pt x="38887" y="0"/>
                  </a:moveTo>
                  <a:lnTo>
                    <a:pt x="0" y="0"/>
                  </a:lnTo>
                  <a:lnTo>
                    <a:pt x="19431" y="51130"/>
                  </a:lnTo>
                  <a:lnTo>
                    <a:pt x="388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10360926" y="4736782"/>
            <a:ext cx="39370" cy="238125"/>
            <a:chOff x="4634020" y="4736781"/>
            <a:chExt cx="39370" cy="238125"/>
          </a:xfrm>
        </p:grpSpPr>
        <p:sp>
          <p:nvSpPr>
            <p:cNvPr id="86" name="object 86"/>
            <p:cNvSpPr/>
            <p:nvPr/>
          </p:nvSpPr>
          <p:spPr>
            <a:xfrm>
              <a:off x="4653461" y="4736781"/>
              <a:ext cx="0" cy="211454"/>
            </a:xfrm>
            <a:custGeom>
              <a:avLst/>
              <a:gdLst/>
              <a:ahLst/>
              <a:cxnLst/>
              <a:rect l="l" t="t" r="r" b="b"/>
              <a:pathLst>
                <a:path h="211454">
                  <a:moveTo>
                    <a:pt x="0" y="211391"/>
                  </a:moveTo>
                  <a:lnTo>
                    <a:pt x="0" y="0"/>
                  </a:lnTo>
                </a:path>
              </a:pathLst>
            </a:custGeom>
            <a:ln w="67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634020" y="4923158"/>
              <a:ext cx="39370" cy="51435"/>
            </a:xfrm>
            <a:custGeom>
              <a:avLst/>
              <a:gdLst/>
              <a:ahLst/>
              <a:cxnLst/>
              <a:rect l="l" t="t" r="r" b="b"/>
              <a:pathLst>
                <a:path w="39370" h="51435">
                  <a:moveTo>
                    <a:pt x="38887" y="0"/>
                  </a:moveTo>
                  <a:lnTo>
                    <a:pt x="0" y="0"/>
                  </a:lnTo>
                  <a:lnTo>
                    <a:pt x="19443" y="51130"/>
                  </a:lnTo>
                  <a:lnTo>
                    <a:pt x="388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11725036" y="4736782"/>
            <a:ext cx="39370" cy="238125"/>
            <a:chOff x="5998130" y="4736781"/>
            <a:chExt cx="39370" cy="238125"/>
          </a:xfrm>
        </p:grpSpPr>
        <p:sp>
          <p:nvSpPr>
            <p:cNvPr id="89" name="object 89"/>
            <p:cNvSpPr/>
            <p:nvPr/>
          </p:nvSpPr>
          <p:spPr>
            <a:xfrm>
              <a:off x="6017572" y="4736781"/>
              <a:ext cx="0" cy="211454"/>
            </a:xfrm>
            <a:custGeom>
              <a:avLst/>
              <a:gdLst/>
              <a:ahLst/>
              <a:cxnLst/>
              <a:rect l="l" t="t" r="r" b="b"/>
              <a:pathLst>
                <a:path h="211454">
                  <a:moveTo>
                    <a:pt x="0" y="211391"/>
                  </a:moveTo>
                  <a:lnTo>
                    <a:pt x="0" y="0"/>
                  </a:lnTo>
                </a:path>
              </a:pathLst>
            </a:custGeom>
            <a:ln w="67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998130" y="4923158"/>
              <a:ext cx="39370" cy="51435"/>
            </a:xfrm>
            <a:custGeom>
              <a:avLst/>
              <a:gdLst/>
              <a:ahLst/>
              <a:cxnLst/>
              <a:rect l="l" t="t" r="r" b="b"/>
              <a:pathLst>
                <a:path w="39370" h="51435">
                  <a:moveTo>
                    <a:pt x="38887" y="0"/>
                  </a:moveTo>
                  <a:lnTo>
                    <a:pt x="0" y="0"/>
                  </a:lnTo>
                  <a:lnTo>
                    <a:pt x="19443" y="51130"/>
                  </a:lnTo>
                  <a:lnTo>
                    <a:pt x="388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6302901" y="1728001"/>
            <a:ext cx="2484120" cy="3618229"/>
            <a:chOff x="575995" y="1728000"/>
            <a:chExt cx="2484120" cy="3618229"/>
          </a:xfrm>
        </p:grpSpPr>
        <p:sp>
          <p:nvSpPr>
            <p:cNvPr id="92" name="object 92"/>
            <p:cNvSpPr/>
            <p:nvPr/>
          </p:nvSpPr>
          <p:spPr>
            <a:xfrm>
              <a:off x="575995" y="1728000"/>
              <a:ext cx="2484120" cy="3618229"/>
            </a:xfrm>
            <a:custGeom>
              <a:avLst/>
              <a:gdLst/>
              <a:ahLst/>
              <a:cxnLst/>
              <a:rect l="l" t="t" r="r" b="b"/>
              <a:pathLst>
                <a:path w="2484120" h="3618229">
                  <a:moveTo>
                    <a:pt x="2484005" y="0"/>
                  </a:moveTo>
                  <a:lnTo>
                    <a:pt x="0" y="0"/>
                  </a:lnTo>
                  <a:lnTo>
                    <a:pt x="0" y="3618001"/>
                  </a:lnTo>
                  <a:lnTo>
                    <a:pt x="2484005" y="3618001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9024" y="2479314"/>
              <a:ext cx="196113" cy="196113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877083" y="2324772"/>
              <a:ext cx="812800" cy="159385"/>
            </a:xfrm>
            <a:custGeom>
              <a:avLst/>
              <a:gdLst/>
              <a:ahLst/>
              <a:cxnLst/>
              <a:rect l="l" t="t" r="r" b="b"/>
              <a:pathLst>
                <a:path w="812800" h="159385">
                  <a:moveTo>
                    <a:pt x="0" y="159308"/>
                  </a:moveTo>
                  <a:lnTo>
                    <a:pt x="0" y="46037"/>
                  </a:lnTo>
                  <a:lnTo>
                    <a:pt x="96202" y="46037"/>
                  </a:lnTo>
                  <a:lnTo>
                    <a:pt x="96202" y="0"/>
                  </a:lnTo>
                  <a:lnTo>
                    <a:pt x="169227" y="0"/>
                  </a:lnTo>
                  <a:lnTo>
                    <a:pt x="169227" y="98945"/>
                  </a:lnTo>
                  <a:lnTo>
                    <a:pt x="232727" y="98945"/>
                  </a:lnTo>
                  <a:lnTo>
                    <a:pt x="232727" y="0"/>
                  </a:lnTo>
                  <a:lnTo>
                    <a:pt x="303644" y="0"/>
                  </a:lnTo>
                  <a:lnTo>
                    <a:pt x="303644" y="98945"/>
                  </a:lnTo>
                  <a:lnTo>
                    <a:pt x="370319" y="98945"/>
                  </a:lnTo>
                  <a:lnTo>
                    <a:pt x="370319" y="43916"/>
                  </a:lnTo>
                  <a:lnTo>
                    <a:pt x="453923" y="43916"/>
                  </a:lnTo>
                  <a:lnTo>
                    <a:pt x="460353" y="20663"/>
                  </a:lnTo>
                  <a:lnTo>
                    <a:pt x="465694" y="8723"/>
                  </a:lnTo>
                  <a:lnTo>
                    <a:pt x="472823" y="4324"/>
                  </a:lnTo>
                  <a:lnTo>
                    <a:pt x="484619" y="3695"/>
                  </a:lnTo>
                  <a:lnTo>
                    <a:pt x="645477" y="3695"/>
                  </a:lnTo>
                  <a:lnTo>
                    <a:pt x="659618" y="8496"/>
                  </a:lnTo>
                  <a:lnTo>
                    <a:pt x="667308" y="14285"/>
                  </a:lnTo>
                  <a:lnTo>
                    <a:pt x="671227" y="24835"/>
                  </a:lnTo>
                  <a:lnTo>
                    <a:pt x="674052" y="43916"/>
                  </a:lnTo>
                  <a:lnTo>
                    <a:pt x="812698" y="43916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859116" y="2367629"/>
              <a:ext cx="683895" cy="83820"/>
            </a:xfrm>
            <a:custGeom>
              <a:avLst/>
              <a:gdLst/>
              <a:ahLst/>
              <a:cxnLst/>
              <a:rect l="l" t="t" r="r" b="b"/>
              <a:pathLst>
                <a:path w="683894" h="83819">
                  <a:moveTo>
                    <a:pt x="0" y="0"/>
                  </a:moveTo>
                  <a:lnTo>
                    <a:pt x="683679" y="0"/>
                  </a:lnTo>
                  <a:lnTo>
                    <a:pt x="683679" y="83604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876975" y="2670664"/>
              <a:ext cx="1666239" cy="109855"/>
            </a:xfrm>
            <a:custGeom>
              <a:avLst/>
              <a:gdLst/>
              <a:ahLst/>
              <a:cxnLst/>
              <a:rect l="l" t="t" r="r" b="b"/>
              <a:pathLst>
                <a:path w="1666239" h="109855">
                  <a:moveTo>
                    <a:pt x="1665820" y="14465"/>
                  </a:moveTo>
                  <a:lnTo>
                    <a:pt x="1665820" y="109715"/>
                  </a:lnTo>
                  <a:lnTo>
                    <a:pt x="0" y="109715"/>
                  </a:lnTo>
                  <a:lnTo>
                    <a:pt x="0" y="0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688721" y="2336939"/>
              <a:ext cx="168275" cy="0"/>
            </a:xfrm>
            <a:custGeom>
              <a:avLst/>
              <a:gdLst/>
              <a:ahLst/>
              <a:cxnLst/>
              <a:rect l="l" t="t" r="r" b="b"/>
              <a:pathLst>
                <a:path w="168275">
                  <a:moveTo>
                    <a:pt x="0" y="0"/>
                  </a:moveTo>
                  <a:lnTo>
                    <a:pt x="168275" y="0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2470897" y="2450179"/>
              <a:ext cx="140970" cy="238125"/>
            </a:xfrm>
            <a:custGeom>
              <a:avLst/>
              <a:gdLst/>
              <a:ahLst/>
              <a:cxnLst/>
              <a:rect l="l" t="t" r="r" b="b"/>
              <a:pathLst>
                <a:path w="140969" h="238125">
                  <a:moveTo>
                    <a:pt x="140754" y="238125"/>
                  </a:moveTo>
                  <a:lnTo>
                    <a:pt x="0" y="238125"/>
                  </a:lnTo>
                  <a:lnTo>
                    <a:pt x="0" y="0"/>
                  </a:lnTo>
                  <a:lnTo>
                    <a:pt x="140754" y="0"/>
                  </a:lnTo>
                  <a:lnTo>
                    <a:pt x="140754" y="238125"/>
                  </a:lnTo>
                  <a:close/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7301" y="2325255"/>
              <a:ext cx="130586" cy="108483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2470900" y="2450179"/>
              <a:ext cx="140970" cy="238125"/>
            </a:xfrm>
            <a:custGeom>
              <a:avLst/>
              <a:gdLst/>
              <a:ahLst/>
              <a:cxnLst/>
              <a:rect l="l" t="t" r="r" b="b"/>
              <a:pathLst>
                <a:path w="140969" h="238125">
                  <a:moveTo>
                    <a:pt x="140754" y="0"/>
                  </a:moveTo>
                  <a:lnTo>
                    <a:pt x="0" y="238125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828292" y="2550198"/>
              <a:ext cx="92710" cy="48895"/>
            </a:xfrm>
            <a:custGeom>
              <a:avLst/>
              <a:gdLst/>
              <a:ahLst/>
              <a:cxnLst/>
              <a:rect l="l" t="t" r="r" b="b"/>
              <a:pathLst>
                <a:path w="92709" h="48894">
                  <a:moveTo>
                    <a:pt x="92608" y="10579"/>
                  </a:moveTo>
                  <a:lnTo>
                    <a:pt x="89608" y="32605"/>
                  </a:lnTo>
                  <a:lnTo>
                    <a:pt x="86083" y="43916"/>
                  </a:lnTo>
                  <a:lnTo>
                    <a:pt x="79763" y="48083"/>
                  </a:lnTo>
                  <a:lnTo>
                    <a:pt x="68376" y="48679"/>
                  </a:lnTo>
                  <a:lnTo>
                    <a:pt x="57698" y="44875"/>
                  </a:lnTo>
                  <a:lnTo>
                    <a:pt x="51193" y="36506"/>
                  </a:lnTo>
                  <a:lnTo>
                    <a:pt x="47956" y="28137"/>
                  </a:lnTo>
                  <a:lnTo>
                    <a:pt x="47078" y="24333"/>
                  </a:lnTo>
                  <a:lnTo>
                    <a:pt x="44567" y="10265"/>
                  </a:lnTo>
                  <a:lnTo>
                    <a:pt x="41511" y="3041"/>
                  </a:lnTo>
                  <a:lnTo>
                    <a:pt x="35915" y="380"/>
                  </a:lnTo>
                  <a:lnTo>
                    <a:pt x="25781" y="0"/>
                  </a:lnTo>
                  <a:lnTo>
                    <a:pt x="12189" y="6365"/>
                  </a:lnTo>
                  <a:lnTo>
                    <a:pt x="4389" y="20370"/>
                  </a:lnTo>
                  <a:lnTo>
                    <a:pt x="840" y="34375"/>
                  </a:lnTo>
                  <a:lnTo>
                    <a:pt x="0" y="40741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950397" y="2393823"/>
              <a:ext cx="83820" cy="365760"/>
            </a:xfrm>
            <a:custGeom>
              <a:avLst/>
              <a:gdLst/>
              <a:ahLst/>
              <a:cxnLst/>
              <a:rect l="l" t="t" r="r" b="b"/>
              <a:pathLst>
                <a:path w="83819" h="365760">
                  <a:moveTo>
                    <a:pt x="79375" y="0"/>
                  </a:moveTo>
                  <a:lnTo>
                    <a:pt x="0" y="142875"/>
                  </a:lnTo>
                  <a:lnTo>
                    <a:pt x="78587" y="115887"/>
                  </a:lnTo>
                  <a:lnTo>
                    <a:pt x="800" y="256374"/>
                  </a:lnTo>
                  <a:lnTo>
                    <a:pt x="83337" y="225425"/>
                  </a:lnTo>
                  <a:lnTo>
                    <a:pt x="11912" y="365264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704275" y="2415241"/>
              <a:ext cx="0" cy="302895"/>
            </a:xfrm>
            <a:custGeom>
              <a:avLst/>
              <a:gdLst/>
              <a:ahLst/>
              <a:cxnLst/>
              <a:rect l="l" t="t" r="r" b="b"/>
              <a:pathLst>
                <a:path h="302894">
                  <a:moveTo>
                    <a:pt x="0" y="0"/>
                  </a:moveTo>
                  <a:lnTo>
                    <a:pt x="0" y="302869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83074" y="2386774"/>
              <a:ext cx="42545" cy="55880"/>
            </a:xfrm>
            <a:custGeom>
              <a:avLst/>
              <a:gdLst/>
              <a:ahLst/>
              <a:cxnLst/>
              <a:rect l="l" t="t" r="r" b="b"/>
              <a:pathLst>
                <a:path w="42545" h="55880">
                  <a:moveTo>
                    <a:pt x="21196" y="0"/>
                  </a:moveTo>
                  <a:lnTo>
                    <a:pt x="0" y="55727"/>
                  </a:lnTo>
                  <a:lnTo>
                    <a:pt x="42405" y="55727"/>
                  </a:lnTo>
                  <a:lnTo>
                    <a:pt x="21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221550" y="2411582"/>
              <a:ext cx="0" cy="302895"/>
            </a:xfrm>
            <a:custGeom>
              <a:avLst/>
              <a:gdLst/>
              <a:ahLst/>
              <a:cxnLst/>
              <a:rect l="l" t="t" r="r" b="b"/>
              <a:pathLst>
                <a:path h="302894">
                  <a:moveTo>
                    <a:pt x="0" y="0"/>
                  </a:moveTo>
                  <a:lnTo>
                    <a:pt x="0" y="302882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200351" y="2383116"/>
              <a:ext cx="42545" cy="386080"/>
            </a:xfrm>
            <a:custGeom>
              <a:avLst/>
              <a:gdLst/>
              <a:ahLst/>
              <a:cxnLst/>
              <a:rect l="l" t="t" r="r" b="b"/>
              <a:pathLst>
                <a:path w="42544" h="386080">
                  <a:moveTo>
                    <a:pt x="42405" y="330136"/>
                  </a:moveTo>
                  <a:lnTo>
                    <a:pt x="0" y="330136"/>
                  </a:lnTo>
                  <a:lnTo>
                    <a:pt x="21196" y="385864"/>
                  </a:lnTo>
                  <a:lnTo>
                    <a:pt x="42405" y="330136"/>
                  </a:lnTo>
                  <a:close/>
                </a:path>
                <a:path w="42544" h="386080">
                  <a:moveTo>
                    <a:pt x="42405" y="55727"/>
                  </a:moveTo>
                  <a:lnTo>
                    <a:pt x="21196" y="0"/>
                  </a:lnTo>
                  <a:lnTo>
                    <a:pt x="0" y="55727"/>
                  </a:lnTo>
                  <a:lnTo>
                    <a:pt x="42405" y="557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214681" y="2462959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>
                  <a:moveTo>
                    <a:pt x="99847" y="0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293549" y="2446638"/>
              <a:ext cx="43180" cy="33020"/>
            </a:xfrm>
            <a:custGeom>
              <a:avLst/>
              <a:gdLst/>
              <a:ahLst/>
              <a:cxnLst/>
              <a:rect l="l" t="t" r="r" b="b"/>
              <a:pathLst>
                <a:path w="43180" h="33019">
                  <a:moveTo>
                    <a:pt x="0" y="0"/>
                  </a:moveTo>
                  <a:lnTo>
                    <a:pt x="0" y="32638"/>
                  </a:lnTo>
                  <a:lnTo>
                    <a:pt x="42887" y="16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" name="object 109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8918207" y="491179"/>
            <a:ext cx="2103755" cy="570230"/>
          </a:xfrm>
          <a:prstGeom prst="rect">
            <a:avLst/>
          </a:prstGeom>
        </p:spPr>
        <p:txBody>
          <a:bodyPr vert="horz" wrap="square" lIns="0" tIns="76200" rIns="0" bIns="0" rtlCol="0">
            <a:spAutoFit/>
          </a:bodyPr>
          <a:lstStyle/>
          <a:p>
            <a:pPr marL="12700">
              <a:spcBef>
                <a:spcPts val="600"/>
              </a:spcBef>
            </a:pP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14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1400">
              <a:latin typeface="Microsoft Sans Serif"/>
              <a:cs typeface="Microsoft Sans Serif"/>
            </a:endParaRPr>
          </a:p>
          <a:p>
            <a:pPr marL="12700">
              <a:spcBef>
                <a:spcPts val="484"/>
              </a:spcBef>
            </a:pPr>
            <a:r>
              <a:rPr sz="13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8918206" y="1673493"/>
            <a:ext cx="340360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34600"/>
              </a:lnSpc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directamente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componentes: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líneas,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smtClean="0">
                <a:solidFill>
                  <a:srgbClr val="171514"/>
                </a:solidFill>
                <a:latin typeface="Microsoft Sans Serif"/>
                <a:cs typeface="Microsoft Sans Serif"/>
              </a:rPr>
              <a:t>circu</a:t>
            </a:r>
            <a:r>
              <a:rPr lang="es-AR" sz="650" spc="1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smtClean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6353906" y="1815298"/>
            <a:ext cx="1447800" cy="273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b="1" spc="15" dirty="0">
                <a:solidFill>
                  <a:srgbClr val="4C5152"/>
                </a:solidFill>
                <a:latin typeface="Trebuchet MS"/>
                <a:cs typeface="Trebuchet MS"/>
              </a:rPr>
              <a:t>Ejemplo</a:t>
            </a:r>
            <a:r>
              <a:rPr sz="6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50" b="1" spc="-35" dirty="0">
                <a:solidFill>
                  <a:srgbClr val="4C5152"/>
                </a:solidFill>
                <a:latin typeface="Trebuchet MS"/>
                <a:cs typeface="Trebuchet MS"/>
              </a:rPr>
              <a:t>1:</a:t>
            </a:r>
            <a:endParaRPr sz="650">
              <a:latin typeface="Trebuchet MS"/>
              <a:cs typeface="Trebuchet MS"/>
            </a:endParaRPr>
          </a:p>
          <a:p>
            <a:pPr>
              <a:spcBef>
                <a:spcPts val="570"/>
              </a:spcBef>
            </a:pP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25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kA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funcionamiento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11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6740314" y="2156955"/>
            <a:ext cx="4629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1050" spc="-112" baseline="-19841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lang="es-ES" sz="1050" spc="-112" baseline="-19841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300" spc="-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z</a:t>
            </a:r>
            <a:r>
              <a:rPr sz="2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endParaRPr sz="300" dirty="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7721211" y="2227536"/>
            <a:ext cx="698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8918206" y="2206792"/>
            <a:ext cx="3444240" cy="4229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fallo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expresada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37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U: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(kV)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8918207" y="2641183"/>
            <a:ext cx="26968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kA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rms)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Ref: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8918221" y="2728126"/>
            <a:ext cx="2684145" cy="1603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40640">
              <a:spcBef>
                <a:spcPts val="13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spcBef>
                <a:spcPts val="9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asimilar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aparente.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6351617" y="2461610"/>
            <a:ext cx="1276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b="1" spc="45" dirty="0">
                <a:solidFill>
                  <a:srgbClr val="171514"/>
                </a:solidFill>
                <a:latin typeface="Trebuchet MS"/>
                <a:cs typeface="Trebuchet MS"/>
              </a:rPr>
              <a:t>mi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6933654" y="2518979"/>
            <a:ext cx="25907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 </a:t>
            </a:r>
            <a:r>
              <a:rPr sz="2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7863273" y="2495036"/>
            <a:ext cx="3098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Ud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z</a:t>
            </a:r>
            <a:r>
              <a:rPr sz="500" spc="-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7657916" y="2774629"/>
            <a:ext cx="7048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6353919" y="2941222"/>
            <a:ext cx="44830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8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lang="es-ES"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3×U×I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6410356" y="3040399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856569" y="3040399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8918220" y="3006942"/>
            <a:ext cx="3672204" cy="558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porque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normalmente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desconoce la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calcularla.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determinar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casos,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analizar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flujos de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353906" y="3265047"/>
            <a:ext cx="2363470" cy="20264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122045">
              <a:lnSpc>
                <a:spcPct val="153800"/>
              </a:lnSpc>
              <a:spcBef>
                <a:spcPts val="100"/>
              </a:spcBef>
            </a:pPr>
            <a:r>
              <a:rPr sz="650" b="1" spc="15" dirty="0">
                <a:solidFill>
                  <a:srgbClr val="4C5152"/>
                </a:solidFill>
                <a:latin typeface="Trebuchet MS"/>
                <a:cs typeface="Trebuchet MS"/>
              </a:rPr>
              <a:t>Ejemplo</a:t>
            </a:r>
            <a:r>
              <a:rPr sz="650" b="1" spc="-4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650" b="1" spc="-3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50" b="1" spc="25" dirty="0" err="1">
                <a:solidFill>
                  <a:srgbClr val="4C5152"/>
                </a:solidFill>
                <a:latin typeface="Trebuchet MS"/>
                <a:cs typeface="Trebuchet MS"/>
              </a:rPr>
              <a:t>subestación</a:t>
            </a:r>
            <a:r>
              <a:rPr sz="650" b="1" spc="-3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50" b="1" spc="10" dirty="0">
                <a:solidFill>
                  <a:srgbClr val="4C5152"/>
                </a:solidFill>
                <a:latin typeface="Trebuchet MS"/>
                <a:cs typeface="Trebuchet MS"/>
              </a:rPr>
              <a:t>AT/BT</a:t>
            </a:r>
            <a:r>
              <a:rPr lang="es-ES" sz="650" b="1" spc="1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50" b="1" spc="15" dirty="0" err="1">
                <a:solidFill>
                  <a:srgbClr val="4C5152"/>
                </a:solidFill>
                <a:latin typeface="Trebuchet MS"/>
                <a:cs typeface="Trebuchet MS"/>
              </a:rPr>
              <a:t>Ejemplo</a:t>
            </a:r>
            <a:r>
              <a:rPr sz="650" b="1" spc="-35" dirty="0">
                <a:solidFill>
                  <a:srgbClr val="4C5152"/>
                </a:solidFill>
                <a:latin typeface="Trebuchet MS"/>
                <a:cs typeface="Trebuchet MS"/>
              </a:rPr>
              <a:t> 2:</a:t>
            </a:r>
            <a:endParaRPr sz="650" dirty="0">
              <a:latin typeface="Trebuchet MS"/>
              <a:cs typeface="Trebuchet MS"/>
            </a:endParaRPr>
          </a:p>
          <a:p>
            <a:pPr marR="5080">
              <a:lnSpc>
                <a:spcPts val="1200"/>
              </a:lnSpc>
              <a:spcBef>
                <a:spcPts val="110"/>
              </a:spcBef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retroalimentación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través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 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BT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Isc5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sólo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posible </a:t>
            </a:r>
            <a:r>
              <a:rPr sz="55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lang="es-ES"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(T4)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está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alimentado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otra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BT</a:t>
            </a:r>
            <a:r>
              <a:rPr lang="es-ES"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está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cerrado.</a:t>
            </a:r>
            <a:endParaRPr sz="550" dirty="0">
              <a:latin typeface="Microsoft Sans Serif"/>
              <a:cs typeface="Microsoft Sans Serif"/>
            </a:endParaRPr>
          </a:p>
          <a:p>
            <a:pPr marR="163830">
              <a:lnSpc>
                <a:spcPts val="1200"/>
              </a:lnSpc>
            </a:pP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cuadro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distribución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(T1-A-T2)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fluyen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tres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fuentes</a:t>
            </a:r>
            <a:r>
              <a:rPr lang="es-ES"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posible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contribución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fallo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desde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T3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M:</a:t>
            </a:r>
            <a:endParaRPr sz="650" dirty="0">
              <a:latin typeface="Microsoft Sans Serif"/>
              <a:cs typeface="Microsoft Sans Serif"/>
            </a:endParaRPr>
          </a:p>
          <a:p>
            <a:pPr marL="107950" marR="855344" indent="-108585">
              <a:lnSpc>
                <a:spcPts val="1200"/>
              </a:lnSpc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aguas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arriba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D1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(s/c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A)</a:t>
            </a:r>
            <a:r>
              <a:rPr lang="es-ES"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Isc2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Isc3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Isc4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Isc5</a:t>
            </a:r>
            <a:endParaRPr sz="650" dirty="0">
              <a:latin typeface="Microsoft Sans Serif"/>
              <a:cs typeface="Microsoft Sans Serif"/>
            </a:endParaRPr>
          </a:p>
          <a:p>
            <a:pPr marL="107950" marR="854075" indent="-108585">
              <a:lnSpc>
                <a:spcPts val="1200"/>
              </a:lnSpc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aguas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arriba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D2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(c/c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B)</a:t>
            </a:r>
            <a:r>
              <a:rPr lang="es-ES"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Isc1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Isc3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Isc4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Isc5</a:t>
            </a:r>
            <a:endParaRPr sz="650" dirty="0">
              <a:latin typeface="Microsoft Sans Serif"/>
              <a:cs typeface="Microsoft Sans Serif"/>
            </a:endParaRPr>
          </a:p>
          <a:p>
            <a:pPr marL="107950" marR="855980" indent="-108585">
              <a:lnSpc>
                <a:spcPts val="1200"/>
              </a:lnSpc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aguas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arriba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D3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(c/c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C)</a:t>
            </a:r>
            <a:r>
              <a:rPr lang="es-ES"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Isc1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Isc2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Isc4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Isc5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918207" y="3695229"/>
            <a:ext cx="3466465" cy="541655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posibles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son:</a:t>
            </a:r>
            <a:endParaRPr sz="6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25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potencia;</a:t>
            </a:r>
            <a:endParaRPr sz="5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5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generador;</a:t>
            </a:r>
            <a:endParaRPr sz="6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3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Retroalimentación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rotativos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(motores,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etc);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MT/BT.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9399926" y="4408413"/>
            <a:ext cx="25907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1410648" y="4408413"/>
            <a:ext cx="25907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475474" y="4657477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T1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1479892" y="4656969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T2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0150019" y="4709232"/>
            <a:ext cx="908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9744621" y="4775935"/>
            <a:ext cx="207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isc1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0396695" y="4775935"/>
            <a:ext cx="207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isc2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1760834" y="4775935"/>
            <a:ext cx="207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isc3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9597897" y="5095819"/>
            <a:ext cx="908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0253122" y="5095819"/>
            <a:ext cx="914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1603229" y="5095819"/>
            <a:ext cx="901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597897" y="5325920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0249971" y="5325920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1603128" y="5325920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0569144" y="5744386"/>
            <a:ext cx="25907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0564976" y="5897362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9266318" y="5897362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1334286" y="5897362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1885392" y="5897362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9138810" y="6203521"/>
            <a:ext cx="264160" cy="368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779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VM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780"/>
              </a:spcBef>
            </a:pP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T3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1221522" y="6542167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9428193" y="6564689"/>
            <a:ext cx="207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isc5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11482536" y="6564689"/>
            <a:ext cx="207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isc4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9232864" y="6949649"/>
            <a:ext cx="139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8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BT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2198769" y="7137452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T4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1909489" y="7264552"/>
            <a:ext cx="139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8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BT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2498826" y="7264552"/>
            <a:ext cx="1790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VM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8918206" y="8133733"/>
            <a:ext cx="198056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Tenemos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0452632" y="822441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6172180" y="22198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DM105233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8836183" y="4415869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DM105234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308905" y="7529512"/>
            <a:ext cx="576580" cy="0"/>
          </a:xfrm>
          <a:custGeom>
            <a:avLst/>
            <a:gdLst/>
            <a:ahLst/>
            <a:cxnLst/>
            <a:rect l="l" t="t" r="r" b="b"/>
            <a:pathLst>
              <a:path w="576579">
                <a:moveTo>
                  <a:pt x="0" y="0"/>
                </a:moveTo>
                <a:lnTo>
                  <a:pt x="5759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704906" y="8416073"/>
            <a:ext cx="432434" cy="0"/>
          </a:xfrm>
          <a:custGeom>
            <a:avLst/>
            <a:gdLst/>
            <a:ahLst/>
            <a:cxnLst/>
            <a:rect l="l" t="t" r="r" b="b"/>
            <a:pathLst>
              <a:path w="432435">
                <a:moveTo>
                  <a:pt x="0" y="0"/>
                </a:moveTo>
                <a:lnTo>
                  <a:pt x="432003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280907" y="8416073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6489850" y="6983996"/>
            <a:ext cx="1651635" cy="1169670"/>
            <a:chOff x="762943" y="6983996"/>
            <a:chExt cx="1651635" cy="1169670"/>
          </a:xfrm>
        </p:grpSpPr>
        <p:sp>
          <p:nvSpPr>
            <p:cNvPr id="6" name="object 6"/>
            <p:cNvSpPr/>
            <p:nvPr/>
          </p:nvSpPr>
          <p:spPr>
            <a:xfrm>
              <a:off x="856804" y="7242897"/>
              <a:ext cx="1372235" cy="906144"/>
            </a:xfrm>
            <a:custGeom>
              <a:avLst/>
              <a:gdLst/>
              <a:ahLst/>
              <a:cxnLst/>
              <a:rect l="l" t="t" r="r" b="b"/>
              <a:pathLst>
                <a:path w="1372235" h="906145">
                  <a:moveTo>
                    <a:pt x="1372133" y="905867"/>
                  </a:moveTo>
                  <a:lnTo>
                    <a:pt x="1369300" y="871829"/>
                  </a:lnTo>
                  <a:lnTo>
                    <a:pt x="1364593" y="817803"/>
                  </a:lnTo>
                  <a:lnTo>
                    <a:pt x="1359030" y="754162"/>
                  </a:lnTo>
                  <a:lnTo>
                    <a:pt x="1353629" y="691276"/>
                  </a:lnTo>
                  <a:lnTo>
                    <a:pt x="1349411" y="639518"/>
                  </a:lnTo>
                  <a:lnTo>
                    <a:pt x="1347393" y="609258"/>
                  </a:lnTo>
                  <a:lnTo>
                    <a:pt x="1345503" y="577490"/>
                  </a:lnTo>
                  <a:lnTo>
                    <a:pt x="1342383" y="536533"/>
                  </a:lnTo>
                  <a:lnTo>
                    <a:pt x="1339264" y="495674"/>
                  </a:lnTo>
                  <a:lnTo>
                    <a:pt x="1337373" y="464199"/>
                  </a:lnTo>
                  <a:lnTo>
                    <a:pt x="1334885" y="425040"/>
                  </a:lnTo>
                  <a:lnTo>
                    <a:pt x="1330450" y="368685"/>
                  </a:lnTo>
                  <a:lnTo>
                    <a:pt x="1326013" y="315784"/>
                  </a:lnTo>
                  <a:lnTo>
                    <a:pt x="1323517" y="286983"/>
                  </a:lnTo>
                  <a:lnTo>
                    <a:pt x="1322581" y="273183"/>
                  </a:lnTo>
                  <a:lnTo>
                    <a:pt x="1320868" y="255652"/>
                  </a:lnTo>
                  <a:lnTo>
                    <a:pt x="1317447" y="240588"/>
                  </a:lnTo>
                  <a:lnTo>
                    <a:pt x="1311389" y="234189"/>
                  </a:lnTo>
                  <a:lnTo>
                    <a:pt x="1308519" y="234189"/>
                  </a:lnTo>
                  <a:lnTo>
                    <a:pt x="1300853" y="273532"/>
                  </a:lnTo>
                  <a:lnTo>
                    <a:pt x="1298333" y="315969"/>
                  </a:lnTo>
                  <a:lnTo>
                    <a:pt x="1295685" y="368357"/>
                  </a:lnTo>
                  <a:lnTo>
                    <a:pt x="1293037" y="424200"/>
                  </a:lnTo>
                  <a:lnTo>
                    <a:pt x="1291361" y="463132"/>
                  </a:lnTo>
                  <a:lnTo>
                    <a:pt x="1289954" y="494725"/>
                  </a:lnTo>
                  <a:lnTo>
                    <a:pt x="1287899" y="535841"/>
                  </a:lnTo>
                  <a:lnTo>
                    <a:pt x="1285841" y="577055"/>
                  </a:lnTo>
                  <a:lnTo>
                    <a:pt x="1284427" y="608941"/>
                  </a:lnTo>
                  <a:lnTo>
                    <a:pt x="1282056" y="647004"/>
                  </a:lnTo>
                  <a:lnTo>
                    <a:pt x="1277804" y="702532"/>
                  </a:lnTo>
                  <a:lnTo>
                    <a:pt x="1273390" y="759772"/>
                  </a:lnTo>
                  <a:lnTo>
                    <a:pt x="1270533" y="802971"/>
                  </a:lnTo>
                  <a:lnTo>
                    <a:pt x="1266455" y="857983"/>
                  </a:lnTo>
                  <a:lnTo>
                    <a:pt x="1261592" y="891465"/>
                  </a:lnTo>
                  <a:lnTo>
                    <a:pt x="1261249" y="902184"/>
                  </a:lnTo>
                  <a:lnTo>
                    <a:pt x="1252270" y="902184"/>
                  </a:lnTo>
                  <a:lnTo>
                    <a:pt x="1252270" y="902539"/>
                  </a:lnTo>
                  <a:lnTo>
                    <a:pt x="1246187" y="902539"/>
                  </a:lnTo>
                  <a:lnTo>
                    <a:pt x="1239491" y="862106"/>
                  </a:lnTo>
                  <a:lnTo>
                    <a:pt x="1233614" y="804229"/>
                  </a:lnTo>
                  <a:lnTo>
                    <a:pt x="1230294" y="760870"/>
                  </a:lnTo>
                  <a:lnTo>
                    <a:pt x="1226348" y="703194"/>
                  </a:lnTo>
                  <a:lnTo>
                    <a:pt x="1222857" y="647213"/>
                  </a:lnTo>
                  <a:lnTo>
                    <a:pt x="1220901" y="608941"/>
                  </a:lnTo>
                  <a:lnTo>
                    <a:pt x="1219029" y="577055"/>
                  </a:lnTo>
                  <a:lnTo>
                    <a:pt x="1215902" y="535841"/>
                  </a:lnTo>
                  <a:lnTo>
                    <a:pt x="1212773" y="494725"/>
                  </a:lnTo>
                  <a:lnTo>
                    <a:pt x="1210894" y="463132"/>
                  </a:lnTo>
                  <a:lnTo>
                    <a:pt x="1208815" y="424200"/>
                  </a:lnTo>
                  <a:lnTo>
                    <a:pt x="1205237" y="368357"/>
                  </a:lnTo>
                  <a:lnTo>
                    <a:pt x="1201662" y="315969"/>
                  </a:lnTo>
                  <a:lnTo>
                    <a:pt x="1199591" y="287402"/>
                  </a:lnTo>
                  <a:lnTo>
                    <a:pt x="1198670" y="273532"/>
                  </a:lnTo>
                  <a:lnTo>
                    <a:pt x="1197236" y="255857"/>
                  </a:lnTo>
                  <a:lnTo>
                    <a:pt x="1194767" y="240652"/>
                  </a:lnTo>
                  <a:lnTo>
                    <a:pt x="1190739" y="234189"/>
                  </a:lnTo>
                  <a:lnTo>
                    <a:pt x="1187754" y="233503"/>
                  </a:lnTo>
                  <a:lnTo>
                    <a:pt x="1183144" y="233503"/>
                  </a:lnTo>
                  <a:lnTo>
                    <a:pt x="1181201" y="247537"/>
                  </a:lnTo>
                  <a:lnTo>
                    <a:pt x="1174365" y="322333"/>
                  </a:lnTo>
                  <a:lnTo>
                    <a:pt x="1171661" y="363094"/>
                  </a:lnTo>
                  <a:lnTo>
                    <a:pt x="1168556" y="428060"/>
                  </a:lnTo>
                  <a:lnTo>
                    <a:pt x="1165105" y="489499"/>
                  </a:lnTo>
                  <a:lnTo>
                    <a:pt x="1161552" y="551731"/>
                  </a:lnTo>
                  <a:lnTo>
                    <a:pt x="1159471" y="591364"/>
                  </a:lnTo>
                  <a:lnTo>
                    <a:pt x="1157839" y="623752"/>
                  </a:lnTo>
                  <a:lnTo>
                    <a:pt x="1154784" y="678278"/>
                  </a:lnTo>
                  <a:lnTo>
                    <a:pt x="1151100" y="740249"/>
                  </a:lnTo>
                  <a:lnTo>
                    <a:pt x="1147584" y="794971"/>
                  </a:lnTo>
                  <a:lnTo>
                    <a:pt x="1145032" y="827749"/>
                  </a:lnTo>
                  <a:lnTo>
                    <a:pt x="1142921" y="849193"/>
                  </a:lnTo>
                  <a:lnTo>
                    <a:pt x="1141250" y="867894"/>
                  </a:lnTo>
                  <a:lnTo>
                    <a:pt x="1139842" y="882756"/>
                  </a:lnTo>
                  <a:lnTo>
                    <a:pt x="1138516" y="892684"/>
                  </a:lnTo>
                  <a:lnTo>
                    <a:pt x="1137285" y="899263"/>
                  </a:lnTo>
                  <a:lnTo>
                    <a:pt x="1135354" y="904165"/>
                  </a:lnTo>
                  <a:lnTo>
                    <a:pt x="1129118" y="904165"/>
                  </a:lnTo>
                  <a:lnTo>
                    <a:pt x="1121600" y="904165"/>
                  </a:lnTo>
                  <a:lnTo>
                    <a:pt x="1121092" y="894360"/>
                  </a:lnTo>
                  <a:lnTo>
                    <a:pt x="1120013" y="888569"/>
                  </a:lnTo>
                  <a:lnTo>
                    <a:pt x="1118572" y="879407"/>
                  </a:lnTo>
                  <a:lnTo>
                    <a:pt x="1113028" y="835223"/>
                  </a:lnTo>
                  <a:lnTo>
                    <a:pt x="1105916" y="758936"/>
                  </a:lnTo>
                  <a:lnTo>
                    <a:pt x="1101437" y="701257"/>
                  </a:lnTo>
                  <a:lnTo>
                    <a:pt x="1097480" y="645264"/>
                  </a:lnTo>
                  <a:lnTo>
                    <a:pt x="1095324" y="606985"/>
                  </a:lnTo>
                  <a:lnTo>
                    <a:pt x="1093995" y="575099"/>
                  </a:lnTo>
                  <a:lnTo>
                    <a:pt x="1092055" y="533885"/>
                  </a:lnTo>
                  <a:lnTo>
                    <a:pt x="1090118" y="492769"/>
                  </a:lnTo>
                  <a:lnTo>
                    <a:pt x="1088796" y="461176"/>
                  </a:lnTo>
                  <a:lnTo>
                    <a:pt x="1086592" y="421573"/>
                  </a:lnTo>
                  <a:lnTo>
                    <a:pt x="1082741" y="364255"/>
                  </a:lnTo>
                  <a:lnTo>
                    <a:pt x="1078895" y="310391"/>
                  </a:lnTo>
                  <a:lnTo>
                    <a:pt x="1075521" y="268176"/>
                  </a:lnTo>
                  <a:lnTo>
                    <a:pt x="1064717" y="233300"/>
                  </a:lnTo>
                  <a:lnTo>
                    <a:pt x="1060742" y="238870"/>
                  </a:lnTo>
                  <a:lnTo>
                    <a:pt x="1055992" y="280798"/>
                  </a:lnTo>
                  <a:lnTo>
                    <a:pt x="1051909" y="363894"/>
                  </a:lnTo>
                  <a:lnTo>
                    <a:pt x="1049405" y="421216"/>
                  </a:lnTo>
                  <a:lnTo>
                    <a:pt x="1047826" y="460821"/>
                  </a:lnTo>
                  <a:lnTo>
                    <a:pt x="1046489" y="492413"/>
                  </a:lnTo>
                  <a:lnTo>
                    <a:pt x="1044544" y="533528"/>
                  </a:lnTo>
                  <a:lnTo>
                    <a:pt x="1042602" y="574738"/>
                  </a:lnTo>
                  <a:lnTo>
                    <a:pt x="1041273" y="606617"/>
                  </a:lnTo>
                  <a:lnTo>
                    <a:pt x="1039246" y="644883"/>
                  </a:lnTo>
                  <a:lnTo>
                    <a:pt x="1035702" y="700847"/>
                  </a:lnTo>
                  <a:lnTo>
                    <a:pt x="1031984" y="758521"/>
                  </a:lnTo>
                  <a:lnTo>
                    <a:pt x="1029436" y="801917"/>
                  </a:lnTo>
                  <a:lnTo>
                    <a:pt x="1026220" y="860566"/>
                  </a:lnTo>
                  <a:lnTo>
                    <a:pt x="1022870" y="892989"/>
                  </a:lnTo>
                  <a:lnTo>
                    <a:pt x="1021740" y="903809"/>
                  </a:lnTo>
                  <a:lnTo>
                    <a:pt x="1013244" y="903809"/>
                  </a:lnTo>
                  <a:lnTo>
                    <a:pt x="1013244" y="902730"/>
                  </a:lnTo>
                  <a:lnTo>
                    <a:pt x="1007491" y="902730"/>
                  </a:lnTo>
                  <a:lnTo>
                    <a:pt x="1000559" y="859556"/>
                  </a:lnTo>
                  <a:lnTo>
                    <a:pt x="994181" y="800342"/>
                  </a:lnTo>
                  <a:lnTo>
                    <a:pt x="990634" y="757257"/>
                  </a:lnTo>
                  <a:lnTo>
                    <a:pt x="986615" y="700117"/>
                  </a:lnTo>
                  <a:lnTo>
                    <a:pt x="983144" y="644659"/>
                  </a:lnTo>
                  <a:lnTo>
                    <a:pt x="981240" y="606617"/>
                  </a:lnTo>
                  <a:lnTo>
                    <a:pt x="979470" y="574738"/>
                  </a:lnTo>
                  <a:lnTo>
                    <a:pt x="976514" y="533528"/>
                  </a:lnTo>
                  <a:lnTo>
                    <a:pt x="973555" y="492413"/>
                  </a:lnTo>
                  <a:lnTo>
                    <a:pt x="971778" y="460821"/>
                  </a:lnTo>
                  <a:lnTo>
                    <a:pt x="969820" y="421216"/>
                  </a:lnTo>
                  <a:lnTo>
                    <a:pt x="966438" y="363894"/>
                  </a:lnTo>
                  <a:lnTo>
                    <a:pt x="963056" y="310030"/>
                  </a:lnTo>
                  <a:lnTo>
                    <a:pt x="959725" y="267820"/>
                  </a:lnTo>
                  <a:lnTo>
                    <a:pt x="949528" y="233300"/>
                  </a:lnTo>
                  <a:lnTo>
                    <a:pt x="947115" y="233300"/>
                  </a:lnTo>
                  <a:lnTo>
                    <a:pt x="943310" y="238870"/>
                  </a:lnTo>
                  <a:lnTo>
                    <a:pt x="940979" y="252110"/>
                  </a:lnTo>
                  <a:lnTo>
                    <a:pt x="939626" y="267820"/>
                  </a:lnTo>
                  <a:lnTo>
                    <a:pt x="938758" y="280798"/>
                  </a:lnTo>
                  <a:lnTo>
                    <a:pt x="936628" y="310030"/>
                  </a:lnTo>
                  <a:lnTo>
                    <a:pt x="932878" y="363894"/>
                  </a:lnTo>
                  <a:lnTo>
                    <a:pt x="929128" y="421216"/>
                  </a:lnTo>
                  <a:lnTo>
                    <a:pt x="926998" y="460821"/>
                  </a:lnTo>
                  <a:lnTo>
                    <a:pt x="925721" y="492413"/>
                  </a:lnTo>
                  <a:lnTo>
                    <a:pt x="923863" y="533528"/>
                  </a:lnTo>
                  <a:lnTo>
                    <a:pt x="922006" y="574738"/>
                  </a:lnTo>
                  <a:lnTo>
                    <a:pt x="920737" y="606617"/>
                  </a:lnTo>
                  <a:lnTo>
                    <a:pt x="918801" y="644944"/>
                  </a:lnTo>
                  <a:lnTo>
                    <a:pt x="915258" y="701032"/>
                  </a:lnTo>
                  <a:lnTo>
                    <a:pt x="911166" y="758800"/>
                  </a:lnTo>
                  <a:lnTo>
                    <a:pt x="907580" y="802171"/>
                  </a:lnTo>
                  <a:lnTo>
                    <a:pt x="901798" y="860571"/>
                  </a:lnTo>
                  <a:lnTo>
                    <a:pt x="894130" y="903809"/>
                  </a:lnTo>
                  <a:lnTo>
                    <a:pt x="888390" y="903809"/>
                  </a:lnTo>
                  <a:lnTo>
                    <a:pt x="884326" y="903809"/>
                  </a:lnTo>
                  <a:lnTo>
                    <a:pt x="874729" y="864866"/>
                  </a:lnTo>
                  <a:lnTo>
                    <a:pt x="870140" y="825285"/>
                  </a:lnTo>
                  <a:lnTo>
                    <a:pt x="863128" y="737916"/>
                  </a:lnTo>
                  <a:lnTo>
                    <a:pt x="858592" y="676049"/>
                  </a:lnTo>
                  <a:lnTo>
                    <a:pt x="854822" y="621608"/>
                  </a:lnTo>
                  <a:lnTo>
                    <a:pt x="851072" y="549958"/>
                  </a:lnTo>
                  <a:lnTo>
                    <a:pt x="848013" y="488449"/>
                  </a:lnTo>
                  <a:lnTo>
                    <a:pt x="845055" y="427732"/>
                  </a:lnTo>
                  <a:lnTo>
                    <a:pt x="843521" y="390805"/>
                  </a:lnTo>
                  <a:lnTo>
                    <a:pt x="841967" y="363040"/>
                  </a:lnTo>
                  <a:lnTo>
                    <a:pt x="838761" y="322160"/>
                  </a:lnTo>
                  <a:lnTo>
                    <a:pt x="834884" y="279697"/>
                  </a:lnTo>
                  <a:lnTo>
                    <a:pt x="831316" y="247181"/>
                  </a:lnTo>
                  <a:lnTo>
                    <a:pt x="829449" y="233135"/>
                  </a:lnTo>
                  <a:lnTo>
                    <a:pt x="825042" y="233135"/>
                  </a:lnTo>
                  <a:lnTo>
                    <a:pt x="822972" y="233135"/>
                  </a:lnTo>
                  <a:lnTo>
                    <a:pt x="818337" y="233135"/>
                  </a:lnTo>
                  <a:lnTo>
                    <a:pt x="816381" y="247181"/>
                  </a:lnTo>
                  <a:lnTo>
                    <a:pt x="813359" y="279697"/>
                  </a:lnTo>
                  <a:lnTo>
                    <a:pt x="810904" y="322160"/>
                  </a:lnTo>
                  <a:lnTo>
                    <a:pt x="809159" y="363040"/>
                  </a:lnTo>
                  <a:lnTo>
                    <a:pt x="808266" y="390805"/>
                  </a:lnTo>
                  <a:lnTo>
                    <a:pt x="806562" y="427649"/>
                  </a:lnTo>
                  <a:lnTo>
                    <a:pt x="803263" y="488184"/>
                  </a:lnTo>
                  <a:lnTo>
                    <a:pt x="799863" y="549513"/>
                  </a:lnTo>
                  <a:lnTo>
                    <a:pt x="797852" y="588735"/>
                  </a:lnTo>
                  <a:lnTo>
                    <a:pt x="793693" y="675939"/>
                  </a:lnTo>
                  <a:lnTo>
                    <a:pt x="790459" y="738160"/>
                  </a:lnTo>
                  <a:lnTo>
                    <a:pt x="787316" y="793092"/>
                  </a:lnTo>
                  <a:lnTo>
                    <a:pt x="782772" y="847180"/>
                  </a:lnTo>
                  <a:lnTo>
                    <a:pt x="781089" y="865392"/>
                  </a:lnTo>
                  <a:lnTo>
                    <a:pt x="779676" y="879765"/>
                  </a:lnTo>
                  <a:lnTo>
                    <a:pt x="778344" y="889471"/>
                  </a:lnTo>
                  <a:lnTo>
                    <a:pt x="777074" y="896024"/>
                  </a:lnTo>
                  <a:lnTo>
                    <a:pt x="775144" y="904165"/>
                  </a:lnTo>
                  <a:lnTo>
                    <a:pt x="768858" y="904165"/>
                  </a:lnTo>
                  <a:lnTo>
                    <a:pt x="761276" y="904165"/>
                  </a:lnTo>
                  <a:lnTo>
                    <a:pt x="760031" y="892925"/>
                  </a:lnTo>
                  <a:lnTo>
                    <a:pt x="758939" y="887147"/>
                  </a:lnTo>
                  <a:lnTo>
                    <a:pt x="757660" y="878213"/>
                  </a:lnTo>
                  <a:lnTo>
                    <a:pt x="755665" y="860602"/>
                  </a:lnTo>
                  <a:lnTo>
                    <a:pt x="753227" y="835046"/>
                  </a:lnTo>
                  <a:lnTo>
                    <a:pt x="750620" y="802273"/>
                  </a:lnTo>
                  <a:lnTo>
                    <a:pt x="746936" y="758904"/>
                  </a:lnTo>
                  <a:lnTo>
                    <a:pt x="741632" y="701228"/>
                  </a:lnTo>
                  <a:lnTo>
                    <a:pt x="736676" y="645253"/>
                  </a:lnTo>
                  <a:lnTo>
                    <a:pt x="734034" y="606985"/>
                  </a:lnTo>
                  <a:lnTo>
                    <a:pt x="732348" y="575044"/>
                  </a:lnTo>
                  <a:lnTo>
                    <a:pt x="729621" y="533707"/>
                  </a:lnTo>
                  <a:lnTo>
                    <a:pt x="726894" y="492469"/>
                  </a:lnTo>
                  <a:lnTo>
                    <a:pt x="725208" y="460821"/>
                  </a:lnTo>
                  <a:lnTo>
                    <a:pt x="723117" y="421273"/>
                  </a:lnTo>
                  <a:lnTo>
                    <a:pt x="719512" y="364077"/>
                  </a:lnTo>
                  <a:lnTo>
                    <a:pt x="715906" y="310336"/>
                  </a:lnTo>
                  <a:lnTo>
                    <a:pt x="712733" y="268007"/>
                  </a:lnTo>
                  <a:lnTo>
                    <a:pt x="703935" y="232576"/>
                  </a:lnTo>
                  <a:lnTo>
                    <a:pt x="700455" y="233300"/>
                  </a:lnTo>
                  <a:lnTo>
                    <a:pt x="690397" y="280798"/>
                  </a:lnTo>
                  <a:lnTo>
                    <a:pt x="686269" y="363894"/>
                  </a:lnTo>
                  <a:lnTo>
                    <a:pt x="683742" y="421216"/>
                  </a:lnTo>
                  <a:lnTo>
                    <a:pt x="682142" y="460821"/>
                  </a:lnTo>
                  <a:lnTo>
                    <a:pt x="680799" y="492413"/>
                  </a:lnTo>
                  <a:lnTo>
                    <a:pt x="678840" y="533528"/>
                  </a:lnTo>
                  <a:lnTo>
                    <a:pt x="676881" y="574738"/>
                  </a:lnTo>
                  <a:lnTo>
                    <a:pt x="675538" y="606617"/>
                  </a:lnTo>
                  <a:lnTo>
                    <a:pt x="673668" y="644883"/>
                  </a:lnTo>
                  <a:lnTo>
                    <a:pt x="670467" y="700847"/>
                  </a:lnTo>
                  <a:lnTo>
                    <a:pt x="667090" y="758521"/>
                  </a:lnTo>
                  <a:lnTo>
                    <a:pt x="664692" y="801917"/>
                  </a:lnTo>
                  <a:lnTo>
                    <a:pt x="659220" y="861161"/>
                  </a:lnTo>
                  <a:lnTo>
                    <a:pt x="650062" y="904876"/>
                  </a:lnTo>
                  <a:lnTo>
                    <a:pt x="644004" y="904876"/>
                  </a:lnTo>
                  <a:lnTo>
                    <a:pt x="644004" y="903809"/>
                  </a:lnTo>
                  <a:lnTo>
                    <a:pt x="638225" y="903809"/>
                  </a:lnTo>
                  <a:lnTo>
                    <a:pt x="629491" y="861067"/>
                  </a:lnTo>
                  <a:lnTo>
                    <a:pt x="624560" y="801917"/>
                  </a:lnTo>
                  <a:lnTo>
                    <a:pt x="621990" y="758521"/>
                  </a:lnTo>
                  <a:lnTo>
                    <a:pt x="618166" y="700847"/>
                  </a:lnTo>
                  <a:lnTo>
                    <a:pt x="614512" y="644883"/>
                  </a:lnTo>
                  <a:lnTo>
                    <a:pt x="612457" y="606617"/>
                  </a:lnTo>
                  <a:lnTo>
                    <a:pt x="610663" y="574738"/>
                  </a:lnTo>
                  <a:lnTo>
                    <a:pt x="607679" y="533528"/>
                  </a:lnTo>
                  <a:lnTo>
                    <a:pt x="604699" y="492413"/>
                  </a:lnTo>
                  <a:lnTo>
                    <a:pt x="602919" y="460821"/>
                  </a:lnTo>
                  <a:lnTo>
                    <a:pt x="601381" y="420936"/>
                  </a:lnTo>
                  <a:lnTo>
                    <a:pt x="598960" y="362997"/>
                  </a:lnTo>
                  <a:lnTo>
                    <a:pt x="596544" y="308514"/>
                  </a:lnTo>
                  <a:lnTo>
                    <a:pt x="594142" y="266024"/>
                  </a:lnTo>
                  <a:lnTo>
                    <a:pt x="586587" y="231509"/>
                  </a:lnTo>
                  <a:lnTo>
                    <a:pt x="583082" y="231509"/>
                  </a:lnTo>
                  <a:lnTo>
                    <a:pt x="574649" y="278995"/>
                  </a:lnTo>
                  <a:lnTo>
                    <a:pt x="570706" y="362997"/>
                  </a:lnTo>
                  <a:lnTo>
                    <a:pt x="568288" y="420936"/>
                  </a:lnTo>
                  <a:lnTo>
                    <a:pt x="566762" y="460821"/>
                  </a:lnTo>
                  <a:lnTo>
                    <a:pt x="565478" y="492413"/>
                  </a:lnTo>
                  <a:lnTo>
                    <a:pt x="563600" y="533528"/>
                  </a:lnTo>
                  <a:lnTo>
                    <a:pt x="561722" y="574738"/>
                  </a:lnTo>
                  <a:lnTo>
                    <a:pt x="560438" y="606617"/>
                  </a:lnTo>
                  <a:lnTo>
                    <a:pt x="558381" y="644883"/>
                  </a:lnTo>
                  <a:lnTo>
                    <a:pt x="554724" y="700847"/>
                  </a:lnTo>
                  <a:lnTo>
                    <a:pt x="550899" y="758521"/>
                  </a:lnTo>
                  <a:lnTo>
                    <a:pt x="548335" y="801917"/>
                  </a:lnTo>
                  <a:lnTo>
                    <a:pt x="545949" y="834864"/>
                  </a:lnTo>
                  <a:lnTo>
                    <a:pt x="542863" y="860529"/>
                  </a:lnTo>
                  <a:lnTo>
                    <a:pt x="540007" y="878196"/>
                  </a:lnTo>
                  <a:lnTo>
                    <a:pt x="538314" y="887147"/>
                  </a:lnTo>
                  <a:lnTo>
                    <a:pt x="537273" y="892925"/>
                  </a:lnTo>
                  <a:lnTo>
                    <a:pt x="533590" y="904520"/>
                  </a:lnTo>
                  <a:lnTo>
                    <a:pt x="527812" y="904520"/>
                  </a:lnTo>
                  <a:lnTo>
                    <a:pt x="523697" y="904520"/>
                  </a:lnTo>
                  <a:lnTo>
                    <a:pt x="513500" y="865382"/>
                  </a:lnTo>
                  <a:lnTo>
                    <a:pt x="508330" y="825603"/>
                  </a:lnTo>
                  <a:lnTo>
                    <a:pt x="501632" y="738116"/>
                  </a:lnTo>
                  <a:lnTo>
                    <a:pt x="497372" y="676157"/>
                  </a:lnTo>
                  <a:lnTo>
                    <a:pt x="493833" y="621640"/>
                  </a:lnTo>
                  <a:lnTo>
                    <a:pt x="490158" y="549958"/>
                  </a:lnTo>
                  <a:lnTo>
                    <a:pt x="487073" y="488449"/>
                  </a:lnTo>
                  <a:lnTo>
                    <a:pt x="484088" y="427732"/>
                  </a:lnTo>
                  <a:lnTo>
                    <a:pt x="482536" y="390805"/>
                  </a:lnTo>
                  <a:lnTo>
                    <a:pt x="481259" y="361584"/>
                  </a:lnTo>
                  <a:lnTo>
                    <a:pt x="478647" y="317501"/>
                  </a:lnTo>
                  <a:lnTo>
                    <a:pt x="475353" y="271837"/>
                  </a:lnTo>
                  <a:lnTo>
                    <a:pt x="472033" y="237872"/>
                  </a:lnTo>
                  <a:lnTo>
                    <a:pt x="470166" y="223826"/>
                  </a:lnTo>
                  <a:lnTo>
                    <a:pt x="465721" y="223826"/>
                  </a:lnTo>
                  <a:lnTo>
                    <a:pt x="461264" y="223826"/>
                  </a:lnTo>
                  <a:lnTo>
                    <a:pt x="460108" y="233897"/>
                  </a:lnTo>
                  <a:lnTo>
                    <a:pt x="459867" y="237402"/>
                  </a:lnTo>
                  <a:lnTo>
                    <a:pt x="459145" y="246196"/>
                  </a:lnTo>
                  <a:lnTo>
                    <a:pt x="457788" y="261502"/>
                  </a:lnTo>
                  <a:lnTo>
                    <a:pt x="456296" y="278763"/>
                  </a:lnTo>
                  <a:lnTo>
                    <a:pt x="452635" y="329845"/>
                  </a:lnTo>
                  <a:lnTo>
                    <a:pt x="447986" y="396863"/>
                  </a:lnTo>
                  <a:lnTo>
                    <a:pt x="443241" y="466644"/>
                  </a:lnTo>
                  <a:lnTo>
                    <a:pt x="440423" y="511354"/>
                  </a:lnTo>
                  <a:lnTo>
                    <a:pt x="435886" y="599587"/>
                  </a:lnTo>
                  <a:lnTo>
                    <a:pt x="433097" y="656218"/>
                  </a:lnTo>
                  <a:lnTo>
                    <a:pt x="430949" y="704013"/>
                  </a:lnTo>
                  <a:lnTo>
                    <a:pt x="428053" y="746897"/>
                  </a:lnTo>
                  <a:lnTo>
                    <a:pt x="423624" y="791503"/>
                  </a:lnTo>
                  <a:lnTo>
                    <a:pt x="419304" y="829004"/>
                  </a:lnTo>
                  <a:lnTo>
                    <a:pt x="416737" y="850571"/>
                  </a:lnTo>
                  <a:lnTo>
                    <a:pt x="415637" y="859823"/>
                  </a:lnTo>
                  <a:lnTo>
                    <a:pt x="414039" y="867956"/>
                  </a:lnTo>
                  <a:lnTo>
                    <a:pt x="411469" y="873618"/>
                  </a:lnTo>
                  <a:lnTo>
                    <a:pt x="407454" y="875463"/>
                  </a:lnTo>
                  <a:lnTo>
                    <a:pt x="402585" y="871315"/>
                  </a:lnTo>
                  <a:lnTo>
                    <a:pt x="395681" y="832677"/>
                  </a:lnTo>
                  <a:lnTo>
                    <a:pt x="392331" y="794473"/>
                  </a:lnTo>
                  <a:lnTo>
                    <a:pt x="386372" y="726227"/>
                  </a:lnTo>
                  <a:lnTo>
                    <a:pt x="380593" y="657192"/>
                  </a:lnTo>
                  <a:lnTo>
                    <a:pt x="377786" y="616624"/>
                  </a:lnTo>
                  <a:lnTo>
                    <a:pt x="376408" y="585633"/>
                  </a:lnTo>
                  <a:lnTo>
                    <a:pt x="373897" y="537667"/>
                  </a:lnTo>
                  <a:lnTo>
                    <a:pt x="371486" y="490489"/>
                  </a:lnTo>
                  <a:lnTo>
                    <a:pt x="370408" y="461862"/>
                  </a:lnTo>
                  <a:lnTo>
                    <a:pt x="368433" y="421414"/>
                  </a:lnTo>
                  <a:lnTo>
                    <a:pt x="364089" y="349875"/>
                  </a:lnTo>
                  <a:lnTo>
                    <a:pt x="359746" y="281691"/>
                  </a:lnTo>
                  <a:lnTo>
                    <a:pt x="355509" y="217460"/>
                  </a:lnTo>
                  <a:lnTo>
                    <a:pt x="345147" y="192241"/>
                  </a:lnTo>
                  <a:lnTo>
                    <a:pt x="339314" y="201334"/>
                  </a:lnTo>
                  <a:lnTo>
                    <a:pt x="332787" y="242456"/>
                  </a:lnTo>
                  <a:lnTo>
                    <a:pt x="323570" y="359221"/>
                  </a:lnTo>
                  <a:lnTo>
                    <a:pt x="318076" y="462758"/>
                  </a:lnTo>
                  <a:lnTo>
                    <a:pt x="315148" y="519341"/>
                  </a:lnTo>
                  <a:lnTo>
                    <a:pt x="313042" y="571095"/>
                  </a:lnTo>
                  <a:lnTo>
                    <a:pt x="310995" y="606873"/>
                  </a:lnTo>
                  <a:lnTo>
                    <a:pt x="307374" y="654819"/>
                  </a:lnTo>
                  <a:lnTo>
                    <a:pt x="303558" y="701632"/>
                  </a:lnTo>
                  <a:lnTo>
                    <a:pt x="300926" y="734010"/>
                  </a:lnTo>
                  <a:lnTo>
                    <a:pt x="298933" y="756081"/>
                  </a:lnTo>
                  <a:lnTo>
                    <a:pt x="296591" y="777692"/>
                  </a:lnTo>
                  <a:lnTo>
                    <a:pt x="294641" y="794121"/>
                  </a:lnTo>
                  <a:lnTo>
                    <a:pt x="293827" y="800647"/>
                  </a:lnTo>
                  <a:lnTo>
                    <a:pt x="292472" y="814637"/>
                  </a:lnTo>
                  <a:lnTo>
                    <a:pt x="290896" y="821796"/>
                  </a:lnTo>
                  <a:lnTo>
                    <a:pt x="288087" y="824368"/>
                  </a:lnTo>
                  <a:lnTo>
                    <a:pt x="283032" y="824599"/>
                  </a:lnTo>
                  <a:lnTo>
                    <a:pt x="277701" y="818764"/>
                  </a:lnTo>
                  <a:lnTo>
                    <a:pt x="274345" y="805395"/>
                  </a:lnTo>
                  <a:lnTo>
                    <a:pt x="272370" y="790100"/>
                  </a:lnTo>
                  <a:lnTo>
                    <a:pt x="271183" y="778486"/>
                  </a:lnTo>
                  <a:lnTo>
                    <a:pt x="270292" y="770315"/>
                  </a:lnTo>
                  <a:lnTo>
                    <a:pt x="269560" y="761676"/>
                  </a:lnTo>
                  <a:lnTo>
                    <a:pt x="268957" y="752691"/>
                  </a:lnTo>
                  <a:lnTo>
                    <a:pt x="268452" y="743484"/>
                  </a:lnTo>
                  <a:lnTo>
                    <a:pt x="252526" y="478918"/>
                  </a:lnTo>
                  <a:lnTo>
                    <a:pt x="247865" y="371103"/>
                  </a:lnTo>
                  <a:lnTo>
                    <a:pt x="245337" y="312148"/>
                  </a:lnTo>
                  <a:lnTo>
                    <a:pt x="244063" y="281340"/>
                  </a:lnTo>
                  <a:lnTo>
                    <a:pt x="243166" y="257963"/>
                  </a:lnTo>
                  <a:lnTo>
                    <a:pt x="241608" y="227810"/>
                  </a:lnTo>
                  <a:lnTo>
                    <a:pt x="239455" y="195241"/>
                  </a:lnTo>
                  <a:lnTo>
                    <a:pt x="237487" y="167374"/>
                  </a:lnTo>
                  <a:lnTo>
                    <a:pt x="236486" y="151322"/>
                  </a:lnTo>
                  <a:lnTo>
                    <a:pt x="229782" y="123785"/>
                  </a:lnTo>
                  <a:lnTo>
                    <a:pt x="222486" y="124329"/>
                  </a:lnTo>
                  <a:lnTo>
                    <a:pt x="216507" y="142297"/>
                  </a:lnTo>
                  <a:lnTo>
                    <a:pt x="213753" y="167031"/>
                  </a:lnTo>
                  <a:lnTo>
                    <a:pt x="213036" y="177111"/>
                  </a:lnTo>
                  <a:lnTo>
                    <a:pt x="212588" y="183327"/>
                  </a:lnTo>
                  <a:lnTo>
                    <a:pt x="212221" y="188250"/>
                  </a:lnTo>
                  <a:lnTo>
                    <a:pt x="211747" y="194451"/>
                  </a:lnTo>
                  <a:lnTo>
                    <a:pt x="210139" y="219424"/>
                  </a:lnTo>
                  <a:lnTo>
                    <a:pt x="207230" y="266717"/>
                  </a:lnTo>
                  <a:lnTo>
                    <a:pt x="203490" y="326186"/>
                  </a:lnTo>
                  <a:lnTo>
                    <a:pt x="199386" y="387685"/>
                  </a:lnTo>
                  <a:lnTo>
                    <a:pt x="195389" y="441072"/>
                  </a:lnTo>
                  <a:lnTo>
                    <a:pt x="191932" y="483996"/>
                  </a:lnTo>
                  <a:lnTo>
                    <a:pt x="188018" y="533631"/>
                  </a:lnTo>
                  <a:lnTo>
                    <a:pt x="183842" y="586160"/>
                  </a:lnTo>
                  <a:lnTo>
                    <a:pt x="179600" y="637769"/>
                  </a:lnTo>
                  <a:lnTo>
                    <a:pt x="175488" y="684641"/>
                  </a:lnTo>
                  <a:lnTo>
                    <a:pt x="171703" y="722961"/>
                  </a:lnTo>
                  <a:lnTo>
                    <a:pt x="166240" y="750483"/>
                  </a:lnTo>
                  <a:lnTo>
                    <a:pt x="161142" y="747136"/>
                  </a:lnTo>
                  <a:lnTo>
                    <a:pt x="153145" y="704461"/>
                  </a:lnTo>
                  <a:lnTo>
                    <a:pt x="149809" y="669266"/>
                  </a:lnTo>
                  <a:lnTo>
                    <a:pt x="147820" y="647296"/>
                  </a:lnTo>
                  <a:lnTo>
                    <a:pt x="143988" y="604290"/>
                  </a:lnTo>
                  <a:lnTo>
                    <a:pt x="139138" y="548562"/>
                  </a:lnTo>
                  <a:lnTo>
                    <a:pt x="134090" y="488424"/>
                  </a:lnTo>
                  <a:lnTo>
                    <a:pt x="129668" y="432191"/>
                  </a:lnTo>
                  <a:lnTo>
                    <a:pt x="126695" y="388177"/>
                  </a:lnTo>
                  <a:lnTo>
                    <a:pt x="123993" y="348653"/>
                  </a:lnTo>
                  <a:lnTo>
                    <a:pt x="119687" y="294670"/>
                  </a:lnTo>
                  <a:lnTo>
                    <a:pt x="114396" y="232746"/>
                  </a:lnTo>
                  <a:lnTo>
                    <a:pt x="108738" y="169400"/>
                  </a:lnTo>
                  <a:lnTo>
                    <a:pt x="103333" y="111151"/>
                  </a:lnTo>
                  <a:lnTo>
                    <a:pt x="98800" y="64518"/>
                  </a:lnTo>
                  <a:lnTo>
                    <a:pt x="89289" y="1317"/>
                  </a:lnTo>
                  <a:lnTo>
                    <a:pt x="82405" y="0"/>
                  </a:lnTo>
                  <a:lnTo>
                    <a:pt x="76114" y="17482"/>
                  </a:lnTo>
                  <a:lnTo>
                    <a:pt x="66548" y="70369"/>
                  </a:lnTo>
                  <a:lnTo>
                    <a:pt x="58114" y="128728"/>
                  </a:lnTo>
                  <a:lnTo>
                    <a:pt x="48486" y="198418"/>
                  </a:lnTo>
                  <a:lnTo>
                    <a:pt x="40027" y="263596"/>
                  </a:lnTo>
                  <a:lnTo>
                    <a:pt x="35102" y="308421"/>
                  </a:lnTo>
                  <a:lnTo>
                    <a:pt x="27951" y="379174"/>
                  </a:lnTo>
                  <a:lnTo>
                    <a:pt x="16070" y="487098"/>
                  </a:lnTo>
                  <a:lnTo>
                    <a:pt x="4929" y="585843"/>
                  </a:lnTo>
                  <a:lnTo>
                    <a:pt x="0" y="629057"/>
                  </a:lnTo>
                </a:path>
              </a:pathLst>
            </a:custGeom>
            <a:ln w="947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67999" y="7033370"/>
              <a:ext cx="0" cy="1035685"/>
            </a:xfrm>
            <a:custGeom>
              <a:avLst/>
              <a:gdLst/>
              <a:ahLst/>
              <a:cxnLst/>
              <a:rect l="l" t="t" r="r" b="b"/>
              <a:pathLst>
                <a:path h="1035684">
                  <a:moveTo>
                    <a:pt x="0" y="0"/>
                  </a:moveTo>
                  <a:lnTo>
                    <a:pt x="0" y="1035392"/>
                  </a:lnTo>
                </a:path>
              </a:pathLst>
            </a:custGeom>
            <a:ln w="63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47255" y="6983996"/>
              <a:ext cx="42545" cy="55880"/>
            </a:xfrm>
            <a:custGeom>
              <a:avLst/>
              <a:gdLst/>
              <a:ahLst/>
              <a:cxnLst/>
              <a:rect l="l" t="t" r="r" b="b"/>
              <a:pathLst>
                <a:path w="42544" h="55879">
                  <a:moveTo>
                    <a:pt x="21081" y="0"/>
                  </a:moveTo>
                  <a:lnTo>
                    <a:pt x="0" y="55435"/>
                  </a:lnTo>
                  <a:lnTo>
                    <a:pt x="42176" y="55435"/>
                  </a:lnTo>
                  <a:lnTo>
                    <a:pt x="21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62943" y="7812674"/>
              <a:ext cx="1606550" cy="0"/>
            </a:xfrm>
            <a:custGeom>
              <a:avLst/>
              <a:gdLst/>
              <a:ahLst/>
              <a:cxnLst/>
              <a:rect l="l" t="t" r="r" b="b"/>
              <a:pathLst>
                <a:path w="1606550">
                  <a:moveTo>
                    <a:pt x="0" y="0"/>
                  </a:moveTo>
                  <a:lnTo>
                    <a:pt x="1606550" y="0"/>
                  </a:lnTo>
                </a:path>
              </a:pathLst>
            </a:custGeom>
            <a:ln w="63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358735" y="7791784"/>
              <a:ext cx="55880" cy="42545"/>
            </a:xfrm>
            <a:custGeom>
              <a:avLst/>
              <a:gdLst/>
              <a:ahLst/>
              <a:cxnLst/>
              <a:rect l="l" t="t" r="r" b="b"/>
              <a:pathLst>
                <a:path w="55880" h="42545">
                  <a:moveTo>
                    <a:pt x="0" y="0"/>
                  </a:moveTo>
                  <a:lnTo>
                    <a:pt x="0" y="42176"/>
                  </a:lnTo>
                  <a:lnTo>
                    <a:pt x="55435" y="21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27587" y="7265006"/>
              <a:ext cx="0" cy="514984"/>
            </a:xfrm>
            <a:custGeom>
              <a:avLst/>
              <a:gdLst/>
              <a:ahLst/>
              <a:cxnLst/>
              <a:rect l="l" t="t" r="r" b="b"/>
              <a:pathLst>
                <a:path h="514984">
                  <a:moveTo>
                    <a:pt x="0" y="0"/>
                  </a:moveTo>
                  <a:lnTo>
                    <a:pt x="0" y="514718"/>
                  </a:lnTo>
                </a:path>
              </a:pathLst>
            </a:custGeom>
            <a:ln w="378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6406090" y="7241156"/>
            <a:ext cx="26670" cy="34925"/>
          </a:xfrm>
          <a:custGeom>
            <a:avLst/>
            <a:gdLst/>
            <a:ahLst/>
            <a:cxnLst/>
            <a:rect l="l" t="t" r="r" b="b"/>
            <a:pathLst>
              <a:path w="26670" h="34925">
                <a:moveTo>
                  <a:pt x="13195" y="0"/>
                </a:moveTo>
                <a:lnTo>
                  <a:pt x="0" y="34683"/>
                </a:lnTo>
                <a:lnTo>
                  <a:pt x="26390" y="34683"/>
                </a:lnTo>
                <a:lnTo>
                  <a:pt x="1319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541341" y="7241156"/>
            <a:ext cx="26670" cy="34925"/>
          </a:xfrm>
          <a:custGeom>
            <a:avLst/>
            <a:gdLst/>
            <a:ahLst/>
            <a:cxnLst/>
            <a:rect l="l" t="t" r="r" b="b"/>
            <a:pathLst>
              <a:path w="26669" h="34925">
                <a:moveTo>
                  <a:pt x="13195" y="0"/>
                </a:moveTo>
                <a:lnTo>
                  <a:pt x="0" y="34683"/>
                </a:lnTo>
                <a:lnTo>
                  <a:pt x="26390" y="34683"/>
                </a:lnTo>
                <a:lnTo>
                  <a:pt x="1319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541340" y="7775520"/>
            <a:ext cx="26670" cy="34925"/>
          </a:xfrm>
          <a:custGeom>
            <a:avLst/>
            <a:gdLst/>
            <a:ahLst/>
            <a:cxnLst/>
            <a:rect l="l" t="t" r="r" b="b"/>
            <a:pathLst>
              <a:path w="26669" h="34925">
                <a:moveTo>
                  <a:pt x="26390" y="0"/>
                </a:moveTo>
                <a:lnTo>
                  <a:pt x="0" y="0"/>
                </a:lnTo>
                <a:lnTo>
                  <a:pt x="13195" y="34683"/>
                </a:lnTo>
                <a:lnTo>
                  <a:pt x="2639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406089" y="7837462"/>
            <a:ext cx="26670" cy="34925"/>
          </a:xfrm>
          <a:custGeom>
            <a:avLst/>
            <a:gdLst/>
            <a:ahLst/>
            <a:cxnLst/>
            <a:rect l="l" t="t" r="r" b="b"/>
            <a:pathLst>
              <a:path w="26670" h="34925">
                <a:moveTo>
                  <a:pt x="26390" y="0"/>
                </a:moveTo>
                <a:lnTo>
                  <a:pt x="0" y="0"/>
                </a:lnTo>
                <a:lnTo>
                  <a:pt x="13195" y="34683"/>
                </a:lnTo>
                <a:lnTo>
                  <a:pt x="2639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380360" y="7239941"/>
            <a:ext cx="295275" cy="0"/>
          </a:xfrm>
          <a:custGeom>
            <a:avLst/>
            <a:gdLst/>
            <a:ahLst/>
            <a:cxnLst/>
            <a:rect l="l" t="t" r="r" b="b"/>
            <a:pathLst>
              <a:path w="295275">
                <a:moveTo>
                  <a:pt x="294779" y="0"/>
                </a:moveTo>
                <a:lnTo>
                  <a:pt x="0" y="0"/>
                </a:lnTo>
              </a:path>
            </a:pathLst>
          </a:custGeom>
          <a:ln w="378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596181" y="7874789"/>
            <a:ext cx="1477645" cy="274320"/>
          </a:xfrm>
          <a:custGeom>
            <a:avLst/>
            <a:gdLst/>
            <a:ahLst/>
            <a:cxnLst/>
            <a:rect l="l" t="t" r="r" b="b"/>
            <a:pathLst>
              <a:path w="1477645" h="274320">
                <a:moveTo>
                  <a:pt x="0" y="0"/>
                </a:moveTo>
                <a:lnTo>
                  <a:pt x="69850" y="151145"/>
                </a:lnTo>
                <a:lnTo>
                  <a:pt x="148185" y="230039"/>
                </a:lnTo>
                <a:lnTo>
                  <a:pt x="284548" y="262345"/>
                </a:lnTo>
                <a:lnTo>
                  <a:pt x="528485" y="273723"/>
                </a:lnTo>
                <a:lnTo>
                  <a:pt x="719785" y="273393"/>
                </a:lnTo>
                <a:lnTo>
                  <a:pt x="1041066" y="272669"/>
                </a:lnTo>
                <a:lnTo>
                  <a:pt x="1343197" y="271944"/>
                </a:lnTo>
                <a:lnTo>
                  <a:pt x="1477048" y="271614"/>
                </a:lnTo>
              </a:path>
            </a:pathLst>
          </a:custGeom>
          <a:ln w="6311">
            <a:solidFill>
              <a:srgbClr val="231F2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7983153" y="7476872"/>
            <a:ext cx="26670" cy="207645"/>
            <a:chOff x="2256247" y="7476871"/>
            <a:chExt cx="26670" cy="207645"/>
          </a:xfrm>
        </p:grpSpPr>
        <p:sp>
          <p:nvSpPr>
            <p:cNvPr id="19" name="object 19"/>
            <p:cNvSpPr/>
            <p:nvPr/>
          </p:nvSpPr>
          <p:spPr>
            <a:xfrm>
              <a:off x="2269441" y="7504302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40">
                  <a:moveTo>
                    <a:pt x="0" y="0"/>
                  </a:moveTo>
                  <a:lnTo>
                    <a:pt x="0" y="179933"/>
                  </a:lnTo>
                </a:path>
              </a:pathLst>
            </a:custGeom>
            <a:ln w="378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256247" y="7476871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69" h="34925">
                  <a:moveTo>
                    <a:pt x="13195" y="0"/>
                  </a:moveTo>
                  <a:lnTo>
                    <a:pt x="0" y="34683"/>
                  </a:lnTo>
                  <a:lnTo>
                    <a:pt x="26390" y="34683"/>
                  </a:lnTo>
                  <a:lnTo>
                    <a:pt x="131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7983151" y="7841105"/>
            <a:ext cx="26670" cy="302895"/>
            <a:chOff x="2256245" y="7841104"/>
            <a:chExt cx="26670" cy="302895"/>
          </a:xfrm>
        </p:grpSpPr>
        <p:sp>
          <p:nvSpPr>
            <p:cNvPr id="22" name="object 22"/>
            <p:cNvSpPr/>
            <p:nvPr/>
          </p:nvSpPr>
          <p:spPr>
            <a:xfrm>
              <a:off x="2269441" y="7841104"/>
              <a:ext cx="0" cy="286385"/>
            </a:xfrm>
            <a:custGeom>
              <a:avLst/>
              <a:gdLst/>
              <a:ahLst/>
              <a:cxnLst/>
              <a:rect l="l" t="t" r="r" b="b"/>
              <a:pathLst>
                <a:path h="286384">
                  <a:moveTo>
                    <a:pt x="0" y="286042"/>
                  </a:moveTo>
                  <a:lnTo>
                    <a:pt x="0" y="0"/>
                  </a:lnTo>
                </a:path>
              </a:pathLst>
            </a:custGeom>
            <a:ln w="378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256245" y="8108793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69" h="34925">
                  <a:moveTo>
                    <a:pt x="26390" y="0"/>
                  </a:moveTo>
                  <a:lnTo>
                    <a:pt x="0" y="0"/>
                  </a:lnTo>
                  <a:lnTo>
                    <a:pt x="13195" y="34683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6289049" y="7144161"/>
            <a:ext cx="1856739" cy="1005840"/>
            <a:chOff x="562142" y="7144161"/>
            <a:chExt cx="1856739" cy="1005840"/>
          </a:xfrm>
        </p:grpSpPr>
        <p:sp>
          <p:nvSpPr>
            <p:cNvPr id="25" name="object 25"/>
            <p:cNvSpPr/>
            <p:nvPr/>
          </p:nvSpPr>
          <p:spPr>
            <a:xfrm>
              <a:off x="868221" y="7147317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19" h="10159">
                  <a:moveTo>
                    <a:pt x="0" y="0"/>
                  </a:moveTo>
                  <a:lnTo>
                    <a:pt x="2527" y="3606"/>
                  </a:lnTo>
                  <a:lnTo>
                    <a:pt x="7467" y="10121"/>
                  </a:lnTo>
                </a:path>
              </a:pathLst>
            </a:custGeom>
            <a:ln w="63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91372" y="7177408"/>
              <a:ext cx="1414145" cy="298450"/>
            </a:xfrm>
            <a:custGeom>
              <a:avLst/>
              <a:gdLst/>
              <a:ahLst/>
              <a:cxnLst/>
              <a:rect l="l" t="t" r="r" b="b"/>
              <a:pathLst>
                <a:path w="1414145" h="298450">
                  <a:moveTo>
                    <a:pt x="0" y="0"/>
                  </a:moveTo>
                  <a:lnTo>
                    <a:pt x="55048" y="62538"/>
                  </a:lnTo>
                  <a:lnTo>
                    <a:pt x="93906" y="101551"/>
                  </a:lnTo>
                  <a:lnTo>
                    <a:pt x="139888" y="143236"/>
                  </a:lnTo>
                  <a:lnTo>
                    <a:pt x="192671" y="185724"/>
                  </a:lnTo>
                  <a:lnTo>
                    <a:pt x="249338" y="223944"/>
                  </a:lnTo>
                  <a:lnTo>
                    <a:pt x="302341" y="251446"/>
                  </a:lnTo>
                  <a:lnTo>
                    <a:pt x="352140" y="270145"/>
                  </a:lnTo>
                  <a:lnTo>
                    <a:pt x="399195" y="281955"/>
                  </a:lnTo>
                  <a:lnTo>
                    <a:pt x="443966" y="288793"/>
                  </a:lnTo>
                  <a:lnTo>
                    <a:pt x="486913" y="292573"/>
                  </a:lnTo>
                  <a:lnTo>
                    <a:pt x="528497" y="295211"/>
                  </a:lnTo>
                  <a:lnTo>
                    <a:pt x="580856" y="296808"/>
                  </a:lnTo>
                  <a:lnTo>
                    <a:pt x="621603" y="297333"/>
                  </a:lnTo>
                  <a:lnTo>
                    <a:pt x="670274" y="297698"/>
                  </a:lnTo>
                  <a:lnTo>
                    <a:pt x="725528" y="297919"/>
                  </a:lnTo>
                  <a:lnTo>
                    <a:pt x="786024" y="298013"/>
                  </a:lnTo>
                  <a:lnTo>
                    <a:pt x="850419" y="297997"/>
                  </a:lnTo>
                  <a:lnTo>
                    <a:pt x="917374" y="297887"/>
                  </a:lnTo>
                  <a:lnTo>
                    <a:pt x="985546" y="297699"/>
                  </a:lnTo>
                  <a:lnTo>
                    <a:pt x="1053595" y="297451"/>
                  </a:lnTo>
                  <a:lnTo>
                    <a:pt x="1120179" y="297158"/>
                  </a:lnTo>
                  <a:lnTo>
                    <a:pt x="1183957" y="296838"/>
                  </a:lnTo>
                  <a:lnTo>
                    <a:pt x="1243588" y="296507"/>
                  </a:lnTo>
                  <a:lnTo>
                    <a:pt x="1297730" y="296181"/>
                  </a:lnTo>
                  <a:lnTo>
                    <a:pt x="1345043" y="295877"/>
                  </a:lnTo>
                  <a:lnTo>
                    <a:pt x="1384185" y="295612"/>
                  </a:lnTo>
                  <a:lnTo>
                    <a:pt x="1413814" y="295402"/>
                  </a:lnTo>
                </a:path>
              </a:pathLst>
            </a:custGeom>
            <a:ln w="6311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317941" y="747262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4">
                  <a:moveTo>
                    <a:pt x="0" y="101"/>
                  </a:moveTo>
                  <a:lnTo>
                    <a:pt x="8191" y="38"/>
                  </a:lnTo>
                  <a:lnTo>
                    <a:pt x="12598" y="0"/>
                  </a:lnTo>
                </a:path>
              </a:pathLst>
            </a:custGeom>
            <a:ln w="63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867168" y="7524212"/>
              <a:ext cx="516255" cy="288290"/>
            </a:xfrm>
            <a:custGeom>
              <a:avLst/>
              <a:gdLst/>
              <a:ahLst/>
              <a:cxnLst/>
              <a:rect l="l" t="t" r="r" b="b"/>
              <a:pathLst>
                <a:path w="516255" h="288290">
                  <a:moveTo>
                    <a:pt x="0" y="0"/>
                  </a:moveTo>
                  <a:lnTo>
                    <a:pt x="116629" y="145262"/>
                  </a:lnTo>
                  <a:lnTo>
                    <a:pt x="209276" y="223697"/>
                  </a:lnTo>
                  <a:lnTo>
                    <a:pt x="326337" y="262318"/>
                  </a:lnTo>
                  <a:lnTo>
                    <a:pt x="516204" y="288137"/>
                  </a:lnTo>
                </a:path>
              </a:pathLst>
            </a:custGeom>
            <a:ln w="6311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68221" y="7815831"/>
              <a:ext cx="517525" cy="330835"/>
            </a:xfrm>
            <a:custGeom>
              <a:avLst/>
              <a:gdLst/>
              <a:ahLst/>
              <a:cxnLst/>
              <a:rect l="l" t="t" r="r" b="b"/>
              <a:pathLst>
                <a:path w="517525" h="330834">
                  <a:moveTo>
                    <a:pt x="0" y="0"/>
                  </a:moveTo>
                  <a:lnTo>
                    <a:pt x="81507" y="163870"/>
                  </a:lnTo>
                  <a:lnTo>
                    <a:pt x="162521" y="252930"/>
                  </a:lnTo>
                  <a:lnTo>
                    <a:pt x="291504" y="298169"/>
                  </a:lnTo>
                  <a:lnTo>
                    <a:pt x="516915" y="330580"/>
                  </a:lnTo>
                </a:path>
              </a:pathLst>
            </a:custGeom>
            <a:ln w="6311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29235" y="7873248"/>
              <a:ext cx="237490" cy="0"/>
            </a:xfrm>
            <a:custGeom>
              <a:avLst/>
              <a:gdLst/>
              <a:ahLst/>
              <a:cxnLst/>
              <a:rect l="l" t="t" r="r" b="b"/>
              <a:pathLst>
                <a:path w="237490">
                  <a:moveTo>
                    <a:pt x="236880" y="0"/>
                  </a:moveTo>
                  <a:lnTo>
                    <a:pt x="0" y="0"/>
                  </a:lnTo>
                </a:path>
              </a:pathLst>
            </a:custGeom>
            <a:ln w="378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87082" y="7684652"/>
              <a:ext cx="131686" cy="8529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2142" y="7512370"/>
              <a:ext cx="85293" cy="131686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914612" y="7260191"/>
              <a:ext cx="198120" cy="315595"/>
            </a:xfrm>
            <a:custGeom>
              <a:avLst/>
              <a:gdLst/>
              <a:ahLst/>
              <a:cxnLst/>
              <a:rect l="l" t="t" r="r" b="b"/>
              <a:pathLst>
                <a:path w="198119" h="315595">
                  <a:moveTo>
                    <a:pt x="197675" y="0"/>
                  </a:moveTo>
                  <a:lnTo>
                    <a:pt x="0" y="3149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00206" y="502346"/>
            <a:ext cx="2414905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00206" y="1674763"/>
            <a:ext cx="340931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elegir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(disyuntores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fusibles)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funciones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cortocircuito: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284905" y="1728000"/>
            <a:ext cx="2484120" cy="1432828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45085" rIns="0" bIns="0" rtlCol="0">
            <a:spAutoFit/>
          </a:bodyPr>
          <a:lstStyle/>
          <a:p>
            <a:pPr marL="50800" marR="113664">
              <a:lnSpc>
                <a:spcPct val="166600"/>
              </a:lnSpc>
              <a:spcBef>
                <a:spcPts val="355"/>
              </a:spcBef>
            </a:pP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Todas las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instalaciones eléctricas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deben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estar </a:t>
            </a:r>
            <a:r>
              <a:rPr sz="6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protegidas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contra</a:t>
            </a:r>
            <a:r>
              <a:rPr lang="es-ES"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cortocircuitos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,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sin excepción,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siempre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exista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discontinuidad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eléctrica;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que generalmente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corresponde 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un</a:t>
            </a:r>
            <a:r>
              <a:rPr lang="es-ES" sz="6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cambio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en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sección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transversal del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conductor. 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calculará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cada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etapa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instalación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las</a:t>
            </a:r>
            <a:r>
              <a:rPr lang="es-ES"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distintas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configuraciones.</a:t>
            </a:r>
            <a:endParaRPr sz="600" dirty="0">
              <a:latin typeface="Microsoft Sans Serif"/>
              <a:cs typeface="Microsoft Sans Serif"/>
            </a:endParaRPr>
          </a:p>
          <a:p>
            <a:pPr marL="50800" marR="112395">
              <a:lnSpc>
                <a:spcPct val="153800"/>
              </a:lnSpc>
              <a:spcBef>
                <a:spcPts val="10"/>
              </a:spcBef>
            </a:pP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sean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posibles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dentro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red,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fin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determinar</a:t>
            </a:r>
            <a:r>
              <a:rPr lang="es-ES"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características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equipos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que han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soportar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 o</a:t>
            </a:r>
            <a:r>
              <a:rPr lang="es-ES"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romper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esta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falla.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00205" y="2114132"/>
            <a:ext cx="11747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00206" y="2283483"/>
            <a:ext cx="14966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= (kA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rms)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(ejemplo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rms)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00226" y="2383126"/>
            <a:ext cx="3615690" cy="70421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40640">
              <a:spcBef>
                <a:spcPts val="13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 dirty="0">
              <a:latin typeface="Microsoft Sans Serif"/>
              <a:cs typeface="Microsoft Sans Serif"/>
            </a:endParaRPr>
          </a:p>
          <a:p>
            <a:pPr marL="12700">
              <a:spcBef>
                <a:spcPts val="9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extremo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enlace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(fallo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</a:pP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alimentador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fig.1)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detrás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elegir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configuración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umbrales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relés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de sobrecorriente.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fusibles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especialmente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relativamente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impedante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(generador,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UPS).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874806" y="3180933"/>
            <a:ext cx="3642995" cy="7904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1369695">
              <a:lnSpc>
                <a:spcPct val="148200"/>
              </a:lnSpc>
              <a:spcBef>
                <a:spcPts val="100"/>
              </a:spcBef>
            </a:pP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Valor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rms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máxima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corto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tiempo</a:t>
            </a:r>
            <a:r>
              <a:rPr lang="es-ES" sz="7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675" spc="-60" baseline="-3086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th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(kA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rms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s)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(ejemplo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s)</a:t>
            </a:r>
            <a:endParaRPr sz="750" dirty="0">
              <a:latin typeface="Microsoft Sans Serif"/>
              <a:cs typeface="Microsoft Sans Serif"/>
            </a:endParaRPr>
          </a:p>
          <a:p>
            <a:pPr marL="38100" marR="30480">
              <a:lnSpc>
                <a:spcPts val="1050"/>
              </a:lnSpc>
              <a:spcBef>
                <a:spcPts val="6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inmediaciones de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posteriores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1).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kA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0206" y="4010597"/>
            <a:ext cx="3406775" cy="1227387"/>
          </a:xfrm>
          <a:prstGeom prst="rect">
            <a:avLst/>
          </a:prstGeom>
        </p:spPr>
        <p:txBody>
          <a:bodyPr vert="horz" wrap="square" lIns="0" tIns="74295" rIns="0" bIns="0" rtlCol="0">
            <a:spAutoFit/>
          </a:bodyPr>
          <a:lstStyle/>
          <a:p>
            <a:pPr marL="12700">
              <a:spcBef>
                <a:spcPts val="585"/>
              </a:spcBef>
            </a:pPr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Valor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pico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máxima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cortocircuito:</a:t>
            </a:r>
            <a:endParaRPr sz="900" dirty="0">
              <a:latin typeface="Microsoft Sans Serif"/>
              <a:cs typeface="Microsoft Sans Serif"/>
            </a:endParaRPr>
          </a:p>
          <a:p>
            <a:pPr marL="12700" marR="1341755">
              <a:lnSpc>
                <a:spcPct val="116599"/>
              </a:lnSpc>
              <a:spcBef>
                <a:spcPts val="25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(valor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transitorio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Idina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(kA)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(ejemplo: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2,5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•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62,5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kA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62271-1)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/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Idyn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a: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lang="es-ES"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900215" y="5212933"/>
            <a:ext cx="22091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2,6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176348" y="516396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176348" y="529731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900214" y="5346282"/>
            <a:ext cx="3467100" cy="17415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690"/>
              </a:lnSpc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2,7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(aplicaciones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generador).</a:t>
            </a:r>
            <a:endParaRPr sz="600" dirty="0">
              <a:latin typeface="Microsoft Sans Serif"/>
              <a:cs typeface="Microsoft Sans Serif"/>
            </a:endParaRPr>
          </a:p>
          <a:p>
            <a:pPr marL="288290">
              <a:lnSpc>
                <a:spcPts val="210"/>
              </a:lnSpc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 dirty="0">
              <a:latin typeface="Microsoft Sans Serif"/>
              <a:cs typeface="Microsoft Sans Serif"/>
            </a:endParaRPr>
          </a:p>
          <a:p>
            <a:pPr marL="12700">
              <a:spcBef>
                <a:spcPts val="45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21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700"/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habituales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valores: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12,5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16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31,5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rms.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750" spc="-20" smtClean="0">
                <a:solidFill>
                  <a:srgbClr val="171514"/>
                </a:solidFill>
                <a:latin typeface="Microsoft Sans Serif"/>
                <a:cs typeface="Microsoft Sans Serif"/>
              </a:rPr>
              <a:t>ANSI/</a:t>
            </a:r>
            <a:r>
              <a:rPr lang="es-AR" sz="750" spc="-2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750" spc="-10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valores: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rms.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29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especificaciones.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eficaz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00214" y="7079883"/>
            <a:ext cx="15100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continuación: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19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350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kV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00205" y="7206883"/>
            <a:ext cx="25742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calculamos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encontramos: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619224" y="7022658"/>
            <a:ext cx="921385" cy="24878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650">
              <a:latin typeface="Microsoft Sans Serif"/>
              <a:cs typeface="Microsoft Sans Serif"/>
            </a:endParaRPr>
          </a:p>
          <a:p>
            <a:pPr marL="232410">
              <a:spcBef>
                <a:spcPts val="445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28756" y="716421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036755" y="756243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982807" y="7452703"/>
            <a:ext cx="1383665" cy="2349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ts val="855"/>
              </a:lnSpc>
              <a:spcBef>
                <a:spcPts val="100"/>
              </a:spcBef>
              <a:tabLst>
                <a:tab pos="220345" algn="l"/>
                <a:tab pos="529590" algn="l"/>
                <a:tab pos="940435" algn="l"/>
              </a:tabLst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1200" spc="15" baseline="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350	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20,2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kA</a:t>
            </a:r>
            <a:endParaRPr sz="750">
              <a:latin typeface="Microsoft Sans Serif"/>
              <a:cs typeface="Microsoft Sans Serif"/>
            </a:endParaRPr>
          </a:p>
          <a:p>
            <a:pPr marR="191770" algn="ctr">
              <a:lnSpc>
                <a:spcPts val="795"/>
              </a:lnSpc>
            </a:pP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-3×10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900206" y="7660423"/>
            <a:ext cx="3425190" cy="427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marR="65405">
              <a:lnSpc>
                <a:spcPct val="125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redondeamos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locales.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19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probablemente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realista.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6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explicación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posible: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60909-0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008206" y="8080742"/>
            <a:ext cx="18554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1,1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943311" y="7703790"/>
            <a:ext cx="3486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15" baseline="19841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lang="es-ES" sz="1050" spc="15" baseline="1984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2" baseline="1984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2ISC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013086" y="7850314"/>
            <a:ext cx="20510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1064602" y="818412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755757" y="8427553"/>
            <a:ext cx="2330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-3×Z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0367968" y="8427553"/>
            <a:ext cx="736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95506" y="8339264"/>
            <a:ext cx="15633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  <a:tabLst>
                <a:tab pos="207645" algn="l"/>
                <a:tab pos="888365" algn="l"/>
                <a:tab pos="1179830" algn="l"/>
                <a:tab pos="1416050" algn="l"/>
              </a:tabLst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1,1×	</a:t>
            </a:r>
            <a:r>
              <a:rPr sz="1200" spc="22" baseline="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Ud.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1200" spc="75" baseline="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endParaRPr sz="1200" baseline="48611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036755" y="844899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998716" y="853728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0430453" y="853728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136179" y="703533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291458" y="7252307"/>
            <a:ext cx="228268" cy="603885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algn="ctr">
              <a:spcBef>
                <a:spcPts val="145"/>
              </a:spcBef>
              <a:tabLst>
                <a:tab pos="577850" algn="l"/>
              </a:tabLst>
            </a:pPr>
            <a:r>
              <a:rPr lang="es-ES" sz="6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50" u="sng" spc="-3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2</a:t>
            </a:r>
            <a:r>
              <a:rPr sz="650" u="sng" spc="-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6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2Isc	</a:t>
            </a:r>
            <a:endParaRPr sz="650" dirty="0">
              <a:latin typeface="Microsoft Sans Serif"/>
              <a:cs typeface="Microsoft Sans Serif"/>
            </a:endParaRPr>
          </a:p>
          <a:p>
            <a:pPr marL="20955" algn="ctr">
              <a:spcBef>
                <a:spcPts val="35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Idyn</a:t>
            </a:r>
            <a:endParaRPr sz="500" dirty="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70905" y="5523113"/>
            <a:ext cx="612140" cy="0"/>
          </a:xfrm>
          <a:custGeom>
            <a:avLst/>
            <a:gdLst/>
            <a:ahLst/>
            <a:cxnLst/>
            <a:rect l="l" t="t" r="r" b="b"/>
            <a:pathLst>
              <a:path w="612139">
                <a:moveTo>
                  <a:pt x="0" y="0"/>
                </a:moveTo>
                <a:lnTo>
                  <a:pt x="612000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6302901" y="4500004"/>
            <a:ext cx="2484120" cy="1629410"/>
            <a:chOff x="575995" y="4500004"/>
            <a:chExt cx="2484120" cy="1629410"/>
          </a:xfrm>
        </p:grpSpPr>
        <p:sp>
          <p:nvSpPr>
            <p:cNvPr id="4" name="object 4"/>
            <p:cNvSpPr/>
            <p:nvPr/>
          </p:nvSpPr>
          <p:spPr>
            <a:xfrm>
              <a:off x="575995" y="4500004"/>
              <a:ext cx="2484120" cy="1629410"/>
            </a:xfrm>
            <a:custGeom>
              <a:avLst/>
              <a:gdLst/>
              <a:ahLst/>
              <a:cxnLst/>
              <a:rect l="l" t="t" r="r" b="b"/>
              <a:pathLst>
                <a:path w="2484120" h="1629410">
                  <a:moveTo>
                    <a:pt x="2484005" y="0"/>
                  </a:moveTo>
                  <a:lnTo>
                    <a:pt x="0" y="0"/>
                  </a:lnTo>
                  <a:lnTo>
                    <a:pt x="0" y="1629003"/>
                  </a:lnTo>
                  <a:lnTo>
                    <a:pt x="2484005" y="1629003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06999" y="5510155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491000" y="551015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9000" y="5895370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02999" y="58953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9399620" y="2615379"/>
            <a:ext cx="464820" cy="98425"/>
          </a:xfrm>
          <a:custGeom>
            <a:avLst/>
            <a:gdLst/>
            <a:ahLst/>
            <a:cxnLst/>
            <a:rect l="l" t="t" r="r" b="b"/>
            <a:pathLst>
              <a:path w="464820" h="98425">
                <a:moveTo>
                  <a:pt x="464731" y="98386"/>
                </a:moveTo>
                <a:lnTo>
                  <a:pt x="0" y="98386"/>
                </a:lnTo>
                <a:lnTo>
                  <a:pt x="0" y="0"/>
                </a:lnTo>
                <a:lnTo>
                  <a:pt x="464731" y="0"/>
                </a:lnTo>
                <a:lnTo>
                  <a:pt x="464731" y="98386"/>
                </a:lnTo>
                <a:close/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30666" y="2382248"/>
            <a:ext cx="71856" cy="71856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9466593" y="2713763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5">
                <a:moveTo>
                  <a:pt x="0" y="0"/>
                </a:moveTo>
                <a:lnTo>
                  <a:pt x="0" y="393979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466593" y="2450040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0"/>
                </a:moveTo>
                <a:lnTo>
                  <a:pt x="0" y="163703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9430665" y="3762993"/>
            <a:ext cx="72390" cy="496570"/>
            <a:chOff x="3703759" y="3762993"/>
            <a:chExt cx="72390" cy="496570"/>
          </a:xfrm>
        </p:grpSpPr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03759" y="4187155"/>
              <a:ext cx="71856" cy="7186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739687" y="3762993"/>
              <a:ext cx="0" cy="428625"/>
            </a:xfrm>
            <a:custGeom>
              <a:avLst/>
              <a:gdLst/>
              <a:ahLst/>
              <a:cxnLst/>
              <a:rect l="l" t="t" r="r" b="b"/>
              <a:pathLst>
                <a:path h="428625">
                  <a:moveTo>
                    <a:pt x="0" y="428244"/>
                  </a:moveTo>
                  <a:lnTo>
                    <a:pt x="0" y="0"/>
                  </a:lnTo>
                </a:path>
              </a:pathLst>
            </a:custGeom>
            <a:ln w="814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9764337" y="4191227"/>
            <a:ext cx="64135" cy="64135"/>
          </a:xfrm>
          <a:custGeom>
            <a:avLst/>
            <a:gdLst/>
            <a:ahLst/>
            <a:cxnLst/>
            <a:rect l="l" t="t" r="r" b="b"/>
            <a:pathLst>
              <a:path w="64135" h="64135">
                <a:moveTo>
                  <a:pt x="0" y="31864"/>
                </a:moveTo>
                <a:lnTo>
                  <a:pt x="2503" y="19464"/>
                </a:lnTo>
                <a:lnTo>
                  <a:pt x="9331" y="9336"/>
                </a:lnTo>
                <a:lnTo>
                  <a:pt x="19459" y="2505"/>
                </a:lnTo>
                <a:lnTo>
                  <a:pt x="31864" y="0"/>
                </a:lnTo>
                <a:lnTo>
                  <a:pt x="44259" y="2505"/>
                </a:lnTo>
                <a:lnTo>
                  <a:pt x="54379" y="9336"/>
                </a:lnTo>
                <a:lnTo>
                  <a:pt x="61201" y="19464"/>
                </a:lnTo>
                <a:lnTo>
                  <a:pt x="63703" y="31864"/>
                </a:lnTo>
                <a:lnTo>
                  <a:pt x="61201" y="44269"/>
                </a:lnTo>
                <a:lnTo>
                  <a:pt x="54379" y="54397"/>
                </a:lnTo>
                <a:lnTo>
                  <a:pt x="44259" y="61225"/>
                </a:lnTo>
                <a:lnTo>
                  <a:pt x="31864" y="63728"/>
                </a:lnTo>
                <a:lnTo>
                  <a:pt x="19459" y="61225"/>
                </a:lnTo>
                <a:lnTo>
                  <a:pt x="9331" y="54397"/>
                </a:lnTo>
                <a:lnTo>
                  <a:pt x="2503" y="44269"/>
                </a:lnTo>
                <a:lnTo>
                  <a:pt x="0" y="31864"/>
                </a:lnTo>
                <a:close/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796189" y="3766086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171056"/>
                </a:moveTo>
                <a:lnTo>
                  <a:pt x="0" y="0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796189" y="4079807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111429"/>
                </a:moveTo>
                <a:lnTo>
                  <a:pt x="0" y="0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449719" y="2901256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24396" y="0"/>
                </a:moveTo>
                <a:lnTo>
                  <a:pt x="7035" y="0"/>
                </a:lnTo>
                <a:lnTo>
                  <a:pt x="0" y="7048"/>
                </a:lnTo>
                <a:lnTo>
                  <a:pt x="0" y="24409"/>
                </a:lnTo>
                <a:lnTo>
                  <a:pt x="7035" y="31457"/>
                </a:lnTo>
                <a:lnTo>
                  <a:pt x="24396" y="31457"/>
                </a:lnTo>
                <a:lnTo>
                  <a:pt x="31445" y="24409"/>
                </a:lnTo>
                <a:lnTo>
                  <a:pt x="31445" y="15722"/>
                </a:lnTo>
                <a:lnTo>
                  <a:pt x="31445" y="7048"/>
                </a:lnTo>
                <a:lnTo>
                  <a:pt x="2439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761627" y="2382248"/>
            <a:ext cx="71843" cy="71856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9797545" y="2721166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5">
                <a:moveTo>
                  <a:pt x="0" y="0"/>
                </a:moveTo>
                <a:lnTo>
                  <a:pt x="0" y="388734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797545" y="2450040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0"/>
                </a:moveTo>
                <a:lnTo>
                  <a:pt x="0" y="163703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780670" y="2901256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24409" y="0"/>
                </a:moveTo>
                <a:lnTo>
                  <a:pt x="7035" y="0"/>
                </a:lnTo>
                <a:lnTo>
                  <a:pt x="0" y="7048"/>
                </a:lnTo>
                <a:lnTo>
                  <a:pt x="0" y="24409"/>
                </a:lnTo>
                <a:lnTo>
                  <a:pt x="7035" y="31457"/>
                </a:lnTo>
                <a:lnTo>
                  <a:pt x="24409" y="31457"/>
                </a:lnTo>
                <a:lnTo>
                  <a:pt x="31445" y="24409"/>
                </a:lnTo>
                <a:lnTo>
                  <a:pt x="31445" y="15722"/>
                </a:lnTo>
                <a:lnTo>
                  <a:pt x="31445" y="7048"/>
                </a:lnTo>
                <a:lnTo>
                  <a:pt x="24409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9394395" y="2842081"/>
            <a:ext cx="475615" cy="995044"/>
            <a:chOff x="3667488" y="2842081"/>
            <a:chExt cx="475615" cy="995044"/>
          </a:xfrm>
        </p:grpSpPr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29886" y="2842081"/>
              <a:ext cx="150799" cy="15079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671558" y="3039462"/>
              <a:ext cx="467995" cy="467995"/>
            </a:xfrm>
            <a:custGeom>
              <a:avLst/>
              <a:gdLst/>
              <a:ahLst/>
              <a:cxnLst/>
              <a:rect l="l" t="t" r="r" b="b"/>
              <a:pathLst>
                <a:path w="467995" h="467995">
                  <a:moveTo>
                    <a:pt x="467461" y="233730"/>
                  </a:moveTo>
                  <a:lnTo>
                    <a:pt x="462712" y="280834"/>
                  </a:lnTo>
                  <a:lnTo>
                    <a:pt x="449093" y="324708"/>
                  </a:lnTo>
                  <a:lnTo>
                    <a:pt x="427543" y="364410"/>
                  </a:lnTo>
                  <a:lnTo>
                    <a:pt x="399002" y="399002"/>
                  </a:lnTo>
                  <a:lnTo>
                    <a:pt x="364410" y="427543"/>
                  </a:lnTo>
                  <a:lnTo>
                    <a:pt x="324708" y="449093"/>
                  </a:lnTo>
                  <a:lnTo>
                    <a:pt x="280834" y="462712"/>
                  </a:lnTo>
                  <a:lnTo>
                    <a:pt x="233730" y="467461"/>
                  </a:lnTo>
                  <a:lnTo>
                    <a:pt x="186623" y="462712"/>
                  </a:lnTo>
                  <a:lnTo>
                    <a:pt x="142748" y="449093"/>
                  </a:lnTo>
                  <a:lnTo>
                    <a:pt x="103045" y="427543"/>
                  </a:lnTo>
                  <a:lnTo>
                    <a:pt x="68454" y="399002"/>
                  </a:lnTo>
                  <a:lnTo>
                    <a:pt x="39915" y="364410"/>
                  </a:lnTo>
                  <a:lnTo>
                    <a:pt x="18366" y="324708"/>
                  </a:lnTo>
                  <a:lnTo>
                    <a:pt x="4748" y="280834"/>
                  </a:lnTo>
                  <a:lnTo>
                    <a:pt x="0" y="233730"/>
                  </a:lnTo>
                  <a:lnTo>
                    <a:pt x="4748" y="186626"/>
                  </a:lnTo>
                  <a:lnTo>
                    <a:pt x="18366" y="142753"/>
                  </a:lnTo>
                  <a:lnTo>
                    <a:pt x="39915" y="103051"/>
                  </a:lnTo>
                  <a:lnTo>
                    <a:pt x="68454" y="68459"/>
                  </a:lnTo>
                  <a:lnTo>
                    <a:pt x="103045" y="39918"/>
                  </a:lnTo>
                  <a:lnTo>
                    <a:pt x="142748" y="18368"/>
                  </a:lnTo>
                  <a:lnTo>
                    <a:pt x="186623" y="4748"/>
                  </a:lnTo>
                  <a:lnTo>
                    <a:pt x="233730" y="0"/>
                  </a:lnTo>
                  <a:lnTo>
                    <a:pt x="280834" y="4748"/>
                  </a:lnTo>
                  <a:lnTo>
                    <a:pt x="324708" y="18368"/>
                  </a:lnTo>
                  <a:lnTo>
                    <a:pt x="364410" y="39918"/>
                  </a:lnTo>
                  <a:lnTo>
                    <a:pt x="399002" y="68459"/>
                  </a:lnTo>
                  <a:lnTo>
                    <a:pt x="427543" y="103051"/>
                  </a:lnTo>
                  <a:lnTo>
                    <a:pt x="449093" y="142753"/>
                  </a:lnTo>
                  <a:lnTo>
                    <a:pt x="462712" y="186626"/>
                  </a:lnTo>
                  <a:lnTo>
                    <a:pt x="467461" y="233730"/>
                  </a:lnTo>
                  <a:close/>
                </a:path>
              </a:pathLst>
            </a:custGeom>
            <a:ln w="814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71558" y="3365285"/>
              <a:ext cx="467995" cy="467995"/>
            </a:xfrm>
            <a:custGeom>
              <a:avLst/>
              <a:gdLst/>
              <a:ahLst/>
              <a:cxnLst/>
              <a:rect l="l" t="t" r="r" b="b"/>
              <a:pathLst>
                <a:path w="467995" h="467995">
                  <a:moveTo>
                    <a:pt x="467461" y="233730"/>
                  </a:moveTo>
                  <a:lnTo>
                    <a:pt x="462712" y="280834"/>
                  </a:lnTo>
                  <a:lnTo>
                    <a:pt x="449093" y="324708"/>
                  </a:lnTo>
                  <a:lnTo>
                    <a:pt x="427543" y="364410"/>
                  </a:lnTo>
                  <a:lnTo>
                    <a:pt x="399002" y="399002"/>
                  </a:lnTo>
                  <a:lnTo>
                    <a:pt x="364410" y="427543"/>
                  </a:lnTo>
                  <a:lnTo>
                    <a:pt x="324708" y="449093"/>
                  </a:lnTo>
                  <a:lnTo>
                    <a:pt x="280834" y="462712"/>
                  </a:lnTo>
                  <a:lnTo>
                    <a:pt x="233730" y="467461"/>
                  </a:lnTo>
                  <a:lnTo>
                    <a:pt x="186623" y="462712"/>
                  </a:lnTo>
                  <a:lnTo>
                    <a:pt x="142748" y="449093"/>
                  </a:lnTo>
                  <a:lnTo>
                    <a:pt x="103045" y="427543"/>
                  </a:lnTo>
                  <a:lnTo>
                    <a:pt x="68454" y="399002"/>
                  </a:lnTo>
                  <a:lnTo>
                    <a:pt x="39915" y="364410"/>
                  </a:lnTo>
                  <a:lnTo>
                    <a:pt x="18366" y="324708"/>
                  </a:lnTo>
                  <a:lnTo>
                    <a:pt x="4748" y="280834"/>
                  </a:lnTo>
                  <a:lnTo>
                    <a:pt x="0" y="233730"/>
                  </a:lnTo>
                  <a:lnTo>
                    <a:pt x="4748" y="186626"/>
                  </a:lnTo>
                  <a:lnTo>
                    <a:pt x="18366" y="142753"/>
                  </a:lnTo>
                  <a:lnTo>
                    <a:pt x="39915" y="103051"/>
                  </a:lnTo>
                  <a:lnTo>
                    <a:pt x="68454" y="68459"/>
                  </a:lnTo>
                  <a:lnTo>
                    <a:pt x="103045" y="39918"/>
                  </a:lnTo>
                  <a:lnTo>
                    <a:pt x="142748" y="18368"/>
                  </a:lnTo>
                  <a:lnTo>
                    <a:pt x="186623" y="4748"/>
                  </a:lnTo>
                  <a:lnTo>
                    <a:pt x="233730" y="0"/>
                  </a:lnTo>
                  <a:lnTo>
                    <a:pt x="280834" y="4748"/>
                  </a:lnTo>
                  <a:lnTo>
                    <a:pt x="324708" y="18368"/>
                  </a:lnTo>
                  <a:lnTo>
                    <a:pt x="364410" y="39918"/>
                  </a:lnTo>
                  <a:lnTo>
                    <a:pt x="399002" y="68459"/>
                  </a:lnTo>
                  <a:lnTo>
                    <a:pt x="427543" y="103051"/>
                  </a:lnTo>
                  <a:lnTo>
                    <a:pt x="449093" y="142753"/>
                  </a:lnTo>
                  <a:lnTo>
                    <a:pt x="462712" y="186626"/>
                  </a:lnTo>
                  <a:lnTo>
                    <a:pt x="467461" y="233730"/>
                  </a:lnTo>
                  <a:close/>
                </a:path>
              </a:pathLst>
            </a:custGeom>
            <a:ln w="814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8" name="object 2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720142" y="3933085"/>
            <a:ext cx="150787" cy="150787"/>
          </a:xfrm>
          <a:prstGeom prst="rect">
            <a:avLst/>
          </a:prstGeom>
        </p:spPr>
      </p:pic>
      <p:sp>
        <p:nvSpPr>
          <p:cNvPr id="29" name="object 29"/>
          <p:cNvSpPr/>
          <p:nvPr/>
        </p:nvSpPr>
        <p:spPr>
          <a:xfrm>
            <a:off x="9469010" y="4254958"/>
            <a:ext cx="327660" cy="47625"/>
          </a:xfrm>
          <a:custGeom>
            <a:avLst/>
            <a:gdLst/>
            <a:ahLst/>
            <a:cxnLst/>
            <a:rect l="l" t="t" r="r" b="b"/>
            <a:pathLst>
              <a:path w="327660" h="47625">
                <a:moveTo>
                  <a:pt x="0" y="2349"/>
                </a:moveTo>
                <a:lnTo>
                  <a:pt x="30518" y="47104"/>
                </a:lnTo>
                <a:lnTo>
                  <a:pt x="289572" y="47104"/>
                </a:lnTo>
                <a:lnTo>
                  <a:pt x="327177" y="0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702496" y="2916729"/>
            <a:ext cx="89535" cy="0"/>
          </a:xfrm>
          <a:custGeom>
            <a:avLst/>
            <a:gdLst/>
            <a:ahLst/>
            <a:cxnLst/>
            <a:rect l="l" t="t" r="r" b="b"/>
            <a:pathLst>
              <a:path w="89535">
                <a:moveTo>
                  <a:pt x="0" y="0"/>
                </a:moveTo>
                <a:lnTo>
                  <a:pt x="89217" y="0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470299" y="2916729"/>
            <a:ext cx="89535" cy="0"/>
          </a:xfrm>
          <a:custGeom>
            <a:avLst/>
            <a:gdLst/>
            <a:ahLst/>
            <a:cxnLst/>
            <a:rect l="l" t="t" r="r" b="b"/>
            <a:pathLst>
              <a:path w="89535">
                <a:moveTo>
                  <a:pt x="0" y="0"/>
                </a:moveTo>
                <a:lnTo>
                  <a:pt x="89103" y="0"/>
                </a:lnTo>
              </a:path>
            </a:pathLst>
          </a:custGeom>
          <a:ln w="81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9543686" y="2481306"/>
            <a:ext cx="213995" cy="334645"/>
            <a:chOff x="3816779" y="2481305"/>
            <a:chExt cx="213995" cy="334645"/>
          </a:xfrm>
        </p:grpSpPr>
        <p:sp>
          <p:nvSpPr>
            <p:cNvPr id="33" name="object 33"/>
            <p:cNvSpPr/>
            <p:nvPr/>
          </p:nvSpPr>
          <p:spPr>
            <a:xfrm>
              <a:off x="3819490" y="2525086"/>
              <a:ext cx="183515" cy="288290"/>
            </a:xfrm>
            <a:custGeom>
              <a:avLst/>
              <a:gdLst/>
              <a:ahLst/>
              <a:cxnLst/>
              <a:rect l="l" t="t" r="r" b="b"/>
              <a:pathLst>
                <a:path w="183514" h="288289">
                  <a:moveTo>
                    <a:pt x="183172" y="0"/>
                  </a:moveTo>
                  <a:lnTo>
                    <a:pt x="0" y="287997"/>
                  </a:lnTo>
                </a:path>
              </a:pathLst>
            </a:custGeom>
            <a:ln w="542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965332" y="2481305"/>
              <a:ext cx="65405" cy="83185"/>
            </a:xfrm>
            <a:custGeom>
              <a:avLst/>
              <a:gdLst/>
              <a:ahLst/>
              <a:cxnLst/>
              <a:rect l="l" t="t" r="r" b="b"/>
              <a:pathLst>
                <a:path w="65404" h="83185">
                  <a:moveTo>
                    <a:pt x="64947" y="0"/>
                  </a:moveTo>
                  <a:lnTo>
                    <a:pt x="0" y="55854"/>
                  </a:lnTo>
                  <a:lnTo>
                    <a:pt x="42494" y="82664"/>
                  </a:lnTo>
                  <a:lnTo>
                    <a:pt x="64947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18207" y="432223"/>
            <a:ext cx="2414905" cy="624205"/>
          </a:xfrm>
          <a:prstGeom prst="rect">
            <a:avLst/>
          </a:prstGeom>
        </p:spPr>
        <p:txBody>
          <a:bodyPr vert="horz" wrap="square" lIns="0" tIns="122555" rIns="0" bIns="0" rtlCol="0">
            <a:spAutoFit/>
          </a:bodyPr>
          <a:lstStyle/>
          <a:p>
            <a:pPr marL="12700">
              <a:spcBef>
                <a:spcPts val="965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18206" y="1707733"/>
            <a:ext cx="30111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18206" y="1841032"/>
            <a:ext cx="26809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necesitamos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(U%).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302901" y="1728001"/>
            <a:ext cx="2484120" cy="508857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46355" rIns="0" bIns="0" rtlCol="0">
            <a:spAutoFit/>
          </a:bodyPr>
          <a:lstStyle/>
          <a:p>
            <a:pPr marL="50800" marR="534035">
              <a:lnSpc>
                <a:spcPct val="153800"/>
              </a:lnSpc>
              <a:spcBef>
                <a:spcPts val="365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depende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tipo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equipo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instalado en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red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65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transformadores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generadores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,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motores,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líneas,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etc).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1679019" y="193176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18156" y="2107783"/>
            <a:ext cx="14725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18826" y="2483180"/>
            <a:ext cx="4241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Potenciómetro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939323" y="2419735"/>
            <a:ext cx="46418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U: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Usc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594769" y="2861505"/>
            <a:ext cx="711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918826" y="3203866"/>
            <a:ext cx="23114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918826" y="3577274"/>
            <a:ext cx="32766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758000" y="3898669"/>
            <a:ext cx="520065" cy="300990"/>
          </a:xfrm>
          <a:prstGeom prst="rect">
            <a:avLst/>
          </a:prstGeom>
        </p:spPr>
        <p:txBody>
          <a:bodyPr vert="horz" wrap="square" lIns="0" tIns="59054" rIns="0" bIns="0" rtlCol="0">
            <a:spAutoFit/>
          </a:bodyPr>
          <a:lstStyle/>
          <a:p>
            <a:pPr marL="12700">
              <a:spcBef>
                <a:spcPts val="464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  <a:p>
            <a:pPr marL="193675">
              <a:spcBef>
                <a:spcPts val="360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Yo: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18207" y="4445619"/>
            <a:ext cx="3134995" cy="592455"/>
          </a:xfrm>
          <a:prstGeom prst="rect">
            <a:avLst/>
          </a:prstGeom>
        </p:spPr>
        <p:txBody>
          <a:bodyPr vert="horz" wrap="square" lIns="0" tIns="52705" rIns="0" bIns="0" rtlCol="0">
            <a:spAutoFit/>
          </a:bodyPr>
          <a:lstStyle/>
          <a:p>
            <a:pPr marL="102235" indent="-90170">
              <a:spcBef>
                <a:spcPts val="415"/>
              </a:spcBef>
              <a:buClr>
                <a:srgbClr val="3FAC39"/>
              </a:buClr>
              <a:buSzPct val="83333"/>
              <a:buAutoNum type="arabicParenBoth"/>
              <a:tabLst>
                <a:tab pos="102870" algn="l"/>
              </a:tabLst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alimentado: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00" dirty="0">
              <a:latin typeface="Microsoft Sans Serif"/>
              <a:cs typeface="Microsoft Sans Serif"/>
            </a:endParaRPr>
          </a:p>
          <a:p>
            <a:pPr marL="117475" indent="-105410">
              <a:spcBef>
                <a:spcPts val="375"/>
              </a:spcBef>
              <a:buClr>
                <a:srgbClr val="3FAC39"/>
              </a:buClr>
              <a:buSzPct val="85714"/>
              <a:buAutoNum type="arabicParenBoth"/>
              <a:tabLst>
                <a:tab pos="118110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Colocar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secundario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700" dirty="0">
              <a:latin typeface="Microsoft Sans Serif"/>
              <a:cs typeface="Microsoft Sans Serif"/>
            </a:endParaRPr>
          </a:p>
          <a:p>
            <a:pPr marL="95250" marR="5080" indent="-95250">
              <a:lnSpc>
                <a:spcPct val="159000"/>
              </a:lnSpc>
              <a:spcBef>
                <a:spcPts val="110"/>
              </a:spcBef>
              <a:buClr>
                <a:srgbClr val="3FAC39"/>
              </a:buClr>
              <a:buSzPct val="81818"/>
              <a:buAutoNum type="arabicParenBoth"/>
              <a:tabLst>
                <a:tab pos="95250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gradualmente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U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353907" y="4543666"/>
            <a:ext cx="902969" cy="47434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>
              <a:spcBef>
                <a:spcPts val="440"/>
              </a:spcBef>
            </a:pPr>
            <a:r>
              <a:rPr sz="650" b="1" spc="5" dirty="0">
                <a:solidFill>
                  <a:srgbClr val="4C5152"/>
                </a:solidFill>
                <a:latin typeface="Trebuchet MS"/>
                <a:cs typeface="Trebuchet MS"/>
              </a:rPr>
              <a:t>Ejemplo:</a:t>
            </a:r>
            <a:endParaRPr sz="650" dirty="0">
              <a:latin typeface="Trebuchet MS"/>
              <a:cs typeface="Trebuchet MS"/>
            </a:endParaRPr>
          </a:p>
          <a:p>
            <a:pPr marL="107950" indent="-108585">
              <a:spcBef>
                <a:spcPts val="520"/>
              </a:spcBef>
              <a:buClr>
                <a:srgbClr val="3FAC39"/>
              </a:buClr>
              <a:buSzPct val="127272"/>
              <a:buChar char="•"/>
              <a:tabLst>
                <a:tab pos="108585" algn="l"/>
              </a:tabLst>
            </a:pP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lang="es-ES"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A;</a:t>
            </a:r>
            <a:endParaRPr sz="55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44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kV;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353907" y="5038149"/>
            <a:ext cx="456565" cy="119263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07950" indent="-108585">
              <a:spcBef>
                <a:spcPts val="15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0%;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353906" y="5130831"/>
            <a:ext cx="1028700" cy="173124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72720">
              <a:spcBef>
                <a:spcPts val="150"/>
              </a:spcBef>
            </a:pPr>
            <a:r>
              <a:rPr sz="1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C</a:t>
            </a:r>
            <a:r>
              <a:rPr sz="1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1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rolina</a:t>
            </a:r>
            <a:r>
              <a:rPr sz="1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</a:t>
            </a:r>
            <a:r>
              <a:rPr sz="15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1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4C5152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2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15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5"/>
              </a:spcBef>
              <a:buClr>
                <a:srgbClr val="3FAC39"/>
              </a:buClr>
              <a:buSzPct val="140000"/>
              <a:buChar char="•"/>
              <a:tabLst>
                <a:tab pos="108585" algn="l"/>
              </a:tabLst>
            </a:pP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aguas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arriba: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infinita.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2101900" y="4841360"/>
            <a:ext cx="4953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918177" y="5060766"/>
            <a:ext cx="25908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leído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U.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1385911" y="515781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783958" y="5357793"/>
            <a:ext cx="7200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470534" algn="l"/>
              </a:tabLst>
            </a:pPr>
            <a:r>
              <a:rPr sz="700" spc="-85" dirty="0">
                <a:solidFill>
                  <a:srgbClr val="3FAC39"/>
                </a:solidFill>
                <a:latin typeface="Microsoft Sans Serif"/>
                <a:cs typeface="Microsoft Sans Serif"/>
              </a:rPr>
              <a:t>S	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20000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550008" y="5531314"/>
            <a:ext cx="95694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704215" algn="l"/>
              </a:tabLst>
            </a:pPr>
            <a:r>
              <a:rPr sz="600" spc="-80" dirty="0">
                <a:solidFill>
                  <a:srgbClr val="3FAC39"/>
                </a:solidFill>
                <a:latin typeface="Lucida Sans Unicode"/>
                <a:cs typeface="Lucida Sans Unicode"/>
              </a:rPr>
              <a:t>√3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×U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sin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carga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650" spc="-90" dirty="0">
                <a:solidFill>
                  <a:srgbClr val="3FAC39"/>
                </a:solidFill>
                <a:latin typeface="Lucida Sans Unicode"/>
                <a:cs typeface="Lucida Sans Unicode"/>
              </a:rPr>
              <a:t>√3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×10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696680" y="5358014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529659" y="5547292"/>
            <a:ext cx="47053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primaria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840463" y="5425193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353907" y="5441359"/>
            <a:ext cx="8477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783590" algn="l"/>
              </a:tabLst>
            </a:pP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570046" y="5447710"/>
            <a:ext cx="32321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1150A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379863" y="5508797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918206" y="5452653"/>
            <a:ext cx="3359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(%)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769736" y="546774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991256" y="555603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602708" y="5612570"/>
            <a:ext cx="4953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691257" y="5743009"/>
            <a:ext cx="5168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300355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1150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656025" y="5909292"/>
            <a:ext cx="5880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288290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Ud.	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r>
              <a:rPr sz="6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/</a:t>
            </a:r>
            <a:r>
              <a:rPr sz="6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717217" y="5810408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353906" y="5826131"/>
            <a:ext cx="5600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71450" algn="l"/>
                <a:tab pos="495934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7281958" y="5832482"/>
            <a:ext cx="3638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11,5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kA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918243" y="5820343"/>
            <a:ext cx="32854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kA,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484850" y="5990573"/>
            <a:ext cx="5372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(kA)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×100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585874" y="6160803"/>
            <a:ext cx="2565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(%)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379863" y="5925319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720225" y="6008480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18206" y="6072512"/>
            <a:ext cx="4044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(kA)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422205" y="6055851"/>
            <a:ext cx="67373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660400" algn="l"/>
              </a:tabLst>
            </a:pPr>
            <a:r>
              <a:rPr lang="es-ES" sz="4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450" u="sng" spc="1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450" u="sng" spc="3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r	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8946754" y="617589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658925" y="626418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2705407" y="10154153"/>
            <a:ext cx="1695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67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836179" y="240547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DM105236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00906" y="6188363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912905" y="6415743"/>
            <a:ext cx="3798570" cy="3175"/>
            <a:chOff x="3185999" y="6415742"/>
            <a:chExt cx="3798570" cy="3175"/>
          </a:xfrm>
        </p:grpSpPr>
        <p:sp>
          <p:nvSpPr>
            <p:cNvPr id="4" name="object 4"/>
            <p:cNvSpPr/>
            <p:nvPr/>
          </p:nvSpPr>
          <p:spPr>
            <a:xfrm>
              <a:off x="3185999" y="6417330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14000" y="6417330"/>
              <a:ext cx="2970530" cy="0"/>
            </a:xfrm>
            <a:custGeom>
              <a:avLst/>
              <a:gdLst/>
              <a:ahLst/>
              <a:cxnLst/>
              <a:rect l="l" t="t" r="r" b="b"/>
              <a:pathLst>
                <a:path w="2970529">
                  <a:moveTo>
                    <a:pt x="0" y="0"/>
                  </a:moveTo>
                  <a:lnTo>
                    <a:pt x="2969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8912905" y="6577124"/>
            <a:ext cx="3798570" cy="3175"/>
            <a:chOff x="3185999" y="6577123"/>
            <a:chExt cx="3798570" cy="3175"/>
          </a:xfrm>
        </p:grpSpPr>
        <p:sp>
          <p:nvSpPr>
            <p:cNvPr id="7" name="object 7"/>
            <p:cNvSpPr/>
            <p:nvPr/>
          </p:nvSpPr>
          <p:spPr>
            <a:xfrm>
              <a:off x="3185999" y="6578710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014000" y="6578710"/>
              <a:ext cx="2970530" cy="0"/>
            </a:xfrm>
            <a:custGeom>
              <a:avLst/>
              <a:gdLst/>
              <a:ahLst/>
              <a:cxnLst/>
              <a:rect l="l" t="t" r="r" b="b"/>
              <a:pathLst>
                <a:path w="2970529">
                  <a:moveTo>
                    <a:pt x="0" y="0"/>
                  </a:moveTo>
                  <a:lnTo>
                    <a:pt x="2969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8923709" y="6897802"/>
          <a:ext cx="3786504" cy="365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70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1084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64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445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13982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8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Estado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endParaRPr sz="600">
                        <a:latin typeface="Trebuchet MS"/>
                        <a:cs typeface="Trebuchet MS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6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2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Carolina</a:t>
                      </a:r>
                      <a:r>
                        <a:rPr sz="200" b="1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2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del</a:t>
                      </a:r>
                      <a:r>
                        <a:rPr sz="200" b="1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2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Sur</a:t>
                      </a:r>
                      <a:endParaRPr sz="2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Subtransitorio</a:t>
                      </a:r>
                      <a:r>
                        <a:rPr sz="650" b="1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spc="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X"d</a:t>
                      </a:r>
                      <a:endParaRPr sz="65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Transitorio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X'd</a:t>
                      </a:r>
                      <a:endParaRPr sz="600">
                        <a:latin typeface="Trebuchet MS"/>
                        <a:cs typeface="Trebuchet MS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permanente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xd</a:t>
                      </a:r>
                      <a:endParaRPr sz="65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Turbo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10-20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15-25%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200-350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pSp>
        <p:nvGrpSpPr>
          <p:cNvPr id="10" name="object 10"/>
          <p:cNvGrpSpPr/>
          <p:nvPr/>
        </p:nvGrpSpPr>
        <p:grpSpPr>
          <a:xfrm>
            <a:off x="8923706" y="7445151"/>
            <a:ext cx="3787775" cy="3175"/>
            <a:chOff x="3196799" y="7445150"/>
            <a:chExt cx="3787775" cy="3175"/>
          </a:xfrm>
        </p:grpSpPr>
        <p:sp>
          <p:nvSpPr>
            <p:cNvPr id="11" name="object 11"/>
            <p:cNvSpPr/>
            <p:nvPr/>
          </p:nvSpPr>
          <p:spPr>
            <a:xfrm>
              <a:off x="3196799" y="7446737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43599" y="7446737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090400" y="7446737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037200" y="7446737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6284905" y="3950995"/>
            <a:ext cx="2484120" cy="1816100"/>
            <a:chOff x="557999" y="3950995"/>
            <a:chExt cx="2484120" cy="1816100"/>
          </a:xfrm>
        </p:grpSpPr>
        <p:sp>
          <p:nvSpPr>
            <p:cNvPr id="16" name="object 16"/>
            <p:cNvSpPr/>
            <p:nvPr/>
          </p:nvSpPr>
          <p:spPr>
            <a:xfrm>
              <a:off x="557999" y="3950995"/>
              <a:ext cx="2484120" cy="1816100"/>
            </a:xfrm>
            <a:custGeom>
              <a:avLst/>
              <a:gdLst/>
              <a:ahLst/>
              <a:cxnLst/>
              <a:rect l="l" t="t" r="r" b="b"/>
              <a:pathLst>
                <a:path w="2484120" h="1816100">
                  <a:moveTo>
                    <a:pt x="2484005" y="0"/>
                  </a:moveTo>
                  <a:lnTo>
                    <a:pt x="0" y="0"/>
                  </a:lnTo>
                  <a:lnTo>
                    <a:pt x="0" y="1815693"/>
                  </a:lnTo>
                  <a:lnTo>
                    <a:pt x="2484005" y="1815693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89000" y="5113556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90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85000" y="5113556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17199" y="549877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4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57199" y="54987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9648335" y="4292925"/>
            <a:ext cx="1341755" cy="486409"/>
          </a:xfrm>
          <a:custGeom>
            <a:avLst/>
            <a:gdLst/>
            <a:ahLst/>
            <a:cxnLst/>
            <a:rect l="l" t="t" r="r" b="b"/>
            <a:pathLst>
              <a:path w="1341754" h="486410">
                <a:moveTo>
                  <a:pt x="0" y="450532"/>
                </a:moveTo>
                <a:lnTo>
                  <a:pt x="20606" y="368729"/>
                </a:lnTo>
                <a:lnTo>
                  <a:pt x="31884" y="323932"/>
                </a:lnTo>
                <a:lnTo>
                  <a:pt x="37802" y="300367"/>
                </a:lnTo>
                <a:lnTo>
                  <a:pt x="42329" y="282257"/>
                </a:lnTo>
                <a:lnTo>
                  <a:pt x="51292" y="250192"/>
                </a:lnTo>
                <a:lnTo>
                  <a:pt x="66910" y="197041"/>
                </a:lnTo>
                <a:lnTo>
                  <a:pt x="84661" y="137835"/>
                </a:lnTo>
                <a:lnTo>
                  <a:pt x="100025" y="87604"/>
                </a:lnTo>
                <a:lnTo>
                  <a:pt x="114346" y="45196"/>
                </a:lnTo>
                <a:lnTo>
                  <a:pt x="133416" y="7074"/>
                </a:lnTo>
                <a:lnTo>
                  <a:pt x="145516" y="0"/>
                </a:lnTo>
                <a:lnTo>
                  <a:pt x="152894" y="3089"/>
                </a:lnTo>
                <a:lnTo>
                  <a:pt x="172452" y="46109"/>
                </a:lnTo>
                <a:lnTo>
                  <a:pt x="185764" y="108845"/>
                </a:lnTo>
                <a:lnTo>
                  <a:pt x="200787" y="190942"/>
                </a:lnTo>
                <a:lnTo>
                  <a:pt x="213826" y="267719"/>
                </a:lnTo>
                <a:lnTo>
                  <a:pt x="225917" y="339462"/>
                </a:lnTo>
                <a:lnTo>
                  <a:pt x="237670" y="417354"/>
                </a:lnTo>
                <a:lnTo>
                  <a:pt x="242955" y="441077"/>
                </a:lnTo>
                <a:lnTo>
                  <a:pt x="249924" y="449817"/>
                </a:lnTo>
                <a:lnTo>
                  <a:pt x="261404" y="451065"/>
                </a:lnTo>
                <a:lnTo>
                  <a:pt x="274094" y="442408"/>
                </a:lnTo>
                <a:lnTo>
                  <a:pt x="282328" y="421497"/>
                </a:lnTo>
                <a:lnTo>
                  <a:pt x="287784" y="395923"/>
                </a:lnTo>
                <a:lnTo>
                  <a:pt x="292138" y="373278"/>
                </a:lnTo>
                <a:lnTo>
                  <a:pt x="297967" y="348399"/>
                </a:lnTo>
                <a:lnTo>
                  <a:pt x="318487" y="234738"/>
                </a:lnTo>
                <a:lnTo>
                  <a:pt x="329345" y="175299"/>
                </a:lnTo>
                <a:lnTo>
                  <a:pt x="334161" y="150686"/>
                </a:lnTo>
                <a:lnTo>
                  <a:pt x="336550" y="141503"/>
                </a:lnTo>
                <a:lnTo>
                  <a:pt x="339816" y="127277"/>
                </a:lnTo>
                <a:lnTo>
                  <a:pt x="345613" y="106308"/>
                </a:lnTo>
                <a:lnTo>
                  <a:pt x="355079" y="87325"/>
                </a:lnTo>
                <a:lnTo>
                  <a:pt x="369354" y="79057"/>
                </a:lnTo>
                <a:lnTo>
                  <a:pt x="377095" y="78894"/>
                </a:lnTo>
                <a:lnTo>
                  <a:pt x="381660" y="81707"/>
                </a:lnTo>
                <a:lnTo>
                  <a:pt x="394678" y="143487"/>
                </a:lnTo>
                <a:lnTo>
                  <a:pt x="404276" y="205136"/>
                </a:lnTo>
                <a:lnTo>
                  <a:pt x="414812" y="274101"/>
                </a:lnTo>
                <a:lnTo>
                  <a:pt x="423901" y="332955"/>
                </a:lnTo>
                <a:lnTo>
                  <a:pt x="433494" y="386814"/>
                </a:lnTo>
                <a:lnTo>
                  <a:pt x="450730" y="444707"/>
                </a:lnTo>
                <a:lnTo>
                  <a:pt x="464604" y="456882"/>
                </a:lnTo>
                <a:lnTo>
                  <a:pt x="477919" y="451622"/>
                </a:lnTo>
                <a:lnTo>
                  <a:pt x="486570" y="439021"/>
                </a:lnTo>
                <a:lnTo>
                  <a:pt x="491252" y="426223"/>
                </a:lnTo>
                <a:lnTo>
                  <a:pt x="492658" y="420370"/>
                </a:lnTo>
                <a:lnTo>
                  <a:pt x="513804" y="311269"/>
                </a:lnTo>
                <a:lnTo>
                  <a:pt x="525097" y="253846"/>
                </a:lnTo>
                <a:lnTo>
                  <a:pt x="530355" y="229147"/>
                </a:lnTo>
                <a:lnTo>
                  <a:pt x="533400" y="218224"/>
                </a:lnTo>
                <a:lnTo>
                  <a:pt x="537955" y="199030"/>
                </a:lnTo>
                <a:lnTo>
                  <a:pt x="544842" y="171761"/>
                </a:lnTo>
                <a:lnTo>
                  <a:pt x="554606" y="147368"/>
                </a:lnTo>
                <a:lnTo>
                  <a:pt x="567791" y="136804"/>
                </a:lnTo>
                <a:lnTo>
                  <a:pt x="578879" y="144731"/>
                </a:lnTo>
                <a:lnTo>
                  <a:pt x="586246" y="162172"/>
                </a:lnTo>
                <a:lnTo>
                  <a:pt x="590339" y="179613"/>
                </a:lnTo>
                <a:lnTo>
                  <a:pt x="591604" y="187540"/>
                </a:lnTo>
                <a:lnTo>
                  <a:pt x="606354" y="280032"/>
                </a:lnTo>
                <a:lnTo>
                  <a:pt x="614359" y="330211"/>
                </a:lnTo>
                <a:lnTo>
                  <a:pt x="621245" y="373278"/>
                </a:lnTo>
                <a:lnTo>
                  <a:pt x="630777" y="420984"/>
                </a:lnTo>
                <a:lnTo>
                  <a:pt x="652995" y="458698"/>
                </a:lnTo>
                <a:lnTo>
                  <a:pt x="664219" y="453909"/>
                </a:lnTo>
                <a:lnTo>
                  <a:pt x="671774" y="441586"/>
                </a:lnTo>
                <a:lnTo>
                  <a:pt x="676950" y="424799"/>
                </a:lnTo>
                <a:lnTo>
                  <a:pt x="681037" y="406615"/>
                </a:lnTo>
                <a:lnTo>
                  <a:pt x="690614" y="367614"/>
                </a:lnTo>
                <a:lnTo>
                  <a:pt x="706837" y="303917"/>
                </a:lnTo>
                <a:lnTo>
                  <a:pt x="722860" y="241906"/>
                </a:lnTo>
                <a:lnTo>
                  <a:pt x="735307" y="195921"/>
                </a:lnTo>
                <a:lnTo>
                  <a:pt x="758825" y="170916"/>
                </a:lnTo>
                <a:lnTo>
                  <a:pt x="770028" y="177812"/>
                </a:lnTo>
                <a:lnTo>
                  <a:pt x="785279" y="221716"/>
                </a:lnTo>
                <a:lnTo>
                  <a:pt x="806978" y="330174"/>
                </a:lnTo>
                <a:lnTo>
                  <a:pt x="820853" y="401089"/>
                </a:lnTo>
                <a:lnTo>
                  <a:pt x="827087" y="433070"/>
                </a:lnTo>
                <a:lnTo>
                  <a:pt x="830781" y="448576"/>
                </a:lnTo>
                <a:lnTo>
                  <a:pt x="834020" y="456539"/>
                </a:lnTo>
                <a:lnTo>
                  <a:pt x="838608" y="459473"/>
                </a:lnTo>
                <a:lnTo>
                  <a:pt x="846353" y="459892"/>
                </a:lnTo>
                <a:lnTo>
                  <a:pt x="854593" y="457396"/>
                </a:lnTo>
                <a:lnTo>
                  <a:pt x="859551" y="450516"/>
                </a:lnTo>
                <a:lnTo>
                  <a:pt x="862619" y="440164"/>
                </a:lnTo>
                <a:lnTo>
                  <a:pt x="865187" y="427253"/>
                </a:lnTo>
                <a:lnTo>
                  <a:pt x="873052" y="390150"/>
                </a:lnTo>
                <a:lnTo>
                  <a:pt x="886969" y="325804"/>
                </a:lnTo>
                <a:lnTo>
                  <a:pt x="900765" y="262970"/>
                </a:lnTo>
                <a:lnTo>
                  <a:pt x="911784" y="219061"/>
                </a:lnTo>
                <a:lnTo>
                  <a:pt x="931862" y="194983"/>
                </a:lnTo>
                <a:lnTo>
                  <a:pt x="939698" y="198777"/>
                </a:lnTo>
                <a:lnTo>
                  <a:pt x="960976" y="265556"/>
                </a:lnTo>
                <a:lnTo>
                  <a:pt x="976245" y="338104"/>
                </a:lnTo>
                <a:lnTo>
                  <a:pt x="991415" y="409859"/>
                </a:lnTo>
                <a:lnTo>
                  <a:pt x="999591" y="444715"/>
                </a:lnTo>
                <a:lnTo>
                  <a:pt x="1002766" y="450532"/>
                </a:lnTo>
                <a:lnTo>
                  <a:pt x="1006475" y="460590"/>
                </a:lnTo>
                <a:lnTo>
                  <a:pt x="1012291" y="460590"/>
                </a:lnTo>
                <a:lnTo>
                  <a:pt x="1017240" y="459449"/>
                </a:lnTo>
                <a:lnTo>
                  <a:pt x="1041931" y="401346"/>
                </a:lnTo>
                <a:lnTo>
                  <a:pt x="1055211" y="345471"/>
                </a:lnTo>
                <a:lnTo>
                  <a:pt x="1068195" y="290787"/>
                </a:lnTo>
                <a:lnTo>
                  <a:pt x="1075778" y="260515"/>
                </a:lnTo>
                <a:lnTo>
                  <a:pt x="1091332" y="220636"/>
                </a:lnTo>
                <a:lnTo>
                  <a:pt x="1106538" y="212662"/>
                </a:lnTo>
                <a:lnTo>
                  <a:pt x="1110373" y="214347"/>
                </a:lnTo>
                <a:lnTo>
                  <a:pt x="1113142" y="222981"/>
                </a:lnTo>
                <a:lnTo>
                  <a:pt x="1116368" y="240944"/>
                </a:lnTo>
                <a:lnTo>
                  <a:pt x="1124075" y="278426"/>
                </a:lnTo>
                <a:lnTo>
                  <a:pt x="1137348" y="346725"/>
                </a:lnTo>
                <a:lnTo>
                  <a:pt x="1150097" y="412944"/>
                </a:lnTo>
                <a:lnTo>
                  <a:pt x="1156233" y="444182"/>
                </a:lnTo>
                <a:lnTo>
                  <a:pt x="1157287" y="447890"/>
                </a:lnTo>
                <a:lnTo>
                  <a:pt x="1162050" y="460590"/>
                </a:lnTo>
                <a:lnTo>
                  <a:pt x="1172108" y="460590"/>
                </a:lnTo>
                <a:lnTo>
                  <a:pt x="1199148" y="405322"/>
                </a:lnTo>
                <a:lnTo>
                  <a:pt x="1209870" y="355549"/>
                </a:lnTo>
                <a:lnTo>
                  <a:pt x="1220494" y="306966"/>
                </a:lnTo>
                <a:lnTo>
                  <a:pt x="1230234" y="269269"/>
                </a:lnTo>
                <a:lnTo>
                  <a:pt x="1254125" y="230543"/>
                </a:lnTo>
                <a:lnTo>
                  <a:pt x="1263128" y="233859"/>
                </a:lnTo>
                <a:lnTo>
                  <a:pt x="1285355" y="294688"/>
                </a:lnTo>
                <a:lnTo>
                  <a:pt x="1298919" y="347969"/>
                </a:lnTo>
                <a:lnTo>
                  <a:pt x="1315124" y="409119"/>
                </a:lnTo>
                <a:lnTo>
                  <a:pt x="1330465" y="460879"/>
                </a:lnTo>
                <a:lnTo>
                  <a:pt x="1341437" y="485990"/>
                </a:lnTo>
              </a:path>
            </a:pathLst>
          </a:custGeom>
          <a:ln w="952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657120" y="5521443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70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9112015" y="4056599"/>
            <a:ext cx="2408555" cy="1421765"/>
            <a:chOff x="3385108" y="4056598"/>
            <a:chExt cx="2408555" cy="1421765"/>
          </a:xfrm>
        </p:grpSpPr>
        <p:sp>
          <p:nvSpPr>
            <p:cNvPr id="24" name="object 24"/>
            <p:cNvSpPr/>
            <p:nvPr/>
          </p:nvSpPr>
          <p:spPr>
            <a:xfrm>
              <a:off x="3930214" y="4087567"/>
              <a:ext cx="0" cy="746760"/>
            </a:xfrm>
            <a:custGeom>
              <a:avLst/>
              <a:gdLst/>
              <a:ahLst/>
              <a:cxnLst/>
              <a:rect l="l" t="t" r="r" b="b"/>
              <a:pathLst>
                <a:path h="746760">
                  <a:moveTo>
                    <a:pt x="0" y="0"/>
                  </a:moveTo>
                  <a:lnTo>
                    <a:pt x="0" y="746264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908226" y="4056598"/>
              <a:ext cx="42545" cy="55880"/>
            </a:xfrm>
            <a:custGeom>
              <a:avLst/>
              <a:gdLst/>
              <a:ahLst/>
              <a:cxnLst/>
              <a:rect l="l" t="t" r="r" b="b"/>
              <a:pathLst>
                <a:path w="42545" h="55879">
                  <a:moveTo>
                    <a:pt x="21196" y="0"/>
                  </a:moveTo>
                  <a:lnTo>
                    <a:pt x="0" y="55727"/>
                  </a:lnTo>
                  <a:lnTo>
                    <a:pt x="42405" y="55727"/>
                  </a:lnTo>
                  <a:lnTo>
                    <a:pt x="211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483959" y="4728290"/>
              <a:ext cx="2310130" cy="0"/>
            </a:xfrm>
            <a:custGeom>
              <a:avLst/>
              <a:gdLst/>
              <a:ahLst/>
              <a:cxnLst/>
              <a:rect l="l" t="t" r="r" b="b"/>
              <a:pathLst>
                <a:path w="2310129">
                  <a:moveTo>
                    <a:pt x="0" y="0"/>
                  </a:moveTo>
                  <a:lnTo>
                    <a:pt x="230952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930953" y="4238631"/>
              <a:ext cx="1319530" cy="288925"/>
            </a:xfrm>
            <a:custGeom>
              <a:avLst/>
              <a:gdLst/>
              <a:ahLst/>
              <a:cxnLst/>
              <a:rect l="l" t="t" r="r" b="b"/>
              <a:pathLst>
                <a:path w="1319529" h="288925">
                  <a:moveTo>
                    <a:pt x="0" y="0"/>
                  </a:moveTo>
                  <a:lnTo>
                    <a:pt x="156055" y="60039"/>
                  </a:lnTo>
                  <a:lnTo>
                    <a:pt x="245362" y="93365"/>
                  </a:lnTo>
                  <a:lnTo>
                    <a:pt x="301482" y="111958"/>
                  </a:lnTo>
                  <a:lnTo>
                    <a:pt x="357974" y="127800"/>
                  </a:lnTo>
                  <a:lnTo>
                    <a:pt x="389797" y="136967"/>
                  </a:lnTo>
                  <a:lnTo>
                    <a:pt x="450909" y="155937"/>
                  </a:lnTo>
                  <a:lnTo>
                    <a:pt x="531216" y="177922"/>
                  </a:lnTo>
                  <a:lnTo>
                    <a:pt x="587033" y="190859"/>
                  </a:lnTo>
                  <a:lnTo>
                    <a:pt x="657808" y="205527"/>
                  </a:lnTo>
                  <a:lnTo>
                    <a:pt x="746925" y="222250"/>
                  </a:lnTo>
                  <a:lnTo>
                    <a:pt x="818377" y="232019"/>
                  </a:lnTo>
                  <a:lnTo>
                    <a:pt x="869998" y="238799"/>
                  </a:lnTo>
                  <a:lnTo>
                    <a:pt x="928729" y="246342"/>
                  </a:lnTo>
                  <a:lnTo>
                    <a:pt x="991953" y="254271"/>
                  </a:lnTo>
                  <a:lnTo>
                    <a:pt x="1057057" y="262212"/>
                  </a:lnTo>
                  <a:lnTo>
                    <a:pt x="1121424" y="269787"/>
                  </a:lnTo>
                  <a:lnTo>
                    <a:pt x="1182438" y="276622"/>
                  </a:lnTo>
                  <a:lnTo>
                    <a:pt x="1237484" y="282340"/>
                  </a:lnTo>
                  <a:lnTo>
                    <a:pt x="1283948" y="286566"/>
                  </a:lnTo>
                  <a:lnTo>
                    <a:pt x="1319212" y="288925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930159" y="4479931"/>
              <a:ext cx="1322070" cy="151765"/>
            </a:xfrm>
            <a:custGeom>
              <a:avLst/>
              <a:gdLst/>
              <a:ahLst/>
              <a:cxnLst/>
              <a:rect l="l" t="t" r="r" b="b"/>
              <a:pathLst>
                <a:path w="1322070" h="151764">
                  <a:moveTo>
                    <a:pt x="0" y="0"/>
                  </a:moveTo>
                  <a:lnTo>
                    <a:pt x="63037" y="27685"/>
                  </a:lnTo>
                  <a:lnTo>
                    <a:pt x="126299" y="45843"/>
                  </a:lnTo>
                  <a:lnTo>
                    <a:pt x="227812" y="62511"/>
                  </a:lnTo>
                  <a:lnTo>
                    <a:pt x="405599" y="85725"/>
                  </a:lnTo>
                  <a:lnTo>
                    <a:pt x="621134" y="110073"/>
                  </a:lnTo>
                  <a:lnTo>
                    <a:pt x="798117" y="125712"/>
                  </a:lnTo>
                  <a:lnTo>
                    <a:pt x="917947" y="134057"/>
                  </a:lnTo>
                  <a:lnTo>
                    <a:pt x="962025" y="136525"/>
                  </a:lnTo>
                  <a:lnTo>
                    <a:pt x="1321600" y="151612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278402" y="4809037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>
                  <a:moveTo>
                    <a:pt x="145859" y="0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405812" y="4795775"/>
              <a:ext cx="34925" cy="26670"/>
            </a:xfrm>
            <a:custGeom>
              <a:avLst/>
              <a:gdLst/>
              <a:ahLst/>
              <a:cxnLst/>
              <a:rect l="l" t="t" r="r" b="b"/>
              <a:pathLst>
                <a:path w="34925" h="26670">
                  <a:moveTo>
                    <a:pt x="0" y="0"/>
                  </a:moveTo>
                  <a:lnTo>
                    <a:pt x="0" y="26530"/>
                  </a:lnTo>
                  <a:lnTo>
                    <a:pt x="34861" y="13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375389" y="4702954"/>
              <a:ext cx="318770" cy="54610"/>
            </a:xfrm>
            <a:custGeom>
              <a:avLst/>
              <a:gdLst/>
              <a:ahLst/>
              <a:cxnLst/>
              <a:rect l="l" t="t" r="r" b="b"/>
              <a:pathLst>
                <a:path w="318770" h="54610">
                  <a:moveTo>
                    <a:pt x="0" y="3517"/>
                  </a:moveTo>
                  <a:lnTo>
                    <a:pt x="14514" y="988"/>
                  </a:lnTo>
                  <a:lnTo>
                    <a:pt x="25577" y="3666"/>
                  </a:lnTo>
                  <a:lnTo>
                    <a:pt x="38794" y="14722"/>
                  </a:lnTo>
                  <a:lnTo>
                    <a:pt x="59766" y="37324"/>
                  </a:lnTo>
                  <a:lnTo>
                    <a:pt x="87351" y="54496"/>
                  </a:lnTo>
                  <a:lnTo>
                    <a:pt x="114315" y="52937"/>
                  </a:lnTo>
                  <a:lnTo>
                    <a:pt x="137093" y="41309"/>
                  </a:lnTo>
                  <a:lnTo>
                    <a:pt x="152120" y="28269"/>
                  </a:lnTo>
                  <a:lnTo>
                    <a:pt x="167613" y="13864"/>
                  </a:lnTo>
                  <a:lnTo>
                    <a:pt x="192787" y="423"/>
                  </a:lnTo>
                  <a:lnTo>
                    <a:pt x="225545" y="0"/>
                  </a:lnTo>
                  <a:lnTo>
                    <a:pt x="263791" y="24650"/>
                  </a:lnTo>
                  <a:lnTo>
                    <a:pt x="273220" y="34870"/>
                  </a:lnTo>
                  <a:lnTo>
                    <a:pt x="284464" y="44416"/>
                  </a:lnTo>
                  <a:lnTo>
                    <a:pt x="299103" y="51473"/>
                  </a:lnTo>
                  <a:lnTo>
                    <a:pt x="318719" y="54228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536006" y="4697194"/>
              <a:ext cx="318770" cy="54610"/>
            </a:xfrm>
            <a:custGeom>
              <a:avLst/>
              <a:gdLst/>
              <a:ahLst/>
              <a:cxnLst/>
              <a:rect l="l" t="t" r="r" b="b"/>
              <a:pathLst>
                <a:path w="318770" h="54610">
                  <a:moveTo>
                    <a:pt x="0" y="3517"/>
                  </a:moveTo>
                  <a:lnTo>
                    <a:pt x="14514" y="988"/>
                  </a:lnTo>
                  <a:lnTo>
                    <a:pt x="25577" y="3666"/>
                  </a:lnTo>
                  <a:lnTo>
                    <a:pt x="38794" y="14722"/>
                  </a:lnTo>
                  <a:lnTo>
                    <a:pt x="59766" y="37324"/>
                  </a:lnTo>
                  <a:lnTo>
                    <a:pt x="87351" y="54496"/>
                  </a:lnTo>
                  <a:lnTo>
                    <a:pt x="114315" y="52937"/>
                  </a:lnTo>
                  <a:lnTo>
                    <a:pt x="137093" y="41309"/>
                  </a:lnTo>
                  <a:lnTo>
                    <a:pt x="152120" y="28269"/>
                  </a:lnTo>
                  <a:lnTo>
                    <a:pt x="167613" y="13864"/>
                  </a:lnTo>
                  <a:lnTo>
                    <a:pt x="192787" y="423"/>
                  </a:lnTo>
                  <a:lnTo>
                    <a:pt x="225545" y="0"/>
                  </a:lnTo>
                  <a:lnTo>
                    <a:pt x="263791" y="24650"/>
                  </a:lnTo>
                  <a:lnTo>
                    <a:pt x="273220" y="34870"/>
                  </a:lnTo>
                  <a:lnTo>
                    <a:pt x="284464" y="44416"/>
                  </a:lnTo>
                  <a:lnTo>
                    <a:pt x="299103" y="51473"/>
                  </a:lnTo>
                  <a:lnTo>
                    <a:pt x="318719" y="54228"/>
                  </a:lnTo>
                </a:path>
              </a:pathLst>
            </a:custGeom>
            <a:ln w="95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85108" y="4786579"/>
              <a:ext cx="478116" cy="161486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3826184" y="4751391"/>
              <a:ext cx="83185" cy="62230"/>
            </a:xfrm>
            <a:custGeom>
              <a:avLst/>
              <a:gdLst/>
              <a:ahLst/>
              <a:cxnLst/>
              <a:rect l="l" t="t" r="r" b="b"/>
              <a:pathLst>
                <a:path w="83185" h="62229">
                  <a:moveTo>
                    <a:pt x="79439" y="21234"/>
                  </a:moveTo>
                  <a:lnTo>
                    <a:pt x="63919" y="21234"/>
                  </a:lnTo>
                  <a:lnTo>
                    <a:pt x="54148" y="32396"/>
                  </a:lnTo>
                  <a:lnTo>
                    <a:pt x="49237" y="39093"/>
                  </a:lnTo>
                  <a:lnTo>
                    <a:pt x="47699" y="44005"/>
                  </a:lnTo>
                  <a:lnTo>
                    <a:pt x="48044" y="49809"/>
                  </a:lnTo>
                  <a:lnTo>
                    <a:pt x="58204" y="61912"/>
                  </a:lnTo>
                  <a:lnTo>
                    <a:pt x="61912" y="50279"/>
                  </a:lnTo>
                  <a:lnTo>
                    <a:pt x="66675" y="40754"/>
                  </a:lnTo>
                  <a:lnTo>
                    <a:pt x="71246" y="32931"/>
                  </a:lnTo>
                  <a:lnTo>
                    <a:pt x="76658" y="25009"/>
                  </a:lnTo>
                  <a:lnTo>
                    <a:pt x="79439" y="21234"/>
                  </a:lnTo>
                  <a:close/>
                </a:path>
                <a:path w="83185" h="62229">
                  <a:moveTo>
                    <a:pt x="0" y="16941"/>
                  </a:moveTo>
                  <a:lnTo>
                    <a:pt x="3175" y="26987"/>
                  </a:lnTo>
                  <a:lnTo>
                    <a:pt x="16395" y="28054"/>
                  </a:lnTo>
                  <a:lnTo>
                    <a:pt x="29404" y="27433"/>
                  </a:lnTo>
                  <a:lnTo>
                    <a:pt x="45119" y="25039"/>
                  </a:lnTo>
                  <a:lnTo>
                    <a:pt x="58354" y="22448"/>
                  </a:lnTo>
                  <a:lnTo>
                    <a:pt x="63919" y="21234"/>
                  </a:lnTo>
                  <a:lnTo>
                    <a:pt x="79439" y="21234"/>
                  </a:lnTo>
                  <a:lnTo>
                    <a:pt x="81178" y="18872"/>
                  </a:lnTo>
                  <a:lnTo>
                    <a:pt x="82178" y="17570"/>
                  </a:lnTo>
                  <a:lnTo>
                    <a:pt x="18992" y="17570"/>
                  </a:lnTo>
                  <a:lnTo>
                    <a:pt x="0" y="16941"/>
                  </a:lnTo>
                  <a:close/>
                </a:path>
                <a:path w="83185" h="62229">
                  <a:moveTo>
                    <a:pt x="72491" y="0"/>
                  </a:moveTo>
                  <a:lnTo>
                    <a:pt x="48441" y="10687"/>
                  </a:lnTo>
                  <a:lnTo>
                    <a:pt x="32873" y="16014"/>
                  </a:lnTo>
                  <a:lnTo>
                    <a:pt x="18992" y="17570"/>
                  </a:lnTo>
                  <a:lnTo>
                    <a:pt x="82178" y="17570"/>
                  </a:lnTo>
                  <a:lnTo>
                    <a:pt x="83070" y="16408"/>
                  </a:lnTo>
                  <a:lnTo>
                    <a:pt x="72491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37851" y="4885283"/>
              <a:ext cx="680986" cy="590537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930214" y="4884491"/>
              <a:ext cx="0" cy="593725"/>
            </a:xfrm>
            <a:custGeom>
              <a:avLst/>
              <a:gdLst/>
              <a:ahLst/>
              <a:cxnLst/>
              <a:rect l="l" t="t" r="r" b="b"/>
              <a:pathLst>
                <a:path h="593725">
                  <a:moveTo>
                    <a:pt x="0" y="0"/>
                  </a:moveTo>
                  <a:lnTo>
                    <a:pt x="0" y="593382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9699516" y="5617814"/>
            <a:ext cx="1450975" cy="42545"/>
            <a:chOff x="3972609" y="5617813"/>
            <a:chExt cx="1450975" cy="42545"/>
          </a:xfrm>
        </p:grpSpPr>
        <p:sp>
          <p:nvSpPr>
            <p:cNvPr id="38" name="object 38"/>
            <p:cNvSpPr/>
            <p:nvPr/>
          </p:nvSpPr>
          <p:spPr>
            <a:xfrm>
              <a:off x="4003578" y="5638231"/>
              <a:ext cx="1419860" cy="0"/>
            </a:xfrm>
            <a:custGeom>
              <a:avLst/>
              <a:gdLst/>
              <a:ahLst/>
              <a:cxnLst/>
              <a:rect l="l" t="t" r="r" b="b"/>
              <a:pathLst>
                <a:path w="1419860">
                  <a:moveTo>
                    <a:pt x="0" y="0"/>
                  </a:moveTo>
                  <a:lnTo>
                    <a:pt x="1419631" y="0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972609" y="5617813"/>
              <a:ext cx="55880" cy="42545"/>
            </a:xfrm>
            <a:custGeom>
              <a:avLst/>
              <a:gdLst/>
              <a:ahLst/>
              <a:cxnLst/>
              <a:rect l="l" t="t" r="r" b="b"/>
              <a:pathLst>
                <a:path w="55879" h="42545">
                  <a:moveTo>
                    <a:pt x="55727" y="0"/>
                  </a:moveTo>
                  <a:lnTo>
                    <a:pt x="0" y="21208"/>
                  </a:lnTo>
                  <a:lnTo>
                    <a:pt x="55727" y="42405"/>
                  </a:lnTo>
                  <a:lnTo>
                    <a:pt x="55727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00206" y="502346"/>
            <a:ext cx="2414905" cy="8064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marR="5080">
              <a:lnSpc>
                <a:spcPct val="112100"/>
              </a:lnSpc>
              <a:spcBef>
                <a:spcPts val="195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Generadores</a:t>
            </a:r>
            <a:r>
              <a:rPr sz="1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síncronos</a:t>
            </a: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lang="es-ES"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asíncrono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0206" y="1656988"/>
            <a:ext cx="3565525" cy="22922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94005">
              <a:lnSpc>
                <a:spcPct val="114300"/>
              </a:lnSpc>
              <a:spcBef>
                <a:spcPts val="100"/>
              </a:spcBef>
            </a:pPr>
            <a:r>
              <a:rPr sz="14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Generadores</a:t>
            </a:r>
            <a:r>
              <a:rPr sz="14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4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síncronos</a:t>
            </a:r>
            <a:r>
              <a:rPr sz="14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4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1400" spc="4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alternadores</a:t>
            </a:r>
            <a:r>
              <a:rPr sz="14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4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lang="es-ES" sz="14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400" spc="5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motores</a:t>
            </a:r>
            <a:r>
              <a:rPr sz="140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1400" dirty="0">
              <a:latin typeface="Microsoft Sans Serif"/>
              <a:cs typeface="Microsoft Sans Serif"/>
            </a:endParaRPr>
          </a:p>
          <a:p>
            <a:pPr marL="12700" marR="15875">
              <a:lnSpc>
                <a:spcPct val="116599"/>
              </a:lnSpc>
              <a:spcBef>
                <a:spcPts val="15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 de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generador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síncrono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complicado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último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varía</a:t>
            </a:r>
            <a:r>
              <a:rPr lang="es-ES"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36830">
              <a:lnSpc>
                <a:spcPct val="125000"/>
              </a:lnSpc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gradualmente,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pasando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periodos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característicos: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ct val="125000"/>
              </a:lnSpc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subtransitorio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restricciones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electrodinámicas),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ms;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transitorio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(fija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limitaciones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equipo),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250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ms;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6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802640">
              <a:lnSpc>
                <a:spcPct val="1346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335905" y="3984984"/>
            <a:ext cx="1935480" cy="941069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>
              <a:spcBef>
                <a:spcPts val="520"/>
              </a:spcBef>
            </a:pPr>
            <a:r>
              <a:rPr sz="650" b="1" spc="5" dirty="0">
                <a:solidFill>
                  <a:srgbClr val="4C5152"/>
                </a:solidFill>
                <a:latin typeface="Trebuchet MS"/>
                <a:cs typeface="Trebuchet MS"/>
              </a:rPr>
              <a:t>Ejemplo:</a:t>
            </a:r>
            <a:endParaRPr sz="650" dirty="0">
              <a:latin typeface="Trebuchet MS"/>
              <a:cs typeface="Trebuchet MS"/>
            </a:endParaRPr>
          </a:p>
          <a:p>
            <a:pPr marR="5080">
              <a:lnSpc>
                <a:spcPct val="153800"/>
              </a:lnSpc>
            </a:pP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Método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alternador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5" dirty="0">
                <a:solidFill>
                  <a:srgbClr val="4C5152"/>
                </a:solidFill>
                <a:latin typeface="Microsoft Sans Serif"/>
                <a:cs typeface="Microsoft Sans Serif"/>
              </a:rPr>
              <a:t>motor</a:t>
            </a:r>
            <a:r>
              <a:rPr lang="es-ES" sz="650" spc="4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síncrono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470"/>
              </a:spcBef>
              <a:buClr>
                <a:srgbClr val="3FAC39"/>
              </a:buClr>
              <a:buSzPct val="116666"/>
              <a:buChar char="•"/>
              <a:tabLst>
                <a:tab pos="108585" algn="l"/>
              </a:tabLst>
            </a:pP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Alternador</a:t>
            </a:r>
            <a:r>
              <a:rPr sz="60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15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A;</a:t>
            </a:r>
            <a:endParaRPr sz="60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43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U=10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kV;</a:t>
            </a:r>
            <a:endParaRPr sz="65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42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X'd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%.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704182" y="4020719"/>
            <a:ext cx="26670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539274" y="4589019"/>
            <a:ext cx="14668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453515" algn="l"/>
              </a:tabLst>
            </a:pPr>
            <a:r>
              <a:rPr sz="70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5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lang="es-ES" sz="5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u="dash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endParaRPr sz="550" dirty="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1139475" y="4639820"/>
            <a:ext cx="2279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11017" y="4745063"/>
            <a:ext cx="515620" cy="92333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500" b="1" i="1" spc="15" dirty="0">
                <a:solidFill>
                  <a:srgbClr val="3FAC39"/>
                </a:solidFill>
                <a:latin typeface="Trebuchet MS"/>
                <a:cs typeface="Trebuchet MS"/>
              </a:rPr>
              <a:t>Aparece</a:t>
            </a:r>
            <a:r>
              <a:rPr sz="500" b="1" i="1" spc="-25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500" b="1" i="1" spc="-5" dirty="0">
                <a:solidFill>
                  <a:srgbClr val="3FAC39"/>
                </a:solidFill>
                <a:latin typeface="Trebuchet MS"/>
                <a:cs typeface="Trebuchet MS"/>
              </a:rPr>
              <a:t>la</a:t>
            </a:r>
            <a:r>
              <a:rPr sz="500" b="1" i="1" spc="-25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500" b="1" i="1" spc="-5" dirty="0">
                <a:solidFill>
                  <a:srgbClr val="3FAC39"/>
                </a:solidFill>
                <a:latin typeface="Trebuchet MS"/>
                <a:cs typeface="Trebuchet MS"/>
              </a:rPr>
              <a:t>falla</a:t>
            </a:r>
            <a:endParaRPr sz="5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1204034" y="4795376"/>
            <a:ext cx="20510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621940" y="4961193"/>
            <a:ext cx="6159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8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552473" y="5128364"/>
            <a:ext cx="23367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95" dirty="0">
                <a:solidFill>
                  <a:srgbClr val="3FAC39"/>
                </a:solidFill>
                <a:latin typeface="Lucida Sans Unicode"/>
                <a:cs typeface="Lucida Sans Unicode"/>
              </a:rPr>
              <a:t>√3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×U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963723" y="4961194"/>
            <a:ext cx="393700" cy="2846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255" algn="ctr">
              <a:spcBef>
                <a:spcPts val="100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15</a:t>
            </a:r>
            <a:endParaRPr sz="700">
              <a:latin typeface="Microsoft Sans Serif"/>
              <a:cs typeface="Microsoft Sans Serif"/>
            </a:endParaRPr>
          </a:p>
          <a:p>
            <a:pPr marR="5080" algn="ctr">
              <a:spcBef>
                <a:spcPts val="525"/>
              </a:spcBef>
            </a:pPr>
            <a:r>
              <a:rPr sz="650" spc="-90" dirty="0">
                <a:solidFill>
                  <a:srgbClr val="3FAC39"/>
                </a:solidFill>
                <a:latin typeface="Lucida Sans Unicode"/>
                <a:cs typeface="Lucida Sans Unicode"/>
              </a:rPr>
              <a:t>√3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×10000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335905" y="5044759"/>
            <a:ext cx="1638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lang="es-ES"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678463" y="5028594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831992" y="5044759"/>
            <a:ext cx="641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444068" y="5051110"/>
            <a:ext cx="2762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870A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361864" y="5112197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314774" y="5067930"/>
            <a:ext cx="797560" cy="20574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>
              <a:spcBef>
                <a:spcPts val="285"/>
              </a:spcBef>
            </a:pPr>
            <a:r>
              <a:rPr sz="4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Saludable</a:t>
            </a:r>
            <a:r>
              <a:rPr lang="es-ES"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subtransitorio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  <a:tabLst>
                <a:tab pos="362585" algn="l"/>
              </a:tabLst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	estado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0145744" y="4885272"/>
            <a:ext cx="1012190" cy="392415"/>
          </a:xfrm>
          <a:prstGeom prst="rect">
            <a:avLst/>
          </a:prstGeom>
          <a:solidFill>
            <a:srgbClr val="DAEDD6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L="151130">
              <a:spcBef>
                <a:spcPts val="395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Transitorio</a:t>
            </a:r>
            <a:endParaRPr sz="450">
              <a:latin typeface="Microsoft Sans Serif"/>
              <a:cs typeface="Microsoft Sans Serif"/>
            </a:endParaRPr>
          </a:p>
          <a:p>
            <a:pPr marL="151130">
              <a:spcBef>
                <a:spcPts val="16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1179693" y="5067930"/>
            <a:ext cx="394335" cy="20574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>
              <a:spcBef>
                <a:spcPts val="285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37470" y="5346409"/>
            <a:ext cx="5994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433070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870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335906" y="5429530"/>
            <a:ext cx="1924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lang="es-ES"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63416" y="5413808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004192" y="5429530"/>
            <a:ext cx="641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436246" y="5435881"/>
            <a:ext cx="6743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4350A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4,35kA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361864" y="5528718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593509" y="5512691"/>
            <a:ext cx="8045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505459" algn="l"/>
              </a:tabLst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lang="es-ES" sz="700" spc="1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trans	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sz="6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/</a:t>
            </a:r>
            <a:r>
              <a:rPr sz="6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100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0179564" y="5522346"/>
            <a:ext cx="48958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Cortocircuito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652804" y="5611879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8887505" y="5818064"/>
            <a:ext cx="2603500" cy="353060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25400">
              <a:spcBef>
                <a:spcPts val="475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ecuación:</a:t>
            </a:r>
            <a:endParaRPr sz="650">
              <a:latin typeface="Microsoft Sans Serif"/>
              <a:cs typeface="Microsoft Sans Serif"/>
            </a:endParaRPr>
          </a:p>
          <a:p>
            <a:pPr marL="450850">
              <a:spcBef>
                <a:spcPts val="459"/>
              </a:spcBef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675" spc="22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675" baseline="-30864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28756" y="622128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887506" y="6111553"/>
            <a:ext cx="4984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  <a:tabLst>
                <a:tab pos="207645" algn="l"/>
                <a:tab pos="412750" algn="l"/>
              </a:tabLst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1200" spc="-97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1200" baseline="-48611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350453" y="630957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900205" y="6421211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728205" y="6433910"/>
            <a:ext cx="18135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Reactancia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instantánea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c/c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961571" y="6530937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900166" y="6694616"/>
            <a:ext cx="24923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comunes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síncrono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11006" y="7297489"/>
            <a:ext cx="6216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857816" y="7284788"/>
            <a:ext cx="25025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958850" algn="l"/>
                <a:tab pos="190563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8900205" y="7534726"/>
            <a:ext cx="3284854" cy="9709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6670">
              <a:lnSpc>
                <a:spcPct val="134600"/>
              </a:lnSpc>
              <a:spcBef>
                <a:spcPts val="10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700"/>
            <a:r>
              <a:rPr sz="1500" spc="100" dirty="0">
                <a:solidFill>
                  <a:srgbClr val="3FAC39"/>
                </a:solidFill>
                <a:latin typeface="Microsoft Sans Serif"/>
                <a:cs typeface="Microsoft Sans Serif"/>
              </a:rPr>
              <a:t>Motor</a:t>
            </a:r>
            <a:r>
              <a:rPr sz="15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asincrónico</a:t>
            </a:r>
            <a:endParaRPr sz="1500" dirty="0">
              <a:latin typeface="Microsoft Sans Serif"/>
              <a:cs typeface="Microsoft Sans Serif"/>
            </a:endParaRPr>
          </a:p>
          <a:p>
            <a:pPr marL="12700">
              <a:spcBef>
                <a:spcPts val="285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asíncronos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arranque.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018787" y="8534614"/>
            <a:ext cx="4057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14" dirty="0">
                <a:solidFill>
                  <a:srgbClr val="3FAC39"/>
                </a:solidFill>
                <a:latin typeface="Lucida Sans Unicode"/>
                <a:cs typeface="Lucida Sans Unicode"/>
              </a:rPr>
              <a:t>≈</a:t>
            </a:r>
            <a:r>
              <a:rPr sz="500" spc="-30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5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las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8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928753" y="8574492"/>
            <a:ext cx="5422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05459" algn="l"/>
              </a:tabLst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	</a:t>
            </a:r>
            <a:r>
              <a:rPr sz="4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900219" y="8788615"/>
            <a:ext cx="34683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retroalimentación)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874820" y="8921915"/>
            <a:ext cx="1212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a:</a:t>
            </a:r>
            <a:r>
              <a:rPr sz="6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35" dirty="0">
                <a:solidFill>
                  <a:srgbClr val="3FAC39"/>
                </a:solidFill>
                <a:latin typeface="Lucida Sans Unicode"/>
                <a:cs typeface="Lucida Sans Unicode"/>
              </a:rPr>
              <a:t>≈</a:t>
            </a:r>
            <a:r>
              <a:rPr sz="600" spc="-35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5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35" dirty="0">
                <a:solidFill>
                  <a:srgbClr val="3FAC39"/>
                </a:solidFill>
                <a:latin typeface="Lucida Sans Unicode"/>
                <a:cs typeface="Lucida Sans Unicode"/>
              </a:rPr>
              <a:t>≈</a:t>
            </a:r>
            <a:r>
              <a:rPr sz="600" spc="-35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r>
              <a:rPr sz="6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-18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Σ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900205" y="9042614"/>
            <a:ext cx="29387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parados.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0404684" y="8974542"/>
            <a:ext cx="4953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8839854" y="4086998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DM107933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7" y="502346"/>
            <a:ext cx="2414905" cy="8064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marR="5080">
              <a:lnSpc>
                <a:spcPct val="112100"/>
              </a:lnSpc>
              <a:spcBef>
                <a:spcPts val="195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Generadores</a:t>
            </a:r>
            <a:r>
              <a:rPr sz="1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síncronos</a:t>
            </a: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lang="es-ES"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10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asíncrono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5" y="1674763"/>
            <a:ext cx="3686810" cy="13601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asíncrono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desconecta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red,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mantiene una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lang="es-ES"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desaparece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pocas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centésimas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segundo.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produce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terminales,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el </a:t>
            </a:r>
            <a:r>
              <a:rPr sz="7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suministra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desaparece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aún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rápidamente,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orden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de:</a:t>
            </a:r>
            <a:endParaRPr sz="7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1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0,02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jaula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kW;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0,03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jaula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kW;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0,03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0,1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anillos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HV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grandes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(1000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kW).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 marR="129539">
              <a:lnSpc>
                <a:spcPct val="116599"/>
              </a:lnSpc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caso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cortocircuito,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asíncrono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atribuye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subtransitoria)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%.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69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136907" y="2582813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236906" y="3022772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0" y="0"/>
                </a:moveTo>
                <a:lnTo>
                  <a:pt x="4679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128906" y="3733682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912906" y="4182702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791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352106" y="4921722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911320" y="5149102"/>
          <a:ext cx="2484120" cy="73489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1193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7218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0,4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Ω/km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HV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 dirty="0">
                        <a:latin typeface="Times New Roman"/>
                        <a:cs typeface="Times New Roman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alto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lang="es-ES"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tensión</a:t>
                      </a:r>
                      <a:endParaRPr sz="3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Ω/km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MT/BT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ρ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=1,8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•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10-6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Ωcm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ρ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=2,8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•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10-6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Ωcm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Aluminio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ρ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=3,3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•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10-6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Ωcm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Almélec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9704907" y="6518857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8923707" y="6746241"/>
            <a:ext cx="3787775" cy="184785"/>
            <a:chOff x="3196800" y="6746240"/>
            <a:chExt cx="3787775" cy="184785"/>
          </a:xfrm>
        </p:grpSpPr>
        <p:sp>
          <p:nvSpPr>
            <p:cNvPr id="10" name="object 10"/>
            <p:cNvSpPr/>
            <p:nvPr/>
          </p:nvSpPr>
          <p:spPr>
            <a:xfrm>
              <a:off x="3196806" y="6746239"/>
              <a:ext cx="3787775" cy="183515"/>
            </a:xfrm>
            <a:custGeom>
              <a:avLst/>
              <a:gdLst/>
              <a:ahLst/>
              <a:cxnLst/>
              <a:rect l="l" t="t" r="r" b="b"/>
              <a:pathLst>
                <a:path w="3787775" h="183515">
                  <a:moveTo>
                    <a:pt x="1893582" y="0"/>
                  </a:moveTo>
                  <a:lnTo>
                    <a:pt x="946797" y="0"/>
                  </a:lnTo>
                  <a:lnTo>
                    <a:pt x="0" y="0"/>
                  </a:lnTo>
                  <a:lnTo>
                    <a:pt x="0" y="182981"/>
                  </a:lnTo>
                  <a:lnTo>
                    <a:pt x="946797" y="182981"/>
                  </a:lnTo>
                  <a:lnTo>
                    <a:pt x="1893582" y="182981"/>
                  </a:lnTo>
                  <a:lnTo>
                    <a:pt x="1893582" y="0"/>
                  </a:lnTo>
                  <a:close/>
                </a:path>
                <a:path w="3787775" h="183515">
                  <a:moveTo>
                    <a:pt x="3787190" y="0"/>
                  </a:moveTo>
                  <a:lnTo>
                    <a:pt x="2840393" y="0"/>
                  </a:lnTo>
                  <a:lnTo>
                    <a:pt x="1893595" y="0"/>
                  </a:lnTo>
                  <a:lnTo>
                    <a:pt x="1893595" y="182981"/>
                  </a:lnTo>
                  <a:lnTo>
                    <a:pt x="2840393" y="182981"/>
                  </a:lnTo>
                  <a:lnTo>
                    <a:pt x="3787190" y="182981"/>
                  </a:lnTo>
                  <a:lnTo>
                    <a:pt x="3787190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96800" y="692921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43601" y="692921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090401" y="692921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037200" y="692921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923707" y="7110610"/>
            <a:ext cx="3787775" cy="3175"/>
            <a:chOff x="3196800" y="7110609"/>
            <a:chExt cx="3787775" cy="3175"/>
          </a:xfrm>
        </p:grpSpPr>
        <p:sp>
          <p:nvSpPr>
            <p:cNvPr id="16" name="object 16"/>
            <p:cNvSpPr/>
            <p:nvPr/>
          </p:nvSpPr>
          <p:spPr>
            <a:xfrm>
              <a:off x="3196800" y="711219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43601" y="711219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090401" y="711219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037200" y="711219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923707" y="7293589"/>
            <a:ext cx="3787775" cy="3175"/>
            <a:chOff x="3196800" y="7293588"/>
            <a:chExt cx="3787775" cy="3175"/>
          </a:xfrm>
        </p:grpSpPr>
        <p:sp>
          <p:nvSpPr>
            <p:cNvPr id="21" name="object 21"/>
            <p:cNvSpPr/>
            <p:nvPr/>
          </p:nvSpPr>
          <p:spPr>
            <a:xfrm>
              <a:off x="3196800" y="729517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143601" y="729517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90401" y="729517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037200" y="7295176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8912905" y="8422527"/>
            <a:ext cx="2480945" cy="184785"/>
            <a:chOff x="3185998" y="8422526"/>
            <a:chExt cx="2480945" cy="184785"/>
          </a:xfrm>
        </p:grpSpPr>
        <p:sp>
          <p:nvSpPr>
            <p:cNvPr id="26" name="object 26"/>
            <p:cNvSpPr/>
            <p:nvPr/>
          </p:nvSpPr>
          <p:spPr>
            <a:xfrm>
              <a:off x="3185998" y="8422526"/>
              <a:ext cx="2480945" cy="183515"/>
            </a:xfrm>
            <a:custGeom>
              <a:avLst/>
              <a:gdLst/>
              <a:ahLst/>
              <a:cxnLst/>
              <a:rect l="l" t="t" r="r" b="b"/>
              <a:pathLst>
                <a:path w="2480945" h="183515">
                  <a:moveTo>
                    <a:pt x="1713585" y="0"/>
                  </a:moveTo>
                  <a:lnTo>
                    <a:pt x="946797" y="0"/>
                  </a:lnTo>
                  <a:lnTo>
                    <a:pt x="0" y="0"/>
                  </a:lnTo>
                  <a:lnTo>
                    <a:pt x="0" y="182981"/>
                  </a:lnTo>
                  <a:lnTo>
                    <a:pt x="946797" y="182981"/>
                  </a:lnTo>
                  <a:lnTo>
                    <a:pt x="1713585" y="182981"/>
                  </a:lnTo>
                  <a:lnTo>
                    <a:pt x="1713585" y="0"/>
                  </a:lnTo>
                  <a:close/>
                </a:path>
                <a:path w="2480945" h="183515">
                  <a:moveTo>
                    <a:pt x="2480399" y="0"/>
                  </a:moveTo>
                  <a:lnTo>
                    <a:pt x="1713598" y="0"/>
                  </a:lnTo>
                  <a:lnTo>
                    <a:pt x="1713598" y="182981"/>
                  </a:lnTo>
                  <a:lnTo>
                    <a:pt x="2480399" y="182981"/>
                  </a:lnTo>
                  <a:lnTo>
                    <a:pt x="2480399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185999" y="8605503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32799" y="8605503"/>
              <a:ext cx="767080" cy="0"/>
            </a:xfrm>
            <a:custGeom>
              <a:avLst/>
              <a:gdLst/>
              <a:ahLst/>
              <a:cxnLst/>
              <a:rect l="l" t="t" r="r" b="b"/>
              <a:pathLst>
                <a:path w="767079">
                  <a:moveTo>
                    <a:pt x="0" y="0"/>
                  </a:moveTo>
                  <a:lnTo>
                    <a:pt x="7668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899600" y="8605503"/>
              <a:ext cx="767080" cy="0"/>
            </a:xfrm>
            <a:custGeom>
              <a:avLst/>
              <a:gdLst/>
              <a:ahLst/>
              <a:cxnLst/>
              <a:rect l="l" t="t" r="r" b="b"/>
              <a:pathLst>
                <a:path w="767079">
                  <a:moveTo>
                    <a:pt x="0" y="0"/>
                  </a:moveTo>
                  <a:lnTo>
                    <a:pt x="7668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8912906" y="8786897"/>
            <a:ext cx="2480945" cy="3175"/>
            <a:chOff x="3185999" y="8786896"/>
            <a:chExt cx="2480945" cy="3175"/>
          </a:xfrm>
        </p:grpSpPr>
        <p:sp>
          <p:nvSpPr>
            <p:cNvPr id="31" name="object 31"/>
            <p:cNvSpPr/>
            <p:nvPr/>
          </p:nvSpPr>
          <p:spPr>
            <a:xfrm>
              <a:off x="3185999" y="8788483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32799" y="8788483"/>
              <a:ext cx="767080" cy="0"/>
            </a:xfrm>
            <a:custGeom>
              <a:avLst/>
              <a:gdLst/>
              <a:ahLst/>
              <a:cxnLst/>
              <a:rect l="l" t="t" r="r" b="b"/>
              <a:pathLst>
                <a:path w="767079">
                  <a:moveTo>
                    <a:pt x="0" y="0"/>
                  </a:moveTo>
                  <a:lnTo>
                    <a:pt x="7668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99600" y="8788483"/>
              <a:ext cx="767080" cy="0"/>
            </a:xfrm>
            <a:custGeom>
              <a:avLst/>
              <a:gdLst/>
              <a:ahLst/>
              <a:cxnLst/>
              <a:rect l="l" t="t" r="r" b="b"/>
              <a:pathLst>
                <a:path w="767079">
                  <a:moveTo>
                    <a:pt x="0" y="0"/>
                  </a:moveTo>
                  <a:lnTo>
                    <a:pt x="7668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8912906" y="8969876"/>
            <a:ext cx="2480945" cy="3175"/>
            <a:chOff x="3185999" y="8969875"/>
            <a:chExt cx="2480945" cy="3175"/>
          </a:xfrm>
        </p:grpSpPr>
        <p:sp>
          <p:nvSpPr>
            <p:cNvPr id="35" name="object 35"/>
            <p:cNvSpPr/>
            <p:nvPr/>
          </p:nvSpPr>
          <p:spPr>
            <a:xfrm>
              <a:off x="3185999" y="8971463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132799" y="8971463"/>
              <a:ext cx="767080" cy="0"/>
            </a:xfrm>
            <a:custGeom>
              <a:avLst/>
              <a:gdLst/>
              <a:ahLst/>
              <a:cxnLst/>
              <a:rect l="l" t="t" r="r" b="b"/>
              <a:pathLst>
                <a:path w="767079">
                  <a:moveTo>
                    <a:pt x="0" y="0"/>
                  </a:moveTo>
                  <a:lnTo>
                    <a:pt x="7668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99600" y="8971463"/>
              <a:ext cx="767080" cy="0"/>
            </a:xfrm>
            <a:custGeom>
              <a:avLst/>
              <a:gdLst/>
              <a:ahLst/>
              <a:cxnLst/>
              <a:rect l="l" t="t" r="r" b="b"/>
              <a:pathLst>
                <a:path w="767079">
                  <a:moveTo>
                    <a:pt x="0" y="0"/>
                  </a:moveTo>
                  <a:lnTo>
                    <a:pt x="7668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8" name="object 3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81356" y="7801217"/>
            <a:ext cx="368391" cy="137541"/>
          </a:xfrm>
          <a:prstGeom prst="rect">
            <a:avLst/>
          </a:prstGeom>
        </p:spPr>
      </p:pic>
      <p:pic>
        <p:nvPicPr>
          <p:cNvPr id="39" name="object 3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37387" y="8437656"/>
            <a:ext cx="368391" cy="137541"/>
          </a:xfrm>
          <a:prstGeom prst="rect">
            <a:avLst/>
          </a:prstGeom>
        </p:spPr>
      </p:pic>
      <p:sp>
        <p:nvSpPr>
          <p:cNvPr id="40" name="object 40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00205" y="502346"/>
            <a:ext cx="3234690" cy="8064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marR="5080">
              <a:lnSpc>
                <a:spcPct val="112100"/>
              </a:lnSpc>
              <a:spcBef>
                <a:spcPts val="195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Recordatorio</a:t>
            </a: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trifásicas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0205" y="1673493"/>
            <a:ext cx="3699510" cy="8915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suposiciones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habitual.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recomienda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ficha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fabricante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/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9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trifásico</a:t>
            </a:r>
            <a:endParaRPr sz="950" dirty="0">
              <a:latin typeface="Microsoft Sans Serif"/>
              <a:cs typeface="Microsoft Sans Serif"/>
            </a:endParaRPr>
          </a:p>
          <a:p>
            <a:pPr marR="802640" algn="ctr">
              <a:spcBef>
                <a:spcPts val="405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4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223968" y="2594293"/>
            <a:ext cx="736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900206" y="2506002"/>
            <a:ext cx="1002665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910"/>
              </a:lnSpc>
              <a:spcBef>
                <a:spcPts val="100"/>
              </a:spcBef>
              <a:tabLst>
                <a:tab pos="231140" algn="l"/>
              </a:tabLst>
            </a:pPr>
            <a:r>
              <a:rPr sz="800" spc="-95" dirty="0">
                <a:solidFill>
                  <a:srgbClr val="3FAC39"/>
                </a:solidFill>
                <a:latin typeface="Microsoft Sans Serif"/>
                <a:cs typeface="Microsoft Sans Serif"/>
              </a:rPr>
              <a:t>S	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1.1×U×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-3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  <a:p>
            <a:pPr marL="74930">
              <a:lnSpc>
                <a:spcPts val="190"/>
              </a:lnSpc>
              <a:tabLst>
                <a:tab pos="800100" algn="l"/>
              </a:tabLst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	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286451" y="270402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305299" y="2864022"/>
            <a:ext cx="2844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1.1×U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299381" y="3034253"/>
            <a:ext cx="2330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Z×-3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00205" y="2945964"/>
            <a:ext cx="3022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31140" algn="l"/>
              </a:tabLst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728206" y="2952313"/>
            <a:ext cx="7207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60" dirty="0">
                <a:solidFill>
                  <a:srgbClr val="3FAC39"/>
                </a:solidFill>
                <a:latin typeface="Lucida Sans Unicode"/>
                <a:cs typeface="Lucida Sans Unicode"/>
              </a:rPr>
              <a:t>√(R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+X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28754" y="305569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998659" y="305569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361840" y="314398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900206" y="3336952"/>
            <a:ext cx="92900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Red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ascendente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874805" y="3513922"/>
            <a:ext cx="598170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3695" marR="30480" indent="-316230">
              <a:lnSpc>
                <a:spcPct val="144800"/>
              </a:lnSpc>
              <a:spcBef>
                <a:spcPts val="100"/>
              </a:spcBef>
              <a:tabLst>
                <a:tab pos="363220" algn="l"/>
              </a:tabLst>
            </a:pPr>
            <a:r>
              <a:rPr sz="1200" spc="-37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1200" spc="-7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200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		</a:t>
            </a: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lang="es-ES"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9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278451" y="385489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900205" y="3995073"/>
            <a:ext cx="88900" cy="368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8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785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018062" y="3959969"/>
            <a:ext cx="664845" cy="425450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R="113664" algn="r">
              <a:spcBef>
                <a:spcPts val="25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0,3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6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marR="85090" algn="r">
              <a:spcBef>
                <a:spcPts val="150"/>
              </a:spcBef>
            </a:pP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0,2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marL="117475">
              <a:spcBef>
                <a:spcPts val="145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0,1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150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00206" y="4524992"/>
            <a:ext cx="51625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Titulares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380114" y="4701962"/>
            <a:ext cx="81280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175">
              <a:lnSpc>
                <a:spcPct val="144800"/>
              </a:lnSpc>
              <a:spcBef>
                <a:spcPts val="100"/>
              </a:spcBef>
            </a:pPr>
            <a:r>
              <a:rPr sz="8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l</a:t>
            </a:r>
            <a:r>
              <a:rPr lang="es-ES" sz="8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9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00205" y="4851261"/>
            <a:ext cx="3009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8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ρ×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00206" y="6122126"/>
            <a:ext cx="116205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Generador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síncrono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747449" y="6353757"/>
            <a:ext cx="5905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60045" algn="l"/>
              </a:tabLst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	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(%)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900207" y="6448397"/>
            <a:ext cx="6318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(Ω)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(Ω)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921482" y="6387285"/>
            <a:ext cx="5778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15" baseline="-3125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lang="es-ES" sz="800" u="sng" spc="19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00" u="sng" spc="19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Carolina</a:t>
            </a:r>
            <a:r>
              <a:rPr sz="200" u="sng" spc="-1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del</a:t>
            </a:r>
            <a:r>
              <a:rPr sz="200" u="sng" spc="-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Sur </a:t>
            </a:r>
            <a:endParaRPr sz="200" dirty="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721082" y="6530338"/>
            <a:ext cx="6705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  <a:tabLst>
                <a:tab pos="457200" algn="l"/>
              </a:tabLst>
            </a:pP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675" spc="-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r	</a:t>
            </a: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923707" y="6760917"/>
            <a:ext cx="80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b="1" spc="50" dirty="0">
                <a:solidFill>
                  <a:srgbClr val="FFFFFF"/>
                </a:solidFill>
                <a:latin typeface="Trebuchet MS"/>
                <a:cs typeface="Trebuchet MS"/>
              </a:rPr>
              <a:t>X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870507" y="6786317"/>
            <a:ext cx="5594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b="1" spc="25" dirty="0">
                <a:solidFill>
                  <a:srgbClr val="FFFFFF"/>
                </a:solidFill>
                <a:latin typeface="Trebuchet MS"/>
                <a:cs typeface="Trebuchet MS"/>
              </a:rPr>
              <a:t>subtransitorio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0817304" y="6786317"/>
            <a:ext cx="4343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b="1" spc="20" dirty="0">
                <a:solidFill>
                  <a:srgbClr val="FFFFFF"/>
                </a:solidFill>
                <a:latin typeface="Trebuchet MS"/>
                <a:cs typeface="Trebuchet MS"/>
              </a:rPr>
              <a:t>Transitorio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764102" y="6786317"/>
            <a:ext cx="48450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b="1" spc="25" dirty="0">
                <a:solidFill>
                  <a:srgbClr val="FFFFFF"/>
                </a:solidFill>
                <a:latin typeface="Trebuchet MS"/>
                <a:cs typeface="Trebuchet MS"/>
              </a:rPr>
              <a:t>Permanente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82023" y="6870645"/>
            <a:ext cx="21336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b="1" spc="5" dirty="0">
                <a:solidFill>
                  <a:srgbClr val="FFFFFF"/>
                </a:solidFill>
                <a:latin typeface="Trebuchet MS"/>
                <a:cs typeface="Trebuchet MS"/>
              </a:rPr>
              <a:t>Carolina</a:t>
            </a:r>
            <a:r>
              <a:rPr sz="200" b="1" spc="-1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0" b="1" spc="5" dirty="0">
                <a:solidFill>
                  <a:srgbClr val="FFFFFF"/>
                </a:solidFill>
                <a:latin typeface="Trebuchet MS"/>
                <a:cs typeface="Trebuchet MS"/>
              </a:rPr>
              <a:t>del</a:t>
            </a:r>
            <a:r>
              <a:rPr sz="200" b="1" spc="-1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0" b="1" spc="5" dirty="0">
                <a:solidFill>
                  <a:srgbClr val="FFFFFF"/>
                </a:solidFill>
                <a:latin typeface="Trebuchet MS"/>
                <a:cs typeface="Trebuchet MS"/>
              </a:rPr>
              <a:t>Sur</a:t>
            </a:r>
            <a:endParaRPr sz="2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911007" y="6962948"/>
            <a:ext cx="2571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Turbo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911007" y="7145929"/>
            <a:ext cx="6216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857818" y="6950247"/>
            <a:ext cx="5543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857818" y="7133228"/>
            <a:ext cx="25025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958850" algn="l"/>
                <a:tab pos="190563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0804628" y="6950247"/>
            <a:ext cx="5543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751439" y="6950247"/>
            <a:ext cx="6635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00205" y="7430114"/>
            <a:ext cx="3291204" cy="2990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transformadores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59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(Orden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magnitud: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consultar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900205" y="7745515"/>
            <a:ext cx="1282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Ej.: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560605" y="7726464"/>
            <a:ext cx="12827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kV/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V;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0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75" spc="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lang="es-ES" sz="6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6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630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kVA;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882407" y="7720114"/>
            <a:ext cx="342900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2235">
              <a:lnSpc>
                <a:spcPts val="910"/>
              </a:lnSpc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8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ts val="190"/>
              </a:lnSpc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2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560605" y="7853465"/>
            <a:ext cx="16624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kV/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kV;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2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75" spc="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lang="es-ES" sz="6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8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A;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Ud</a:t>
            </a:r>
            <a:r>
              <a:rPr sz="7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300" baseline="-6944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Carolin</a:t>
            </a:r>
            <a:r>
              <a:rPr sz="300" spc="-104" baseline="-6944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800" spc="-34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300" spc="7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300" spc="-7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-37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800" spc="-420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300" spc="22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lang="es-ES" sz="300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9341047" y="8030044"/>
            <a:ext cx="5803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(%)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(%)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00206" y="8124683"/>
            <a:ext cx="3155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(Ω)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270805" y="8063572"/>
            <a:ext cx="102679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lang="es-ES" sz="2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Carolina</a:t>
            </a:r>
            <a:r>
              <a:rPr sz="200" u="sng" spc="-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del</a:t>
            </a:r>
            <a:r>
              <a:rPr sz="200" u="sng" spc="-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u="sng" spc="-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Su</a:t>
            </a:r>
            <a:r>
              <a:rPr sz="200" u="sng" spc="1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r</a:t>
            </a:r>
            <a:r>
              <a:rPr lang="es-ES" sz="2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3125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lang="es-ES" sz="1200" baseline="-312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Carolina</a:t>
            </a:r>
            <a:r>
              <a:rPr sz="200" u="sng" spc="-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del</a:t>
            </a:r>
            <a:r>
              <a:rPr sz="200" u="sng" spc="-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200" u="sng" spc="-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Su</a:t>
            </a:r>
            <a:r>
              <a:rPr sz="200" u="sng" spc="1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r</a:t>
            </a:r>
            <a:r>
              <a:rPr sz="200" u="sng" spc="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endParaRPr sz="200" dirty="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900217" y="8809514"/>
            <a:ext cx="2565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(%)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862105" y="8206624"/>
            <a:ext cx="2582545" cy="7429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10870">
              <a:spcBef>
                <a:spcPts val="100"/>
              </a:spcBef>
              <a:tabLst>
                <a:tab pos="1114425" algn="l"/>
              </a:tabLst>
            </a:pP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675" spc="-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r	</a:t>
            </a: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100</a:t>
            </a:r>
            <a:endParaRPr sz="800">
              <a:latin typeface="Microsoft Sans Serif"/>
              <a:cs typeface="Microsoft Sans Serif"/>
            </a:endParaRPr>
          </a:p>
          <a:p>
            <a:pPr marL="997585">
              <a:spcBef>
                <a:spcPts val="905"/>
              </a:spcBef>
              <a:tabLst>
                <a:tab pos="1764030" algn="l"/>
              </a:tabLst>
            </a:pPr>
            <a:r>
              <a:rPr sz="700" b="1" spc="30" dirty="0">
                <a:solidFill>
                  <a:srgbClr val="FFFFFF"/>
                </a:solidFill>
                <a:latin typeface="Trebuchet MS"/>
                <a:cs typeface="Trebuchet MS"/>
              </a:rPr>
              <a:t>MT/BT	</a:t>
            </a: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AT/MT</a:t>
            </a:r>
            <a:endParaRPr sz="750">
              <a:latin typeface="Trebuchet MS"/>
              <a:cs typeface="Trebuchet MS"/>
            </a:endParaRPr>
          </a:p>
          <a:p>
            <a:pPr marL="997585">
              <a:spcBef>
                <a:spcPts val="540"/>
              </a:spcBef>
              <a:tabLst>
                <a:tab pos="1764030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3150	5000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50000</a:t>
            </a:r>
            <a:endParaRPr sz="750">
              <a:latin typeface="Microsoft Sans Serif"/>
              <a:cs typeface="Microsoft Sans Serif"/>
            </a:endParaRPr>
          </a:p>
          <a:p>
            <a:pPr marL="997585">
              <a:spcBef>
                <a:spcPts val="540"/>
              </a:spcBef>
              <a:tabLst>
                <a:tab pos="1764030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7,5	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874805" y="8626533"/>
            <a:ext cx="3797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50" spc="-1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6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(kVA)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8973256" y="891289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02901" y="1728012"/>
            <a:ext cx="2484120" cy="6566534"/>
            <a:chOff x="575995" y="1728012"/>
            <a:chExt cx="2484120" cy="6566534"/>
          </a:xfrm>
        </p:grpSpPr>
        <p:sp>
          <p:nvSpPr>
            <p:cNvPr id="3" name="object 3"/>
            <p:cNvSpPr/>
            <p:nvPr/>
          </p:nvSpPr>
          <p:spPr>
            <a:xfrm>
              <a:off x="575995" y="1728012"/>
              <a:ext cx="2484120" cy="6566534"/>
            </a:xfrm>
            <a:custGeom>
              <a:avLst/>
              <a:gdLst/>
              <a:ahLst/>
              <a:cxnLst/>
              <a:rect l="l" t="t" r="r" b="b"/>
              <a:pathLst>
                <a:path w="2484120" h="6566534">
                  <a:moveTo>
                    <a:pt x="2484005" y="0"/>
                  </a:moveTo>
                  <a:lnTo>
                    <a:pt x="0" y="0"/>
                  </a:lnTo>
                  <a:lnTo>
                    <a:pt x="0" y="6566395"/>
                  </a:lnTo>
                  <a:lnTo>
                    <a:pt x="2484005" y="6566395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2109" y="2669359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72109" y="2785981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72109" y="2902605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09" y="3019229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72109" y="3135853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72109" y="3252476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72109" y="3369100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72109" y="3485724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72109" y="3602347"/>
              <a:ext cx="1318895" cy="0"/>
            </a:xfrm>
            <a:custGeom>
              <a:avLst/>
              <a:gdLst/>
              <a:ahLst/>
              <a:cxnLst/>
              <a:rect l="l" t="t" r="r" b="b"/>
              <a:pathLst>
                <a:path w="1318895">
                  <a:moveTo>
                    <a:pt x="0" y="0"/>
                  </a:moveTo>
                  <a:lnTo>
                    <a:pt x="1318869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991520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11313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31106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50898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0691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90484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10277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830070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949862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069655" y="2552259"/>
              <a:ext cx="0" cy="1167130"/>
            </a:xfrm>
            <a:custGeom>
              <a:avLst/>
              <a:gdLst/>
              <a:ahLst/>
              <a:cxnLst/>
              <a:rect l="l" t="t" r="r" b="b"/>
              <a:pathLst>
                <a:path h="1167129">
                  <a:moveTo>
                    <a:pt x="0" y="11665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71889" y="3039260"/>
              <a:ext cx="958215" cy="678815"/>
            </a:xfrm>
            <a:custGeom>
              <a:avLst/>
              <a:gdLst/>
              <a:ahLst/>
              <a:cxnLst/>
              <a:rect l="l" t="t" r="r" b="b"/>
              <a:pathLst>
                <a:path w="958214" h="678814">
                  <a:moveTo>
                    <a:pt x="0" y="0"/>
                  </a:moveTo>
                  <a:lnTo>
                    <a:pt x="234315" y="101942"/>
                  </a:lnTo>
                  <a:lnTo>
                    <a:pt x="396113" y="176618"/>
                  </a:lnTo>
                  <a:lnTo>
                    <a:pt x="465373" y="212371"/>
                  </a:lnTo>
                  <a:lnTo>
                    <a:pt x="503856" y="232230"/>
                  </a:lnTo>
                  <a:lnTo>
                    <a:pt x="525418" y="243343"/>
                  </a:lnTo>
                  <a:lnTo>
                    <a:pt x="543915" y="252857"/>
                  </a:lnTo>
                  <a:lnTo>
                    <a:pt x="570267" y="267259"/>
                  </a:lnTo>
                  <a:lnTo>
                    <a:pt x="610020" y="290252"/>
                  </a:lnTo>
                  <a:lnTo>
                    <a:pt x="656042" y="318100"/>
                  </a:lnTo>
                  <a:lnTo>
                    <a:pt x="701205" y="347067"/>
                  </a:lnTo>
                  <a:lnTo>
                    <a:pt x="738378" y="373418"/>
                  </a:lnTo>
                  <a:lnTo>
                    <a:pt x="767745" y="396074"/>
                  </a:lnTo>
                  <a:lnTo>
                    <a:pt x="784275" y="408811"/>
                  </a:lnTo>
                  <a:lnTo>
                    <a:pt x="830976" y="446244"/>
                  </a:lnTo>
                  <a:lnTo>
                    <a:pt x="859440" y="473038"/>
                  </a:lnTo>
                  <a:lnTo>
                    <a:pt x="891632" y="510127"/>
                  </a:lnTo>
                  <a:lnTo>
                    <a:pt x="922284" y="557045"/>
                  </a:lnTo>
                  <a:lnTo>
                    <a:pt x="946132" y="613328"/>
                  </a:lnTo>
                  <a:lnTo>
                    <a:pt x="957910" y="678510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72074" y="2971627"/>
              <a:ext cx="1197610" cy="746760"/>
            </a:xfrm>
            <a:custGeom>
              <a:avLst/>
              <a:gdLst/>
              <a:ahLst/>
              <a:cxnLst/>
              <a:rect l="l" t="t" r="r" b="b"/>
              <a:pathLst>
                <a:path w="1197610" h="746760">
                  <a:moveTo>
                    <a:pt x="0" y="0"/>
                  </a:moveTo>
                  <a:lnTo>
                    <a:pt x="326707" y="126796"/>
                  </a:lnTo>
                  <a:lnTo>
                    <a:pt x="418225" y="164851"/>
                  </a:lnTo>
                  <a:lnTo>
                    <a:pt x="469636" y="186205"/>
                  </a:lnTo>
                  <a:lnTo>
                    <a:pt x="499754" y="198661"/>
                  </a:lnTo>
                  <a:lnTo>
                    <a:pt x="527392" y="210019"/>
                  </a:lnTo>
                  <a:lnTo>
                    <a:pt x="567240" y="227850"/>
                  </a:lnTo>
                  <a:lnTo>
                    <a:pt x="625497" y="255388"/>
                  </a:lnTo>
                  <a:lnTo>
                    <a:pt x="688647" y="285912"/>
                  </a:lnTo>
                  <a:lnTo>
                    <a:pt x="743170" y="312700"/>
                  </a:lnTo>
                  <a:lnTo>
                    <a:pt x="799574" y="341808"/>
                  </a:lnTo>
                  <a:lnTo>
                    <a:pt x="863370" y="377264"/>
                  </a:lnTo>
                  <a:lnTo>
                    <a:pt x="901560" y="399821"/>
                  </a:lnTo>
                  <a:lnTo>
                    <a:pt x="973777" y="444903"/>
                  </a:lnTo>
                  <a:lnTo>
                    <a:pt x="1024852" y="482767"/>
                  </a:lnTo>
                  <a:lnTo>
                    <a:pt x="1083360" y="533971"/>
                  </a:lnTo>
                  <a:lnTo>
                    <a:pt x="1124148" y="576264"/>
                  </a:lnTo>
                  <a:lnTo>
                    <a:pt x="1155781" y="617408"/>
                  </a:lnTo>
                  <a:lnTo>
                    <a:pt x="1178431" y="658622"/>
                  </a:lnTo>
                  <a:lnTo>
                    <a:pt x="1192270" y="701125"/>
                  </a:lnTo>
                  <a:lnTo>
                    <a:pt x="1197470" y="746137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871296" y="2911731"/>
              <a:ext cx="1320800" cy="598805"/>
            </a:xfrm>
            <a:custGeom>
              <a:avLst/>
              <a:gdLst/>
              <a:ahLst/>
              <a:cxnLst/>
              <a:rect l="l" t="t" r="r" b="b"/>
              <a:pathLst>
                <a:path w="1320800" h="598804">
                  <a:moveTo>
                    <a:pt x="0" y="0"/>
                  </a:moveTo>
                  <a:lnTo>
                    <a:pt x="271475" y="94894"/>
                  </a:lnTo>
                  <a:lnTo>
                    <a:pt x="506387" y="182803"/>
                  </a:lnTo>
                  <a:lnTo>
                    <a:pt x="603600" y="220089"/>
                  </a:lnTo>
                  <a:lnTo>
                    <a:pt x="659828" y="241915"/>
                  </a:lnTo>
                  <a:lnTo>
                    <a:pt x="696510" y="256741"/>
                  </a:lnTo>
                  <a:lnTo>
                    <a:pt x="735088" y="273024"/>
                  </a:lnTo>
                  <a:lnTo>
                    <a:pt x="774330" y="289269"/>
                  </a:lnTo>
                  <a:lnTo>
                    <a:pt x="817530" y="307007"/>
                  </a:lnTo>
                  <a:lnTo>
                    <a:pt x="864911" y="327357"/>
                  </a:lnTo>
                  <a:lnTo>
                    <a:pt x="916697" y="351440"/>
                  </a:lnTo>
                  <a:lnTo>
                    <a:pt x="973112" y="380377"/>
                  </a:lnTo>
                  <a:lnTo>
                    <a:pt x="1101770" y="440392"/>
                  </a:lnTo>
                  <a:lnTo>
                    <a:pt x="1180846" y="483114"/>
                  </a:lnTo>
                  <a:lnTo>
                    <a:pt x="1242910" y="528989"/>
                  </a:lnTo>
                  <a:lnTo>
                    <a:pt x="1320533" y="598462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71296" y="2858834"/>
              <a:ext cx="1321435" cy="497840"/>
            </a:xfrm>
            <a:custGeom>
              <a:avLst/>
              <a:gdLst/>
              <a:ahLst/>
              <a:cxnLst/>
              <a:rect l="l" t="t" r="r" b="b"/>
              <a:pathLst>
                <a:path w="1321435" h="497839">
                  <a:moveTo>
                    <a:pt x="0" y="0"/>
                  </a:moveTo>
                  <a:lnTo>
                    <a:pt x="420052" y="139242"/>
                  </a:lnTo>
                  <a:lnTo>
                    <a:pt x="714857" y="242849"/>
                  </a:lnTo>
                  <a:lnTo>
                    <a:pt x="743088" y="253652"/>
                  </a:lnTo>
                  <a:lnTo>
                    <a:pt x="793010" y="272251"/>
                  </a:lnTo>
                  <a:lnTo>
                    <a:pt x="853085" y="294457"/>
                  </a:lnTo>
                  <a:lnTo>
                    <a:pt x="911779" y="316079"/>
                  </a:lnTo>
                  <a:lnTo>
                    <a:pt x="957554" y="332930"/>
                  </a:lnTo>
                  <a:lnTo>
                    <a:pt x="987308" y="344569"/>
                  </a:lnTo>
                  <a:lnTo>
                    <a:pt x="1029561" y="362053"/>
                  </a:lnTo>
                  <a:lnTo>
                    <a:pt x="1080303" y="383738"/>
                  </a:lnTo>
                  <a:lnTo>
                    <a:pt x="1135527" y="407979"/>
                  </a:lnTo>
                  <a:lnTo>
                    <a:pt x="1191226" y="433132"/>
                  </a:lnTo>
                  <a:lnTo>
                    <a:pt x="1243392" y="457551"/>
                  </a:lnTo>
                  <a:lnTo>
                    <a:pt x="1288016" y="479592"/>
                  </a:lnTo>
                  <a:lnTo>
                    <a:pt x="1321092" y="497611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72074" y="2811385"/>
              <a:ext cx="1320800" cy="446405"/>
            </a:xfrm>
            <a:custGeom>
              <a:avLst/>
              <a:gdLst/>
              <a:ahLst/>
              <a:cxnLst/>
              <a:rect l="l" t="t" r="r" b="b"/>
              <a:pathLst>
                <a:path w="1320800" h="446404">
                  <a:moveTo>
                    <a:pt x="0" y="0"/>
                  </a:moveTo>
                  <a:lnTo>
                    <a:pt x="360159" y="112801"/>
                  </a:lnTo>
                  <a:lnTo>
                    <a:pt x="619975" y="194475"/>
                  </a:lnTo>
                  <a:lnTo>
                    <a:pt x="957567" y="308038"/>
                  </a:lnTo>
                  <a:lnTo>
                    <a:pt x="1142424" y="374384"/>
                  </a:lnTo>
                  <a:lnTo>
                    <a:pt x="1241844" y="410898"/>
                  </a:lnTo>
                  <a:lnTo>
                    <a:pt x="1289848" y="430539"/>
                  </a:lnTo>
                  <a:lnTo>
                    <a:pt x="1320457" y="446265"/>
                  </a:lnTo>
                </a:path>
              </a:pathLst>
            </a:custGeom>
            <a:ln w="62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872074" y="2767825"/>
              <a:ext cx="1320800" cy="408305"/>
            </a:xfrm>
            <a:custGeom>
              <a:avLst/>
              <a:gdLst/>
              <a:ahLst/>
              <a:cxnLst/>
              <a:rect l="l" t="t" r="r" b="b"/>
              <a:pathLst>
                <a:path w="1320800" h="408305">
                  <a:moveTo>
                    <a:pt x="0" y="0"/>
                  </a:moveTo>
                  <a:lnTo>
                    <a:pt x="715645" y="213131"/>
                  </a:lnTo>
                  <a:lnTo>
                    <a:pt x="959891" y="286258"/>
                  </a:lnTo>
                  <a:lnTo>
                    <a:pt x="1146743" y="347076"/>
                  </a:lnTo>
                  <a:lnTo>
                    <a:pt x="1246558" y="380041"/>
                  </a:lnTo>
                  <a:lnTo>
                    <a:pt x="1293115" y="396575"/>
                  </a:lnTo>
                  <a:lnTo>
                    <a:pt x="1320190" y="408101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72074" y="2676813"/>
              <a:ext cx="1319530" cy="350520"/>
            </a:xfrm>
            <a:custGeom>
              <a:avLst/>
              <a:gdLst/>
              <a:ahLst/>
              <a:cxnLst/>
              <a:rect l="l" t="t" r="r" b="b"/>
              <a:pathLst>
                <a:path w="1319530" h="350519">
                  <a:moveTo>
                    <a:pt x="0" y="0"/>
                  </a:moveTo>
                  <a:lnTo>
                    <a:pt x="839330" y="220916"/>
                  </a:lnTo>
                  <a:lnTo>
                    <a:pt x="1077366" y="283146"/>
                  </a:lnTo>
                  <a:lnTo>
                    <a:pt x="1202782" y="319196"/>
                  </a:lnTo>
                  <a:lnTo>
                    <a:pt x="1269787" y="338180"/>
                  </a:lnTo>
                  <a:lnTo>
                    <a:pt x="1301058" y="346370"/>
                  </a:lnTo>
                  <a:lnTo>
                    <a:pt x="1319276" y="350037"/>
                  </a:lnTo>
                </a:path>
              </a:pathLst>
            </a:custGeom>
            <a:ln w="62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70518" y="2599025"/>
              <a:ext cx="1322070" cy="316865"/>
            </a:xfrm>
            <a:custGeom>
              <a:avLst/>
              <a:gdLst/>
              <a:ahLst/>
              <a:cxnLst/>
              <a:rect l="l" t="t" r="r" b="b"/>
              <a:pathLst>
                <a:path w="1322070" h="316864">
                  <a:moveTo>
                    <a:pt x="0" y="0"/>
                  </a:moveTo>
                  <a:lnTo>
                    <a:pt x="360159" y="88671"/>
                  </a:lnTo>
                  <a:lnTo>
                    <a:pt x="720305" y="174244"/>
                  </a:lnTo>
                  <a:lnTo>
                    <a:pt x="959891" y="230251"/>
                  </a:lnTo>
                  <a:lnTo>
                    <a:pt x="1198714" y="287032"/>
                  </a:lnTo>
                  <a:lnTo>
                    <a:pt x="1321816" y="316585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72851" y="3309226"/>
              <a:ext cx="677545" cy="63500"/>
            </a:xfrm>
            <a:custGeom>
              <a:avLst/>
              <a:gdLst/>
              <a:ahLst/>
              <a:cxnLst/>
              <a:rect l="l" t="t" r="r" b="b"/>
              <a:pathLst>
                <a:path w="677544" h="63500">
                  <a:moveTo>
                    <a:pt x="0" y="0"/>
                  </a:moveTo>
                  <a:lnTo>
                    <a:pt x="357035" y="35013"/>
                  </a:lnTo>
                  <a:lnTo>
                    <a:pt x="677519" y="63004"/>
                  </a:lnTo>
                </a:path>
              </a:pathLst>
            </a:custGeom>
            <a:ln w="622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870518" y="3336451"/>
              <a:ext cx="695960" cy="70485"/>
            </a:xfrm>
            <a:custGeom>
              <a:avLst/>
              <a:gdLst/>
              <a:ahLst/>
              <a:cxnLst/>
              <a:rect l="l" t="t" r="r" b="b"/>
              <a:pathLst>
                <a:path w="695960" h="70485">
                  <a:moveTo>
                    <a:pt x="0" y="0"/>
                  </a:moveTo>
                  <a:lnTo>
                    <a:pt x="360934" y="35775"/>
                  </a:lnTo>
                  <a:lnTo>
                    <a:pt x="695413" y="70015"/>
                  </a:lnTo>
                </a:path>
              </a:pathLst>
            </a:custGeom>
            <a:ln w="622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872074" y="3369899"/>
              <a:ext cx="749935" cy="84455"/>
            </a:xfrm>
            <a:custGeom>
              <a:avLst/>
              <a:gdLst/>
              <a:ahLst/>
              <a:cxnLst/>
              <a:rect l="l" t="t" r="r" b="b"/>
              <a:pathLst>
                <a:path w="749935" h="84454">
                  <a:moveTo>
                    <a:pt x="0" y="0"/>
                  </a:moveTo>
                  <a:lnTo>
                    <a:pt x="749871" y="84010"/>
                  </a:lnTo>
                </a:path>
              </a:pathLst>
            </a:custGeom>
            <a:ln w="622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871308" y="2552090"/>
              <a:ext cx="1321435" cy="1165860"/>
            </a:xfrm>
            <a:custGeom>
              <a:avLst/>
              <a:gdLst/>
              <a:ahLst/>
              <a:cxnLst/>
              <a:rect l="l" t="t" r="r" b="b"/>
              <a:pathLst>
                <a:path w="1321435" h="1165860">
                  <a:moveTo>
                    <a:pt x="1321358" y="1165783"/>
                  </a:moveTo>
                  <a:lnTo>
                    <a:pt x="0" y="1165783"/>
                  </a:lnTo>
                  <a:lnTo>
                    <a:pt x="0" y="0"/>
                  </a:lnTo>
                  <a:lnTo>
                    <a:pt x="1321358" y="0"/>
                  </a:lnTo>
                  <a:lnTo>
                    <a:pt x="1321358" y="1165783"/>
                  </a:lnTo>
                  <a:close/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059958" y="3331624"/>
              <a:ext cx="49530" cy="170180"/>
            </a:xfrm>
            <a:custGeom>
              <a:avLst/>
              <a:gdLst/>
              <a:ahLst/>
              <a:cxnLst/>
              <a:rect l="l" t="t" r="r" b="b"/>
              <a:pathLst>
                <a:path w="49530" h="170179">
                  <a:moveTo>
                    <a:pt x="0" y="169621"/>
                  </a:moveTo>
                  <a:lnTo>
                    <a:pt x="4916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97058" y="3383253"/>
              <a:ext cx="33655" cy="122555"/>
            </a:xfrm>
            <a:custGeom>
              <a:avLst/>
              <a:gdLst/>
              <a:ahLst/>
              <a:cxnLst/>
              <a:rect l="l" t="t" r="r" b="b"/>
              <a:pathLst>
                <a:path w="33655" h="122554">
                  <a:moveTo>
                    <a:pt x="0" y="122453"/>
                  </a:moveTo>
                  <a:lnTo>
                    <a:pt x="3329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39979" y="3445933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5" h="61595">
                  <a:moveTo>
                    <a:pt x="0" y="61468"/>
                  </a:moveTo>
                  <a:lnTo>
                    <a:pt x="140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9188" y="2889562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5">
                  <a:moveTo>
                    <a:pt x="0" y="0"/>
                  </a:moveTo>
                  <a:lnTo>
                    <a:pt x="0" y="147408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44789" y="2863104"/>
              <a:ext cx="29209" cy="35560"/>
            </a:xfrm>
            <a:custGeom>
              <a:avLst/>
              <a:gdLst/>
              <a:ahLst/>
              <a:cxnLst/>
              <a:rect l="l" t="t" r="r" b="b"/>
              <a:pathLst>
                <a:path w="29209" h="35560">
                  <a:moveTo>
                    <a:pt x="14719" y="0"/>
                  </a:moveTo>
                  <a:lnTo>
                    <a:pt x="0" y="35013"/>
                  </a:lnTo>
                  <a:lnTo>
                    <a:pt x="28790" y="35013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00206" y="3885891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5">
                  <a:moveTo>
                    <a:pt x="147408" y="0"/>
                  </a:moveTo>
                  <a:lnTo>
                    <a:pt x="0" y="0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639059" y="3871491"/>
              <a:ext cx="35560" cy="29209"/>
            </a:xfrm>
            <a:custGeom>
              <a:avLst/>
              <a:gdLst/>
              <a:ahLst/>
              <a:cxnLst/>
              <a:rect l="l" t="t" r="r" b="b"/>
              <a:pathLst>
                <a:path w="35560" h="29210">
                  <a:moveTo>
                    <a:pt x="0" y="0"/>
                  </a:moveTo>
                  <a:lnTo>
                    <a:pt x="0" y="28790"/>
                  </a:lnTo>
                  <a:lnTo>
                    <a:pt x="35013" y="147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880606" y="4560918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80606" y="4681584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80606" y="4802252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80606" y="4922918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80606" y="5043586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80606" y="5164253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80606" y="5284919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80606" y="5405587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80606" y="5526253"/>
              <a:ext cx="1369060" cy="0"/>
            </a:xfrm>
            <a:custGeom>
              <a:avLst/>
              <a:gdLst/>
              <a:ahLst/>
              <a:cxnLst/>
              <a:rect l="l" t="t" r="r" b="b"/>
              <a:pathLst>
                <a:path w="1369060">
                  <a:moveTo>
                    <a:pt x="0" y="0"/>
                  </a:moveTo>
                  <a:lnTo>
                    <a:pt x="1369021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4559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28909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253257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377605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501955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626304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750651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875001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999350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123699" y="4439766"/>
              <a:ext cx="0" cy="1207135"/>
            </a:xfrm>
            <a:custGeom>
              <a:avLst/>
              <a:gdLst/>
              <a:ahLst/>
              <a:cxnLst/>
              <a:rect l="l" t="t" r="r" b="b"/>
              <a:pathLst>
                <a:path h="1207135">
                  <a:moveTo>
                    <a:pt x="0" y="1206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880630" y="5181432"/>
              <a:ext cx="995680" cy="462915"/>
            </a:xfrm>
            <a:custGeom>
              <a:avLst/>
              <a:gdLst/>
              <a:ahLst/>
              <a:cxnLst/>
              <a:rect l="l" t="t" r="r" b="b"/>
              <a:pathLst>
                <a:path w="995680" h="462914">
                  <a:moveTo>
                    <a:pt x="0" y="0"/>
                  </a:moveTo>
                  <a:lnTo>
                    <a:pt x="265252" y="75095"/>
                  </a:lnTo>
                  <a:lnTo>
                    <a:pt x="473722" y="140017"/>
                  </a:lnTo>
                  <a:lnTo>
                    <a:pt x="505822" y="149899"/>
                  </a:lnTo>
                  <a:lnTo>
                    <a:pt x="542304" y="161780"/>
                  </a:lnTo>
                  <a:lnTo>
                    <a:pt x="596744" y="181217"/>
                  </a:lnTo>
                  <a:lnTo>
                    <a:pt x="633961" y="195440"/>
                  </a:lnTo>
                  <a:lnTo>
                    <a:pt x="677013" y="213453"/>
                  </a:lnTo>
                  <a:lnTo>
                    <a:pt x="744423" y="242697"/>
                  </a:lnTo>
                  <a:lnTo>
                    <a:pt x="794387" y="265667"/>
                  </a:lnTo>
                  <a:lnTo>
                    <a:pt x="844378" y="291780"/>
                  </a:lnTo>
                  <a:lnTo>
                    <a:pt x="891565" y="320846"/>
                  </a:lnTo>
                  <a:lnTo>
                    <a:pt x="933119" y="352675"/>
                  </a:lnTo>
                  <a:lnTo>
                    <a:pt x="966210" y="387077"/>
                  </a:lnTo>
                  <a:lnTo>
                    <a:pt x="988006" y="423861"/>
                  </a:lnTo>
                  <a:lnTo>
                    <a:pt x="995680" y="462838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880069" y="5133981"/>
              <a:ext cx="1243965" cy="510540"/>
            </a:xfrm>
            <a:custGeom>
              <a:avLst/>
              <a:gdLst/>
              <a:ahLst/>
              <a:cxnLst/>
              <a:rect l="l" t="t" r="r" b="b"/>
              <a:pathLst>
                <a:path w="1243964" h="510539">
                  <a:moveTo>
                    <a:pt x="0" y="0"/>
                  </a:moveTo>
                  <a:lnTo>
                    <a:pt x="249478" y="63004"/>
                  </a:lnTo>
                  <a:lnTo>
                    <a:pt x="372389" y="96456"/>
                  </a:lnTo>
                  <a:lnTo>
                    <a:pt x="498398" y="131470"/>
                  </a:lnTo>
                  <a:lnTo>
                    <a:pt x="590677" y="156672"/>
                  </a:lnTo>
                  <a:lnTo>
                    <a:pt x="647366" y="172688"/>
                  </a:lnTo>
                  <a:lnTo>
                    <a:pt x="691801" y="186370"/>
                  </a:lnTo>
                  <a:lnTo>
                    <a:pt x="747318" y="204571"/>
                  </a:lnTo>
                  <a:lnTo>
                    <a:pt x="800460" y="222501"/>
                  </a:lnTo>
                  <a:lnTo>
                    <a:pt x="850576" y="240282"/>
                  </a:lnTo>
                  <a:lnTo>
                    <a:pt x="898936" y="258512"/>
                  </a:lnTo>
                  <a:lnTo>
                    <a:pt x="946809" y="277786"/>
                  </a:lnTo>
                  <a:lnTo>
                    <a:pt x="995464" y="298704"/>
                  </a:lnTo>
                  <a:lnTo>
                    <a:pt x="1035148" y="316744"/>
                  </a:lnTo>
                  <a:lnTo>
                    <a:pt x="1080638" y="339340"/>
                  </a:lnTo>
                  <a:lnTo>
                    <a:pt x="1127611" y="366191"/>
                  </a:lnTo>
                  <a:lnTo>
                    <a:pt x="1171746" y="397002"/>
                  </a:lnTo>
                  <a:lnTo>
                    <a:pt x="1208718" y="431473"/>
                  </a:lnTo>
                  <a:lnTo>
                    <a:pt x="1234207" y="469308"/>
                  </a:lnTo>
                  <a:lnTo>
                    <a:pt x="1243888" y="510209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880350" y="5091976"/>
              <a:ext cx="1370965" cy="410209"/>
            </a:xfrm>
            <a:custGeom>
              <a:avLst/>
              <a:gdLst/>
              <a:ahLst/>
              <a:cxnLst/>
              <a:rect l="l" t="t" r="r" b="b"/>
              <a:pathLst>
                <a:path w="1370964" h="410210">
                  <a:moveTo>
                    <a:pt x="0" y="0"/>
                  </a:moveTo>
                  <a:lnTo>
                    <a:pt x="124752" y="30899"/>
                  </a:lnTo>
                  <a:lnTo>
                    <a:pt x="203763" y="49149"/>
                  </a:lnTo>
                  <a:lnTo>
                    <a:pt x="329815" y="79219"/>
                  </a:lnTo>
                  <a:lnTo>
                    <a:pt x="446681" y="107351"/>
                  </a:lnTo>
                  <a:lnTo>
                    <a:pt x="498132" y="119786"/>
                  </a:lnTo>
                  <a:lnTo>
                    <a:pt x="747052" y="182803"/>
                  </a:lnTo>
                  <a:lnTo>
                    <a:pt x="995972" y="255143"/>
                  </a:lnTo>
                  <a:lnTo>
                    <a:pt x="1084731" y="283696"/>
                  </a:lnTo>
                  <a:lnTo>
                    <a:pt x="1140164" y="302694"/>
                  </a:lnTo>
                  <a:lnTo>
                    <a:pt x="1185535" y="320669"/>
                  </a:lnTo>
                  <a:lnTo>
                    <a:pt x="1244104" y="346151"/>
                  </a:lnTo>
                  <a:lnTo>
                    <a:pt x="1304941" y="374169"/>
                  </a:lnTo>
                  <a:lnTo>
                    <a:pt x="1343969" y="394092"/>
                  </a:lnTo>
                  <a:lnTo>
                    <a:pt x="1364764" y="405992"/>
                  </a:lnTo>
                  <a:lnTo>
                    <a:pt x="1370901" y="409943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80630" y="5056193"/>
              <a:ext cx="1371600" cy="340995"/>
            </a:xfrm>
            <a:custGeom>
              <a:avLst/>
              <a:gdLst/>
              <a:ahLst/>
              <a:cxnLst/>
              <a:rect l="l" t="t" r="r" b="b"/>
              <a:pathLst>
                <a:path w="1371600" h="340995">
                  <a:moveTo>
                    <a:pt x="0" y="0"/>
                  </a:moveTo>
                  <a:lnTo>
                    <a:pt x="499389" y="109689"/>
                  </a:lnTo>
                  <a:lnTo>
                    <a:pt x="871994" y="198361"/>
                  </a:lnTo>
                  <a:lnTo>
                    <a:pt x="977360" y="225187"/>
                  </a:lnTo>
                  <a:lnTo>
                    <a:pt x="1038167" y="240855"/>
                  </a:lnTo>
                  <a:lnTo>
                    <a:pt x="1077534" y="251417"/>
                  </a:lnTo>
                  <a:lnTo>
                    <a:pt x="1118577" y="262928"/>
                  </a:lnTo>
                  <a:lnTo>
                    <a:pt x="1165777" y="276389"/>
                  </a:lnTo>
                  <a:lnTo>
                    <a:pt x="1222686" y="292992"/>
                  </a:lnTo>
                  <a:lnTo>
                    <a:pt x="1281275" y="310642"/>
                  </a:lnTo>
                  <a:lnTo>
                    <a:pt x="1333517" y="327247"/>
                  </a:lnTo>
                  <a:lnTo>
                    <a:pt x="1371384" y="340715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879998" y="5025857"/>
              <a:ext cx="1370965" cy="302260"/>
            </a:xfrm>
            <a:custGeom>
              <a:avLst/>
              <a:gdLst/>
              <a:ahLst/>
              <a:cxnLst/>
              <a:rect l="l" t="t" r="r" b="b"/>
              <a:pathLst>
                <a:path w="1370964" h="302260">
                  <a:moveTo>
                    <a:pt x="0" y="0"/>
                  </a:moveTo>
                  <a:lnTo>
                    <a:pt x="746607" y="154800"/>
                  </a:lnTo>
                  <a:lnTo>
                    <a:pt x="1120775" y="239585"/>
                  </a:lnTo>
                  <a:lnTo>
                    <a:pt x="1249813" y="270311"/>
                  </a:lnTo>
                  <a:lnTo>
                    <a:pt x="1318836" y="287035"/>
                  </a:lnTo>
                  <a:lnTo>
                    <a:pt x="1351252" y="295592"/>
                  </a:lnTo>
                  <a:lnTo>
                    <a:pt x="1370469" y="301815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880235" y="4996557"/>
              <a:ext cx="1371600" cy="278130"/>
            </a:xfrm>
            <a:custGeom>
              <a:avLst/>
              <a:gdLst/>
              <a:ahLst/>
              <a:cxnLst/>
              <a:rect l="l" t="t" r="r" b="b"/>
              <a:pathLst>
                <a:path w="1371600" h="278129">
                  <a:moveTo>
                    <a:pt x="0" y="0"/>
                  </a:moveTo>
                  <a:lnTo>
                    <a:pt x="565645" y="109931"/>
                  </a:lnTo>
                  <a:lnTo>
                    <a:pt x="1020965" y="201218"/>
                  </a:lnTo>
                  <a:lnTo>
                    <a:pt x="1199714" y="239750"/>
                  </a:lnTo>
                  <a:lnTo>
                    <a:pt x="1295814" y="260588"/>
                  </a:lnTo>
                  <a:lnTo>
                    <a:pt x="1342129" y="270923"/>
                  </a:lnTo>
                  <a:lnTo>
                    <a:pt x="1371523" y="277952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879904" y="4933289"/>
              <a:ext cx="1372235" cy="241935"/>
            </a:xfrm>
            <a:custGeom>
              <a:avLst/>
              <a:gdLst/>
              <a:ahLst/>
              <a:cxnLst/>
              <a:rect l="l" t="t" r="r" b="b"/>
              <a:pathLst>
                <a:path w="1372235" h="241935">
                  <a:moveTo>
                    <a:pt x="0" y="0"/>
                  </a:moveTo>
                  <a:lnTo>
                    <a:pt x="1371854" y="241668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79910" y="4880478"/>
              <a:ext cx="1372235" cy="217170"/>
            </a:xfrm>
            <a:custGeom>
              <a:avLst/>
              <a:gdLst/>
              <a:ahLst/>
              <a:cxnLst/>
              <a:rect l="l" t="t" r="r" b="b"/>
              <a:pathLst>
                <a:path w="1372235" h="217170">
                  <a:moveTo>
                    <a:pt x="0" y="0"/>
                  </a:moveTo>
                  <a:lnTo>
                    <a:pt x="1371854" y="216687"/>
                  </a:lnTo>
                </a:path>
              </a:pathLst>
            </a:custGeom>
            <a:ln w="62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879774" y="4439080"/>
              <a:ext cx="1372235" cy="1206500"/>
            </a:xfrm>
            <a:custGeom>
              <a:avLst/>
              <a:gdLst/>
              <a:ahLst/>
              <a:cxnLst/>
              <a:rect l="l" t="t" r="r" b="b"/>
              <a:pathLst>
                <a:path w="1372235" h="1206500">
                  <a:moveTo>
                    <a:pt x="1371612" y="1206195"/>
                  </a:moveTo>
                  <a:lnTo>
                    <a:pt x="0" y="1206195"/>
                  </a:lnTo>
                  <a:lnTo>
                    <a:pt x="0" y="0"/>
                  </a:lnTo>
                  <a:lnTo>
                    <a:pt x="1371612" y="0"/>
                  </a:lnTo>
                  <a:lnTo>
                    <a:pt x="1371612" y="1206195"/>
                  </a:lnTo>
                  <a:close/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59188" y="4923307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4">
                  <a:moveTo>
                    <a:pt x="0" y="0"/>
                  </a:moveTo>
                  <a:lnTo>
                    <a:pt x="0" y="147408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44789" y="4896849"/>
              <a:ext cx="29209" cy="35560"/>
            </a:xfrm>
            <a:custGeom>
              <a:avLst/>
              <a:gdLst/>
              <a:ahLst/>
              <a:cxnLst/>
              <a:rect l="l" t="t" r="r" b="b"/>
              <a:pathLst>
                <a:path w="29209" h="35560">
                  <a:moveTo>
                    <a:pt x="14719" y="0"/>
                  </a:moveTo>
                  <a:lnTo>
                    <a:pt x="0" y="35013"/>
                  </a:lnTo>
                  <a:lnTo>
                    <a:pt x="28790" y="35013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500206" y="581506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5">
                  <a:moveTo>
                    <a:pt x="147408" y="0"/>
                  </a:moveTo>
                  <a:lnTo>
                    <a:pt x="0" y="0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639059" y="5800660"/>
              <a:ext cx="35560" cy="29209"/>
            </a:xfrm>
            <a:custGeom>
              <a:avLst/>
              <a:gdLst/>
              <a:ahLst/>
              <a:cxnLst/>
              <a:rect l="l" t="t" r="r" b="b"/>
              <a:pathLst>
                <a:path w="35560" h="29210">
                  <a:moveTo>
                    <a:pt x="0" y="0"/>
                  </a:moveTo>
                  <a:lnTo>
                    <a:pt x="0" y="28790"/>
                  </a:lnTo>
                  <a:lnTo>
                    <a:pt x="35013" y="147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9056905" y="5693131"/>
            <a:ext cx="3672204" cy="299085"/>
            <a:chOff x="3329999" y="5693130"/>
            <a:chExt cx="3672204" cy="299085"/>
          </a:xfrm>
        </p:grpSpPr>
        <p:sp>
          <p:nvSpPr>
            <p:cNvPr id="75" name="object 75"/>
            <p:cNvSpPr/>
            <p:nvPr/>
          </p:nvSpPr>
          <p:spPr>
            <a:xfrm>
              <a:off x="3330003" y="5693130"/>
              <a:ext cx="3672204" cy="297815"/>
            </a:xfrm>
            <a:custGeom>
              <a:avLst/>
              <a:gdLst/>
              <a:ahLst/>
              <a:cxnLst/>
              <a:rect l="l" t="t" r="r" b="b"/>
              <a:pathLst>
                <a:path w="3672204" h="297814">
                  <a:moveTo>
                    <a:pt x="3672001" y="0"/>
                  </a:moveTo>
                  <a:lnTo>
                    <a:pt x="1836000" y="0"/>
                  </a:lnTo>
                  <a:lnTo>
                    <a:pt x="0" y="0"/>
                  </a:lnTo>
                  <a:lnTo>
                    <a:pt x="0" y="297281"/>
                  </a:lnTo>
                  <a:lnTo>
                    <a:pt x="1836000" y="297281"/>
                  </a:lnTo>
                  <a:lnTo>
                    <a:pt x="3672001" y="297281"/>
                  </a:lnTo>
                  <a:lnTo>
                    <a:pt x="3672001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329999" y="5990408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66000" y="5990408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9056905" y="6305151"/>
            <a:ext cx="3672204" cy="3175"/>
            <a:chOff x="3329999" y="6305150"/>
            <a:chExt cx="3672204" cy="3175"/>
          </a:xfrm>
        </p:grpSpPr>
        <p:sp>
          <p:nvSpPr>
            <p:cNvPr id="79" name="object 79"/>
            <p:cNvSpPr/>
            <p:nvPr/>
          </p:nvSpPr>
          <p:spPr>
            <a:xfrm>
              <a:off x="3329999" y="630673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166000" y="630673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9056905" y="6488131"/>
            <a:ext cx="3672204" cy="3175"/>
            <a:chOff x="3329999" y="6488130"/>
            <a:chExt cx="3672204" cy="3175"/>
          </a:xfrm>
        </p:grpSpPr>
        <p:sp>
          <p:nvSpPr>
            <p:cNvPr id="82" name="object 82"/>
            <p:cNvSpPr/>
            <p:nvPr/>
          </p:nvSpPr>
          <p:spPr>
            <a:xfrm>
              <a:off x="3329999" y="648971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166000" y="648971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4" name="object 84"/>
          <p:cNvGraphicFramePr>
            <a:graphicFrameLocks noGrp="1"/>
          </p:cNvGraphicFramePr>
          <p:nvPr/>
        </p:nvGraphicFramePr>
        <p:xfrm>
          <a:off x="9047907" y="6942150"/>
          <a:ext cx="3681094" cy="7319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55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4068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86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0104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4993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829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Datos</a:t>
                      </a:r>
                      <a:r>
                        <a:rPr sz="7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7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7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°C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400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ρ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828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α20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θe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aluminio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28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34800000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0.004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8900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56000000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0.0039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Acero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7850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7250000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0.0045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85" name="object 85"/>
          <p:cNvGraphicFramePr>
            <a:graphicFrameLocks noGrp="1"/>
          </p:cNvGraphicFramePr>
          <p:nvPr/>
        </p:nvGraphicFramePr>
        <p:xfrm>
          <a:off x="9038906" y="8297110"/>
          <a:ext cx="3689984" cy="12910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146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82003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1848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68453">
                <a:tc>
                  <a:txBody>
                    <a:bodyPr/>
                    <a:lstStyle/>
                    <a:p>
                      <a:pPr>
                        <a:lnSpc>
                          <a:spcPts val="775"/>
                        </a:lnSpc>
                        <a:spcBef>
                          <a:spcPts val="395"/>
                        </a:spcBef>
                      </a:pPr>
                      <a:r>
                        <a:rPr sz="1200" spc="15" baseline="17361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16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Densidad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nominal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soportada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cortocircuito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(Ampacidad)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A/mm²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ts val="775"/>
                        </a:lnSpc>
                        <a:spcBef>
                          <a:spcPts val="395"/>
                        </a:spcBef>
                      </a:pPr>
                      <a:r>
                        <a:rPr sz="1200" baseline="17361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</a:t>
                      </a:r>
                      <a:r>
                        <a:rPr sz="1200" spc="-52" baseline="17361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kr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16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tiempo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543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Capacidad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térmica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específica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J/(kg·K)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13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ρ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Masa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específica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kilos/m3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Conductividad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específica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1/(Ωm)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α20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Coeficiente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1/K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θb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conductor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inicio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cortocircuito.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θe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conductor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final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cortocircuito.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86" name="object 86"/>
          <p:cNvSpPr/>
          <p:nvPr/>
        </p:nvSpPr>
        <p:spPr>
          <a:xfrm>
            <a:off x="9946826" y="7775988"/>
            <a:ext cx="1499870" cy="0"/>
          </a:xfrm>
          <a:custGeom>
            <a:avLst/>
            <a:gdLst/>
            <a:ahLst/>
            <a:cxnLst/>
            <a:rect l="l" t="t" r="r" b="b"/>
            <a:pathLst>
              <a:path w="1499870">
                <a:moveTo>
                  <a:pt x="0" y="0"/>
                </a:moveTo>
                <a:lnTo>
                  <a:pt x="149957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8918206" y="502346"/>
            <a:ext cx="3234690" cy="8064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marR="5080">
              <a:lnSpc>
                <a:spcPct val="112100"/>
              </a:lnSpc>
              <a:spcBef>
                <a:spcPts val="195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Recordatorio</a:t>
            </a: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trifásicas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8918207" y="1636578"/>
            <a:ext cx="3822065" cy="2253615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marL="12700">
              <a:spcBef>
                <a:spcPts val="505"/>
              </a:spcBef>
            </a:pP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Cables</a:t>
            </a:r>
            <a:r>
              <a:rPr sz="9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conductores</a:t>
            </a:r>
            <a:endParaRPr sz="9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695"/>
              </a:spcBef>
              <a:buClr>
                <a:srgbClr val="3FAC39"/>
              </a:buClr>
              <a:buSzPct val="177777"/>
              <a:buChar char="•"/>
              <a:tabLst>
                <a:tab pos="121285" algn="l"/>
              </a:tabLst>
            </a:pP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450" dirty="0">
              <a:latin typeface="Microsoft Sans Serif"/>
              <a:cs typeface="Microsoft Sans Serif"/>
            </a:endParaRPr>
          </a:p>
          <a:p>
            <a:pPr marL="120650" marR="127000">
              <a:lnSpc>
                <a:spcPct val="145800"/>
              </a:lnSpc>
              <a:spcBef>
                <a:spcPts val="3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 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ampacidad,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clasificación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 para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controlar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temporal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trata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5080">
              <a:lnSpc>
                <a:spcPct val="145800"/>
              </a:lnSpc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deberse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sobrecarga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anormal,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volverse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eficiente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vibración circundante.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relé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extingue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vuelven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anormales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fenómeno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envejecimiento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490220">
              <a:lnSpc>
                <a:spcPct val="125000"/>
              </a:lnSpc>
              <a:spcBef>
                <a:spcPts val="2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motivo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recomienda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sensores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térmicos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545"/>
              </a:spcBef>
              <a:buClr>
                <a:srgbClr val="3FAC39"/>
              </a:buClr>
              <a:buSzPct val="200000"/>
              <a:buChar char="•"/>
              <a:tabLst>
                <a:tab pos="121285" algn="l"/>
              </a:tabLst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4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reactiva</a:t>
            </a:r>
            <a:endParaRPr sz="400" dirty="0">
              <a:latin typeface="Microsoft Sans Serif"/>
              <a:cs typeface="Microsoft Sans Serif"/>
            </a:endParaRPr>
          </a:p>
          <a:p>
            <a:pPr marL="120650">
              <a:spcBef>
                <a:spcPts val="220"/>
              </a:spcBef>
            </a:pPr>
            <a:r>
              <a:rPr sz="7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Ω/</a:t>
            </a:r>
            <a:r>
              <a:rPr sz="7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km</a:t>
            </a:r>
            <a:endParaRPr sz="750" dirty="0">
              <a:latin typeface="Microsoft Sans Serif"/>
              <a:cs typeface="Microsoft Sans Serif"/>
            </a:endParaRPr>
          </a:p>
          <a:p>
            <a:pPr marL="120650">
              <a:spcBef>
                <a:spcPts val="150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Núcleo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concéntrico,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monofásico.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328507" y="1855062"/>
            <a:ext cx="2240915" cy="11185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Relación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entre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0" dirty="0">
                <a:solidFill>
                  <a:srgbClr val="4C5152"/>
                </a:solidFill>
                <a:latin typeface="Trebuchet MS"/>
                <a:cs typeface="Trebuchet MS"/>
              </a:rPr>
              <a:t>la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5" dirty="0">
                <a:solidFill>
                  <a:srgbClr val="4C5152"/>
                </a:solidFill>
                <a:latin typeface="Trebuchet MS"/>
                <a:cs typeface="Trebuchet MS"/>
              </a:rPr>
              <a:t>densidad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30" dirty="0">
                <a:solidFill>
                  <a:srgbClr val="4C5152"/>
                </a:solidFill>
                <a:latin typeface="Trebuchet MS"/>
                <a:cs typeface="Trebuchet MS"/>
              </a:rPr>
              <a:t>nominal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resistencia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corriente</a:t>
            </a:r>
            <a:endParaRPr sz="550" dirty="0">
              <a:latin typeface="Trebuchet MS"/>
              <a:cs typeface="Trebuchet MS"/>
            </a:endParaRPr>
          </a:p>
          <a:p>
            <a:pPr marL="25400" marR="270510">
              <a:lnSpc>
                <a:spcPct val="181800"/>
              </a:lnSpc>
            </a:pPr>
            <a:r>
              <a:rPr sz="550" b="1" spc="25" dirty="0">
                <a:solidFill>
                  <a:srgbClr val="4C5152"/>
                </a:solidFill>
                <a:latin typeface="Trebuchet MS"/>
                <a:cs typeface="Trebuchet MS"/>
              </a:rPr>
              <a:t>soportada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0" dirty="0">
                <a:solidFill>
                  <a:srgbClr val="4C5152"/>
                </a:solidFill>
                <a:latin typeface="Trebuchet MS"/>
                <a:cs typeface="Trebuchet MS"/>
              </a:rPr>
              <a:t>en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cortocircuito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(T </a:t>
            </a:r>
            <a:r>
              <a:rPr sz="550" b="1" spc="-10" dirty="0">
                <a:solidFill>
                  <a:srgbClr val="4C5152"/>
                </a:solidFill>
                <a:latin typeface="Trebuchet MS"/>
                <a:cs typeface="Trebuchet MS"/>
              </a:rPr>
              <a:t>=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-10" dirty="0">
                <a:solidFill>
                  <a:srgbClr val="4C5152"/>
                </a:solidFill>
                <a:latin typeface="Trebuchet MS"/>
                <a:cs typeface="Trebuchet MS"/>
              </a:rPr>
              <a:t>1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0" dirty="0">
                <a:solidFill>
                  <a:srgbClr val="4C5152"/>
                </a:solidFill>
                <a:latin typeface="Trebuchet MS"/>
                <a:cs typeface="Trebuchet MS"/>
              </a:rPr>
              <a:t>s)</a:t>
            </a:r>
            <a:r>
              <a:rPr sz="550" b="1" spc="-2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-40" dirty="0">
                <a:solidFill>
                  <a:srgbClr val="4C5152"/>
                </a:solidFill>
                <a:latin typeface="Trebuchet MS"/>
                <a:cs typeface="Trebuchet MS"/>
              </a:rPr>
              <a:t>y</a:t>
            </a:r>
            <a:r>
              <a:rPr sz="600" b="1" spc="-60" baseline="-34722" dirty="0">
                <a:solidFill>
                  <a:srgbClr val="4C5152"/>
                </a:solidFill>
                <a:latin typeface="Trebuchet MS"/>
                <a:cs typeface="Trebuchet MS"/>
              </a:rPr>
              <a:t>k</a:t>
            </a:r>
            <a:r>
              <a:rPr sz="550" b="1" spc="-40" dirty="0">
                <a:solidFill>
                  <a:srgbClr val="4C5152"/>
                </a:solidFill>
                <a:latin typeface="Trebuchet MS"/>
                <a:cs typeface="Trebuchet MS"/>
              </a:rPr>
              <a:t>l</a:t>
            </a:r>
            <a:r>
              <a:rPr sz="600" b="1" spc="-60" baseline="-34722" dirty="0">
                <a:solidFill>
                  <a:srgbClr val="4C5152"/>
                </a:solidFill>
                <a:latin typeface="Trebuchet MS"/>
                <a:cs typeface="Trebuchet MS"/>
              </a:rPr>
              <a:t>r</a:t>
            </a:r>
            <a:r>
              <a:rPr sz="550" b="1" spc="-40" dirty="0">
                <a:solidFill>
                  <a:srgbClr val="4C5152"/>
                </a:solidFill>
                <a:latin typeface="Trebuchet MS"/>
                <a:cs typeface="Trebuchet MS"/>
              </a:rPr>
              <a:t>a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5" dirty="0" err="1">
                <a:solidFill>
                  <a:srgbClr val="4C5152"/>
                </a:solidFill>
                <a:latin typeface="Trebuchet MS"/>
                <a:cs typeface="Trebuchet MS"/>
              </a:rPr>
              <a:t>temperatura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0" dirty="0">
                <a:solidFill>
                  <a:srgbClr val="4C5152"/>
                </a:solidFill>
                <a:latin typeface="Trebuchet MS"/>
                <a:cs typeface="Trebuchet MS"/>
              </a:rPr>
              <a:t>del</a:t>
            </a:r>
            <a:r>
              <a:rPr lang="es-ES" sz="550" b="1" spc="1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0" dirty="0">
                <a:solidFill>
                  <a:srgbClr val="4C5152"/>
                </a:solidFill>
                <a:latin typeface="Trebuchet MS"/>
                <a:cs typeface="Trebuchet MS"/>
              </a:rPr>
              <a:t>conductor</a:t>
            </a:r>
            <a:endParaRPr sz="550" dirty="0">
              <a:latin typeface="Trebuchet MS"/>
              <a:cs typeface="Trebuchet MS"/>
            </a:endParaRPr>
          </a:p>
          <a:p>
            <a:pPr marL="25400">
              <a:spcBef>
                <a:spcPts val="590"/>
              </a:spcBef>
            </a:pP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Líneas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completas,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cobre;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líneas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puntos,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acero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baja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aleación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600" dirty="0">
              <a:latin typeface="Microsoft Sans Serif"/>
              <a:cs typeface="Microsoft Sans Serif"/>
            </a:endParaRPr>
          </a:p>
          <a:p>
            <a:pPr marL="125730">
              <a:lnSpc>
                <a:spcPts val="655"/>
              </a:lnSpc>
              <a:spcBef>
                <a:spcPts val="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endParaRPr sz="600" dirty="0">
              <a:latin typeface="Microsoft Sans Serif"/>
              <a:cs typeface="Microsoft Sans Serif"/>
            </a:endParaRPr>
          </a:p>
          <a:p>
            <a:pPr marL="102235">
              <a:lnSpc>
                <a:spcPts val="655"/>
              </a:lnSpc>
            </a:pPr>
            <a:r>
              <a:rPr lang="es-ES" sz="6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00" u="sng" spc="-2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A</a:t>
            </a:r>
            <a:r>
              <a:rPr sz="600" u="sng" spc="3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 </a:t>
            </a:r>
            <a:endParaRPr sz="600" dirty="0">
              <a:latin typeface="Microsoft Sans Serif"/>
              <a:cs typeface="Microsoft Sans Serif"/>
            </a:endParaRPr>
          </a:p>
          <a:p>
            <a:pPr marL="102235">
              <a:spcBef>
                <a:spcPts val="220"/>
              </a:spcBef>
            </a:pP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milímetros</a:t>
            </a:r>
            <a:r>
              <a:rPr sz="1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150" dirty="0">
              <a:latin typeface="Microsoft Sans Serif"/>
              <a:cs typeface="Microsoft Sans Serif"/>
            </a:endParaRPr>
          </a:p>
          <a:p>
            <a:pPr marL="130810">
              <a:spcBef>
                <a:spcPts val="5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160</a:t>
            </a:r>
            <a:endParaRPr sz="600" dirty="0">
              <a:latin typeface="Microsoft Sans Serif"/>
              <a:cs typeface="Microsoft Sans Serif"/>
            </a:endParaRPr>
          </a:p>
          <a:p>
            <a:pPr marL="130810">
              <a:spcBef>
                <a:spcPts val="19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140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303346" y="2928914"/>
            <a:ext cx="325755" cy="140423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25400">
              <a:spcBef>
                <a:spcPts val="135"/>
              </a:spcBef>
            </a:pPr>
            <a:r>
              <a:rPr sz="1200" i="1" spc="-142" baseline="-45138" dirty="0">
                <a:solidFill>
                  <a:srgbClr val="171514"/>
                </a:solidFill>
                <a:latin typeface="Arial"/>
                <a:cs typeface="Arial"/>
              </a:rPr>
              <a:t>S</a:t>
            </a:r>
            <a:r>
              <a:rPr sz="1200" i="1" spc="277" baseline="-45138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7911116" y="2747782"/>
            <a:ext cx="272415" cy="66484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97790">
              <a:spcBef>
                <a:spcPts val="17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r>
              <a:rPr sz="900" spc="7" baseline="23148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endParaRPr sz="900" baseline="23148">
              <a:latin typeface="Microsoft Sans Serif"/>
              <a:cs typeface="Microsoft Sans Serif"/>
            </a:endParaRPr>
          </a:p>
          <a:p>
            <a:pPr marL="25400">
              <a:spcBef>
                <a:spcPts val="65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ºC</a:t>
            </a:r>
            <a:endParaRPr sz="550">
              <a:latin typeface="Microsoft Sans Serif"/>
              <a:cs typeface="Microsoft Sans Serif"/>
            </a:endParaRPr>
          </a:p>
          <a:p>
            <a:pPr marL="25400">
              <a:spcBef>
                <a:spcPts val="24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250ºC</a:t>
            </a:r>
            <a:endParaRPr sz="550">
              <a:latin typeface="Microsoft Sans Serif"/>
              <a:cs typeface="Microsoft Sans Serif"/>
            </a:endParaRPr>
          </a:p>
          <a:p>
            <a:pPr marL="25400">
              <a:spcBef>
                <a:spcPts val="5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ºC</a:t>
            </a:r>
            <a:endParaRPr sz="550">
              <a:latin typeface="Microsoft Sans Serif"/>
              <a:cs typeface="Microsoft Sans Serif"/>
            </a:endParaRPr>
          </a:p>
          <a:p>
            <a:pPr marL="25400">
              <a:spcBef>
                <a:spcPts val="45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180ºC</a:t>
            </a:r>
            <a:endParaRPr sz="550">
              <a:latin typeface="Microsoft Sans Serif"/>
              <a:cs typeface="Microsoft Sans Serif"/>
            </a:endParaRPr>
          </a:p>
          <a:p>
            <a:pPr marL="25400">
              <a:spcBef>
                <a:spcPts val="9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160ºC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6381033" y="3057456"/>
            <a:ext cx="210820" cy="48260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R="43815" algn="r">
              <a:spcBef>
                <a:spcPts val="285"/>
              </a:spcBef>
            </a:pPr>
            <a:r>
              <a:rPr sz="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endParaRPr sz="550">
              <a:latin typeface="Microsoft Sans Serif"/>
              <a:cs typeface="Microsoft Sans Serif"/>
            </a:endParaRPr>
          </a:p>
          <a:p>
            <a:pPr marR="5080" algn="r">
              <a:spcBef>
                <a:spcPts val="204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endParaRPr sz="600">
              <a:latin typeface="Microsoft Sans Serif"/>
              <a:cs typeface="Microsoft Sans Serif"/>
            </a:endParaRPr>
          </a:p>
          <a:p>
            <a:pPr marR="5080" algn="r">
              <a:spcBef>
                <a:spcPts val="19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600">
              <a:latin typeface="Microsoft Sans Serif"/>
              <a:cs typeface="Microsoft Sans Serif"/>
            </a:endParaRPr>
          </a:p>
          <a:p>
            <a:pPr marR="5080" algn="r">
              <a:spcBef>
                <a:spcPts val="19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529367" y="3654619"/>
            <a:ext cx="565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7936515" y="3452448"/>
            <a:ext cx="2032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140ºC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6466580" y="3493875"/>
            <a:ext cx="455295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5400">
              <a:lnSpc>
                <a:spcPts val="670"/>
              </a:lnSpc>
            </a:pPr>
            <a:r>
              <a:rPr sz="900" spc="7" baseline="-46296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lang="es-ES" sz="900" spc="7" baseline="-46296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89" baseline="-46296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27" baseline="-34722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450" spc="-15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spc="60" baseline="-34722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300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ºC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6976073" y="3498580"/>
            <a:ext cx="792480" cy="202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250ºC</a:t>
            </a:r>
            <a:r>
              <a:rPr lang="es-ES"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ºC</a:t>
            </a:r>
            <a:endParaRPr sz="400" dirty="0">
              <a:latin typeface="Microsoft Sans Serif"/>
              <a:cs typeface="Microsoft Sans Serif"/>
            </a:endParaRPr>
          </a:p>
          <a:p>
            <a:pPr marL="379095">
              <a:spcBef>
                <a:spcPts val="445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100ºC</a:t>
            </a:r>
            <a:r>
              <a:rPr lang="es-ES"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120ºC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556395" y="3723321"/>
            <a:ext cx="1267460" cy="2231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ctr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110°C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130</a:t>
            </a:r>
            <a:endParaRPr sz="550">
              <a:latin typeface="Microsoft Sans Serif"/>
              <a:cs typeface="Microsoft Sans Serif"/>
            </a:endParaRPr>
          </a:p>
          <a:p>
            <a:pPr marL="23495" algn="ctr">
              <a:spcBef>
                <a:spcPts val="525"/>
              </a:spcBef>
            </a:pP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6353906" y="4041254"/>
            <a:ext cx="2137410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Aluminio,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aleación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aluminio,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aluminio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reforzado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54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acero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(ACSR)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8918206" y="4042128"/>
            <a:ext cx="3820160" cy="16259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endParaRPr sz="550" dirty="0">
              <a:latin typeface="Microsoft Sans Serif"/>
              <a:cs typeface="Microsoft Sans Serif"/>
            </a:endParaRPr>
          </a:p>
          <a:p>
            <a:pPr marL="120650">
              <a:spcBef>
                <a:spcPts val="39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conductores.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281940">
              <a:lnSpc>
                <a:spcPct val="134600"/>
              </a:lnSpc>
              <a:spcBef>
                <a:spcPts val="2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causado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cortocircuito,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conductor.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5080">
              <a:lnSpc>
                <a:spcPts val="1050"/>
              </a:lnSpc>
              <a:spcBef>
                <a:spcPts val="75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gráficos,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conoce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viceversa.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124460">
              <a:lnSpc>
                <a:spcPts val="105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altas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recomendadas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dan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 tabla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publicada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60865-1:2011.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alcanzan,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producirse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disminución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insignificante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resistencia,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empíricamente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pone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funcionamiento.</a:t>
            </a:r>
            <a:endParaRPr sz="600" dirty="0">
              <a:latin typeface="Microsoft Sans Serif"/>
              <a:cs typeface="Microsoft Sans Serif"/>
            </a:endParaRPr>
          </a:p>
          <a:p>
            <a:pPr marL="120650">
              <a:spcBef>
                <a:spcPts val="90"/>
              </a:spcBef>
            </a:pP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440570" y="4380051"/>
            <a:ext cx="184785" cy="713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685">
              <a:lnSpc>
                <a:spcPts val="660"/>
              </a:lnSpc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ts val="660"/>
              </a:lnSpc>
            </a:pPr>
            <a:r>
              <a:rPr lang="es-ES" sz="6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00" u="sng" spc="-2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A</a:t>
            </a:r>
            <a:r>
              <a:rPr sz="600" u="sng" spc="3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 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ts val="295"/>
              </a:lnSpc>
              <a:spcBef>
                <a:spcPts val="220"/>
              </a:spcBef>
            </a:pP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milímetros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150" dirty="0">
              <a:latin typeface="Microsoft Sans Serif"/>
              <a:cs typeface="Microsoft Sans Serif"/>
            </a:endParaRPr>
          </a:p>
          <a:p>
            <a:pPr marL="25400">
              <a:lnSpc>
                <a:spcPts val="715"/>
              </a:lnSpc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160</a:t>
            </a:r>
            <a:endParaRPr sz="600" dirty="0">
              <a:latin typeface="Microsoft Sans Serif"/>
              <a:cs typeface="Microsoft Sans Serif"/>
            </a:endParaRPr>
          </a:p>
          <a:p>
            <a:pPr marL="25400">
              <a:spcBef>
                <a:spcPts val="23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140</a:t>
            </a:r>
            <a:endParaRPr sz="600" dirty="0">
              <a:latin typeface="Microsoft Sans Serif"/>
              <a:cs typeface="Microsoft Sans Serif"/>
            </a:endParaRPr>
          </a:p>
          <a:p>
            <a:pPr marL="25400">
              <a:spcBef>
                <a:spcPts val="234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endParaRPr sz="600" dirty="0">
              <a:latin typeface="Microsoft Sans Serif"/>
              <a:cs typeface="Microsoft Sans Serif"/>
            </a:endParaRPr>
          </a:p>
          <a:p>
            <a:pPr marL="25400">
              <a:spcBef>
                <a:spcPts val="229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6535528" y="5581065"/>
            <a:ext cx="565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8129813" y="4910997"/>
            <a:ext cx="565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072467" y="4965415"/>
            <a:ext cx="7366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303346" y="5034494"/>
            <a:ext cx="320675" cy="542925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25400">
              <a:spcBef>
                <a:spcPts val="390"/>
              </a:spcBef>
            </a:pPr>
            <a:r>
              <a:rPr sz="1200" i="1" spc="-30" baseline="10416" dirty="0" err="1">
                <a:solidFill>
                  <a:srgbClr val="171514"/>
                </a:solidFill>
                <a:latin typeface="Arial"/>
                <a:cs typeface="Arial"/>
              </a:rPr>
              <a:t>S</a:t>
            </a:r>
            <a:r>
              <a:rPr sz="600" spc="-30" baseline="694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</a:t>
            </a:r>
            <a:r>
              <a:rPr lang="es-ES" sz="600" spc="142" baseline="694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42" baseline="694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endParaRPr sz="600" dirty="0">
              <a:latin typeface="Microsoft Sans Serif"/>
              <a:cs typeface="Microsoft Sans Serif"/>
            </a:endParaRPr>
          </a:p>
          <a:p>
            <a:pPr marL="194310">
              <a:spcBef>
                <a:spcPts val="19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600" dirty="0">
              <a:latin typeface="Microsoft Sans Serif"/>
              <a:cs typeface="Microsoft Sans Serif"/>
            </a:endParaRPr>
          </a:p>
          <a:p>
            <a:pPr marL="194310">
              <a:spcBef>
                <a:spcPts val="229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600" dirty="0">
              <a:latin typeface="Microsoft Sans Serif"/>
              <a:cs typeface="Microsoft Sans Serif"/>
            </a:endParaRPr>
          </a:p>
          <a:p>
            <a:pPr marL="194310">
              <a:spcBef>
                <a:spcPts val="23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8006902" y="5037265"/>
            <a:ext cx="221615" cy="2870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ts val="650"/>
              </a:lnSpc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ºC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650"/>
              </a:lnSpc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250ºC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9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ºC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8006901" y="5281382"/>
            <a:ext cx="2032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180ºC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8006901" y="5333390"/>
            <a:ext cx="203200" cy="208389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>
              <a:spcBef>
                <a:spcPts val="204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160ºC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11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140ºC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6568395" y="5510726"/>
            <a:ext cx="1267460" cy="379095"/>
          </a:xfrm>
          <a:prstGeom prst="rect">
            <a:avLst/>
          </a:prstGeom>
        </p:spPr>
        <p:txBody>
          <a:bodyPr vert="horz" wrap="square" lIns="0" tIns="51435" rIns="0" bIns="0" rtlCol="0">
            <a:spAutoFit/>
          </a:bodyPr>
          <a:lstStyle/>
          <a:p>
            <a:pPr marR="40640" algn="r">
              <a:spcBef>
                <a:spcPts val="405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100ºC</a:t>
            </a:r>
            <a:r>
              <a:rPr lang="es-ES" sz="450" spc="11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1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120ºC</a:t>
            </a:r>
            <a:endParaRPr sz="450" dirty="0">
              <a:latin typeface="Microsoft Sans Serif"/>
              <a:cs typeface="Microsoft Sans Serif"/>
            </a:endParaRPr>
          </a:p>
          <a:p>
            <a:pPr marR="5080" algn="r">
              <a:spcBef>
                <a:spcPts val="375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110°C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130</a:t>
            </a:r>
            <a:endParaRPr sz="550" dirty="0">
              <a:latin typeface="Microsoft Sans Serif"/>
              <a:cs typeface="Microsoft Sans Serif"/>
            </a:endParaRPr>
          </a:p>
          <a:p>
            <a:pPr algn="ctr">
              <a:spcBef>
                <a:spcPts val="420"/>
              </a:spcBef>
            </a:pP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056905" y="5720508"/>
            <a:ext cx="811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b="1" spc="10" dirty="0">
                <a:solidFill>
                  <a:srgbClr val="FFFFFF"/>
                </a:solidFill>
                <a:latin typeface="Trebuchet MS"/>
                <a:cs typeface="Trebuchet MS"/>
              </a:rPr>
              <a:t>Tipo</a:t>
            </a:r>
            <a:r>
              <a:rPr sz="700" b="1" spc="-5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700" b="1" spc="-5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FFFFFF"/>
                </a:solidFill>
                <a:latin typeface="Trebuchet MS"/>
                <a:cs typeface="Trebuchet MS"/>
              </a:rPr>
              <a:t>conductor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0892906" y="5711619"/>
            <a:ext cx="1649730" cy="2428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15399"/>
              </a:lnSpc>
              <a:spcBef>
                <a:spcPts val="100"/>
              </a:spcBef>
            </a:pPr>
            <a:r>
              <a:rPr sz="650" b="1" spc="25" dirty="0">
                <a:solidFill>
                  <a:srgbClr val="FFFFFF"/>
                </a:solidFill>
                <a:latin typeface="Trebuchet MS"/>
                <a:cs typeface="Trebuchet MS"/>
              </a:rPr>
              <a:t>Temperatura</a:t>
            </a:r>
            <a:r>
              <a:rPr sz="65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45" dirty="0">
                <a:solidFill>
                  <a:srgbClr val="FFFFFF"/>
                </a:solidFill>
                <a:latin typeface="Trebuchet MS"/>
                <a:cs typeface="Trebuchet MS"/>
              </a:rPr>
              <a:t>máxima</a:t>
            </a:r>
            <a:r>
              <a:rPr sz="65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30" dirty="0" err="1">
                <a:solidFill>
                  <a:srgbClr val="FFFFFF"/>
                </a:solidFill>
                <a:latin typeface="Trebuchet MS"/>
                <a:cs typeface="Trebuchet MS"/>
              </a:rPr>
              <a:t>recomendada</a:t>
            </a:r>
            <a:r>
              <a:rPr sz="65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15" dirty="0">
                <a:solidFill>
                  <a:srgbClr val="FFFFFF"/>
                </a:solidFill>
                <a:latin typeface="Trebuchet MS"/>
                <a:cs typeface="Trebuchet MS"/>
              </a:rPr>
              <a:t>del</a:t>
            </a:r>
            <a:r>
              <a:rPr lang="es-ES" sz="650" b="1" spc="1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25" dirty="0">
                <a:solidFill>
                  <a:srgbClr val="FFFFFF"/>
                </a:solidFill>
                <a:latin typeface="Trebuchet MS"/>
                <a:cs typeface="Trebuchet MS"/>
              </a:rPr>
              <a:t>conductor</a:t>
            </a:r>
            <a:r>
              <a:rPr sz="6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25" dirty="0">
                <a:solidFill>
                  <a:srgbClr val="FFFFFF"/>
                </a:solidFill>
                <a:latin typeface="Trebuchet MS"/>
                <a:cs typeface="Trebuchet MS"/>
              </a:rPr>
              <a:t>en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30" dirty="0">
                <a:solidFill>
                  <a:srgbClr val="FFFFFF"/>
                </a:solidFill>
                <a:latin typeface="Trebuchet MS"/>
                <a:cs typeface="Trebuchet MS"/>
              </a:rPr>
              <a:t>caso</a:t>
            </a:r>
            <a:r>
              <a:rPr sz="6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15" dirty="0">
                <a:solidFill>
                  <a:srgbClr val="FFFFFF"/>
                </a:solidFill>
                <a:latin typeface="Trebuchet MS"/>
                <a:cs typeface="Trebuchet MS"/>
              </a:rPr>
              <a:t>cortocircuito</a:t>
            </a:r>
            <a:r>
              <a:rPr sz="6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45" dirty="0">
                <a:solidFill>
                  <a:srgbClr val="FFFFFF"/>
                </a:solidFill>
                <a:latin typeface="Trebuchet MS"/>
                <a:cs typeface="Trebuchet MS"/>
              </a:rPr>
              <a:t>°C</a:t>
            </a:r>
            <a:endParaRPr sz="650" dirty="0">
              <a:latin typeface="Trebuchet MS"/>
              <a:cs typeface="Trebuchet MS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6353922" y="6027697"/>
            <a:ext cx="2377440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conductores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desnudos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tienen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suficiente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resistencia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térmica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corta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540"/>
              </a:spcBef>
            </a:pP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duración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siempre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>
                <a:solidFill>
                  <a:srgbClr val="4C5152"/>
                </a:solidFill>
                <a:latin typeface="Microsoft Sans Serif"/>
                <a:cs typeface="Microsoft Sans Serif"/>
              </a:rPr>
              <a:t>se</a:t>
            </a:r>
            <a:r>
              <a:rPr sz="55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smtClean="0">
                <a:solidFill>
                  <a:srgbClr val="4C5152"/>
                </a:solidFill>
                <a:latin typeface="Microsoft Sans Serif"/>
                <a:cs typeface="Microsoft Sans Serif"/>
              </a:rPr>
              <a:t>cump</a:t>
            </a:r>
            <a:r>
              <a:rPr lang="es-AR" sz="550" spc="20" dirty="0" smtClean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50" spc="15" smtClean="0">
                <a:solidFill>
                  <a:srgbClr val="4C5152"/>
                </a:solidFill>
                <a:latin typeface="Microsoft Sans Serif"/>
                <a:cs typeface="Microsoft Sans Serif"/>
              </a:rPr>
              <a:t>siguiente</a:t>
            </a:r>
            <a:r>
              <a:rPr sz="550" spc="-5" smtClean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relación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densidad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9044205" y="5942356"/>
            <a:ext cx="2035810" cy="321883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12700">
              <a:spcBef>
                <a:spcPts val="590"/>
              </a:spcBef>
              <a:tabLst>
                <a:tab pos="184848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desnudos,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macizos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trenzados: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Cu,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34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aleación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330325" y="6351583"/>
            <a:ext cx="3594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600" spc="37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th</a:t>
            </a:r>
            <a:r>
              <a:rPr sz="600" spc="22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3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todos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6328497" y="6285089"/>
            <a:ext cx="2369820" cy="1529715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25400" algn="just">
              <a:spcBef>
                <a:spcPts val="47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equivalente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térmica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65" dirty="0">
                <a:solidFill>
                  <a:srgbClr val="4C5152"/>
                </a:solidFill>
                <a:latin typeface="Microsoft Sans Serif"/>
                <a:cs typeface="Microsoft Sans Serif"/>
              </a:rPr>
              <a:t>S</a:t>
            </a:r>
            <a:endParaRPr sz="550" dirty="0">
              <a:latin typeface="Microsoft Sans Serif"/>
              <a:cs typeface="Microsoft Sans Serif"/>
            </a:endParaRPr>
          </a:p>
          <a:p>
            <a:pPr marL="25400" algn="just">
              <a:spcBef>
                <a:spcPts val="440"/>
              </a:spcBef>
            </a:pP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V</a:t>
            </a:r>
            <a:r>
              <a:rPr sz="650" spc="-3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00" spc="15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600" spc="37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lores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T.</a:t>
            </a:r>
            <a:endParaRPr sz="650" dirty="0">
              <a:latin typeface="Microsoft Sans Serif"/>
              <a:cs typeface="Microsoft Sans Serif"/>
            </a:endParaRPr>
          </a:p>
          <a:p>
            <a:pPr marL="25400" algn="just">
              <a:spcBef>
                <a:spcPts val="370"/>
              </a:spcBef>
            </a:pPr>
            <a:r>
              <a:rPr sz="700" spc="-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600" spc="37" baseline="-34722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th</a:t>
            </a:r>
            <a:r>
              <a:rPr lang="es-ES" sz="600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45" dirty="0">
                <a:solidFill>
                  <a:srgbClr val="3FAC39"/>
                </a:solidFill>
                <a:latin typeface="Lucida Sans Unicode"/>
                <a:cs typeface="Lucida Sans Unicode"/>
              </a:rPr>
              <a:t>≤</a:t>
            </a:r>
            <a:r>
              <a:rPr sz="650" spc="-40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650" spc="-80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50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650" spc="-254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00" spc="44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00" spc="-44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70" dirty="0">
                <a:solidFill>
                  <a:srgbClr val="3FAC39"/>
                </a:solidFill>
                <a:latin typeface="Lucida Sans Unicode"/>
                <a:cs typeface="Lucida Sans Unicode"/>
              </a:rPr>
              <a:t>√(T</a:t>
            </a:r>
            <a:r>
              <a:rPr sz="650" spc="-40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650" spc="-100" dirty="0">
                <a:solidFill>
                  <a:srgbClr val="3FAC39"/>
                </a:solidFill>
                <a:latin typeface="Lucida Sans Unicode"/>
                <a:cs typeface="Lucida Sans Unicode"/>
              </a:rPr>
              <a:t>/</a:t>
            </a:r>
            <a:r>
              <a:rPr sz="650" spc="-220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600" spc="-44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650" spc="-29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600" spc="44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00" spc="60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650" dirty="0">
              <a:latin typeface="Microsoft Sans Serif"/>
              <a:cs typeface="Microsoft Sans Serif"/>
            </a:endParaRPr>
          </a:p>
          <a:p>
            <a:pPr marL="25400" marR="30480" algn="just">
              <a:lnSpc>
                <a:spcPts val="1200"/>
              </a:lnSpc>
              <a:spcBef>
                <a:spcPts val="100"/>
              </a:spcBef>
            </a:pP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núcleo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acero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aluminio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reforzado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lang="es-ES"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acero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(ACSR)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se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tendrá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cuenta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calcular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área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sección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transversal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estimación.</a:t>
            </a:r>
            <a:endParaRPr sz="650" dirty="0">
              <a:latin typeface="Microsoft Sans Serif"/>
              <a:cs typeface="Microsoft Sans Serif"/>
            </a:endParaRPr>
          </a:p>
          <a:p>
            <a:pPr marL="25400" algn="just">
              <a:spcBef>
                <a:spcPts val="459"/>
              </a:spcBef>
            </a:pP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densidad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corriente.</a:t>
            </a:r>
            <a:endParaRPr sz="500" dirty="0">
              <a:latin typeface="Microsoft Sans Serif"/>
              <a:cs typeface="Microsoft Sans Serif"/>
            </a:endParaRPr>
          </a:p>
          <a:p>
            <a:pPr marL="25400" marR="50800">
              <a:lnSpc>
                <a:spcPct val="166600"/>
              </a:lnSpc>
              <a:spcBef>
                <a:spcPts val="20"/>
              </a:spcBef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Cuando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producen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varios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cortocircuitos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intervalo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de</a:t>
            </a:r>
            <a:r>
              <a:rPr lang="es-ES"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tiempo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entre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ellos,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la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 </a:t>
            </a:r>
            <a:r>
              <a:rPr sz="6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resultante</a:t>
            </a:r>
            <a:r>
              <a:rPr lang="es-ES"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: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044205" y="6321370"/>
            <a:ext cx="20358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84848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desnudos,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macizos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trenzados: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300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9032506" y="6578935"/>
            <a:ext cx="356870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°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lang="es-ES"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base,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fórmula: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0009138" y="7774408"/>
            <a:ext cx="398145" cy="355224"/>
          </a:xfrm>
          <a:prstGeom prst="rect">
            <a:avLst/>
          </a:prstGeom>
        </p:spPr>
        <p:txBody>
          <a:bodyPr vert="horz" wrap="square" lIns="0" tIns="64769" rIns="0" bIns="0" rtlCol="0">
            <a:spAutoFit/>
          </a:bodyPr>
          <a:lstStyle/>
          <a:p>
            <a:pPr algn="ctr">
              <a:spcBef>
                <a:spcPts val="509"/>
              </a:spcBef>
            </a:pPr>
            <a:r>
              <a:rPr sz="75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k20×c×ρ</a:t>
            </a:r>
            <a:endParaRPr sz="750">
              <a:latin typeface="Microsoft Sans Serif"/>
              <a:cs typeface="Microsoft Sans Serif"/>
            </a:endParaRPr>
          </a:p>
          <a:p>
            <a:pPr marL="45720" algn="ctr">
              <a:spcBef>
                <a:spcPts val="440"/>
              </a:spcBef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α20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0682208" y="7764563"/>
            <a:ext cx="772795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" marR="5080" indent="-27305">
              <a:lnSpc>
                <a:spcPct val="154500"/>
              </a:lnSpc>
              <a:spcBef>
                <a:spcPts val="100"/>
              </a:spcBef>
            </a:pPr>
            <a:r>
              <a:rPr sz="750" u="sng" spc="5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1+α20×(θe-20)</a:t>
            </a:r>
            <a:r>
              <a:rPr lang="es-ES" sz="7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1+α20×(θb-20)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6660249" y="7933790"/>
            <a:ext cx="7810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9000807" y="7942311"/>
            <a:ext cx="1835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7" baseline="17361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tr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9242206" y="7908784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9640884" y="7718283"/>
            <a:ext cx="177800" cy="375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23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endParaRPr sz="23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9360807" y="7765832"/>
            <a:ext cx="292735" cy="379095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38100">
              <a:spcBef>
                <a:spcPts val="530"/>
              </a:spcBef>
            </a:pPr>
            <a:r>
              <a:rPr lang="es-ES" sz="8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800" u="sng" spc="2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800" u="sng" spc="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1</a:t>
            </a:r>
            <a:r>
              <a:rPr sz="800" u="sng" spc="-2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endParaRPr sz="800" dirty="0">
              <a:latin typeface="Microsoft Sans Serif"/>
              <a:cs typeface="Microsoft Sans Serif"/>
            </a:endParaRPr>
          </a:p>
          <a:p>
            <a:pPr marL="70485">
              <a:spcBef>
                <a:spcPts val="430"/>
              </a:spcBef>
            </a:pP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-T</a:t>
            </a:r>
            <a:r>
              <a:rPr sz="800" spc="-1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3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kr</a:t>
            </a:r>
            <a:endParaRPr sz="675" baseline="-30864" dirty="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0477366" y="7908784"/>
            <a:ext cx="23050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en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353906" y="7933845"/>
            <a:ext cx="35433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71450" algn="l"/>
              </a:tabLst>
            </a:pPr>
            <a:r>
              <a:rPr sz="70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t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000" spc="-135" dirty="0">
                <a:solidFill>
                  <a:srgbClr val="3FAC39"/>
                </a:solidFill>
                <a:latin typeface="Lucida Sans Unicode"/>
                <a:cs typeface="Lucida Sans Unicode"/>
              </a:rPr>
              <a:t>∑</a:t>
            </a:r>
            <a:r>
              <a:rPr sz="70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6405734" y="8039384"/>
            <a:ext cx="4000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6801733" y="8039384"/>
            <a:ext cx="5334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ki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617011" y="8116676"/>
            <a:ext cx="13652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3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= </a:t>
            </a:r>
            <a:r>
              <a:rPr sz="3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154179" y="441240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DM105238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6154179" y="254433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DM105238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308906" y="3819865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668905" y="3819865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200906" y="4985873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5">
                <a:moveTo>
                  <a:pt x="0" y="0"/>
                </a:moveTo>
                <a:lnTo>
                  <a:pt x="3815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488907" y="5927485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568906" y="5927485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612906" y="5927485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488907" y="6814044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848906" y="6814044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136907" y="6814044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000907" y="6814044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360906" y="6814044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5">
                <a:moveTo>
                  <a:pt x="0" y="0"/>
                </a:moveTo>
                <a:lnTo>
                  <a:pt x="25200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1756906" y="6814044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7006233" y="5632576"/>
            <a:ext cx="1718945" cy="421640"/>
            <a:chOff x="1279326" y="5632576"/>
            <a:chExt cx="1718945" cy="421640"/>
          </a:xfrm>
        </p:grpSpPr>
        <p:sp>
          <p:nvSpPr>
            <p:cNvPr id="15" name="object 15"/>
            <p:cNvSpPr/>
            <p:nvPr/>
          </p:nvSpPr>
          <p:spPr>
            <a:xfrm>
              <a:off x="1279326" y="5955300"/>
              <a:ext cx="1547495" cy="0"/>
            </a:xfrm>
            <a:custGeom>
              <a:avLst/>
              <a:gdLst/>
              <a:ahLst/>
              <a:cxnLst/>
              <a:rect l="l" t="t" r="r" b="b"/>
              <a:pathLst>
                <a:path w="1547495">
                  <a:moveTo>
                    <a:pt x="0" y="0"/>
                  </a:moveTo>
                  <a:lnTo>
                    <a:pt x="1546898" y="0"/>
                  </a:lnTo>
                </a:path>
              </a:pathLst>
            </a:custGeom>
            <a:ln w="166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68619" y="5859401"/>
              <a:ext cx="308543" cy="19457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20123" y="5632576"/>
              <a:ext cx="277964" cy="3131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6290181" y="7165679"/>
            <a:ext cx="366395" cy="630555"/>
            <a:chOff x="563274" y="7165678"/>
            <a:chExt cx="366395" cy="630555"/>
          </a:xfrm>
        </p:grpSpPr>
        <p:sp>
          <p:nvSpPr>
            <p:cNvPr id="19" name="object 19"/>
            <p:cNvSpPr/>
            <p:nvPr/>
          </p:nvSpPr>
          <p:spPr>
            <a:xfrm>
              <a:off x="566449" y="7168853"/>
              <a:ext cx="360045" cy="624205"/>
            </a:xfrm>
            <a:custGeom>
              <a:avLst/>
              <a:gdLst/>
              <a:ahLst/>
              <a:cxnLst/>
              <a:rect l="l" t="t" r="r" b="b"/>
              <a:pathLst>
                <a:path w="360044" h="624204">
                  <a:moveTo>
                    <a:pt x="0" y="624090"/>
                  </a:moveTo>
                  <a:lnTo>
                    <a:pt x="359930" y="624090"/>
                  </a:lnTo>
                  <a:lnTo>
                    <a:pt x="359930" y="0"/>
                  </a:lnTo>
                  <a:lnTo>
                    <a:pt x="0" y="624090"/>
                  </a:lnTo>
                  <a:close/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31442" y="7684749"/>
              <a:ext cx="108479" cy="105023"/>
            </a:xfrm>
            <a:prstGeom prst="rect">
              <a:avLst/>
            </a:prstGeom>
          </p:spPr>
        </p:pic>
      </p:grpSp>
      <p:sp>
        <p:nvSpPr>
          <p:cNvPr id="21" name="object 21"/>
          <p:cNvSpPr/>
          <p:nvPr/>
        </p:nvSpPr>
        <p:spPr>
          <a:xfrm>
            <a:off x="9141146" y="7294529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599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00205" y="502346"/>
            <a:ext cx="3234690" cy="8064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marR="5080">
              <a:lnSpc>
                <a:spcPct val="112100"/>
              </a:lnSpc>
              <a:spcBef>
                <a:spcPts val="195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Recordatorio</a:t>
            </a: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1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trifásicas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00206" y="1714275"/>
            <a:ext cx="2146935" cy="671830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4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Barras</a:t>
            </a:r>
            <a:r>
              <a:rPr sz="4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colectoras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495"/>
              </a:spcBef>
            </a:pPr>
            <a:r>
              <a:rPr sz="7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Ω/</a:t>
            </a:r>
            <a:r>
              <a:rPr sz="7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km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585"/>
              </a:spcBef>
            </a:pPr>
            <a:r>
              <a:rPr sz="9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Motores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síncronos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compensadores.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69322" y="2560035"/>
            <a:ext cx="22606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b="1" spc="5" dirty="0">
                <a:solidFill>
                  <a:srgbClr val="FFFFFF"/>
                </a:solidFill>
                <a:latin typeface="Trebuchet MS"/>
                <a:cs typeface="Trebuchet MS"/>
              </a:rPr>
              <a:t>Carolina</a:t>
            </a:r>
            <a:r>
              <a:rPr sz="200" b="1" spc="-1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0" b="1" spc="5" dirty="0">
                <a:solidFill>
                  <a:srgbClr val="FFFFFF"/>
                </a:solidFill>
                <a:latin typeface="Trebuchet MS"/>
                <a:cs typeface="Trebuchet MS"/>
              </a:rPr>
              <a:t>del</a:t>
            </a:r>
            <a:r>
              <a:rPr sz="200" b="1" spc="-1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0" b="1" spc="5" dirty="0">
                <a:solidFill>
                  <a:srgbClr val="FFFFFF"/>
                </a:solidFill>
                <a:latin typeface="Trebuchet MS"/>
                <a:cs typeface="Trebuchet MS"/>
              </a:rPr>
              <a:t>Sur</a:t>
            </a:r>
            <a:endParaRPr sz="200">
              <a:latin typeface="Trebuchet MS"/>
              <a:cs typeface="Trebuchet MS"/>
            </a:endParaRPr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8923707" y="2435631"/>
          <a:ext cx="3785868" cy="7319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9661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62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8391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0904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829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subtransitorio</a:t>
                      </a:r>
                      <a:endParaRPr sz="600">
                        <a:latin typeface="Trebuchet MS"/>
                        <a:cs typeface="Trebuchet MS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Transitorio</a:t>
                      </a:r>
                      <a:endParaRPr sz="600">
                        <a:latin typeface="Trebuchet MS"/>
                        <a:cs typeface="Trebuchet MS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Permanente</a:t>
                      </a:r>
                      <a:endParaRPr sz="600">
                        <a:latin typeface="Trebuchet MS"/>
                        <a:cs typeface="Trebuchet MS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motores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velocidad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90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motores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velocidad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54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35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Compensadores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160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27" name="object 27"/>
          <p:cNvSpPr txBox="1"/>
          <p:nvPr/>
        </p:nvSpPr>
        <p:spPr>
          <a:xfrm>
            <a:off x="8874805" y="3429486"/>
            <a:ext cx="2305050" cy="4610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Motores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asíncronos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(solo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subtransitorios)</a:t>
            </a:r>
            <a:endParaRPr sz="9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200" dirty="0">
              <a:latin typeface="Microsoft Sans Serif"/>
              <a:cs typeface="Microsoft Sans Serif"/>
            </a:endParaRPr>
          </a:p>
          <a:p>
            <a:pPr marL="38100">
              <a:tabLst>
                <a:tab pos="517525" algn="l"/>
              </a:tabLst>
            </a:pP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(Ω)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1200" spc="22" baseline="48611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675" spc="22" baseline="5555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lang="es-ES" sz="675" spc="22" baseline="5555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800" spc="5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15" baseline="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675" spc="15" baseline="86419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675" baseline="86419" dirty="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358935" y="3831346"/>
            <a:ext cx="4457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76555" algn="l"/>
              </a:tabLst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800" spc="-9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387485" y="3909323"/>
            <a:ext cx="4476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10209" algn="l"/>
              </a:tabLst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	</a:t>
            </a:r>
            <a:r>
              <a:rPr sz="4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849405" y="3993272"/>
            <a:ext cx="3152140" cy="41783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63500">
              <a:spcBef>
                <a:spcPts val="355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75" spc="3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endParaRPr sz="600">
              <a:latin typeface="Microsoft Sans Serif"/>
              <a:cs typeface="Microsoft Sans Serif"/>
            </a:endParaRPr>
          </a:p>
          <a:p>
            <a:pPr marL="63500">
              <a:lnSpc>
                <a:spcPts val="745"/>
              </a:lnSpc>
              <a:spcBef>
                <a:spcPts val="28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Arranco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motor;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aproximadamente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650">
              <a:latin typeface="Microsoft Sans Serif"/>
              <a:cs typeface="Microsoft Sans Serif"/>
            </a:endParaRPr>
          </a:p>
          <a:p>
            <a:pPr marL="91440">
              <a:lnSpc>
                <a:spcPts val="204"/>
              </a:lnSpc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63500">
              <a:spcBef>
                <a:spcPts val="10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</a:t>
            </a:r>
            <a:r>
              <a:rPr sz="675" spc="-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pacidad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00205" y="4595496"/>
            <a:ext cx="690880" cy="3727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Arco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9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falla</a:t>
            </a:r>
            <a:endParaRPr sz="900">
              <a:latin typeface="Microsoft Sans Serif"/>
              <a:cs typeface="Microsoft Sans Serif"/>
            </a:endParaRPr>
          </a:p>
          <a:p>
            <a:pPr marL="445770">
              <a:spcBef>
                <a:spcPts val="69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210253" y="5003705"/>
            <a:ext cx="3175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1,3</a:t>
            </a:r>
            <a:r>
              <a:rPr sz="75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00206" y="4972565"/>
            <a:ext cx="29654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identificación</a:t>
            </a:r>
            <a:r>
              <a:rPr sz="3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362285" y="4930503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00206" y="5289456"/>
            <a:ext cx="3533775" cy="4400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Impedancia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equivalente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un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componente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a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través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un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transformador.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26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falta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contribución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arriba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AT/BT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690210" y="5619085"/>
            <a:ext cx="958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45" dirty="0">
                <a:solidFill>
                  <a:srgbClr val="3FAC39"/>
                </a:solidFill>
                <a:latin typeface="Trebuchet MS"/>
                <a:cs typeface="Trebuchet MS"/>
              </a:rPr>
              <a:t>A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715596" y="5803993"/>
            <a:ext cx="107314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583376" y="5707724"/>
            <a:ext cx="191135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800"/>
              </a:lnSpc>
              <a:spcBef>
                <a:spcPts val="100"/>
              </a:spcBef>
            </a:pP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U2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lang="es-ES"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U1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1627376" y="5707724"/>
            <a:ext cx="191135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800"/>
              </a:lnSpc>
              <a:spcBef>
                <a:spcPts val="100"/>
              </a:spcBef>
            </a:pP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U2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lang="es-ES"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U1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503376" y="5707724"/>
            <a:ext cx="190500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800"/>
              </a:lnSpc>
              <a:spcBef>
                <a:spcPts val="100"/>
              </a:spcBef>
            </a:pP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U2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lang="es-ES"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U1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289078" y="5830635"/>
            <a:ext cx="714375" cy="217367"/>
          </a:xfrm>
          <a:prstGeom prst="rect">
            <a:avLst/>
          </a:prstGeom>
          <a:solidFill>
            <a:srgbClr val="E6E7E8">
              <a:alpha val="75000"/>
            </a:srgbClr>
          </a:solidFill>
          <a:ln w="8343">
            <a:solidFill>
              <a:srgbClr val="231F20"/>
            </a:solidFill>
          </a:ln>
        </p:spPr>
        <p:txBody>
          <a:bodyPr vert="horz" wrap="square" lIns="0" tIns="6985" rIns="0" bIns="0" rtlCol="0">
            <a:spAutoFit/>
          </a:bodyPr>
          <a:lstStyle/>
          <a:p>
            <a:pPr>
              <a:spcBef>
                <a:spcPts val="55"/>
              </a:spcBef>
            </a:pPr>
            <a:endParaRPr sz="400">
              <a:latin typeface="Times New Roman"/>
              <a:cs typeface="Times New Roman"/>
            </a:endParaRPr>
          </a:p>
          <a:p>
            <a:pPr marL="84455"/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endParaRPr sz="300">
              <a:latin typeface="Microsoft Sans Serif"/>
              <a:cs typeface="Microsoft Sans Serif"/>
            </a:endParaRPr>
          </a:p>
          <a:p>
            <a:pPr marL="84455">
              <a:spcBef>
                <a:spcPts val="175"/>
              </a:spcBef>
            </a:pPr>
            <a:r>
              <a:rPr sz="5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5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045088" y="5874307"/>
            <a:ext cx="5200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R1,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X1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904563" y="5848906"/>
            <a:ext cx="48514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BT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R2,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X2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900206" y="5857024"/>
            <a:ext cx="4362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R2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R1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748883" y="5857024"/>
            <a:ext cx="4781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X2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X1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802450" y="5882425"/>
            <a:ext cx="76898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modo</a:t>
            </a:r>
            <a:r>
              <a:rPr sz="5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Z2</a:t>
            </a:r>
            <a:r>
              <a:rPr sz="5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5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Z1</a:t>
            </a:r>
            <a:r>
              <a:rPr sz="5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00206" y="6055855"/>
            <a:ext cx="245681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válida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cable,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incluso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396799" y="6056504"/>
            <a:ext cx="70167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465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RT,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XT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2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(impedancia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primario)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00205" y="6497714"/>
            <a:ext cx="174498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ubicación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498325" y="6648945"/>
            <a:ext cx="7988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RT</a:t>
            </a:r>
            <a:r>
              <a:rPr sz="800" spc="30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1200" spc="330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R1</a:t>
            </a:r>
            <a:r>
              <a:rPr sz="800" spc="17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1200" spc="472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75" spc="-3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endParaRPr sz="675" baseline="-30864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539902" y="6889025"/>
            <a:ext cx="74993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36550" algn="l"/>
                <a:tab pos="624205" algn="l"/>
              </a:tabLst>
            </a:pP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2	</a:t>
            </a: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2	</a:t>
            </a: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1036945" y="6648945"/>
            <a:ext cx="153035" cy="2975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xt</a:t>
            </a:r>
            <a:endParaRPr sz="800">
              <a:latin typeface="Microsoft Sans Serif"/>
              <a:cs typeface="Microsoft Sans Serif"/>
            </a:endParaRPr>
          </a:p>
          <a:p>
            <a:pPr marL="27305">
              <a:spcBef>
                <a:spcPts val="930"/>
              </a:spcBef>
            </a:pP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1414897" y="6648945"/>
            <a:ext cx="153035" cy="2975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X1</a:t>
            </a:r>
            <a:endParaRPr sz="800">
              <a:latin typeface="Microsoft Sans Serif"/>
              <a:cs typeface="Microsoft Sans Serif"/>
            </a:endParaRPr>
          </a:p>
          <a:p>
            <a:pPr marL="27305">
              <a:spcBef>
                <a:spcPts val="930"/>
              </a:spcBef>
            </a:pP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1613424" y="6648945"/>
            <a:ext cx="321945" cy="2975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1200" spc="382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75" spc="-3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endParaRPr sz="675" baseline="-30864">
              <a:latin typeface="Microsoft Sans Serif"/>
              <a:cs typeface="Microsoft Sans Serif"/>
            </a:endParaRPr>
          </a:p>
          <a:p>
            <a:pPr marL="170815">
              <a:spcBef>
                <a:spcPts val="930"/>
              </a:spcBef>
            </a:pP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2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900206" y="6743584"/>
            <a:ext cx="19513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524635" algn="l"/>
              </a:tabLst>
            </a:pPr>
            <a:r>
              <a:rPr sz="750" spc="-55" dirty="0">
                <a:solidFill>
                  <a:srgbClr val="3FAC39"/>
                </a:solidFill>
                <a:latin typeface="Lucida Sans Unicode"/>
                <a:cs typeface="Lucida Sans Unicode"/>
              </a:rPr>
              <a:t>∑R</a:t>
            </a:r>
            <a:r>
              <a:rPr sz="750" spc="-45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R2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50" spc="-65" dirty="0">
                <a:solidFill>
                  <a:srgbClr val="3FAC39"/>
                </a:solidFill>
                <a:latin typeface="Lucida Sans Unicode"/>
                <a:cs typeface="Lucida Sans Unicode"/>
              </a:rPr>
              <a:t>∑X</a:t>
            </a:r>
            <a:r>
              <a:rPr sz="750" spc="-45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X2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1242887" y="6737235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00206" y="7045414"/>
            <a:ext cx="1336675" cy="38163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12700">
              <a:spcBef>
                <a:spcPts val="565"/>
              </a:spcBef>
            </a:pP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Triángulo</a:t>
            </a:r>
            <a:r>
              <a:rPr sz="8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impedancias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415"/>
              </a:spcBef>
            </a:pP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50" dirty="0">
                <a:solidFill>
                  <a:srgbClr val="3FAC39"/>
                </a:solidFill>
                <a:latin typeface="Microsoft Sans Serif"/>
                <a:cs typeface="Microsoft Sans Serif"/>
              </a:rPr>
              <a:t>(R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+X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375799" y="7393146"/>
            <a:ext cx="673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z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672583" y="7446841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465760" y="7788750"/>
            <a:ext cx="812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154179" y="720230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DM105240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154179" y="56326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DM107935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02901" y="3085872"/>
            <a:ext cx="2484120" cy="4653915"/>
            <a:chOff x="575995" y="3085871"/>
            <a:chExt cx="2484120" cy="4653915"/>
          </a:xfrm>
        </p:grpSpPr>
        <p:sp>
          <p:nvSpPr>
            <p:cNvPr id="3" name="object 3"/>
            <p:cNvSpPr/>
            <p:nvPr/>
          </p:nvSpPr>
          <p:spPr>
            <a:xfrm>
              <a:off x="575995" y="3085871"/>
              <a:ext cx="2484120" cy="4653915"/>
            </a:xfrm>
            <a:custGeom>
              <a:avLst/>
              <a:gdLst/>
              <a:ahLst/>
              <a:cxnLst/>
              <a:rect l="l" t="t" r="r" b="b"/>
              <a:pathLst>
                <a:path w="2484120" h="4653915">
                  <a:moveTo>
                    <a:pt x="2484005" y="0"/>
                  </a:moveTo>
                  <a:lnTo>
                    <a:pt x="0" y="0"/>
                  </a:lnTo>
                  <a:lnTo>
                    <a:pt x="0" y="4653762"/>
                  </a:lnTo>
                  <a:lnTo>
                    <a:pt x="2484005" y="4653762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9000" y="7572418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4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79000" y="615352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4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9218906" y="4485407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5">
                <a:moveTo>
                  <a:pt x="0" y="0"/>
                </a:moveTo>
                <a:lnTo>
                  <a:pt x="3815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8938106" y="4795338"/>
            <a:ext cx="3790950" cy="3175"/>
            <a:chOff x="3211200" y="4795337"/>
            <a:chExt cx="3790950" cy="3175"/>
          </a:xfrm>
        </p:grpSpPr>
        <p:sp>
          <p:nvSpPr>
            <p:cNvPr id="8" name="object 8"/>
            <p:cNvSpPr/>
            <p:nvPr/>
          </p:nvSpPr>
          <p:spPr>
            <a:xfrm>
              <a:off x="3211200" y="4796924"/>
              <a:ext cx="424815" cy="0"/>
            </a:xfrm>
            <a:custGeom>
              <a:avLst/>
              <a:gdLst/>
              <a:ahLst/>
              <a:cxnLst/>
              <a:rect l="l" t="t" r="r" b="b"/>
              <a:pathLst>
                <a:path w="424814">
                  <a:moveTo>
                    <a:pt x="0" y="0"/>
                  </a:moveTo>
                  <a:lnTo>
                    <a:pt x="4248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35999" y="4796924"/>
              <a:ext cx="2970530" cy="0"/>
            </a:xfrm>
            <a:custGeom>
              <a:avLst/>
              <a:gdLst/>
              <a:ahLst/>
              <a:cxnLst/>
              <a:rect l="l" t="t" r="r" b="b"/>
              <a:pathLst>
                <a:path w="2970529">
                  <a:moveTo>
                    <a:pt x="0" y="0"/>
                  </a:moveTo>
                  <a:lnTo>
                    <a:pt x="2969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606000" y="479692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38106" y="4956718"/>
            <a:ext cx="3790950" cy="3175"/>
            <a:chOff x="3211200" y="4956717"/>
            <a:chExt cx="3790950" cy="3175"/>
          </a:xfrm>
        </p:grpSpPr>
        <p:sp>
          <p:nvSpPr>
            <p:cNvPr id="12" name="object 12"/>
            <p:cNvSpPr/>
            <p:nvPr/>
          </p:nvSpPr>
          <p:spPr>
            <a:xfrm>
              <a:off x="3211200" y="4958305"/>
              <a:ext cx="424815" cy="0"/>
            </a:xfrm>
            <a:custGeom>
              <a:avLst/>
              <a:gdLst/>
              <a:ahLst/>
              <a:cxnLst/>
              <a:rect l="l" t="t" r="r" b="b"/>
              <a:pathLst>
                <a:path w="424814">
                  <a:moveTo>
                    <a:pt x="0" y="0"/>
                  </a:moveTo>
                  <a:lnTo>
                    <a:pt x="4248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35999" y="4958305"/>
              <a:ext cx="2970530" cy="0"/>
            </a:xfrm>
            <a:custGeom>
              <a:avLst/>
              <a:gdLst/>
              <a:ahLst/>
              <a:cxnLst/>
              <a:rect l="l" t="t" r="r" b="b"/>
              <a:pathLst>
                <a:path w="2970529">
                  <a:moveTo>
                    <a:pt x="0" y="0"/>
                  </a:moveTo>
                  <a:lnTo>
                    <a:pt x="2969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606000" y="495830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938106" y="5251448"/>
            <a:ext cx="3790950" cy="3175"/>
            <a:chOff x="3211200" y="5251447"/>
            <a:chExt cx="3790950" cy="3175"/>
          </a:xfrm>
        </p:grpSpPr>
        <p:sp>
          <p:nvSpPr>
            <p:cNvPr id="16" name="object 16"/>
            <p:cNvSpPr/>
            <p:nvPr/>
          </p:nvSpPr>
          <p:spPr>
            <a:xfrm>
              <a:off x="3211200" y="5253035"/>
              <a:ext cx="424815" cy="0"/>
            </a:xfrm>
            <a:custGeom>
              <a:avLst/>
              <a:gdLst/>
              <a:ahLst/>
              <a:cxnLst/>
              <a:rect l="l" t="t" r="r" b="b"/>
              <a:pathLst>
                <a:path w="424814">
                  <a:moveTo>
                    <a:pt x="0" y="0"/>
                  </a:moveTo>
                  <a:lnTo>
                    <a:pt x="4248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635999" y="5253035"/>
              <a:ext cx="2970530" cy="0"/>
            </a:xfrm>
            <a:custGeom>
              <a:avLst/>
              <a:gdLst/>
              <a:ahLst/>
              <a:cxnLst/>
              <a:rect l="l" t="t" r="r" b="b"/>
              <a:pathLst>
                <a:path w="2970529">
                  <a:moveTo>
                    <a:pt x="0" y="0"/>
                  </a:moveTo>
                  <a:lnTo>
                    <a:pt x="2969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606000" y="525303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938106" y="5412828"/>
            <a:ext cx="3790950" cy="3175"/>
            <a:chOff x="3211200" y="5412827"/>
            <a:chExt cx="3790950" cy="3175"/>
          </a:xfrm>
        </p:grpSpPr>
        <p:sp>
          <p:nvSpPr>
            <p:cNvPr id="20" name="object 20"/>
            <p:cNvSpPr/>
            <p:nvPr/>
          </p:nvSpPr>
          <p:spPr>
            <a:xfrm>
              <a:off x="3211200" y="5414415"/>
              <a:ext cx="424815" cy="0"/>
            </a:xfrm>
            <a:custGeom>
              <a:avLst/>
              <a:gdLst/>
              <a:ahLst/>
              <a:cxnLst/>
              <a:rect l="l" t="t" r="r" b="b"/>
              <a:pathLst>
                <a:path w="424814">
                  <a:moveTo>
                    <a:pt x="0" y="0"/>
                  </a:moveTo>
                  <a:lnTo>
                    <a:pt x="4248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35999" y="5414415"/>
              <a:ext cx="2970530" cy="0"/>
            </a:xfrm>
            <a:custGeom>
              <a:avLst/>
              <a:gdLst/>
              <a:ahLst/>
              <a:cxnLst/>
              <a:rect l="l" t="t" r="r" b="b"/>
              <a:pathLst>
                <a:path w="2970529">
                  <a:moveTo>
                    <a:pt x="0" y="0"/>
                  </a:moveTo>
                  <a:lnTo>
                    <a:pt x="2969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606000" y="541441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3" name="object 2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23658" y="3552764"/>
            <a:ext cx="115570" cy="232884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6338466" y="3552765"/>
            <a:ext cx="679450" cy="403225"/>
            <a:chOff x="611560" y="3552764"/>
            <a:chExt cx="679450" cy="403225"/>
          </a:xfrm>
        </p:grpSpPr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61877" y="3552764"/>
              <a:ext cx="115570" cy="232884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0069" y="3783267"/>
              <a:ext cx="612140" cy="71755"/>
            </a:xfrm>
            <a:custGeom>
              <a:avLst/>
              <a:gdLst/>
              <a:ahLst/>
              <a:cxnLst/>
              <a:rect l="l" t="t" r="r" b="b"/>
              <a:pathLst>
                <a:path w="612140" h="71754">
                  <a:moveTo>
                    <a:pt x="0" y="61912"/>
                  </a:moveTo>
                  <a:lnTo>
                    <a:pt x="0" y="0"/>
                  </a:lnTo>
                  <a:lnTo>
                    <a:pt x="611987" y="0"/>
                  </a:lnTo>
                  <a:lnTo>
                    <a:pt x="611987" y="71437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14100" y="3842456"/>
              <a:ext cx="110489" cy="110489"/>
            </a:xfrm>
            <a:custGeom>
              <a:avLst/>
              <a:gdLst/>
              <a:ahLst/>
              <a:cxnLst/>
              <a:rect l="l" t="t" r="r" b="b"/>
              <a:pathLst>
                <a:path w="110490" h="110489">
                  <a:moveTo>
                    <a:pt x="110490" y="55245"/>
                  </a:moveTo>
                  <a:lnTo>
                    <a:pt x="106147" y="76746"/>
                  </a:lnTo>
                  <a:lnTo>
                    <a:pt x="94307" y="94307"/>
                  </a:lnTo>
                  <a:lnTo>
                    <a:pt x="76746" y="106147"/>
                  </a:lnTo>
                  <a:lnTo>
                    <a:pt x="55245" y="110490"/>
                  </a:lnTo>
                  <a:lnTo>
                    <a:pt x="33743" y="106147"/>
                  </a:lnTo>
                  <a:lnTo>
                    <a:pt x="16182" y="94307"/>
                  </a:lnTo>
                  <a:lnTo>
                    <a:pt x="4342" y="76746"/>
                  </a:lnTo>
                  <a:lnTo>
                    <a:pt x="0" y="55245"/>
                  </a:lnTo>
                  <a:lnTo>
                    <a:pt x="4342" y="33743"/>
                  </a:lnTo>
                  <a:lnTo>
                    <a:pt x="16182" y="16182"/>
                  </a:lnTo>
                  <a:lnTo>
                    <a:pt x="33743" y="4342"/>
                  </a:lnTo>
                  <a:lnTo>
                    <a:pt x="55245" y="0"/>
                  </a:lnTo>
                  <a:lnTo>
                    <a:pt x="76746" y="4342"/>
                  </a:lnTo>
                  <a:lnTo>
                    <a:pt x="94307" y="16182"/>
                  </a:lnTo>
                  <a:lnTo>
                    <a:pt x="106147" y="33743"/>
                  </a:lnTo>
                  <a:lnTo>
                    <a:pt x="110490" y="55245"/>
                  </a:lnTo>
                  <a:close/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95280" y="3782249"/>
              <a:ext cx="0" cy="62230"/>
            </a:xfrm>
            <a:custGeom>
              <a:avLst/>
              <a:gdLst/>
              <a:ahLst/>
              <a:cxnLst/>
              <a:rect l="l" t="t" r="r" b="b"/>
              <a:pathLst>
                <a:path h="62229">
                  <a:moveTo>
                    <a:pt x="0" y="61912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916556" y="3782249"/>
              <a:ext cx="0" cy="62230"/>
            </a:xfrm>
            <a:custGeom>
              <a:avLst/>
              <a:gdLst/>
              <a:ahLst/>
              <a:cxnLst/>
              <a:rect l="l" t="t" r="r" b="b"/>
              <a:pathLst>
                <a:path h="62229">
                  <a:moveTo>
                    <a:pt x="0" y="61912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035502" y="3782249"/>
              <a:ext cx="0" cy="62230"/>
            </a:xfrm>
            <a:custGeom>
              <a:avLst/>
              <a:gdLst/>
              <a:ahLst/>
              <a:cxnLst/>
              <a:rect l="l" t="t" r="r" b="b"/>
              <a:pathLst>
                <a:path h="62229">
                  <a:moveTo>
                    <a:pt x="0" y="61912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161831" y="3782249"/>
              <a:ext cx="0" cy="62230"/>
            </a:xfrm>
            <a:custGeom>
              <a:avLst/>
              <a:gdLst/>
              <a:ahLst/>
              <a:cxnLst/>
              <a:rect l="l" t="t" r="r" b="b"/>
              <a:pathLst>
                <a:path h="62229">
                  <a:moveTo>
                    <a:pt x="0" y="61912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272966" y="384508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13804" y="0"/>
                  </a:moveTo>
                  <a:lnTo>
                    <a:pt x="3975" y="0"/>
                  </a:lnTo>
                  <a:lnTo>
                    <a:pt x="0" y="3987"/>
                  </a:lnTo>
                  <a:lnTo>
                    <a:pt x="0" y="13817"/>
                  </a:lnTo>
                  <a:lnTo>
                    <a:pt x="3975" y="17805"/>
                  </a:lnTo>
                  <a:lnTo>
                    <a:pt x="13804" y="17805"/>
                  </a:lnTo>
                  <a:lnTo>
                    <a:pt x="17792" y="13817"/>
                  </a:lnTo>
                  <a:lnTo>
                    <a:pt x="17792" y="8902"/>
                  </a:lnTo>
                  <a:lnTo>
                    <a:pt x="17792" y="3987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51115" y="3849585"/>
              <a:ext cx="115671" cy="88544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642338" y="3917751"/>
              <a:ext cx="55244" cy="19050"/>
            </a:xfrm>
            <a:custGeom>
              <a:avLst/>
              <a:gdLst/>
              <a:ahLst/>
              <a:cxnLst/>
              <a:rect l="l" t="t" r="r" b="b"/>
              <a:pathLst>
                <a:path w="55245" h="19050">
                  <a:moveTo>
                    <a:pt x="55194" y="4025"/>
                  </a:moveTo>
                  <a:lnTo>
                    <a:pt x="52425" y="18503"/>
                  </a:lnTo>
                  <a:lnTo>
                    <a:pt x="40754" y="18503"/>
                  </a:lnTo>
                  <a:lnTo>
                    <a:pt x="30365" y="18503"/>
                  </a:lnTo>
                  <a:lnTo>
                    <a:pt x="28067" y="9258"/>
                  </a:lnTo>
                  <a:lnTo>
                    <a:pt x="25755" y="0"/>
                  </a:lnTo>
                  <a:lnTo>
                    <a:pt x="15367" y="0"/>
                  </a:lnTo>
                  <a:lnTo>
                    <a:pt x="1854" y="0"/>
                  </a:lnTo>
                  <a:lnTo>
                    <a:pt x="0" y="15494"/>
                  </a:lnTo>
                </a:path>
              </a:pathLst>
            </a:custGeom>
            <a:ln w="43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6338532" y="4248713"/>
            <a:ext cx="514984" cy="513715"/>
            <a:chOff x="611626" y="4248712"/>
            <a:chExt cx="514984" cy="513715"/>
          </a:xfrm>
        </p:grpSpPr>
        <p:sp>
          <p:nvSpPr>
            <p:cNvPr id="36" name="object 36"/>
            <p:cNvSpPr/>
            <p:nvPr/>
          </p:nvSpPr>
          <p:spPr>
            <a:xfrm>
              <a:off x="921523" y="4251259"/>
              <a:ext cx="22225" cy="127635"/>
            </a:xfrm>
            <a:custGeom>
              <a:avLst/>
              <a:gdLst/>
              <a:ahLst/>
              <a:cxnLst/>
              <a:rect l="l" t="t" r="r" b="b"/>
              <a:pathLst>
                <a:path w="22225" h="127635">
                  <a:moveTo>
                    <a:pt x="10591" y="0"/>
                  </a:moveTo>
                  <a:lnTo>
                    <a:pt x="10591" y="28905"/>
                  </a:lnTo>
                  <a:lnTo>
                    <a:pt x="21729" y="35521"/>
                  </a:lnTo>
                  <a:lnTo>
                    <a:pt x="0" y="45580"/>
                  </a:lnTo>
                  <a:lnTo>
                    <a:pt x="21729" y="55664"/>
                  </a:lnTo>
                  <a:lnTo>
                    <a:pt x="0" y="65735"/>
                  </a:lnTo>
                  <a:lnTo>
                    <a:pt x="21729" y="75806"/>
                  </a:lnTo>
                  <a:lnTo>
                    <a:pt x="0" y="85877"/>
                  </a:lnTo>
                  <a:lnTo>
                    <a:pt x="21729" y="95948"/>
                  </a:lnTo>
                  <a:lnTo>
                    <a:pt x="10591" y="102425"/>
                  </a:lnTo>
                  <a:lnTo>
                    <a:pt x="10591" y="127228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01234" y="4376411"/>
              <a:ext cx="262890" cy="130175"/>
            </a:xfrm>
            <a:custGeom>
              <a:avLst/>
              <a:gdLst/>
              <a:ahLst/>
              <a:cxnLst/>
              <a:rect l="l" t="t" r="r" b="b"/>
              <a:pathLst>
                <a:path w="262890" h="130175">
                  <a:moveTo>
                    <a:pt x="251459" y="129743"/>
                  </a:moveTo>
                  <a:lnTo>
                    <a:pt x="251459" y="104952"/>
                  </a:lnTo>
                  <a:lnTo>
                    <a:pt x="262597" y="98475"/>
                  </a:lnTo>
                  <a:lnTo>
                    <a:pt x="240868" y="88392"/>
                  </a:lnTo>
                  <a:lnTo>
                    <a:pt x="262597" y="78320"/>
                  </a:lnTo>
                  <a:lnTo>
                    <a:pt x="240868" y="68249"/>
                  </a:lnTo>
                  <a:lnTo>
                    <a:pt x="262597" y="58178"/>
                  </a:lnTo>
                  <a:lnTo>
                    <a:pt x="240868" y="48107"/>
                  </a:lnTo>
                  <a:lnTo>
                    <a:pt x="262597" y="38036"/>
                  </a:lnTo>
                  <a:lnTo>
                    <a:pt x="251459" y="31419"/>
                  </a:lnTo>
                  <a:lnTo>
                    <a:pt x="251459" y="0"/>
                  </a:lnTo>
                  <a:lnTo>
                    <a:pt x="10604" y="0"/>
                  </a:lnTo>
                  <a:lnTo>
                    <a:pt x="10604" y="31419"/>
                  </a:lnTo>
                  <a:lnTo>
                    <a:pt x="21729" y="38036"/>
                  </a:lnTo>
                  <a:lnTo>
                    <a:pt x="0" y="48107"/>
                  </a:lnTo>
                  <a:lnTo>
                    <a:pt x="21729" y="58178"/>
                  </a:lnTo>
                  <a:lnTo>
                    <a:pt x="0" y="68249"/>
                  </a:lnTo>
                  <a:lnTo>
                    <a:pt x="21729" y="78320"/>
                  </a:lnTo>
                  <a:lnTo>
                    <a:pt x="0" y="88392"/>
                  </a:lnTo>
                  <a:lnTo>
                    <a:pt x="21729" y="98475"/>
                  </a:lnTo>
                  <a:lnTo>
                    <a:pt x="10604" y="104952"/>
                  </a:lnTo>
                  <a:lnTo>
                    <a:pt x="10604" y="129743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14173" y="4503423"/>
              <a:ext cx="503555" cy="130810"/>
            </a:xfrm>
            <a:custGeom>
              <a:avLst/>
              <a:gdLst/>
              <a:ahLst/>
              <a:cxnLst/>
              <a:rect l="l" t="t" r="r" b="b"/>
              <a:pathLst>
                <a:path w="503555" h="130810">
                  <a:moveTo>
                    <a:pt x="10591" y="130467"/>
                  </a:moveTo>
                  <a:lnTo>
                    <a:pt x="10591" y="105676"/>
                  </a:lnTo>
                  <a:lnTo>
                    <a:pt x="21729" y="99199"/>
                  </a:lnTo>
                  <a:lnTo>
                    <a:pt x="0" y="89115"/>
                  </a:lnTo>
                  <a:lnTo>
                    <a:pt x="21729" y="79044"/>
                  </a:lnTo>
                  <a:lnTo>
                    <a:pt x="0" y="68973"/>
                  </a:lnTo>
                  <a:lnTo>
                    <a:pt x="21729" y="58902"/>
                  </a:lnTo>
                  <a:lnTo>
                    <a:pt x="0" y="48831"/>
                  </a:lnTo>
                  <a:lnTo>
                    <a:pt x="21729" y="38760"/>
                  </a:lnTo>
                  <a:lnTo>
                    <a:pt x="10591" y="32143"/>
                  </a:lnTo>
                  <a:lnTo>
                    <a:pt x="10591" y="1219"/>
                  </a:lnTo>
                  <a:lnTo>
                    <a:pt x="10591" y="0"/>
                  </a:lnTo>
                  <a:lnTo>
                    <a:pt x="503237" y="0"/>
                  </a:lnTo>
                  <a:lnTo>
                    <a:pt x="503237" y="70015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49057" y="4503628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74345"/>
                  </a:moveTo>
                  <a:lnTo>
                    <a:pt x="0" y="0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70907" y="4503628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74345"/>
                  </a:moveTo>
                  <a:lnTo>
                    <a:pt x="0" y="0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998051" y="4503628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74345"/>
                  </a:moveTo>
                  <a:lnTo>
                    <a:pt x="0" y="0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83285" y="4576902"/>
              <a:ext cx="115887" cy="88709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13906" y="4694261"/>
              <a:ext cx="163588" cy="6764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108579" y="456665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13817" y="0"/>
                  </a:moveTo>
                  <a:lnTo>
                    <a:pt x="3975" y="0"/>
                  </a:lnTo>
                  <a:lnTo>
                    <a:pt x="0" y="3987"/>
                  </a:lnTo>
                  <a:lnTo>
                    <a:pt x="0" y="13842"/>
                  </a:lnTo>
                  <a:lnTo>
                    <a:pt x="3975" y="17830"/>
                  </a:lnTo>
                  <a:lnTo>
                    <a:pt x="13817" y="17830"/>
                  </a:lnTo>
                  <a:lnTo>
                    <a:pt x="17818" y="13842"/>
                  </a:lnTo>
                  <a:lnTo>
                    <a:pt x="17818" y="8915"/>
                  </a:lnTo>
                  <a:lnTo>
                    <a:pt x="17818" y="3987"/>
                  </a:lnTo>
                  <a:lnTo>
                    <a:pt x="138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338466" y="5346707"/>
            <a:ext cx="380365" cy="422909"/>
            <a:chOff x="611559" y="5346706"/>
            <a:chExt cx="380365" cy="422909"/>
          </a:xfrm>
        </p:grpSpPr>
        <p:sp>
          <p:nvSpPr>
            <p:cNvPr id="46" name="object 46"/>
            <p:cNvSpPr/>
            <p:nvPr/>
          </p:nvSpPr>
          <p:spPr>
            <a:xfrm>
              <a:off x="791424" y="5349246"/>
              <a:ext cx="22225" cy="164465"/>
            </a:xfrm>
            <a:custGeom>
              <a:avLst/>
              <a:gdLst/>
              <a:ahLst/>
              <a:cxnLst/>
              <a:rect l="l" t="t" r="r" b="b"/>
              <a:pathLst>
                <a:path w="22225" h="164464">
                  <a:moveTo>
                    <a:pt x="10579" y="0"/>
                  </a:moveTo>
                  <a:lnTo>
                    <a:pt x="10579" y="28854"/>
                  </a:lnTo>
                  <a:lnTo>
                    <a:pt x="21691" y="35458"/>
                  </a:lnTo>
                  <a:lnTo>
                    <a:pt x="0" y="45504"/>
                  </a:lnTo>
                  <a:lnTo>
                    <a:pt x="21691" y="55562"/>
                  </a:lnTo>
                  <a:lnTo>
                    <a:pt x="0" y="65620"/>
                  </a:lnTo>
                  <a:lnTo>
                    <a:pt x="21691" y="75666"/>
                  </a:lnTo>
                  <a:lnTo>
                    <a:pt x="0" y="85725"/>
                  </a:lnTo>
                  <a:lnTo>
                    <a:pt x="21691" y="95783"/>
                  </a:lnTo>
                  <a:lnTo>
                    <a:pt x="10579" y="102247"/>
                  </a:lnTo>
                  <a:lnTo>
                    <a:pt x="10579" y="164325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14099" y="5512704"/>
              <a:ext cx="368935" cy="127000"/>
            </a:xfrm>
            <a:custGeom>
              <a:avLst/>
              <a:gdLst/>
              <a:ahLst/>
              <a:cxnLst/>
              <a:rect l="l" t="t" r="r" b="b"/>
              <a:pathLst>
                <a:path w="368934" h="127000">
                  <a:moveTo>
                    <a:pt x="10579" y="127000"/>
                  </a:moveTo>
                  <a:lnTo>
                    <a:pt x="10579" y="102247"/>
                  </a:lnTo>
                  <a:lnTo>
                    <a:pt x="21691" y="95783"/>
                  </a:lnTo>
                  <a:lnTo>
                    <a:pt x="0" y="85725"/>
                  </a:lnTo>
                  <a:lnTo>
                    <a:pt x="21691" y="75666"/>
                  </a:lnTo>
                  <a:lnTo>
                    <a:pt x="0" y="65620"/>
                  </a:lnTo>
                  <a:lnTo>
                    <a:pt x="21691" y="55562"/>
                  </a:lnTo>
                  <a:lnTo>
                    <a:pt x="0" y="45504"/>
                  </a:lnTo>
                  <a:lnTo>
                    <a:pt x="21691" y="35458"/>
                  </a:lnTo>
                  <a:lnTo>
                    <a:pt x="10579" y="28854"/>
                  </a:lnTo>
                  <a:lnTo>
                    <a:pt x="10579" y="0"/>
                  </a:lnTo>
                  <a:lnTo>
                    <a:pt x="368528" y="0"/>
                  </a:lnTo>
                  <a:lnTo>
                    <a:pt x="368528" y="68122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42505" y="5512225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h="74295">
                  <a:moveTo>
                    <a:pt x="0" y="74218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64141" y="5512225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h="74295">
                  <a:moveTo>
                    <a:pt x="0" y="74218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49363" y="5585485"/>
              <a:ext cx="115684" cy="88544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11004" y="5701506"/>
              <a:ext cx="163296" cy="67525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973766" y="557231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13804" y="0"/>
                  </a:moveTo>
                  <a:lnTo>
                    <a:pt x="3975" y="0"/>
                  </a:lnTo>
                  <a:lnTo>
                    <a:pt x="0" y="3987"/>
                  </a:lnTo>
                  <a:lnTo>
                    <a:pt x="0" y="13817"/>
                  </a:lnTo>
                  <a:lnTo>
                    <a:pt x="3975" y="17805"/>
                  </a:lnTo>
                  <a:lnTo>
                    <a:pt x="13804" y="17805"/>
                  </a:lnTo>
                  <a:lnTo>
                    <a:pt x="17792" y="13817"/>
                  </a:lnTo>
                  <a:lnTo>
                    <a:pt x="17792" y="8902"/>
                  </a:lnTo>
                  <a:lnTo>
                    <a:pt x="17792" y="3987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6338465" y="6389730"/>
            <a:ext cx="506730" cy="324485"/>
            <a:chOff x="611559" y="6389729"/>
            <a:chExt cx="506730" cy="324485"/>
          </a:xfrm>
        </p:grpSpPr>
        <p:sp>
          <p:nvSpPr>
            <p:cNvPr id="54" name="object 54"/>
            <p:cNvSpPr/>
            <p:nvPr/>
          </p:nvSpPr>
          <p:spPr>
            <a:xfrm>
              <a:off x="850451" y="6392269"/>
              <a:ext cx="22225" cy="233045"/>
            </a:xfrm>
            <a:custGeom>
              <a:avLst/>
              <a:gdLst/>
              <a:ahLst/>
              <a:cxnLst/>
              <a:rect l="l" t="t" r="r" b="b"/>
              <a:pathLst>
                <a:path w="22225" h="233045">
                  <a:moveTo>
                    <a:pt x="10579" y="0"/>
                  </a:moveTo>
                  <a:lnTo>
                    <a:pt x="10579" y="28854"/>
                  </a:lnTo>
                  <a:lnTo>
                    <a:pt x="21691" y="35458"/>
                  </a:lnTo>
                  <a:lnTo>
                    <a:pt x="0" y="45504"/>
                  </a:lnTo>
                  <a:lnTo>
                    <a:pt x="21691" y="55562"/>
                  </a:lnTo>
                  <a:lnTo>
                    <a:pt x="0" y="65620"/>
                  </a:lnTo>
                  <a:lnTo>
                    <a:pt x="21691" y="75666"/>
                  </a:lnTo>
                  <a:lnTo>
                    <a:pt x="0" y="85725"/>
                  </a:lnTo>
                  <a:lnTo>
                    <a:pt x="21691" y="95783"/>
                  </a:lnTo>
                  <a:lnTo>
                    <a:pt x="10579" y="102260"/>
                  </a:lnTo>
                  <a:lnTo>
                    <a:pt x="10579" y="232498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14099" y="6554201"/>
              <a:ext cx="495300" cy="74295"/>
            </a:xfrm>
            <a:custGeom>
              <a:avLst/>
              <a:gdLst/>
              <a:ahLst/>
              <a:cxnLst/>
              <a:rect l="l" t="t" r="r" b="b"/>
              <a:pathLst>
                <a:path w="495300" h="74295">
                  <a:moveTo>
                    <a:pt x="0" y="74295"/>
                  </a:moveTo>
                  <a:lnTo>
                    <a:pt x="0" y="0"/>
                  </a:lnTo>
                  <a:lnTo>
                    <a:pt x="494804" y="0"/>
                  </a:lnTo>
                  <a:lnTo>
                    <a:pt x="494804" y="70091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990894" y="6554303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h="74295">
                  <a:moveTo>
                    <a:pt x="0" y="74218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41657" y="6554303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h="74295">
                  <a:moveTo>
                    <a:pt x="0" y="74218"/>
                  </a:moveTo>
                  <a:lnTo>
                    <a:pt x="0" y="0"/>
                  </a:lnTo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099991" y="661460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5">
                  <a:moveTo>
                    <a:pt x="13804" y="0"/>
                  </a:moveTo>
                  <a:lnTo>
                    <a:pt x="3975" y="0"/>
                  </a:lnTo>
                  <a:lnTo>
                    <a:pt x="0" y="3975"/>
                  </a:lnTo>
                  <a:lnTo>
                    <a:pt x="0" y="13817"/>
                  </a:lnTo>
                  <a:lnTo>
                    <a:pt x="3975" y="17792"/>
                  </a:lnTo>
                  <a:lnTo>
                    <a:pt x="13804" y="17792"/>
                  </a:lnTo>
                  <a:lnTo>
                    <a:pt x="17792" y="13817"/>
                  </a:lnTo>
                  <a:lnTo>
                    <a:pt x="17792" y="8889"/>
                  </a:lnTo>
                  <a:lnTo>
                    <a:pt x="17792" y="3975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76592" y="6625310"/>
              <a:ext cx="115671" cy="88531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18207" y="502346"/>
            <a:ext cx="2458085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302901" y="1728001"/>
            <a:ext cx="2484120" cy="668773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363220">
              <a:lnSpc>
                <a:spcPts val="1300"/>
              </a:lnSpc>
              <a:spcBef>
                <a:spcPts val="95"/>
              </a:spcBef>
            </a:pPr>
            <a:r>
              <a:rPr sz="7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complejidad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cálculo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corriente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lang="es-ES"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cortocircuito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trifásica 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radica </a:t>
            </a:r>
            <a:r>
              <a:rPr sz="750" spc="2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básicamente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en</a:t>
            </a:r>
            <a:r>
              <a:rPr lang="es-ES"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determinar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valor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impedancia.</a:t>
            </a:r>
            <a:endParaRPr sz="750" dirty="0">
              <a:latin typeface="Microsoft Sans Serif"/>
              <a:cs typeface="Microsoft Sans Serif"/>
            </a:endParaRPr>
          </a:p>
          <a:p>
            <a:pPr marL="50800">
              <a:spcBef>
                <a:spcPts val="190"/>
              </a:spcBef>
            </a:pPr>
            <a:r>
              <a:rPr sz="8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en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red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aguas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arriba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del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lugar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del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fallo.</a:t>
            </a:r>
            <a:endParaRPr sz="850" dirty="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918206" y="1707428"/>
            <a:ext cx="3670300" cy="713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método</a:t>
            </a:r>
            <a:r>
              <a:rPr sz="8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impedancia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25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(red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alternador,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etc.)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caracterizan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(Z)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comprende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resistiva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(R)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inductiva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(X)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llamada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reactancia.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X, </a:t>
            </a:r>
            <a:r>
              <a:rPr sz="6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Z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expresan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ohmios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918207" y="2530726"/>
            <a:ext cx="2663825" cy="426084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>
              <a:spcBef>
                <a:spcPts val="25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dada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por: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Lucida Sans Unicode"/>
                <a:cs typeface="Lucida Sans Unicode"/>
              </a:rPr>
              <a:t>√(R</a:t>
            </a:r>
            <a:r>
              <a:rPr sz="4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+X</a:t>
            </a:r>
            <a:r>
              <a:rPr sz="4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(Cf.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918206" y="3071273"/>
            <a:ext cx="2438400" cy="953135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implica: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dividir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secciones;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componente;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calculando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red:</a:t>
            </a:r>
            <a:endParaRPr sz="75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00"/>
              </a:spcBef>
              <a:buClr>
                <a:srgbClr val="3FAC39"/>
              </a:buClr>
              <a:buSzPct val="106666"/>
              <a:buChar char="-"/>
              <a:tabLst>
                <a:tab pos="22923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X,</a:t>
            </a:r>
            <a:endParaRPr sz="75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impedancia,</a:t>
            </a:r>
            <a:endParaRPr sz="70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353907" y="3155618"/>
            <a:ext cx="553085" cy="539750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>
              <a:spcBef>
                <a:spcPts val="450"/>
              </a:spcBef>
            </a:pPr>
            <a:r>
              <a:rPr sz="650" b="1" spc="15" dirty="0">
                <a:solidFill>
                  <a:srgbClr val="4C5152"/>
                </a:solidFill>
                <a:latin typeface="Trebuchet MS"/>
                <a:cs typeface="Trebuchet MS"/>
              </a:rPr>
              <a:t>Ejemplo</a:t>
            </a:r>
            <a:r>
              <a:rPr sz="6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4C5152"/>
                </a:solidFill>
                <a:latin typeface="Trebuchet MS"/>
                <a:cs typeface="Trebuchet MS"/>
              </a:rPr>
              <a:t>1</a:t>
            </a:r>
            <a:endParaRPr sz="650">
              <a:latin typeface="Trebuchet MS"/>
              <a:cs typeface="Trebuchet MS"/>
            </a:endParaRPr>
          </a:p>
          <a:p>
            <a:pPr marR="5080" algn="ctr">
              <a:spcBef>
                <a:spcPts val="35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Diseño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red</a:t>
            </a:r>
            <a:endParaRPr sz="6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50165" algn="ctr">
              <a:spcBef>
                <a:spcPts val="5"/>
              </a:spcBef>
              <a:tabLst>
                <a:tab pos="400050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Tr1	Tr2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353906" y="3819659"/>
            <a:ext cx="708660" cy="8284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050">
              <a:spcBef>
                <a:spcPts val="10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R="5080" algn="ctr"/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Diseños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equivalentes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37465" algn="ctr"/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zr</a:t>
            </a:r>
            <a:endParaRPr sz="600">
              <a:latin typeface="Microsoft Sans Serif"/>
              <a:cs typeface="Microsoft Sans Serif"/>
            </a:endParaRPr>
          </a:p>
          <a:p>
            <a:pPr marL="72390" algn="ctr">
              <a:spcBef>
                <a:spcPts val="180"/>
              </a:spcBef>
              <a:tabLst>
                <a:tab pos="311150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zt1	zt2</a:t>
            </a:r>
            <a:endParaRPr sz="600">
              <a:latin typeface="Microsoft Sans Serif"/>
              <a:cs typeface="Microsoft Sans Serif"/>
            </a:endParaRPr>
          </a:p>
          <a:p>
            <a:pPr marL="24130">
              <a:spcBef>
                <a:spcPts val="384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18206" y="4156428"/>
            <a:ext cx="16973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360470" y="4320308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234587" y="4496888"/>
            <a:ext cx="2616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Z×</a:t>
            </a:r>
            <a:r>
              <a:rPr sz="800" spc="-105" dirty="0">
                <a:solidFill>
                  <a:srgbClr val="3FAC39"/>
                </a:solidFill>
                <a:latin typeface="Lucida Sans Unicode"/>
                <a:cs typeface="Lucida Sans Unicode"/>
              </a:rPr>
              <a:t>√3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918206" y="4408599"/>
            <a:ext cx="266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4945" algn="l"/>
              </a:tabLst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946755" y="4518326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297128" y="4606615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328507" y="4830691"/>
            <a:ext cx="741045" cy="2769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77470" algn="r">
              <a:spcBef>
                <a:spcPts val="100"/>
              </a:spcBef>
            </a:pP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5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00" spc="-225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00" spc="300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600" spc="67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6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//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00" spc="30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endParaRPr sz="600" baseline="-34722">
              <a:latin typeface="Microsoft Sans Serif"/>
              <a:cs typeface="Microsoft Sans Serif"/>
            </a:endParaRPr>
          </a:p>
          <a:p>
            <a:pPr marR="30480" algn="r">
              <a:spcBef>
                <a:spcPts val="535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Z1×Z2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925407" y="4800805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925416" y="4962146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350205" y="4832555"/>
            <a:ext cx="8686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2356244" y="4800805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2356244" y="4962146"/>
            <a:ext cx="1409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955072" y="4910532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795081" y="5165106"/>
            <a:ext cx="2489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Z1+Z2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9350205" y="4949496"/>
            <a:ext cx="248412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6599"/>
              </a:lnSpc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cuestión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aparición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falta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353907" y="5081502"/>
            <a:ext cx="1809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620231" y="5020885"/>
            <a:ext cx="5873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  <a:tabLst>
                <a:tab pos="425450" algn="l"/>
              </a:tabLst>
            </a:pPr>
            <a:r>
              <a:rPr sz="1050" spc="-15" baseline="-35714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lang="es-ES" sz="700" u="sng" spc="24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400" u="sng" spc="3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t	t</a:t>
            </a:r>
            <a:r>
              <a:rPr sz="400" u="sng" spc="-2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566998" y="5142589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850620" y="5226193"/>
            <a:ext cx="22669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94945" algn="l"/>
              </a:tabLst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t	t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925415" y="5256888"/>
            <a:ext cx="736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z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350206" y="5282316"/>
            <a:ext cx="102996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2356244" y="5256916"/>
            <a:ext cx="1054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Ω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8988907" y="5366642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375143" y="5521931"/>
            <a:ext cx="914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353871" y="5833950"/>
            <a:ext cx="41655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lang="es-ES"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60" dirty="0">
                <a:solidFill>
                  <a:srgbClr val="3FAC39"/>
                </a:solidFill>
                <a:latin typeface="Microsoft Sans Serif"/>
                <a:cs typeface="Microsoft Sans Serif"/>
              </a:rPr>
              <a:t>//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6714803" y="5940598"/>
            <a:ext cx="165735" cy="360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56700"/>
              </a:lnSpc>
              <a:spcBef>
                <a:spcPts val="100"/>
              </a:spcBef>
            </a:pP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Z×Z</a:t>
            </a:r>
            <a:r>
              <a:rPr lang="es-ES"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Z+Z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409469" y="5901354"/>
            <a:ext cx="410209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368300" algn="l"/>
              </a:tabLst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	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353907" y="6084727"/>
            <a:ext cx="2000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lang="es-ES" sz="700" spc="1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6409468" y="6183915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6899981" y="6068561"/>
            <a:ext cx="4127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353907" y="6910593"/>
            <a:ext cx="486409" cy="474345"/>
          </a:xfrm>
          <a:prstGeom prst="rect">
            <a:avLst/>
          </a:prstGeom>
        </p:spPr>
        <p:txBody>
          <a:bodyPr vert="horz" wrap="square" lIns="0" tIns="56515" rIns="0" bIns="0" rtlCol="0">
            <a:spAutoFit/>
          </a:bodyPr>
          <a:lstStyle/>
          <a:p>
            <a:pPr>
              <a:spcBef>
                <a:spcPts val="445"/>
              </a:spcBef>
            </a:pPr>
            <a:r>
              <a:rPr sz="650" b="1" spc="15" dirty="0">
                <a:solidFill>
                  <a:srgbClr val="4C5152"/>
                </a:solidFill>
                <a:latin typeface="Trebuchet MS"/>
                <a:cs typeface="Trebuchet MS"/>
              </a:rPr>
              <a:t>Ejemplo</a:t>
            </a:r>
            <a:r>
              <a:rPr sz="6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50" b="1" spc="-10" dirty="0">
                <a:solidFill>
                  <a:srgbClr val="4C5152"/>
                </a:solidFill>
                <a:latin typeface="Trebuchet MS"/>
                <a:cs typeface="Trebuchet MS"/>
              </a:rPr>
              <a:t>2</a:t>
            </a:r>
            <a:endParaRPr sz="650">
              <a:latin typeface="Trebuchet MS"/>
              <a:cs typeface="Trebuchet MS"/>
            </a:endParaRPr>
          </a:p>
          <a:p>
            <a:pPr marL="107950" indent="-108585">
              <a:lnSpc>
                <a:spcPts val="755"/>
              </a:lnSpc>
              <a:spcBef>
                <a:spcPts val="42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Z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0,27Ω</a:t>
            </a:r>
            <a:endParaRPr sz="650">
              <a:latin typeface="Microsoft Sans Serif"/>
              <a:cs typeface="Microsoft Sans Serif"/>
            </a:endParaRPr>
          </a:p>
          <a:p>
            <a:pPr marR="9525" algn="ctr">
              <a:lnSpc>
                <a:spcPts val="155"/>
              </a:lnSpc>
            </a:pPr>
            <a:r>
              <a:rPr sz="150" dirty="0">
                <a:solidFill>
                  <a:srgbClr val="4C5152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4C5152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250">
              <a:latin typeface="Microsoft Sans Serif"/>
              <a:cs typeface="Microsoft Sans Serif"/>
            </a:endParaRPr>
          </a:p>
          <a:p>
            <a:pPr marL="107950" marR="10160" indent="-108585"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6647659" y="7420057"/>
            <a:ext cx="321310" cy="2846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 algn="ctr">
              <a:spcBef>
                <a:spcPts val="100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  <a:p>
            <a:pPr marR="5080" algn="ctr">
              <a:spcBef>
                <a:spcPts val="525"/>
              </a:spcBef>
            </a:pPr>
            <a:r>
              <a:rPr sz="650" spc="-135" dirty="0">
                <a:solidFill>
                  <a:srgbClr val="3FAC39"/>
                </a:solidFill>
                <a:latin typeface="Lucida Sans Unicode"/>
                <a:cs typeface="Lucida Sans Unicode"/>
              </a:rPr>
              <a:t>√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0,27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353906" y="7503622"/>
            <a:ext cx="2362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71450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7066024" y="7509973"/>
            <a:ext cx="4108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21,38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kA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6379863" y="7602809"/>
            <a:ext cx="1549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2705407" y="10154153"/>
            <a:ext cx="1695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73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154179" y="642152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DM105244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6154179" y="5342684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DM107944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6154179" y="424464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DM107943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6154179" y="357870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DM107942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19786" y="2127525"/>
            <a:ext cx="2350770" cy="1026160"/>
            <a:chOff x="692880" y="2127525"/>
            <a:chExt cx="2350770" cy="1026160"/>
          </a:xfrm>
        </p:grpSpPr>
        <p:sp>
          <p:nvSpPr>
            <p:cNvPr id="3" name="object 3"/>
            <p:cNvSpPr/>
            <p:nvPr/>
          </p:nvSpPr>
          <p:spPr>
            <a:xfrm>
              <a:off x="724915" y="2802780"/>
              <a:ext cx="2313940" cy="346075"/>
            </a:xfrm>
            <a:custGeom>
              <a:avLst/>
              <a:gdLst/>
              <a:ahLst/>
              <a:cxnLst/>
              <a:rect l="l" t="t" r="r" b="b"/>
              <a:pathLst>
                <a:path w="2313940" h="346075">
                  <a:moveTo>
                    <a:pt x="0" y="0"/>
                  </a:moveTo>
                  <a:lnTo>
                    <a:pt x="71577" y="122897"/>
                  </a:lnTo>
                  <a:lnTo>
                    <a:pt x="71577" y="346062"/>
                  </a:lnTo>
                  <a:lnTo>
                    <a:pt x="2313724" y="346062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96488" y="2619930"/>
              <a:ext cx="0" cy="172085"/>
            </a:xfrm>
            <a:custGeom>
              <a:avLst/>
              <a:gdLst/>
              <a:ahLst/>
              <a:cxnLst/>
              <a:rect l="l" t="t" r="r" b="b"/>
              <a:pathLst>
                <a:path h="172085">
                  <a:moveTo>
                    <a:pt x="0" y="0"/>
                  </a:moveTo>
                  <a:lnTo>
                    <a:pt x="0" y="171970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97547" y="2424436"/>
              <a:ext cx="197485" cy="197485"/>
            </a:xfrm>
            <a:custGeom>
              <a:avLst/>
              <a:gdLst/>
              <a:ahLst/>
              <a:cxnLst/>
              <a:rect l="l" t="t" r="r" b="b"/>
              <a:pathLst>
                <a:path w="197484" h="197485">
                  <a:moveTo>
                    <a:pt x="98577" y="0"/>
                  </a:moveTo>
                  <a:lnTo>
                    <a:pt x="136943" y="7746"/>
                  </a:lnTo>
                  <a:lnTo>
                    <a:pt x="168278" y="28871"/>
                  </a:lnTo>
                  <a:lnTo>
                    <a:pt x="189406" y="60205"/>
                  </a:lnTo>
                  <a:lnTo>
                    <a:pt x="197154" y="98577"/>
                  </a:lnTo>
                  <a:lnTo>
                    <a:pt x="189406" y="136934"/>
                  </a:lnTo>
                  <a:lnTo>
                    <a:pt x="168278" y="168260"/>
                  </a:lnTo>
                  <a:lnTo>
                    <a:pt x="136943" y="189383"/>
                  </a:lnTo>
                  <a:lnTo>
                    <a:pt x="98577" y="197129"/>
                  </a:lnTo>
                  <a:lnTo>
                    <a:pt x="60205" y="189383"/>
                  </a:lnTo>
                  <a:lnTo>
                    <a:pt x="28871" y="168260"/>
                  </a:lnTo>
                  <a:lnTo>
                    <a:pt x="7746" y="136934"/>
                  </a:lnTo>
                  <a:lnTo>
                    <a:pt x="0" y="98577"/>
                  </a:lnTo>
                  <a:lnTo>
                    <a:pt x="7746" y="60205"/>
                  </a:lnTo>
                  <a:lnTo>
                    <a:pt x="28871" y="28871"/>
                  </a:lnTo>
                  <a:lnTo>
                    <a:pt x="60205" y="7746"/>
                  </a:lnTo>
                  <a:lnTo>
                    <a:pt x="98577" y="0"/>
                  </a:lnTo>
                  <a:close/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46035" y="2305421"/>
              <a:ext cx="206489" cy="31847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746838" y="2512671"/>
              <a:ext cx="102870" cy="40005"/>
            </a:xfrm>
            <a:custGeom>
              <a:avLst/>
              <a:gdLst/>
              <a:ahLst/>
              <a:cxnLst/>
              <a:rect l="l" t="t" r="r" b="b"/>
              <a:pathLst>
                <a:path w="102869" h="40005">
                  <a:moveTo>
                    <a:pt x="102412" y="8674"/>
                  </a:moveTo>
                  <a:lnTo>
                    <a:pt x="99093" y="26743"/>
                  </a:lnTo>
                  <a:lnTo>
                    <a:pt x="95196" y="36021"/>
                  </a:lnTo>
                  <a:lnTo>
                    <a:pt x="88207" y="39440"/>
                  </a:lnTo>
                  <a:lnTo>
                    <a:pt x="75615" y="39928"/>
                  </a:lnTo>
                  <a:lnTo>
                    <a:pt x="63801" y="36809"/>
                  </a:lnTo>
                  <a:lnTo>
                    <a:pt x="56607" y="29946"/>
                  </a:lnTo>
                  <a:lnTo>
                    <a:pt x="53027" y="23083"/>
                  </a:lnTo>
                  <a:lnTo>
                    <a:pt x="52057" y="19964"/>
                  </a:lnTo>
                  <a:lnTo>
                    <a:pt x="49281" y="8422"/>
                  </a:lnTo>
                  <a:lnTo>
                    <a:pt x="45904" y="2495"/>
                  </a:lnTo>
                  <a:lnTo>
                    <a:pt x="39716" y="311"/>
                  </a:lnTo>
                  <a:lnTo>
                    <a:pt x="28511" y="0"/>
                  </a:lnTo>
                  <a:lnTo>
                    <a:pt x="13474" y="5220"/>
                  </a:lnTo>
                  <a:lnTo>
                    <a:pt x="4849" y="16706"/>
                  </a:lnTo>
                  <a:lnTo>
                    <a:pt x="927" y="28192"/>
                  </a:lnTo>
                  <a:lnTo>
                    <a:pt x="0" y="33413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4622" y="277437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42786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75002" y="277437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786" y="0"/>
                  </a:moveTo>
                  <a:lnTo>
                    <a:pt x="0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077292" y="2879789"/>
              <a:ext cx="71755" cy="267970"/>
            </a:xfrm>
            <a:custGeom>
              <a:avLst/>
              <a:gdLst/>
              <a:ahLst/>
              <a:cxnLst/>
              <a:rect l="l" t="t" r="r" b="b"/>
              <a:pathLst>
                <a:path w="71755" h="267969">
                  <a:moveTo>
                    <a:pt x="0" y="0"/>
                  </a:moveTo>
                  <a:lnTo>
                    <a:pt x="71577" y="122910"/>
                  </a:lnTo>
                  <a:lnTo>
                    <a:pt x="71577" y="267589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48866" y="2621536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922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8866" y="2127525"/>
              <a:ext cx="0" cy="182880"/>
            </a:xfrm>
            <a:custGeom>
              <a:avLst/>
              <a:gdLst/>
              <a:ahLst/>
              <a:cxnLst/>
              <a:rect l="l" t="t" r="r" b="b"/>
              <a:pathLst>
                <a:path h="182880">
                  <a:moveTo>
                    <a:pt x="0" y="0"/>
                  </a:moveTo>
                  <a:lnTo>
                    <a:pt x="0" y="182575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29817" y="2422103"/>
              <a:ext cx="197485" cy="197485"/>
            </a:xfrm>
            <a:custGeom>
              <a:avLst/>
              <a:gdLst/>
              <a:ahLst/>
              <a:cxnLst/>
              <a:rect l="l" t="t" r="r" b="b"/>
              <a:pathLst>
                <a:path w="197485" h="197485">
                  <a:moveTo>
                    <a:pt x="98577" y="0"/>
                  </a:moveTo>
                  <a:lnTo>
                    <a:pt x="136949" y="7746"/>
                  </a:lnTo>
                  <a:lnTo>
                    <a:pt x="168282" y="28871"/>
                  </a:lnTo>
                  <a:lnTo>
                    <a:pt x="189408" y="60205"/>
                  </a:lnTo>
                  <a:lnTo>
                    <a:pt x="197154" y="98577"/>
                  </a:lnTo>
                  <a:lnTo>
                    <a:pt x="189408" y="136934"/>
                  </a:lnTo>
                  <a:lnTo>
                    <a:pt x="168282" y="168260"/>
                  </a:lnTo>
                  <a:lnTo>
                    <a:pt x="136949" y="189383"/>
                  </a:lnTo>
                  <a:lnTo>
                    <a:pt x="98577" y="197129"/>
                  </a:lnTo>
                  <a:lnTo>
                    <a:pt x="60205" y="189383"/>
                  </a:lnTo>
                  <a:lnTo>
                    <a:pt x="28871" y="168260"/>
                  </a:lnTo>
                  <a:lnTo>
                    <a:pt x="7746" y="136934"/>
                  </a:lnTo>
                  <a:lnTo>
                    <a:pt x="0" y="98577"/>
                  </a:lnTo>
                  <a:lnTo>
                    <a:pt x="7746" y="60205"/>
                  </a:lnTo>
                  <a:lnTo>
                    <a:pt x="28871" y="28871"/>
                  </a:lnTo>
                  <a:lnTo>
                    <a:pt x="60205" y="7746"/>
                  </a:lnTo>
                  <a:lnTo>
                    <a:pt x="98577" y="0"/>
                  </a:lnTo>
                  <a:close/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29817" y="2310088"/>
              <a:ext cx="197485" cy="197485"/>
            </a:xfrm>
            <a:custGeom>
              <a:avLst/>
              <a:gdLst/>
              <a:ahLst/>
              <a:cxnLst/>
              <a:rect l="l" t="t" r="r" b="b"/>
              <a:pathLst>
                <a:path w="197485" h="197485">
                  <a:moveTo>
                    <a:pt x="98577" y="0"/>
                  </a:moveTo>
                  <a:lnTo>
                    <a:pt x="136949" y="7746"/>
                  </a:lnTo>
                  <a:lnTo>
                    <a:pt x="168282" y="28871"/>
                  </a:lnTo>
                  <a:lnTo>
                    <a:pt x="189408" y="60205"/>
                  </a:lnTo>
                  <a:lnTo>
                    <a:pt x="197154" y="98577"/>
                  </a:lnTo>
                  <a:lnTo>
                    <a:pt x="189408" y="136934"/>
                  </a:lnTo>
                  <a:lnTo>
                    <a:pt x="168282" y="168260"/>
                  </a:lnTo>
                  <a:lnTo>
                    <a:pt x="136949" y="189383"/>
                  </a:lnTo>
                  <a:lnTo>
                    <a:pt x="98577" y="197129"/>
                  </a:lnTo>
                  <a:lnTo>
                    <a:pt x="60205" y="189383"/>
                  </a:lnTo>
                  <a:lnTo>
                    <a:pt x="28871" y="168260"/>
                  </a:lnTo>
                  <a:lnTo>
                    <a:pt x="7746" y="136934"/>
                  </a:lnTo>
                  <a:lnTo>
                    <a:pt x="0" y="98577"/>
                  </a:lnTo>
                  <a:lnTo>
                    <a:pt x="7746" y="60205"/>
                  </a:lnTo>
                  <a:lnTo>
                    <a:pt x="28871" y="28871"/>
                  </a:lnTo>
                  <a:lnTo>
                    <a:pt x="60205" y="7746"/>
                  </a:lnTo>
                  <a:lnTo>
                    <a:pt x="98577" y="0"/>
                  </a:lnTo>
                  <a:close/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427980" y="2621536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922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427980" y="2127525"/>
              <a:ext cx="0" cy="182880"/>
            </a:xfrm>
            <a:custGeom>
              <a:avLst/>
              <a:gdLst/>
              <a:ahLst/>
              <a:cxnLst/>
              <a:rect l="l" t="t" r="r" b="b"/>
              <a:pathLst>
                <a:path h="182880">
                  <a:moveTo>
                    <a:pt x="0" y="0"/>
                  </a:moveTo>
                  <a:lnTo>
                    <a:pt x="0" y="182575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126999" y="284594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42786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27379" y="284594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786" y="0"/>
                  </a:moveTo>
                  <a:lnTo>
                    <a:pt x="0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7212584" y="3145824"/>
            <a:ext cx="102235" cy="532765"/>
            <a:chOff x="1485677" y="3145823"/>
            <a:chExt cx="102235" cy="532765"/>
          </a:xfrm>
        </p:grpSpPr>
        <p:sp>
          <p:nvSpPr>
            <p:cNvPr id="20" name="object 20"/>
            <p:cNvSpPr/>
            <p:nvPr/>
          </p:nvSpPr>
          <p:spPr>
            <a:xfrm>
              <a:off x="1490344" y="3314622"/>
              <a:ext cx="71755" cy="359410"/>
            </a:xfrm>
            <a:custGeom>
              <a:avLst/>
              <a:gdLst/>
              <a:ahLst/>
              <a:cxnLst/>
              <a:rect l="l" t="t" r="r" b="b"/>
              <a:pathLst>
                <a:path w="71755" h="359410">
                  <a:moveTo>
                    <a:pt x="0" y="0"/>
                  </a:moveTo>
                  <a:lnTo>
                    <a:pt x="71577" y="122897"/>
                  </a:lnTo>
                  <a:lnTo>
                    <a:pt x="71577" y="359117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561917" y="3145823"/>
              <a:ext cx="0" cy="158115"/>
            </a:xfrm>
            <a:custGeom>
              <a:avLst/>
              <a:gdLst/>
              <a:ahLst/>
              <a:cxnLst/>
              <a:rect l="l" t="t" r="r" b="b"/>
              <a:pathLst>
                <a:path h="158114">
                  <a:moveTo>
                    <a:pt x="0" y="0"/>
                  </a:moveTo>
                  <a:lnTo>
                    <a:pt x="0" y="157911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40050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0" y="0"/>
                  </a:moveTo>
                  <a:lnTo>
                    <a:pt x="42786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540431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786" y="0"/>
                  </a:moveTo>
                  <a:lnTo>
                    <a:pt x="0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7648973" y="3145824"/>
            <a:ext cx="102235" cy="532765"/>
            <a:chOff x="1922066" y="3145823"/>
            <a:chExt cx="102235" cy="532765"/>
          </a:xfrm>
        </p:grpSpPr>
        <p:sp>
          <p:nvSpPr>
            <p:cNvPr id="25" name="object 25"/>
            <p:cNvSpPr/>
            <p:nvPr/>
          </p:nvSpPr>
          <p:spPr>
            <a:xfrm>
              <a:off x="1926733" y="3314622"/>
              <a:ext cx="71755" cy="359410"/>
            </a:xfrm>
            <a:custGeom>
              <a:avLst/>
              <a:gdLst/>
              <a:ahLst/>
              <a:cxnLst/>
              <a:rect l="l" t="t" r="r" b="b"/>
              <a:pathLst>
                <a:path w="71755" h="359410">
                  <a:moveTo>
                    <a:pt x="0" y="0"/>
                  </a:moveTo>
                  <a:lnTo>
                    <a:pt x="71577" y="122897"/>
                  </a:lnTo>
                  <a:lnTo>
                    <a:pt x="71577" y="359117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998304" y="3145823"/>
              <a:ext cx="0" cy="158115"/>
            </a:xfrm>
            <a:custGeom>
              <a:avLst/>
              <a:gdLst/>
              <a:ahLst/>
              <a:cxnLst/>
              <a:rect l="l" t="t" r="r" b="b"/>
              <a:pathLst>
                <a:path h="158114">
                  <a:moveTo>
                    <a:pt x="0" y="0"/>
                  </a:moveTo>
                  <a:lnTo>
                    <a:pt x="0" y="157911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976438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0" y="0"/>
                  </a:moveTo>
                  <a:lnTo>
                    <a:pt x="42786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976818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786" y="0"/>
                  </a:moveTo>
                  <a:lnTo>
                    <a:pt x="0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8517764" y="3145824"/>
            <a:ext cx="102235" cy="532765"/>
            <a:chOff x="2790857" y="3145823"/>
            <a:chExt cx="102235" cy="532765"/>
          </a:xfrm>
        </p:grpSpPr>
        <p:sp>
          <p:nvSpPr>
            <p:cNvPr id="30" name="object 30"/>
            <p:cNvSpPr/>
            <p:nvPr/>
          </p:nvSpPr>
          <p:spPr>
            <a:xfrm>
              <a:off x="2795525" y="3314622"/>
              <a:ext cx="71755" cy="359410"/>
            </a:xfrm>
            <a:custGeom>
              <a:avLst/>
              <a:gdLst/>
              <a:ahLst/>
              <a:cxnLst/>
              <a:rect l="l" t="t" r="r" b="b"/>
              <a:pathLst>
                <a:path w="71755" h="359410">
                  <a:moveTo>
                    <a:pt x="0" y="0"/>
                  </a:moveTo>
                  <a:lnTo>
                    <a:pt x="71577" y="122897"/>
                  </a:lnTo>
                  <a:lnTo>
                    <a:pt x="71577" y="359117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867098" y="3145823"/>
              <a:ext cx="0" cy="158115"/>
            </a:xfrm>
            <a:custGeom>
              <a:avLst/>
              <a:gdLst/>
              <a:ahLst/>
              <a:cxnLst/>
              <a:rect l="l" t="t" r="r" b="b"/>
              <a:pathLst>
                <a:path h="158114">
                  <a:moveTo>
                    <a:pt x="0" y="0"/>
                  </a:moveTo>
                  <a:lnTo>
                    <a:pt x="0" y="157911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845231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0" y="0"/>
                  </a:moveTo>
                  <a:lnTo>
                    <a:pt x="42786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845611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786" y="0"/>
                  </a:moveTo>
                  <a:lnTo>
                    <a:pt x="0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8078360" y="2844384"/>
            <a:ext cx="102235" cy="834390"/>
            <a:chOff x="2351453" y="2844384"/>
            <a:chExt cx="102235" cy="834390"/>
          </a:xfrm>
        </p:grpSpPr>
        <p:sp>
          <p:nvSpPr>
            <p:cNvPr id="35" name="object 35"/>
            <p:cNvSpPr/>
            <p:nvPr/>
          </p:nvSpPr>
          <p:spPr>
            <a:xfrm>
              <a:off x="2356120" y="3314622"/>
              <a:ext cx="71755" cy="359410"/>
            </a:xfrm>
            <a:custGeom>
              <a:avLst/>
              <a:gdLst/>
              <a:ahLst/>
              <a:cxnLst/>
              <a:rect l="l" t="t" r="r" b="b"/>
              <a:pathLst>
                <a:path w="71755" h="359410">
                  <a:moveTo>
                    <a:pt x="0" y="0"/>
                  </a:moveTo>
                  <a:lnTo>
                    <a:pt x="71577" y="122897"/>
                  </a:lnTo>
                  <a:lnTo>
                    <a:pt x="71577" y="359117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427691" y="3145823"/>
              <a:ext cx="0" cy="158115"/>
            </a:xfrm>
            <a:custGeom>
              <a:avLst/>
              <a:gdLst/>
              <a:ahLst/>
              <a:cxnLst/>
              <a:rect l="l" t="t" r="r" b="b"/>
              <a:pathLst>
                <a:path h="158114">
                  <a:moveTo>
                    <a:pt x="0" y="0"/>
                  </a:moveTo>
                  <a:lnTo>
                    <a:pt x="0" y="157911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405825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0" y="0"/>
                  </a:moveTo>
                  <a:lnTo>
                    <a:pt x="42786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406205" y="32862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786" y="0"/>
                  </a:moveTo>
                  <a:lnTo>
                    <a:pt x="0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356120" y="2877456"/>
              <a:ext cx="71755" cy="268605"/>
            </a:xfrm>
            <a:custGeom>
              <a:avLst/>
              <a:gdLst/>
              <a:ahLst/>
              <a:cxnLst/>
              <a:rect l="l" t="t" r="r" b="b"/>
              <a:pathLst>
                <a:path w="71755" h="268605">
                  <a:moveTo>
                    <a:pt x="0" y="0"/>
                  </a:moveTo>
                  <a:lnTo>
                    <a:pt x="71577" y="122897"/>
                  </a:lnTo>
                  <a:lnTo>
                    <a:pt x="71577" y="268363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405825" y="284905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0" y="0"/>
                  </a:moveTo>
                  <a:lnTo>
                    <a:pt x="42786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406205" y="284905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80">
                  <a:moveTo>
                    <a:pt x="42786" y="0"/>
                  </a:moveTo>
                  <a:lnTo>
                    <a:pt x="0" y="42786"/>
                  </a:lnTo>
                </a:path>
              </a:pathLst>
            </a:custGeom>
            <a:ln w="933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6293442" y="6149205"/>
            <a:ext cx="2086610" cy="1398905"/>
            <a:chOff x="566536" y="6149204"/>
            <a:chExt cx="2086610" cy="1398905"/>
          </a:xfrm>
        </p:grpSpPr>
        <p:sp>
          <p:nvSpPr>
            <p:cNvPr id="43" name="object 43"/>
            <p:cNvSpPr/>
            <p:nvPr/>
          </p:nvSpPr>
          <p:spPr>
            <a:xfrm>
              <a:off x="1865153" y="6153820"/>
              <a:ext cx="53340" cy="631825"/>
            </a:xfrm>
            <a:custGeom>
              <a:avLst/>
              <a:gdLst/>
              <a:ahLst/>
              <a:cxnLst/>
              <a:rect l="l" t="t" r="r" b="b"/>
              <a:pathLst>
                <a:path w="53339" h="631825">
                  <a:moveTo>
                    <a:pt x="25933" y="0"/>
                  </a:moveTo>
                  <a:lnTo>
                    <a:pt x="25933" y="214884"/>
                  </a:lnTo>
                  <a:lnTo>
                    <a:pt x="53162" y="231038"/>
                  </a:lnTo>
                  <a:lnTo>
                    <a:pt x="0" y="255663"/>
                  </a:lnTo>
                  <a:lnTo>
                    <a:pt x="53162" y="280289"/>
                  </a:lnTo>
                  <a:lnTo>
                    <a:pt x="0" y="304927"/>
                  </a:lnTo>
                  <a:lnTo>
                    <a:pt x="53162" y="329552"/>
                  </a:lnTo>
                  <a:lnTo>
                    <a:pt x="0" y="354190"/>
                  </a:lnTo>
                  <a:lnTo>
                    <a:pt x="53162" y="378815"/>
                  </a:lnTo>
                  <a:lnTo>
                    <a:pt x="25933" y="394690"/>
                  </a:lnTo>
                  <a:lnTo>
                    <a:pt x="25933" y="631228"/>
                  </a:lnTo>
                </a:path>
              </a:pathLst>
            </a:custGeom>
            <a:ln w="92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71153" y="6783688"/>
              <a:ext cx="2077720" cy="760095"/>
            </a:xfrm>
            <a:custGeom>
              <a:avLst/>
              <a:gdLst/>
              <a:ahLst/>
              <a:cxnLst/>
              <a:rect l="l" t="t" r="r" b="b"/>
              <a:pathLst>
                <a:path w="2077720" h="760095">
                  <a:moveTo>
                    <a:pt x="25933" y="0"/>
                  </a:moveTo>
                  <a:lnTo>
                    <a:pt x="25933" y="268033"/>
                  </a:lnTo>
                  <a:lnTo>
                    <a:pt x="53162" y="284200"/>
                  </a:lnTo>
                  <a:lnTo>
                    <a:pt x="0" y="308825"/>
                  </a:lnTo>
                  <a:lnTo>
                    <a:pt x="53162" y="333451"/>
                  </a:lnTo>
                  <a:lnTo>
                    <a:pt x="0" y="358089"/>
                  </a:lnTo>
                  <a:lnTo>
                    <a:pt x="53162" y="382714"/>
                  </a:lnTo>
                  <a:lnTo>
                    <a:pt x="0" y="407339"/>
                  </a:lnTo>
                  <a:lnTo>
                    <a:pt x="53162" y="431977"/>
                  </a:lnTo>
                  <a:lnTo>
                    <a:pt x="25933" y="447827"/>
                  </a:lnTo>
                  <a:lnTo>
                    <a:pt x="25933" y="759650"/>
                  </a:lnTo>
                  <a:lnTo>
                    <a:pt x="2077097" y="759650"/>
                  </a:lnTo>
                </a:path>
              </a:pathLst>
            </a:custGeom>
            <a:ln w="92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314913" y="6783691"/>
              <a:ext cx="1113155" cy="760095"/>
            </a:xfrm>
            <a:custGeom>
              <a:avLst/>
              <a:gdLst/>
              <a:ahLst/>
              <a:cxnLst/>
              <a:rect l="l" t="t" r="r" b="b"/>
              <a:pathLst>
                <a:path w="1113155" h="760095">
                  <a:moveTo>
                    <a:pt x="1085354" y="759650"/>
                  </a:moveTo>
                  <a:lnTo>
                    <a:pt x="1085354" y="447827"/>
                  </a:lnTo>
                  <a:lnTo>
                    <a:pt x="1112583" y="431977"/>
                  </a:lnTo>
                  <a:lnTo>
                    <a:pt x="1059421" y="407339"/>
                  </a:lnTo>
                  <a:lnTo>
                    <a:pt x="1112583" y="382714"/>
                  </a:lnTo>
                  <a:lnTo>
                    <a:pt x="1059421" y="358076"/>
                  </a:lnTo>
                  <a:lnTo>
                    <a:pt x="1112583" y="333451"/>
                  </a:lnTo>
                  <a:lnTo>
                    <a:pt x="1059421" y="308825"/>
                  </a:lnTo>
                  <a:lnTo>
                    <a:pt x="1112583" y="284187"/>
                  </a:lnTo>
                  <a:lnTo>
                    <a:pt x="1085354" y="268033"/>
                  </a:lnTo>
                  <a:lnTo>
                    <a:pt x="1085354" y="0"/>
                  </a:lnTo>
                  <a:lnTo>
                    <a:pt x="25933" y="0"/>
                  </a:lnTo>
                  <a:lnTo>
                    <a:pt x="25933" y="268033"/>
                  </a:lnTo>
                  <a:lnTo>
                    <a:pt x="53162" y="284187"/>
                  </a:lnTo>
                  <a:lnTo>
                    <a:pt x="0" y="308825"/>
                  </a:lnTo>
                  <a:lnTo>
                    <a:pt x="53162" y="333451"/>
                  </a:lnTo>
                  <a:lnTo>
                    <a:pt x="0" y="358076"/>
                  </a:lnTo>
                  <a:lnTo>
                    <a:pt x="53162" y="382714"/>
                  </a:lnTo>
                  <a:lnTo>
                    <a:pt x="0" y="407339"/>
                  </a:lnTo>
                  <a:lnTo>
                    <a:pt x="53162" y="431977"/>
                  </a:lnTo>
                  <a:lnTo>
                    <a:pt x="25933" y="447827"/>
                  </a:lnTo>
                  <a:lnTo>
                    <a:pt x="25933" y="759650"/>
                  </a:lnTo>
                </a:path>
              </a:pathLst>
            </a:custGeom>
            <a:ln w="92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00206" y="502346"/>
            <a:ext cx="2458085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284905" y="1728001"/>
            <a:ext cx="2484120" cy="151323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43180" rIns="0" bIns="0" rtlCol="0">
            <a:spAutoFit/>
          </a:bodyPr>
          <a:lstStyle/>
          <a:p>
            <a:pPr marL="50800">
              <a:spcBef>
                <a:spcPts val="340"/>
              </a:spcBef>
            </a:pPr>
            <a:r>
              <a:rPr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Problema</a:t>
            </a:r>
            <a:r>
              <a:rPr sz="700" spc="-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0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ejemplo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12904" y="1728012"/>
            <a:ext cx="3798570" cy="3285490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61594" rIns="0" bIns="0" rtlCol="0">
            <a:spAutoFit/>
          </a:bodyPr>
          <a:lstStyle/>
          <a:p>
            <a:pPr marL="89535">
              <a:spcBef>
                <a:spcPts val="484"/>
              </a:spcBef>
            </a:pPr>
            <a:r>
              <a:rPr sz="500" b="1" spc="30" dirty="0">
                <a:solidFill>
                  <a:srgbClr val="4C5152"/>
                </a:solidFill>
                <a:latin typeface="Trebuchet MS"/>
                <a:cs typeface="Trebuchet MS"/>
              </a:rPr>
              <a:t>Datos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10" dirty="0">
                <a:solidFill>
                  <a:srgbClr val="4C5152"/>
                </a:solidFill>
                <a:latin typeface="Trebuchet MS"/>
                <a:cs typeface="Trebuchet MS"/>
              </a:rPr>
              <a:t>del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dirty="0">
                <a:solidFill>
                  <a:srgbClr val="4C5152"/>
                </a:solidFill>
                <a:latin typeface="Trebuchet MS"/>
                <a:cs typeface="Trebuchet MS"/>
              </a:rPr>
              <a:t>ejercicio</a:t>
            </a:r>
            <a:endParaRPr sz="500" dirty="0">
              <a:latin typeface="Trebuchet MS"/>
              <a:cs typeface="Trebuchet MS"/>
            </a:endParaRPr>
          </a:p>
          <a:p>
            <a:pPr marL="89535">
              <a:spcBef>
                <a:spcPts val="55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Suministro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63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endParaRPr sz="550" dirty="0">
              <a:latin typeface="Microsoft Sans Serif"/>
              <a:cs typeface="Microsoft Sans Serif"/>
            </a:endParaRPr>
          </a:p>
          <a:p>
            <a:pPr marL="89535">
              <a:spcBef>
                <a:spcPts val="490"/>
              </a:spcBef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fuente: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2000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650" dirty="0">
              <a:latin typeface="Microsoft Sans Serif"/>
              <a:cs typeface="Microsoft Sans Serif"/>
            </a:endParaRPr>
          </a:p>
          <a:p>
            <a:pPr marL="89535"/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Configuración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red:</a:t>
            </a:r>
            <a:endParaRPr sz="600" dirty="0">
              <a:latin typeface="Microsoft Sans Serif"/>
              <a:cs typeface="Microsoft Sans Serif"/>
            </a:endParaRPr>
          </a:p>
          <a:p>
            <a:pPr marL="89535">
              <a:spcBef>
                <a:spcPts val="530"/>
              </a:spcBef>
            </a:pP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Dos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transformadores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montados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paralelo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alternador.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 dirty="0">
              <a:latin typeface="Microsoft Sans Serif"/>
              <a:cs typeface="Microsoft Sans Serif"/>
            </a:endParaRPr>
          </a:p>
          <a:p>
            <a:pPr marL="89535"/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Características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equipo:</a:t>
            </a:r>
            <a:endParaRPr sz="650" dirty="0">
              <a:latin typeface="Microsoft Sans Serif"/>
              <a:cs typeface="Microsoft Sans Serif"/>
            </a:endParaRPr>
          </a:p>
          <a:p>
            <a:pPr marL="197485" indent="-108585">
              <a:spcBef>
                <a:spcPts val="570"/>
              </a:spcBef>
              <a:buClr>
                <a:srgbClr val="3FAC39"/>
              </a:buClr>
              <a:buSzPct val="140000"/>
              <a:buChar char="•"/>
              <a:tabLst>
                <a:tab pos="198120" algn="l"/>
              </a:tabLst>
            </a:pP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Transformadores:</a:t>
            </a:r>
            <a:endParaRPr sz="500" dirty="0">
              <a:latin typeface="Microsoft Sans Serif"/>
              <a:cs typeface="Microsoft Sans Serif"/>
            </a:endParaRPr>
          </a:p>
          <a:p>
            <a:pPr marL="305435" lvl="1" indent="-108585">
              <a:spcBef>
                <a:spcPts val="400"/>
              </a:spcBef>
              <a:buClr>
                <a:srgbClr val="3FAC39"/>
              </a:buClr>
              <a:buSzPct val="107692"/>
              <a:buChar char="-"/>
              <a:tabLst>
                <a:tab pos="306070" algn="l"/>
              </a:tabLst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63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60" dirty="0">
                <a:solidFill>
                  <a:srgbClr val="4C5152"/>
                </a:solidFill>
                <a:latin typeface="Microsoft Sans Serif"/>
                <a:cs typeface="Microsoft Sans Serif"/>
              </a:rPr>
              <a:t>/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kV,</a:t>
            </a:r>
            <a:endParaRPr sz="650" dirty="0">
              <a:latin typeface="Microsoft Sans Serif"/>
              <a:cs typeface="Microsoft Sans Serif"/>
            </a:endParaRPr>
          </a:p>
          <a:p>
            <a:pPr marL="305435" lvl="1" indent="-108585">
              <a:spcBef>
                <a:spcPts val="360"/>
              </a:spcBef>
              <a:buClr>
                <a:srgbClr val="3FAC39"/>
              </a:buClr>
              <a:buSzPct val="107692"/>
              <a:buChar char="-"/>
              <a:tabLst>
                <a:tab pos="306070" algn="l"/>
              </a:tabLst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aparente: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15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A,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A,</a:t>
            </a:r>
            <a:endParaRPr sz="650" dirty="0">
              <a:latin typeface="Microsoft Sans Serif"/>
              <a:cs typeface="Microsoft Sans Serif"/>
            </a:endParaRPr>
          </a:p>
          <a:p>
            <a:pPr marL="305435" lvl="1" indent="-108585">
              <a:spcBef>
                <a:spcPts val="360"/>
              </a:spcBef>
              <a:buClr>
                <a:srgbClr val="3FAC39"/>
              </a:buClr>
              <a:buSzPct val="116666"/>
              <a:buChar char="-"/>
              <a:tabLst>
                <a:tab pos="306070" algn="l"/>
              </a:tabLst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cortocircuito: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usc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%.</a:t>
            </a:r>
            <a:endParaRPr sz="600" dirty="0">
              <a:latin typeface="Microsoft Sans Serif"/>
              <a:cs typeface="Microsoft Sans Serif"/>
            </a:endParaRPr>
          </a:p>
          <a:p>
            <a:pPr marL="197485" indent="-108585">
              <a:spcBef>
                <a:spcPts val="459"/>
              </a:spcBef>
              <a:buClr>
                <a:srgbClr val="3FAC39"/>
              </a:buClr>
              <a:buSzPct val="116666"/>
              <a:buChar char="•"/>
              <a:tabLst>
                <a:tab pos="198120" algn="l"/>
              </a:tabLst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Alternador:</a:t>
            </a:r>
            <a:endParaRPr sz="600" dirty="0">
              <a:latin typeface="Microsoft Sans Serif"/>
              <a:cs typeface="Microsoft Sans Serif"/>
            </a:endParaRPr>
          </a:p>
          <a:p>
            <a:pPr marL="305435" lvl="1" indent="-108585">
              <a:spcBef>
                <a:spcPts val="380"/>
              </a:spcBef>
              <a:buClr>
                <a:srgbClr val="3FAC39"/>
              </a:buClr>
              <a:buSzPct val="107692"/>
              <a:buChar char="-"/>
              <a:tabLst>
                <a:tab pos="306070" algn="l"/>
              </a:tabLst>
            </a:pPr>
            <a:r>
              <a:rPr lang="es-ES"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: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kV,</a:t>
            </a:r>
            <a:endParaRPr sz="650" dirty="0">
              <a:latin typeface="Microsoft Sans Serif"/>
              <a:cs typeface="Microsoft Sans Serif"/>
            </a:endParaRPr>
          </a:p>
          <a:p>
            <a:pPr marL="305435" lvl="1" indent="-108585">
              <a:spcBef>
                <a:spcPts val="360"/>
              </a:spcBef>
              <a:buClr>
                <a:srgbClr val="3FAC39"/>
              </a:buClr>
              <a:buSzPct val="116666"/>
              <a:buChar char="-"/>
              <a:tabLst>
                <a:tab pos="306070" algn="l"/>
              </a:tabLst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aparente: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15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A,</a:t>
            </a:r>
            <a:endParaRPr sz="600" dirty="0">
              <a:latin typeface="Microsoft Sans Serif"/>
              <a:cs typeface="Microsoft Sans Serif"/>
            </a:endParaRPr>
          </a:p>
          <a:p>
            <a:pPr marL="305435" lvl="1" indent="-108585">
              <a:spcBef>
                <a:spcPts val="360"/>
              </a:spcBef>
              <a:buClr>
                <a:srgbClr val="3FAC39"/>
              </a:buClr>
              <a:buSzPct val="107692"/>
              <a:buChar char="-"/>
              <a:tabLst>
                <a:tab pos="306070" algn="l"/>
              </a:tabLst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Transitorio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X: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%,</a:t>
            </a:r>
            <a:endParaRPr sz="650" dirty="0">
              <a:latin typeface="Microsoft Sans Serif"/>
              <a:cs typeface="Microsoft Sans Serif"/>
            </a:endParaRPr>
          </a:p>
          <a:p>
            <a:pPr marL="305435" lvl="1" indent="-108585">
              <a:spcBef>
                <a:spcPts val="360"/>
              </a:spcBef>
              <a:buClr>
                <a:srgbClr val="3FAC39"/>
              </a:buClr>
              <a:buSzPct val="116666"/>
              <a:buChar char="-"/>
              <a:tabLst>
                <a:tab pos="306070" algn="l"/>
              </a:tabLst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Subtransitorio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X'd: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15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%.</a:t>
            </a:r>
            <a:endParaRPr sz="600" dirty="0">
              <a:latin typeface="Microsoft Sans Serif"/>
              <a:cs typeface="Microsoft Sans Serif"/>
            </a:endParaRPr>
          </a:p>
          <a:p>
            <a:pPr lvl="1">
              <a:lnSpc>
                <a:spcPct val="100000"/>
              </a:lnSpc>
              <a:buClr>
                <a:srgbClr val="3FAC39"/>
              </a:buClr>
              <a:buFont typeface="Microsoft Sans Serif"/>
              <a:buChar char="-"/>
            </a:pPr>
            <a:endParaRPr sz="900" dirty="0">
              <a:latin typeface="Microsoft Sans Serif"/>
              <a:cs typeface="Microsoft Sans Serif"/>
            </a:endParaRPr>
          </a:p>
          <a:p>
            <a:pPr marL="89535">
              <a:spcBef>
                <a:spcPts val="590"/>
              </a:spcBef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Pregunta:</a:t>
            </a:r>
            <a:endParaRPr sz="650" dirty="0">
              <a:latin typeface="Microsoft Sans Serif"/>
              <a:cs typeface="Microsoft Sans Serif"/>
            </a:endParaRPr>
          </a:p>
          <a:p>
            <a:pPr marL="197485" indent="-108585">
              <a:spcBef>
                <a:spcPts val="470"/>
              </a:spcBef>
              <a:buClr>
                <a:srgbClr val="3FAC39"/>
              </a:buClr>
              <a:buSzPct val="116666"/>
              <a:buChar char="•"/>
              <a:tabLst>
                <a:tab pos="198120" algn="l"/>
              </a:tabLst>
            </a:pP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determinar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barras;</a:t>
            </a:r>
            <a:endParaRPr sz="600" dirty="0">
              <a:latin typeface="Microsoft Sans Serif"/>
              <a:cs typeface="Microsoft Sans Serif"/>
            </a:endParaRPr>
          </a:p>
          <a:p>
            <a:pPr marL="197485" indent="-108585">
              <a:spcBef>
                <a:spcPts val="430"/>
              </a:spcBef>
              <a:buClr>
                <a:srgbClr val="3FAC39"/>
              </a:buClr>
              <a:buSzPct val="107692"/>
              <a:buChar char="•"/>
              <a:tabLst>
                <a:tab pos="198120" algn="l"/>
              </a:tabLst>
            </a:pP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capacidades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corte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cierre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 D7.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761205" y="2046017"/>
            <a:ext cx="25907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033447" y="2046017"/>
            <a:ext cx="25907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269490" y="2064260"/>
            <a:ext cx="336550" cy="182742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>
              <a:spcBef>
                <a:spcPts val="185"/>
              </a:spcBef>
            </a:pPr>
            <a:r>
              <a:rPr sz="450" b="1" spc="15" dirty="0">
                <a:solidFill>
                  <a:srgbClr val="171514"/>
                </a:solidFill>
                <a:latin typeface="Trebuchet MS"/>
                <a:cs typeface="Trebuchet MS"/>
              </a:rPr>
              <a:t>Alternador</a:t>
            </a:r>
            <a:endParaRPr sz="450" dirty="0">
              <a:latin typeface="Trebuchet MS"/>
              <a:cs typeface="Trebuchet MS"/>
            </a:endParaRPr>
          </a:p>
          <a:p>
            <a:pPr marL="12700">
              <a:spcBef>
                <a:spcPts val="9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269491" y="2236849"/>
            <a:ext cx="3422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Xd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269491" y="2330345"/>
            <a:ext cx="5175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495"/>
              </a:lnSpc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X''d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500">
              <a:latin typeface="Microsoft Sans Serif"/>
              <a:cs typeface="Microsoft Sans Serif"/>
            </a:endParaRPr>
          </a:p>
          <a:p>
            <a:pPr marR="5080" algn="r">
              <a:lnSpc>
                <a:spcPts val="735"/>
              </a:lnSpc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993952" y="2364366"/>
            <a:ext cx="408940" cy="259686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>
              <a:spcBef>
                <a:spcPts val="185"/>
              </a:spcBef>
            </a:pPr>
            <a:r>
              <a:rPr sz="400" b="1" spc="15" dirty="0">
                <a:solidFill>
                  <a:srgbClr val="171514"/>
                </a:solidFill>
                <a:latin typeface="Trebuchet MS"/>
                <a:cs typeface="Trebuchet MS"/>
              </a:rPr>
              <a:t>Transformador</a:t>
            </a:r>
            <a:endParaRPr sz="400" dirty="0">
              <a:latin typeface="Trebuchet MS"/>
              <a:cs typeface="Trebuchet MS"/>
            </a:endParaRPr>
          </a:p>
          <a:p>
            <a:pPr marL="12700">
              <a:spcBef>
                <a:spcPts val="10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35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usc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922453" y="2380033"/>
            <a:ext cx="1257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277935" y="2367726"/>
            <a:ext cx="408940" cy="259686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>
              <a:spcBef>
                <a:spcPts val="185"/>
              </a:spcBef>
            </a:pPr>
            <a:r>
              <a:rPr sz="400" b="1" spc="15" dirty="0">
                <a:solidFill>
                  <a:srgbClr val="171514"/>
                </a:solidFill>
                <a:latin typeface="Trebuchet MS"/>
                <a:cs typeface="Trebuchet MS"/>
              </a:rPr>
              <a:t>Transformador</a:t>
            </a:r>
            <a:endParaRPr sz="400" dirty="0">
              <a:latin typeface="Trebuchet MS"/>
              <a:cs typeface="Trebuchet MS"/>
            </a:endParaRPr>
          </a:p>
          <a:p>
            <a:pPr marL="12700">
              <a:spcBef>
                <a:spcPts val="10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35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Usc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284891" y="2447101"/>
            <a:ext cx="1409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G1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567446" y="2915572"/>
            <a:ext cx="1416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918460" y="2915572"/>
            <a:ext cx="1416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206384" y="2915572"/>
            <a:ext cx="403860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D2</a:t>
            </a:r>
            <a:endParaRPr sz="700">
              <a:latin typeface="Microsoft Sans Serif"/>
              <a:cs typeface="Microsoft Sans Serif"/>
            </a:endParaRPr>
          </a:p>
          <a:p>
            <a:pPr marL="80645">
              <a:spcBef>
                <a:spcPts val="415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7607752" y="3075086"/>
            <a:ext cx="25907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338911" y="3374443"/>
            <a:ext cx="1416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761278" y="3374443"/>
            <a:ext cx="1416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201419" y="3374444"/>
            <a:ext cx="1416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635722" y="3374444"/>
            <a:ext cx="1416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272205" y="3865760"/>
            <a:ext cx="7581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Diagrama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sola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284905" y="5617427"/>
            <a:ext cx="2484120" cy="341119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7620" rIns="0" bIns="0" rtlCol="0">
            <a:spAutoFit/>
          </a:bodyPr>
          <a:lstStyle/>
          <a:p>
            <a:pPr marL="50800" marR="828675">
              <a:lnSpc>
                <a:spcPts val="1300"/>
              </a:lnSpc>
              <a:spcBef>
                <a:spcPts val="60"/>
              </a:spcBef>
            </a:pPr>
            <a:r>
              <a:rPr sz="8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Solución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al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problema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mediante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el</a:t>
            </a:r>
            <a:r>
              <a:rPr lang="es-ES"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método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cálculo.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8912904" y="5617438"/>
            <a:ext cx="3798570" cy="3852528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55879" rIns="0" bIns="0" rtlCol="0">
            <a:spAutoFit/>
          </a:bodyPr>
          <a:lstStyle/>
          <a:p>
            <a:pPr marL="89535">
              <a:spcBef>
                <a:spcPts val="439"/>
              </a:spcBef>
            </a:pPr>
            <a:r>
              <a:rPr sz="550" b="1" spc="20" dirty="0">
                <a:solidFill>
                  <a:srgbClr val="4C5152"/>
                </a:solidFill>
                <a:latin typeface="Trebuchet MS"/>
                <a:cs typeface="Trebuchet MS"/>
              </a:rPr>
              <a:t>resolviendo</a:t>
            </a:r>
            <a:r>
              <a:rPr sz="550" b="1" spc="-4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5" dirty="0">
                <a:solidFill>
                  <a:srgbClr val="4C5152"/>
                </a:solidFill>
                <a:latin typeface="Trebuchet MS"/>
                <a:cs typeface="Trebuchet MS"/>
              </a:rPr>
              <a:t>el</a:t>
            </a:r>
            <a:r>
              <a:rPr sz="550" b="1" spc="-4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dirty="0">
                <a:solidFill>
                  <a:srgbClr val="4C5152"/>
                </a:solidFill>
                <a:latin typeface="Trebuchet MS"/>
                <a:cs typeface="Trebuchet MS"/>
              </a:rPr>
              <a:t>ejercicio</a:t>
            </a:r>
            <a:endParaRPr sz="550" dirty="0">
              <a:latin typeface="Trebuchet MS"/>
              <a:cs typeface="Trebuchet MS"/>
            </a:endParaRPr>
          </a:p>
          <a:p>
            <a:pPr marL="197485" indent="-108585">
              <a:spcBef>
                <a:spcPts val="590"/>
              </a:spcBef>
              <a:buClr>
                <a:srgbClr val="3FAC39"/>
              </a:buClr>
              <a:buSzPct val="140000"/>
              <a:buChar char="•"/>
              <a:tabLst>
                <a:tab pos="198120" algn="l"/>
              </a:tabLst>
            </a:pP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Determinación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distintas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corrientes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cortocircuito:</a:t>
            </a:r>
            <a:endParaRPr sz="500" dirty="0">
              <a:latin typeface="Microsoft Sans Serif"/>
              <a:cs typeface="Microsoft Sans Serif"/>
            </a:endParaRPr>
          </a:p>
          <a:p>
            <a:pPr marL="197485" marR="641350">
              <a:lnSpc>
                <a:spcPct val="153800"/>
              </a:lnSpc>
              <a:spcBef>
                <a:spcPts val="30"/>
              </a:spcBef>
            </a:pP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tres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fuentes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podrían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suministrar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energía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son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dos</a:t>
            </a:r>
            <a:r>
              <a:rPr lang="es-ES"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transformadores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alternador.</a:t>
            </a:r>
            <a:endParaRPr sz="650" dirty="0">
              <a:latin typeface="Microsoft Sans Serif"/>
              <a:cs typeface="Microsoft Sans Serif"/>
            </a:endParaRPr>
          </a:p>
          <a:p>
            <a:pPr marL="197485" marR="226060">
              <a:lnSpc>
                <a:spcPct val="153800"/>
              </a:lnSpc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Suponemos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puede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haber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retroalimentación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energía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través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D4, D5,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D6 y</a:t>
            </a:r>
            <a:r>
              <a:rPr lang="es-ES"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D7.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caso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aguas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abajo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(D4,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D5,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D6,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D7),</a:t>
            </a:r>
            <a:endParaRPr sz="650" dirty="0">
              <a:latin typeface="Microsoft Sans Serif"/>
              <a:cs typeface="Microsoft Sans Serif"/>
            </a:endParaRPr>
          </a:p>
          <a:p>
            <a:pPr marL="197485">
              <a:spcBef>
                <a:spcPts val="52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luego,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fluye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través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él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suministrada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T1,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T2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G1.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97485" indent="-108585">
              <a:buClr>
                <a:srgbClr val="3FAC39"/>
              </a:buClr>
              <a:buSzPct val="127272"/>
              <a:buChar char="•"/>
              <a:tabLst>
                <a:tab pos="198120" algn="l"/>
              </a:tabLst>
            </a:pP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Diagrama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equivalente:</a:t>
            </a:r>
            <a:endParaRPr sz="550" dirty="0">
              <a:latin typeface="Microsoft Sans Serif"/>
              <a:cs typeface="Microsoft Sans Serif"/>
            </a:endParaRPr>
          </a:p>
          <a:p>
            <a:pPr marL="197485" marR="418465">
              <a:lnSpc>
                <a:spcPct val="166600"/>
              </a:lnSpc>
              <a:spcBef>
                <a:spcPts val="10"/>
              </a:spcBef>
            </a:pP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Cada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componente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comprende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resistencia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inducción.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Tenemos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calcular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valores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cada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componente.</a:t>
            </a:r>
            <a:endParaRPr sz="600" dirty="0">
              <a:latin typeface="Microsoft Sans Serif"/>
              <a:cs typeface="Microsoft Sans Serif"/>
            </a:endParaRPr>
          </a:p>
          <a:p>
            <a:pPr marL="197485">
              <a:spcBef>
                <a:spcPts val="580"/>
              </a:spcBef>
            </a:pP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red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se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puede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mostrar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siguiente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manera: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 marL="89535" marR="117475">
              <a:lnSpc>
                <a:spcPct val="166600"/>
              </a:lnSpc>
              <a:spcBef>
                <a:spcPts val="430"/>
              </a:spcBef>
            </a:pP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experiencia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demuestra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resistencia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generalmente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baja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comparación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reactancia</a:t>
            </a:r>
            <a:r>
              <a:rPr lang="es-ES"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(0,15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Ω/km),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lo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podemos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considerar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reactancia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igual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impedancia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(X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Z).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 dirty="0">
              <a:latin typeface="Microsoft Sans Serif"/>
              <a:cs typeface="Microsoft Sans Serif"/>
            </a:endParaRPr>
          </a:p>
          <a:p>
            <a:pPr marL="197485" marR="504825" indent="-108585">
              <a:lnSpc>
                <a:spcPct val="166700"/>
              </a:lnSpc>
              <a:spcBef>
                <a:spcPts val="590"/>
              </a:spcBef>
              <a:buClr>
                <a:srgbClr val="3FAC39"/>
              </a:buClr>
              <a:buSzPct val="116666"/>
              <a:buChar char="•"/>
              <a:tabLst>
                <a:tab pos="198120" algn="l"/>
              </a:tabLst>
            </a:pP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determinar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potencia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cortocircuito,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debemos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calcular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distintos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valores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resistencias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inducciones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luego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calcular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separado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suma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aritmética:</a:t>
            </a:r>
            <a:endParaRPr sz="600" dirty="0">
              <a:latin typeface="Microsoft Sans Serif"/>
              <a:cs typeface="Microsoft Sans Serif"/>
            </a:endParaRPr>
          </a:p>
          <a:p>
            <a:pPr marL="197485">
              <a:spcBef>
                <a:spcPts val="430"/>
              </a:spcBef>
            </a:pPr>
            <a:r>
              <a:rPr sz="6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50" spc="-1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37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650" dirty="0">
              <a:latin typeface="Microsoft Sans Serif"/>
              <a:cs typeface="Microsoft Sans Serif"/>
            </a:endParaRPr>
          </a:p>
          <a:p>
            <a:pPr marL="197485">
              <a:spcBef>
                <a:spcPts val="370"/>
              </a:spcBef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00" spc="-40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00" spc="44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lang="es-ES" sz="600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 dirty="0">
              <a:latin typeface="Microsoft Sans Serif"/>
              <a:cs typeface="Microsoft Sans Serif"/>
            </a:endParaRPr>
          </a:p>
          <a:p>
            <a:pPr marL="197485" indent="-108585">
              <a:spcBef>
                <a:spcPts val="409"/>
              </a:spcBef>
              <a:buClr>
                <a:srgbClr val="3FAC39"/>
              </a:buClr>
              <a:buSzPct val="107692"/>
              <a:buChar char="•"/>
              <a:tabLst>
                <a:tab pos="198120" algn="l"/>
              </a:tabLst>
            </a:pPr>
            <a:r>
              <a:rPr sz="65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Conociend</a:t>
            </a:r>
            <a:r>
              <a:rPr sz="650" spc="-16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600" spc="44" baseline="-34722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lang="es-ES" sz="600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70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X,</a:t>
            </a:r>
            <a:r>
              <a:rPr sz="650" spc="-8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60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podemos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deducir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Z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00" spc="-104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plicando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ecuación: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75" dirty="0">
                <a:solidFill>
                  <a:srgbClr val="3FAC39"/>
                </a:solidFill>
                <a:latin typeface="Lucida Sans Unicode"/>
                <a:cs typeface="Lucida Sans Unicode"/>
              </a:rPr>
              <a:t>√(</a:t>
            </a:r>
            <a:endParaRPr sz="650" dirty="0">
              <a:latin typeface="Lucida Sans Unicode"/>
              <a:cs typeface="Lucida Sans Unicode"/>
            </a:endParaRPr>
          </a:p>
          <a:p>
            <a:pPr marL="197485">
              <a:spcBef>
                <a:spcPts val="420"/>
              </a:spcBef>
            </a:pPr>
            <a:r>
              <a:rPr sz="650" spc="-50" dirty="0">
                <a:solidFill>
                  <a:srgbClr val="3FAC39"/>
                </a:solidFill>
                <a:latin typeface="Lucida Sans Unicode"/>
                <a:cs typeface="Lucida Sans Unicode"/>
              </a:rPr>
              <a:t>∑R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3FAC39"/>
                </a:solidFill>
                <a:latin typeface="Lucida Sans Unicode"/>
                <a:cs typeface="Lucida Sans Unicode"/>
              </a:rPr>
              <a:t>∑X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650" dirty="0">
              <a:latin typeface="Microsoft Sans Serif"/>
              <a:cs typeface="Microsoft Sans Serif"/>
            </a:endParaRPr>
          </a:p>
          <a:p>
            <a:pPr marL="197485">
              <a:spcBef>
                <a:spcPts val="520"/>
              </a:spcBef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NOTA: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dado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60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despreciable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comparado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X,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podemos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decir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Z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X.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7678718" y="6395149"/>
            <a:ext cx="7372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10" dirty="0">
                <a:solidFill>
                  <a:srgbClr val="171514"/>
                </a:solidFill>
                <a:latin typeface="Trebuchet MS"/>
                <a:cs typeface="Trebuchet MS"/>
              </a:rPr>
              <a:t>zr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=impedancia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298774" y="6448784"/>
            <a:ext cx="916305" cy="27071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indent="-635">
              <a:lnSpc>
                <a:spcPct val="117400"/>
              </a:lnSpc>
              <a:spcBef>
                <a:spcPts val="75"/>
              </a:spcBef>
            </a:pPr>
            <a:r>
              <a:rPr sz="450" b="1" spc="10" dirty="0">
                <a:solidFill>
                  <a:srgbClr val="171514"/>
                </a:solidFill>
                <a:latin typeface="Trebuchet MS"/>
                <a:cs typeface="Trebuchet MS"/>
              </a:rPr>
              <a:t>za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=Impedancia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alternador</a:t>
            </a:r>
            <a:r>
              <a:rPr lang="es-ES"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(transitorio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subtransitorio)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135614" y="7025554"/>
            <a:ext cx="552450" cy="266227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450" b="1" spc="15" dirty="0">
                <a:solidFill>
                  <a:srgbClr val="171514"/>
                </a:solidFill>
                <a:latin typeface="Trebuchet MS"/>
                <a:cs typeface="Trebuchet MS"/>
              </a:rPr>
              <a:t>Z15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=transformador</a:t>
            </a:r>
            <a:endParaRPr sz="450" dirty="0">
              <a:latin typeface="Microsoft Sans Serif"/>
              <a:cs typeface="Microsoft Sans Serif"/>
            </a:endParaRPr>
          </a:p>
          <a:p>
            <a:pPr marL="12700" marR="184785">
              <a:lnSpc>
                <a:spcPct val="113199"/>
              </a:lnSpc>
              <a:spcBef>
                <a:spcPts val="10"/>
              </a:spcBef>
            </a:pP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201177" y="7025109"/>
            <a:ext cx="552450" cy="266227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450" b="1" spc="15" dirty="0">
                <a:solidFill>
                  <a:srgbClr val="171514"/>
                </a:solidFill>
                <a:latin typeface="Trebuchet MS"/>
                <a:cs typeface="Trebuchet MS"/>
              </a:rPr>
              <a:t>Z20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=transformador</a:t>
            </a:r>
            <a:endParaRPr sz="450" dirty="0">
              <a:latin typeface="Microsoft Sans Serif"/>
              <a:cs typeface="Microsoft Sans Serif"/>
            </a:endParaRPr>
          </a:p>
          <a:p>
            <a:pPr marL="12700" marR="184785">
              <a:lnSpc>
                <a:spcPct val="113199"/>
              </a:lnSpc>
              <a:spcBef>
                <a:spcPts val="10"/>
              </a:spcBef>
            </a:pP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impedancia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275451" y="7627864"/>
            <a:ext cx="33591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154179" y="6173194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DM107936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6154179" y="207703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DM105245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27307" y="1728000"/>
          <a:ext cx="3802378" cy="47777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37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621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3436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1213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82982">
                <a:tc gridSpan="2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993140" algn="l"/>
                        </a:tabLst>
                      </a:pPr>
                      <a:r>
                        <a:rPr sz="650" b="1" spc="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Componente	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Cálculo</a:t>
                      </a:r>
                      <a:endParaRPr sz="750" dirty="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Z=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(ohmios)</a:t>
                      </a:r>
                      <a:endParaRPr sz="65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78700">
                <a:tc>
                  <a:txBody>
                    <a:bodyPr/>
                    <a:lstStyle/>
                    <a:p>
                      <a:pPr>
                        <a:lnSpc>
                          <a:spcPts val="885"/>
                        </a:lnSpc>
                        <a:spcBef>
                          <a:spcPts val="4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1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23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2000</a:t>
                      </a:r>
                      <a:r>
                        <a:rPr lang="es-ES"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200" spc="-3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1200" spc="600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76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Ud.</a:t>
                      </a:r>
                      <a:r>
                        <a:rPr sz="4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450" spc="-2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lang="es-ES" sz="1200" spc="367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4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50" dirty="0">
                        <a:latin typeface="Microsoft Sans Serif"/>
                        <a:cs typeface="Microsoft Sans Serif"/>
                      </a:endParaRPr>
                    </a:p>
                    <a:p>
                      <a:pPr marL="62230">
                        <a:lnSpc>
                          <a:spcPts val="910"/>
                        </a:lnSpc>
                        <a:spcBef>
                          <a:spcPts val="430"/>
                        </a:spcBef>
                        <a:tabLst>
                          <a:tab pos="272415" algn="l"/>
                          <a:tab pos="631190" algn="l"/>
                        </a:tabLst>
                      </a:pPr>
                      <a:r>
                        <a:rPr sz="675" spc="52" baseline="6790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r	</a:t>
                      </a:r>
                      <a:r>
                        <a:rPr sz="800" spc="-9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	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2000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  <a:p>
                      <a:pPr marL="334645">
                        <a:lnSpc>
                          <a:spcPts val="190"/>
                        </a:lnSpc>
                      </a:pP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Carolina</a:t>
                      </a:r>
                      <a:r>
                        <a:rPr sz="20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20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Sur</a:t>
                      </a:r>
                      <a:endParaRPr sz="2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366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776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-9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14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9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675" spc="-14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sz="675" spc="-97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366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Transformador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T1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lang="es-ES"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5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56335">
                <a:tc>
                  <a:txBody>
                    <a:bodyPr/>
                    <a:lstStyle/>
                    <a:p>
                      <a:pPr>
                        <a:lnSpc>
                          <a:spcPts val="910"/>
                        </a:lnSpc>
                        <a:spcBef>
                          <a:spcPts val="370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(Ud.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102235">
                        <a:lnSpc>
                          <a:spcPts val="165"/>
                        </a:lnSpc>
                      </a:pP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Carolina</a:t>
                      </a:r>
                      <a:r>
                        <a:rPr sz="2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2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Sur</a:t>
                      </a:r>
                      <a:endParaRPr sz="2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ts val="935"/>
                        </a:lnSpc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3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800" spc="-2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675" spc="-5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.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9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436880" algn="r">
                        <a:lnSpc>
                          <a:spcPts val="610"/>
                        </a:lnSpc>
                        <a:spcBef>
                          <a:spcPts val="795"/>
                        </a:spcBef>
                        <a:tabLst>
                          <a:tab pos="567690" algn="l"/>
                        </a:tabLst>
                      </a:pPr>
                      <a:r>
                        <a:rPr sz="750" spc="-2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ZT1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Z15	</a:t>
                      </a:r>
                      <a:r>
                        <a:rPr sz="1200" spc="-1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487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15" baseline="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Ud.</a:t>
                      </a:r>
                      <a:r>
                        <a:rPr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lang="es-ES"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5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Ud</a:t>
                      </a:r>
                      <a:r>
                        <a:rPr sz="800" spc="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.</a:t>
                      </a:r>
                      <a:r>
                        <a:rPr sz="800" spc="5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292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15" baseline="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lang="es-ES"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</a:t>
                      </a:r>
                      <a:r>
                        <a:rPr sz="1200" spc="70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15" baseline="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1200" baseline="41666" dirty="0">
                        <a:latin typeface="Microsoft Sans Serif"/>
                        <a:cs typeface="Microsoft Sans Serif"/>
                      </a:endParaRPr>
                    </a:p>
                    <a:p>
                      <a:pPr marR="407670" algn="r">
                        <a:lnSpc>
                          <a:spcPts val="610"/>
                        </a:lnSpc>
                        <a:tabLst>
                          <a:tab pos="354965" algn="l"/>
                          <a:tab pos="902335" algn="l"/>
                        </a:tabLst>
                      </a:pPr>
                      <a:r>
                        <a:rPr sz="1200" spc="-142" baseline="-3819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lang="es-ES" sz="1200" spc="52" baseline="-3819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52" baseline="-3819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	</a:t>
                      </a: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Carolina</a:t>
                      </a:r>
                      <a:r>
                        <a:rPr sz="200" spc="2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200" spc="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Sur</a:t>
                      </a:r>
                      <a:r>
                        <a:rPr lang="es-ES"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 </a:t>
                      </a:r>
                      <a:r>
                        <a:rPr sz="200" spc="3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15" baseline="-3819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15	100</a:t>
                      </a:r>
                      <a:endParaRPr sz="1200" baseline="-38194" dirty="0">
                        <a:latin typeface="Microsoft Sans Serif"/>
                        <a:cs typeface="Microsoft Sans Serif"/>
                      </a:endParaRPr>
                    </a:p>
                    <a:p>
                      <a:pPr marR="631190" algn="ctr">
                        <a:lnSpc>
                          <a:spcPts val="500"/>
                        </a:lnSpc>
                        <a:spcBef>
                          <a:spcPts val="185"/>
                        </a:spcBef>
                      </a:pPr>
                      <a:r>
                        <a:rPr sz="4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endParaRPr sz="4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096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366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Transformador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T2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lang="es-ES"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5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56335">
                <a:tc>
                  <a:txBody>
                    <a:bodyPr/>
                    <a:lstStyle/>
                    <a:p>
                      <a:pPr>
                        <a:lnSpc>
                          <a:spcPts val="910"/>
                        </a:lnSpc>
                        <a:spcBef>
                          <a:spcPts val="370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(Ud.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102235">
                        <a:lnSpc>
                          <a:spcPts val="165"/>
                        </a:lnSpc>
                      </a:pP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Carolina</a:t>
                      </a:r>
                      <a:r>
                        <a:rPr sz="2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2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Sur</a:t>
                      </a:r>
                      <a:endParaRPr sz="2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ts val="935"/>
                        </a:lnSpc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3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800" spc="-2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675" spc="-5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.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9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436880" algn="r">
                        <a:lnSpc>
                          <a:spcPts val="880"/>
                        </a:lnSpc>
                        <a:spcBef>
                          <a:spcPts val="795"/>
                        </a:spcBef>
                        <a:tabLst>
                          <a:tab pos="567690" algn="l"/>
                        </a:tabLst>
                      </a:pPr>
                      <a:r>
                        <a:rPr sz="750" spc="-2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ZT2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Z20	</a:t>
                      </a:r>
                      <a:r>
                        <a:rPr sz="1200" spc="-1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487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15" baseline="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Ud.</a:t>
                      </a:r>
                      <a:r>
                        <a:rPr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lang="es-ES"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5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Ud</a:t>
                      </a:r>
                      <a:r>
                        <a:rPr sz="800" spc="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.</a:t>
                      </a:r>
                      <a:r>
                        <a:rPr sz="800" spc="5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292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15" baseline="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lang="es-ES" sz="675" spc="15" baseline="7407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</a:t>
                      </a:r>
                      <a:r>
                        <a:rPr sz="1200" spc="70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15" baseline="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1200" baseline="41666" dirty="0">
                        <a:latin typeface="Microsoft Sans Serif"/>
                        <a:cs typeface="Microsoft Sans Serif"/>
                      </a:endParaRPr>
                    </a:p>
                    <a:p>
                      <a:pPr marR="407670" algn="r">
                        <a:lnSpc>
                          <a:spcPts val="705"/>
                        </a:lnSpc>
                        <a:tabLst>
                          <a:tab pos="354965" algn="l"/>
                          <a:tab pos="608965" algn="l"/>
                          <a:tab pos="902335" algn="l"/>
                        </a:tabLst>
                      </a:pPr>
                      <a:r>
                        <a:rPr sz="800" spc="-9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lang="es-ES" sz="800" spc="3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	</a:t>
                      </a:r>
                      <a:r>
                        <a:rPr sz="675" spc="-30" baseline="6790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sC	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20	100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  <a:p>
                      <a:pPr marR="631190" algn="ctr">
                        <a:lnSpc>
                          <a:spcPts val="325"/>
                        </a:lnSpc>
                      </a:pPr>
                      <a:r>
                        <a:rPr sz="4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endParaRPr sz="4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096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366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8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Alternador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lang="es-ES"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33306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3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800" spc="-2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675" spc="-5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.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366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rowSpan="6" gridSpan="2">
                  <a:txBody>
                    <a:bodyPr/>
                    <a:lstStyle/>
                    <a:p>
                      <a:pPr>
                        <a:lnSpc>
                          <a:spcPts val="910"/>
                        </a:lnSpc>
                        <a:spcBef>
                          <a:spcPts val="200"/>
                        </a:spcBef>
                      </a:pPr>
                      <a:r>
                        <a:rPr sz="1200" spc="-3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lang="es-ES" sz="1200" spc="39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254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Ud.</a:t>
                      </a:r>
                      <a:r>
                        <a:rPr sz="4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lang="es-ES" sz="4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9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1200" baseline="-41666" dirty="0">
                        <a:latin typeface="Microsoft Sans Serif"/>
                        <a:cs typeface="Microsoft Sans Serif"/>
                      </a:endParaRPr>
                    </a:p>
                    <a:p>
                      <a:pPr marL="62230">
                        <a:lnSpc>
                          <a:spcPts val="910"/>
                        </a:lnSpc>
                        <a:tabLst>
                          <a:tab pos="286385" algn="l"/>
                          <a:tab pos="636270" algn="l"/>
                        </a:tabLst>
                      </a:pPr>
                      <a:r>
                        <a:rPr sz="4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a	</a:t>
                      </a:r>
                      <a:r>
                        <a:rPr sz="1200" baseline="-3819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lang="es-ES" sz="1200" baseline="-3819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 </a:t>
                      </a:r>
                      <a:r>
                        <a:rPr sz="1200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	</a:t>
                      </a: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Carolina</a:t>
                      </a:r>
                      <a:r>
                        <a:rPr sz="20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20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Sur</a:t>
                      </a:r>
                      <a:endParaRPr sz="200" dirty="0">
                        <a:latin typeface="Microsoft Sans Serif"/>
                        <a:cs typeface="Microsoft Sans Serif"/>
                      </a:endParaRPr>
                    </a:p>
                    <a:p>
                      <a:pPr marL="34861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4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endParaRPr sz="45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200" spc="-3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lang="es-ES" sz="1200" spc="412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202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4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450" spc="14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</a:t>
                      </a:r>
                      <a:r>
                        <a:rPr sz="1200" spc="58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  <a:p>
                      <a:pPr marL="62230">
                        <a:lnSpc>
                          <a:spcPct val="100000"/>
                        </a:lnSpc>
                        <a:spcBef>
                          <a:spcPts val="430"/>
                        </a:spcBef>
                        <a:tabLst>
                          <a:tab pos="293370" algn="l"/>
                          <a:tab pos="589280" algn="l"/>
                        </a:tabLst>
                      </a:pPr>
                      <a:r>
                        <a:rPr sz="675" spc="22" baseline="6790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en	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15	100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30"/>
                        </a:spcBef>
                        <a:tabLst>
                          <a:tab pos="203835" algn="l"/>
                          <a:tab pos="763270" algn="l"/>
                        </a:tabLst>
                      </a:pPr>
                      <a:r>
                        <a:rPr sz="1200" spc="-3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	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569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4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lang="es-ES" sz="4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	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  <a:p>
                      <a:pPr marL="62230">
                        <a:lnSpc>
                          <a:spcPct val="100000"/>
                        </a:lnSpc>
                        <a:spcBef>
                          <a:spcPts val="430"/>
                        </a:spcBef>
                        <a:tabLst>
                          <a:tab pos="353695" algn="l"/>
                          <a:tab pos="734695" algn="l"/>
                        </a:tabLst>
                      </a:pPr>
                      <a:r>
                        <a:rPr sz="675" spc="30" baseline="6790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como	</a:t>
                      </a:r>
                      <a:r>
                        <a:rPr sz="8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15	100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rowSpan="6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9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680"/>
                        </a:lnSpc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subtransitorio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ts val="95"/>
                        </a:lnSpc>
                      </a:pPr>
                      <a:r>
                        <a:rPr sz="1200" baseline="17361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1200" spc="-150" baseline="17361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r>
                        <a:rPr sz="450" spc="-204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</a:t>
                      </a:r>
                      <a:r>
                        <a:rPr sz="1200" spc="-390" baseline="17361" dirty="0" err="1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≈</a:t>
                      </a:r>
                      <a:r>
                        <a:rPr sz="45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lang="es-ES"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baseline="17361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1200" baseline="17361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27326">
                <a:tc>
                  <a:txBody>
                    <a:bodyPr/>
                    <a:lstStyle/>
                    <a:p>
                      <a:pPr>
                        <a:lnSpc>
                          <a:spcPts val="785"/>
                        </a:lnSpc>
                        <a:spcBef>
                          <a:spcPts val="114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(X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/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7592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27723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transitorio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ts val="785"/>
                        </a:lnSpc>
                        <a:spcBef>
                          <a:spcPts val="19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(X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6515" marB="0"/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800" spc="-1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75" spc="-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≈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1,33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1440" marB="0"/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568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6980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Barras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colectoras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3563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Montado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paralelo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transformadores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905"/>
                        </a:lnSpc>
                        <a:spcBef>
                          <a:spcPts val="795"/>
                        </a:spcBef>
                      </a:pP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ZT1//ZT2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Z15//Z20</a:t>
                      </a:r>
                      <a:r>
                        <a:rPr sz="7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lang="es-ES" sz="750" spc="26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125" spc="-7" baseline="444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Z15×Z20</a:t>
                      </a:r>
                      <a:r>
                        <a:rPr sz="1125" spc="765" baseline="444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1200" spc="509" baseline="-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125" baseline="444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0,67×0,5</a:t>
                      </a:r>
                      <a:endParaRPr sz="1125" baseline="44444" dirty="0">
                        <a:latin typeface="Microsoft Sans Serif"/>
                        <a:cs typeface="Microsoft Sans Serif"/>
                      </a:endParaRPr>
                    </a:p>
                    <a:p>
                      <a:pPr marL="1092835">
                        <a:lnSpc>
                          <a:spcPts val="844"/>
                        </a:lnSpc>
                        <a:tabLst>
                          <a:tab pos="1699260" algn="l"/>
                        </a:tabLst>
                      </a:pP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Z15+Z20	</a:t>
                      </a: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0,67+0,5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096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800" spc="-1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lang="es-ES" sz="6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2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≈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0,29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366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4898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Montado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serie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transformador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impedancia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800" spc="-1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baseline="-3086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eje</a:t>
                      </a:r>
                      <a:r>
                        <a:rPr sz="675" spc="-622" baseline="-3086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m</a:t>
                      </a: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750" spc="-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270" baseline="-3086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7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675" spc="60" baseline="-3086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0,05+</a:t>
                      </a:r>
                      <a:r>
                        <a:rPr sz="7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0,29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800" spc="-1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lang="es-ES" sz="6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2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≈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0,34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6980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Montaje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paralelo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grupo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electrógeno.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3563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transitorio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910"/>
                        </a:lnSpc>
                        <a:spcBef>
                          <a:spcPts val="200"/>
                        </a:spcBef>
                        <a:tabLst>
                          <a:tab pos="605790" algn="l"/>
                          <a:tab pos="1122045" algn="l"/>
                        </a:tabLst>
                      </a:pPr>
                      <a:r>
                        <a:rPr sz="1200" spc="52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//Z	</a:t>
                      </a:r>
                      <a:r>
                        <a:rPr sz="1200" spc="-37" baseline="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1200" spc="-150" baseline="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ejem</a:t>
                      </a:r>
                      <a:r>
                        <a:rPr sz="5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</a:t>
                      </a:r>
                      <a:r>
                        <a:rPr sz="500" spc="2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37" baseline="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1200" spc="-142" baseline="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22" baseline="-18518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en	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0,34×1,33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 marL="62230">
                        <a:lnSpc>
                          <a:spcPts val="720"/>
                        </a:lnSpc>
                        <a:tabLst>
                          <a:tab pos="1019175" algn="l"/>
                        </a:tabLst>
                      </a:pPr>
                      <a:r>
                        <a:rPr sz="450" spc="15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ejem</a:t>
                      </a:r>
                      <a:r>
                        <a:rPr lang="es-ES" sz="450" spc="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lang="es-ES" sz="450" spc="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4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lang="es-ES" sz="1200" spc="397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37" baseline="-312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	</a:t>
                      </a:r>
                      <a:r>
                        <a:rPr sz="1200" spc="-15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1200" baseline="10416" dirty="0">
                        <a:latin typeface="Microsoft Sans Serif"/>
                        <a:cs typeface="Microsoft Sans Serif"/>
                      </a:endParaRPr>
                    </a:p>
                    <a:p>
                      <a:pPr marL="668655">
                        <a:lnSpc>
                          <a:spcPts val="710"/>
                        </a:lnSpc>
                        <a:tabLst>
                          <a:tab pos="1122045" algn="l"/>
                        </a:tabLst>
                      </a:pPr>
                      <a:r>
                        <a:rPr sz="525" spc="22" baseline="793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ejem</a:t>
                      </a:r>
                      <a:r>
                        <a:rPr sz="975" spc="22" baseline="4273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+Z</a:t>
                      </a:r>
                      <a:r>
                        <a:rPr sz="675" spc="22" baseline="-18518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en	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0,34+1,33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44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≈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001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3563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subtransitorio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910"/>
                        </a:lnSpc>
                        <a:spcBef>
                          <a:spcPts val="200"/>
                        </a:spcBef>
                        <a:tabLst>
                          <a:tab pos="598805" algn="l"/>
                          <a:tab pos="1192530" algn="l"/>
                        </a:tabLst>
                      </a:pPr>
                      <a:r>
                        <a:rPr sz="1200" spc="52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//Z	</a:t>
                      </a:r>
                      <a:r>
                        <a:rPr sz="1200" spc="-37" baseline="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</a:t>
                      </a:r>
                      <a:r>
                        <a:rPr sz="1200" spc="-150" baseline="6944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25" spc="22" baseline="793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ejem</a:t>
                      </a:r>
                      <a:r>
                        <a:rPr sz="975" spc="22" baseline="4273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×Z</a:t>
                      </a:r>
                      <a:r>
                        <a:rPr sz="675" spc="22" baseline="-18518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como	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0,34×1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 marL="62230">
                        <a:lnSpc>
                          <a:spcPts val="720"/>
                        </a:lnSpc>
                        <a:tabLst>
                          <a:tab pos="805815" algn="l"/>
                          <a:tab pos="1019175" algn="l"/>
                        </a:tabLst>
                      </a:pPr>
                      <a:r>
                        <a:rPr sz="450" spc="15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ejem</a:t>
                      </a:r>
                      <a:r>
                        <a:rPr lang="es-ES" sz="450" spc="1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lang="es-ES" sz="450" spc="2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lang="es-ES" sz="1200" spc="359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37" baseline="-312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z	z	</a:t>
                      </a:r>
                      <a:r>
                        <a:rPr sz="1200" spc="-15" baseline="1041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1200" baseline="10416" dirty="0">
                        <a:latin typeface="Microsoft Sans Serif"/>
                        <a:cs typeface="Microsoft Sans Serif"/>
                      </a:endParaRPr>
                    </a:p>
                    <a:p>
                      <a:pPr marL="661670">
                        <a:lnSpc>
                          <a:spcPts val="710"/>
                        </a:lnSpc>
                        <a:tabLst>
                          <a:tab pos="1192530" algn="l"/>
                        </a:tabLst>
                      </a:pPr>
                      <a:r>
                        <a:rPr sz="300" spc="5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ejem</a:t>
                      </a:r>
                      <a:r>
                        <a:rPr sz="5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r>
                        <a:rPr lang="es-ES" sz="5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 </a:t>
                      </a:r>
                      <a:r>
                        <a:rPr sz="675" spc="30" baseline="-18518" dirty="0" err="1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como</a:t>
                      </a:r>
                      <a:r>
                        <a:rPr sz="675" spc="30" baseline="-18518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0,34+1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44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≈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001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0136907" y="2236129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60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518506" y="2236129"/>
            <a:ext cx="292735" cy="0"/>
          </a:xfrm>
          <a:custGeom>
            <a:avLst/>
            <a:gdLst/>
            <a:ahLst/>
            <a:cxnLst/>
            <a:rect l="l" t="t" r="r" b="b"/>
            <a:pathLst>
              <a:path w="292735">
                <a:moveTo>
                  <a:pt x="0" y="0"/>
                </a:moveTo>
                <a:lnTo>
                  <a:pt x="292493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594107" y="2739444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211507" y="2739444"/>
            <a:ext cx="158115" cy="0"/>
          </a:xfrm>
          <a:custGeom>
            <a:avLst/>
            <a:gdLst/>
            <a:ahLst/>
            <a:cxnLst/>
            <a:rect l="l" t="t" r="r" b="b"/>
            <a:pathLst>
              <a:path w="158114">
                <a:moveTo>
                  <a:pt x="0" y="0"/>
                </a:moveTo>
                <a:lnTo>
                  <a:pt x="1575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513007" y="2739444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8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0594108" y="3242759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211508" y="3242759"/>
            <a:ext cx="158115" cy="0"/>
          </a:xfrm>
          <a:custGeom>
            <a:avLst/>
            <a:gdLst/>
            <a:ahLst/>
            <a:cxnLst/>
            <a:rect l="l" t="t" r="r" b="b"/>
            <a:pathLst>
              <a:path w="158114">
                <a:moveTo>
                  <a:pt x="0" y="0"/>
                </a:moveTo>
                <a:lnTo>
                  <a:pt x="1575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513007" y="3242759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8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0176508" y="3746074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0181008" y="409923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9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0505007" y="409923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9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212508" y="4452394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60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594108" y="4452394"/>
            <a:ext cx="292735" cy="0"/>
          </a:xfrm>
          <a:custGeom>
            <a:avLst/>
            <a:gdLst/>
            <a:ahLst/>
            <a:cxnLst/>
            <a:rect l="l" t="t" r="r" b="b"/>
            <a:pathLst>
              <a:path w="292735">
                <a:moveTo>
                  <a:pt x="0" y="0"/>
                </a:moveTo>
                <a:lnTo>
                  <a:pt x="292493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00909" y="4955709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0" y="0"/>
                </a:moveTo>
                <a:lnTo>
                  <a:pt x="4679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576908" y="4955709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5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0451908" y="5948903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0" y="0"/>
                </a:moveTo>
                <a:lnTo>
                  <a:pt x="4679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27907" y="5948903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5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0451908" y="6305237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0" y="0"/>
                </a:moveTo>
                <a:lnTo>
                  <a:pt x="4679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27907" y="6305237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5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8927307" y="6647992"/>
            <a:ext cx="3801745" cy="577850"/>
            <a:chOff x="3200400" y="6647992"/>
            <a:chExt cx="3801745" cy="577850"/>
          </a:xfrm>
        </p:grpSpPr>
        <p:sp>
          <p:nvSpPr>
            <p:cNvPr id="23" name="object 23"/>
            <p:cNvSpPr/>
            <p:nvPr/>
          </p:nvSpPr>
          <p:spPr>
            <a:xfrm>
              <a:off x="3200400" y="6647992"/>
              <a:ext cx="3801745" cy="297815"/>
            </a:xfrm>
            <a:custGeom>
              <a:avLst/>
              <a:gdLst/>
              <a:ahLst/>
              <a:cxnLst/>
              <a:rect l="l" t="t" r="r" b="b"/>
              <a:pathLst>
                <a:path w="3801745" h="297815">
                  <a:moveTo>
                    <a:pt x="3801592" y="0"/>
                  </a:moveTo>
                  <a:lnTo>
                    <a:pt x="3225596" y="0"/>
                  </a:lnTo>
                  <a:lnTo>
                    <a:pt x="2649601" y="0"/>
                  </a:lnTo>
                  <a:lnTo>
                    <a:pt x="946797" y="0"/>
                  </a:lnTo>
                  <a:lnTo>
                    <a:pt x="0" y="0"/>
                  </a:lnTo>
                  <a:lnTo>
                    <a:pt x="0" y="297281"/>
                  </a:lnTo>
                  <a:lnTo>
                    <a:pt x="946797" y="297281"/>
                  </a:lnTo>
                  <a:lnTo>
                    <a:pt x="2649601" y="297281"/>
                  </a:lnTo>
                  <a:lnTo>
                    <a:pt x="3225596" y="297281"/>
                  </a:lnTo>
                  <a:lnTo>
                    <a:pt x="3801592" y="297281"/>
                  </a:lnTo>
                  <a:lnTo>
                    <a:pt x="3801592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00400" y="6945274"/>
              <a:ext cx="3801745" cy="280670"/>
            </a:xfrm>
            <a:custGeom>
              <a:avLst/>
              <a:gdLst/>
              <a:ahLst/>
              <a:cxnLst/>
              <a:rect l="l" t="t" r="r" b="b"/>
              <a:pathLst>
                <a:path w="3801745" h="280670">
                  <a:moveTo>
                    <a:pt x="3801592" y="0"/>
                  </a:moveTo>
                  <a:lnTo>
                    <a:pt x="3225596" y="0"/>
                  </a:lnTo>
                  <a:lnTo>
                    <a:pt x="2649601" y="0"/>
                  </a:lnTo>
                  <a:lnTo>
                    <a:pt x="946797" y="0"/>
                  </a:lnTo>
                  <a:lnTo>
                    <a:pt x="0" y="0"/>
                  </a:lnTo>
                  <a:lnTo>
                    <a:pt x="0" y="280327"/>
                  </a:lnTo>
                  <a:lnTo>
                    <a:pt x="946797" y="280327"/>
                  </a:lnTo>
                  <a:lnTo>
                    <a:pt x="2649601" y="280327"/>
                  </a:lnTo>
                  <a:lnTo>
                    <a:pt x="3225596" y="280327"/>
                  </a:lnTo>
                  <a:lnTo>
                    <a:pt x="3801592" y="280327"/>
                  </a:lnTo>
                  <a:lnTo>
                    <a:pt x="3801592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8927309" y="7224016"/>
            <a:ext cx="3801745" cy="3175"/>
            <a:chOff x="3200402" y="7224015"/>
            <a:chExt cx="3801745" cy="3175"/>
          </a:xfrm>
        </p:grpSpPr>
        <p:sp>
          <p:nvSpPr>
            <p:cNvPr id="26" name="object 26"/>
            <p:cNvSpPr/>
            <p:nvPr/>
          </p:nvSpPr>
          <p:spPr>
            <a:xfrm>
              <a:off x="3200402" y="7225603"/>
              <a:ext cx="947419" cy="0"/>
            </a:xfrm>
            <a:custGeom>
              <a:avLst/>
              <a:gdLst/>
              <a:ahLst/>
              <a:cxnLst/>
              <a:rect l="l" t="t" r="r" b="b"/>
              <a:pathLst>
                <a:path w="947420">
                  <a:moveTo>
                    <a:pt x="0" y="0"/>
                  </a:moveTo>
                  <a:lnTo>
                    <a:pt x="946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147201" y="7225603"/>
              <a:ext cx="1703070" cy="0"/>
            </a:xfrm>
            <a:custGeom>
              <a:avLst/>
              <a:gdLst/>
              <a:ahLst/>
              <a:cxnLst/>
              <a:rect l="l" t="t" r="r" b="b"/>
              <a:pathLst>
                <a:path w="1703070">
                  <a:moveTo>
                    <a:pt x="0" y="0"/>
                  </a:moveTo>
                  <a:lnTo>
                    <a:pt x="17028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850002" y="7225603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426001" y="7225603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9218908" y="8426153"/>
            <a:ext cx="467359" cy="0"/>
          </a:xfrm>
          <a:custGeom>
            <a:avLst/>
            <a:gdLst/>
            <a:ahLst/>
            <a:cxnLst/>
            <a:rect l="l" t="t" r="r" b="b"/>
            <a:pathLst>
              <a:path w="467360">
                <a:moveTo>
                  <a:pt x="0" y="0"/>
                </a:moveTo>
                <a:lnTo>
                  <a:pt x="46710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830008" y="8426153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118007" y="842615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9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6310228" y="6816965"/>
            <a:ext cx="815340" cy="402590"/>
            <a:chOff x="583322" y="6816965"/>
            <a:chExt cx="815340" cy="402590"/>
          </a:xfrm>
        </p:grpSpPr>
        <p:sp>
          <p:nvSpPr>
            <p:cNvPr id="34" name="object 34"/>
            <p:cNvSpPr/>
            <p:nvPr/>
          </p:nvSpPr>
          <p:spPr>
            <a:xfrm>
              <a:off x="1080984" y="6821727"/>
              <a:ext cx="33655" cy="194945"/>
            </a:xfrm>
            <a:custGeom>
              <a:avLst/>
              <a:gdLst/>
              <a:ahLst/>
              <a:cxnLst/>
              <a:rect l="l" t="t" r="r" b="b"/>
              <a:pathLst>
                <a:path w="33655" h="194945">
                  <a:moveTo>
                    <a:pt x="16205" y="0"/>
                  </a:moveTo>
                  <a:lnTo>
                    <a:pt x="16205" y="44208"/>
                  </a:lnTo>
                  <a:lnTo>
                    <a:pt x="33223" y="54305"/>
                  </a:lnTo>
                  <a:lnTo>
                    <a:pt x="0" y="69710"/>
                  </a:lnTo>
                  <a:lnTo>
                    <a:pt x="33223" y="85102"/>
                  </a:lnTo>
                  <a:lnTo>
                    <a:pt x="0" y="100507"/>
                  </a:lnTo>
                  <a:lnTo>
                    <a:pt x="33223" y="115912"/>
                  </a:lnTo>
                  <a:lnTo>
                    <a:pt x="0" y="131305"/>
                  </a:lnTo>
                  <a:lnTo>
                    <a:pt x="33223" y="146710"/>
                  </a:lnTo>
                  <a:lnTo>
                    <a:pt x="16205" y="156629"/>
                  </a:lnTo>
                  <a:lnTo>
                    <a:pt x="16205" y="19452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86791" y="7016093"/>
              <a:ext cx="419100" cy="198755"/>
            </a:xfrm>
            <a:custGeom>
              <a:avLst/>
              <a:gdLst/>
              <a:ahLst/>
              <a:cxnLst/>
              <a:rect l="l" t="t" r="r" b="b"/>
              <a:pathLst>
                <a:path w="419100" h="198754">
                  <a:moveTo>
                    <a:pt x="401688" y="198132"/>
                  </a:moveTo>
                  <a:lnTo>
                    <a:pt x="401688" y="160223"/>
                  </a:lnTo>
                  <a:lnTo>
                    <a:pt x="418706" y="150304"/>
                  </a:lnTo>
                  <a:lnTo>
                    <a:pt x="385483" y="134912"/>
                  </a:lnTo>
                  <a:lnTo>
                    <a:pt x="418706" y="119507"/>
                  </a:lnTo>
                  <a:lnTo>
                    <a:pt x="385483" y="104114"/>
                  </a:lnTo>
                  <a:lnTo>
                    <a:pt x="418706" y="88709"/>
                  </a:lnTo>
                  <a:lnTo>
                    <a:pt x="385483" y="73304"/>
                  </a:lnTo>
                  <a:lnTo>
                    <a:pt x="418706" y="57912"/>
                  </a:lnTo>
                  <a:lnTo>
                    <a:pt x="401688" y="47802"/>
                  </a:lnTo>
                  <a:lnTo>
                    <a:pt x="400177" y="0"/>
                  </a:lnTo>
                  <a:lnTo>
                    <a:pt x="14693" y="0"/>
                  </a:lnTo>
                  <a:lnTo>
                    <a:pt x="16205" y="47802"/>
                  </a:lnTo>
                  <a:lnTo>
                    <a:pt x="33235" y="57912"/>
                  </a:lnTo>
                  <a:lnTo>
                    <a:pt x="0" y="73304"/>
                  </a:lnTo>
                  <a:lnTo>
                    <a:pt x="33235" y="88709"/>
                  </a:lnTo>
                  <a:lnTo>
                    <a:pt x="0" y="104114"/>
                  </a:lnTo>
                  <a:lnTo>
                    <a:pt x="33235" y="119507"/>
                  </a:lnTo>
                  <a:lnTo>
                    <a:pt x="0" y="134912"/>
                  </a:lnTo>
                  <a:lnTo>
                    <a:pt x="33235" y="150304"/>
                  </a:lnTo>
                  <a:lnTo>
                    <a:pt x="16205" y="160223"/>
                  </a:lnTo>
                  <a:lnTo>
                    <a:pt x="16205" y="198132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88084" y="7016135"/>
              <a:ext cx="805815" cy="197485"/>
            </a:xfrm>
            <a:custGeom>
              <a:avLst/>
              <a:gdLst/>
              <a:ahLst/>
              <a:cxnLst/>
              <a:rect l="l" t="t" r="r" b="b"/>
              <a:pathLst>
                <a:path w="805815" h="197484">
                  <a:moveTo>
                    <a:pt x="16205" y="0"/>
                  </a:moveTo>
                  <a:lnTo>
                    <a:pt x="16205" y="50685"/>
                  </a:lnTo>
                  <a:lnTo>
                    <a:pt x="33223" y="60782"/>
                  </a:lnTo>
                  <a:lnTo>
                    <a:pt x="0" y="76187"/>
                  </a:lnTo>
                  <a:lnTo>
                    <a:pt x="33223" y="91592"/>
                  </a:lnTo>
                  <a:lnTo>
                    <a:pt x="0" y="106984"/>
                  </a:lnTo>
                  <a:lnTo>
                    <a:pt x="33223" y="122389"/>
                  </a:lnTo>
                  <a:lnTo>
                    <a:pt x="0" y="137782"/>
                  </a:lnTo>
                  <a:lnTo>
                    <a:pt x="33223" y="153187"/>
                  </a:lnTo>
                  <a:lnTo>
                    <a:pt x="16205" y="163106"/>
                  </a:lnTo>
                  <a:lnTo>
                    <a:pt x="16205" y="197053"/>
                  </a:lnTo>
                  <a:lnTo>
                    <a:pt x="805637" y="197053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6310228" y="7621215"/>
            <a:ext cx="544830" cy="424815"/>
            <a:chOff x="583322" y="7621214"/>
            <a:chExt cx="544830" cy="424815"/>
          </a:xfrm>
        </p:grpSpPr>
        <p:sp>
          <p:nvSpPr>
            <p:cNvPr id="38" name="object 38"/>
            <p:cNvSpPr/>
            <p:nvPr/>
          </p:nvSpPr>
          <p:spPr>
            <a:xfrm>
              <a:off x="588084" y="7823210"/>
              <a:ext cx="535305" cy="216535"/>
            </a:xfrm>
            <a:custGeom>
              <a:avLst/>
              <a:gdLst/>
              <a:ahLst/>
              <a:cxnLst/>
              <a:rect l="l" t="t" r="r" b="b"/>
              <a:pathLst>
                <a:path w="535305" h="216534">
                  <a:moveTo>
                    <a:pt x="16205" y="0"/>
                  </a:moveTo>
                  <a:lnTo>
                    <a:pt x="16205" y="69710"/>
                  </a:lnTo>
                  <a:lnTo>
                    <a:pt x="33223" y="79806"/>
                  </a:lnTo>
                  <a:lnTo>
                    <a:pt x="0" y="95211"/>
                  </a:lnTo>
                  <a:lnTo>
                    <a:pt x="33223" y="110604"/>
                  </a:lnTo>
                  <a:lnTo>
                    <a:pt x="0" y="126009"/>
                  </a:lnTo>
                  <a:lnTo>
                    <a:pt x="33223" y="141414"/>
                  </a:lnTo>
                  <a:lnTo>
                    <a:pt x="0" y="156806"/>
                  </a:lnTo>
                  <a:lnTo>
                    <a:pt x="33223" y="172211"/>
                  </a:lnTo>
                  <a:lnTo>
                    <a:pt x="16205" y="182130"/>
                  </a:lnTo>
                  <a:lnTo>
                    <a:pt x="16205" y="216077"/>
                  </a:lnTo>
                  <a:lnTo>
                    <a:pt x="535038" y="216077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903267" y="7625977"/>
              <a:ext cx="33655" cy="415290"/>
            </a:xfrm>
            <a:custGeom>
              <a:avLst/>
              <a:gdLst/>
              <a:ahLst/>
              <a:cxnLst/>
              <a:rect l="l" t="t" r="r" b="b"/>
              <a:pathLst>
                <a:path w="33655" h="415290">
                  <a:moveTo>
                    <a:pt x="16205" y="0"/>
                  </a:moveTo>
                  <a:lnTo>
                    <a:pt x="16205" y="44792"/>
                  </a:lnTo>
                  <a:lnTo>
                    <a:pt x="33223" y="54902"/>
                  </a:lnTo>
                  <a:lnTo>
                    <a:pt x="0" y="70294"/>
                  </a:lnTo>
                  <a:lnTo>
                    <a:pt x="33223" y="85699"/>
                  </a:lnTo>
                  <a:lnTo>
                    <a:pt x="0" y="101092"/>
                  </a:lnTo>
                  <a:lnTo>
                    <a:pt x="33223" y="116497"/>
                  </a:lnTo>
                  <a:lnTo>
                    <a:pt x="0" y="131902"/>
                  </a:lnTo>
                  <a:lnTo>
                    <a:pt x="33223" y="147294"/>
                  </a:lnTo>
                  <a:lnTo>
                    <a:pt x="16205" y="157213"/>
                  </a:lnTo>
                  <a:lnTo>
                    <a:pt x="16205" y="196392"/>
                  </a:lnTo>
                  <a:lnTo>
                    <a:pt x="16205" y="257606"/>
                  </a:lnTo>
                  <a:lnTo>
                    <a:pt x="33223" y="267716"/>
                  </a:lnTo>
                  <a:lnTo>
                    <a:pt x="0" y="283108"/>
                  </a:lnTo>
                  <a:lnTo>
                    <a:pt x="33223" y="298513"/>
                  </a:lnTo>
                  <a:lnTo>
                    <a:pt x="0" y="313918"/>
                  </a:lnTo>
                  <a:lnTo>
                    <a:pt x="33223" y="329311"/>
                  </a:lnTo>
                  <a:lnTo>
                    <a:pt x="0" y="344716"/>
                  </a:lnTo>
                  <a:lnTo>
                    <a:pt x="33223" y="360108"/>
                  </a:lnTo>
                  <a:lnTo>
                    <a:pt x="16205" y="370027"/>
                  </a:lnTo>
                  <a:lnTo>
                    <a:pt x="16205" y="415099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7622830" y="7586034"/>
            <a:ext cx="544830" cy="424815"/>
            <a:chOff x="1895924" y="7586033"/>
            <a:chExt cx="544830" cy="424815"/>
          </a:xfrm>
        </p:grpSpPr>
        <p:sp>
          <p:nvSpPr>
            <p:cNvPr id="41" name="object 41"/>
            <p:cNvSpPr/>
            <p:nvPr/>
          </p:nvSpPr>
          <p:spPr>
            <a:xfrm>
              <a:off x="1900687" y="7788031"/>
              <a:ext cx="535305" cy="216535"/>
            </a:xfrm>
            <a:custGeom>
              <a:avLst/>
              <a:gdLst/>
              <a:ahLst/>
              <a:cxnLst/>
              <a:rect l="l" t="t" r="r" b="b"/>
              <a:pathLst>
                <a:path w="535305" h="216534">
                  <a:moveTo>
                    <a:pt x="16205" y="0"/>
                  </a:moveTo>
                  <a:lnTo>
                    <a:pt x="16205" y="69710"/>
                  </a:lnTo>
                  <a:lnTo>
                    <a:pt x="33223" y="79806"/>
                  </a:lnTo>
                  <a:lnTo>
                    <a:pt x="0" y="95211"/>
                  </a:lnTo>
                  <a:lnTo>
                    <a:pt x="33223" y="110604"/>
                  </a:lnTo>
                  <a:lnTo>
                    <a:pt x="0" y="126009"/>
                  </a:lnTo>
                  <a:lnTo>
                    <a:pt x="33223" y="141414"/>
                  </a:lnTo>
                  <a:lnTo>
                    <a:pt x="0" y="156806"/>
                  </a:lnTo>
                  <a:lnTo>
                    <a:pt x="33223" y="172212"/>
                  </a:lnTo>
                  <a:lnTo>
                    <a:pt x="16205" y="182130"/>
                  </a:lnTo>
                  <a:lnTo>
                    <a:pt x="16205" y="216077"/>
                  </a:lnTo>
                  <a:lnTo>
                    <a:pt x="535038" y="216077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215870" y="7590796"/>
              <a:ext cx="33655" cy="415290"/>
            </a:xfrm>
            <a:custGeom>
              <a:avLst/>
              <a:gdLst/>
              <a:ahLst/>
              <a:cxnLst/>
              <a:rect l="l" t="t" r="r" b="b"/>
              <a:pathLst>
                <a:path w="33655" h="415290">
                  <a:moveTo>
                    <a:pt x="16205" y="0"/>
                  </a:moveTo>
                  <a:lnTo>
                    <a:pt x="16205" y="44792"/>
                  </a:lnTo>
                  <a:lnTo>
                    <a:pt x="33223" y="54902"/>
                  </a:lnTo>
                  <a:lnTo>
                    <a:pt x="0" y="70294"/>
                  </a:lnTo>
                  <a:lnTo>
                    <a:pt x="33223" y="85699"/>
                  </a:lnTo>
                  <a:lnTo>
                    <a:pt x="0" y="101091"/>
                  </a:lnTo>
                  <a:lnTo>
                    <a:pt x="33223" y="116497"/>
                  </a:lnTo>
                  <a:lnTo>
                    <a:pt x="0" y="131902"/>
                  </a:lnTo>
                  <a:lnTo>
                    <a:pt x="33223" y="147294"/>
                  </a:lnTo>
                  <a:lnTo>
                    <a:pt x="16205" y="157213"/>
                  </a:lnTo>
                  <a:lnTo>
                    <a:pt x="16205" y="196392"/>
                  </a:lnTo>
                  <a:lnTo>
                    <a:pt x="16205" y="257606"/>
                  </a:lnTo>
                  <a:lnTo>
                    <a:pt x="33223" y="267715"/>
                  </a:lnTo>
                  <a:lnTo>
                    <a:pt x="0" y="283108"/>
                  </a:lnTo>
                  <a:lnTo>
                    <a:pt x="33223" y="298513"/>
                  </a:lnTo>
                  <a:lnTo>
                    <a:pt x="0" y="313918"/>
                  </a:lnTo>
                  <a:lnTo>
                    <a:pt x="33223" y="329310"/>
                  </a:lnTo>
                  <a:lnTo>
                    <a:pt x="0" y="344716"/>
                  </a:lnTo>
                  <a:lnTo>
                    <a:pt x="33223" y="360108"/>
                  </a:lnTo>
                  <a:lnTo>
                    <a:pt x="16205" y="370027"/>
                  </a:lnTo>
                  <a:lnTo>
                    <a:pt x="16205" y="415099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/>
          <p:nvPr/>
        </p:nvSpPr>
        <p:spPr>
          <a:xfrm>
            <a:off x="7855981" y="7211288"/>
            <a:ext cx="0" cy="46355"/>
          </a:xfrm>
          <a:custGeom>
            <a:avLst/>
            <a:gdLst/>
            <a:ahLst/>
            <a:cxnLst/>
            <a:rect l="l" t="t" r="r" b="b"/>
            <a:pathLst>
              <a:path h="46354">
                <a:moveTo>
                  <a:pt x="0" y="0"/>
                </a:moveTo>
                <a:lnTo>
                  <a:pt x="0" y="46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7622068" y="6770272"/>
            <a:ext cx="463550" cy="445770"/>
            <a:chOff x="1895162" y="6770272"/>
            <a:chExt cx="463550" cy="445770"/>
          </a:xfrm>
        </p:grpSpPr>
        <p:sp>
          <p:nvSpPr>
            <p:cNvPr id="45" name="object 45"/>
            <p:cNvSpPr/>
            <p:nvPr/>
          </p:nvSpPr>
          <p:spPr>
            <a:xfrm>
              <a:off x="2112869" y="6775034"/>
              <a:ext cx="33655" cy="219075"/>
            </a:xfrm>
            <a:custGeom>
              <a:avLst/>
              <a:gdLst/>
              <a:ahLst/>
              <a:cxnLst/>
              <a:rect l="l" t="t" r="r" b="b"/>
              <a:pathLst>
                <a:path w="33655" h="219075">
                  <a:moveTo>
                    <a:pt x="16205" y="0"/>
                  </a:moveTo>
                  <a:lnTo>
                    <a:pt x="16205" y="61226"/>
                  </a:lnTo>
                  <a:lnTo>
                    <a:pt x="33223" y="71323"/>
                  </a:lnTo>
                  <a:lnTo>
                    <a:pt x="0" y="86728"/>
                  </a:lnTo>
                  <a:lnTo>
                    <a:pt x="33223" y="102120"/>
                  </a:lnTo>
                  <a:lnTo>
                    <a:pt x="0" y="117525"/>
                  </a:lnTo>
                  <a:lnTo>
                    <a:pt x="33223" y="132918"/>
                  </a:lnTo>
                  <a:lnTo>
                    <a:pt x="0" y="148323"/>
                  </a:lnTo>
                  <a:lnTo>
                    <a:pt x="33223" y="163728"/>
                  </a:lnTo>
                  <a:lnTo>
                    <a:pt x="16205" y="173647"/>
                  </a:lnTo>
                  <a:lnTo>
                    <a:pt x="16205" y="218706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899925" y="6994320"/>
              <a:ext cx="454025" cy="216535"/>
            </a:xfrm>
            <a:custGeom>
              <a:avLst/>
              <a:gdLst/>
              <a:ahLst/>
              <a:cxnLst/>
              <a:rect l="l" t="t" r="r" b="b"/>
              <a:pathLst>
                <a:path w="454025" h="216534">
                  <a:moveTo>
                    <a:pt x="436892" y="216408"/>
                  </a:moveTo>
                  <a:lnTo>
                    <a:pt x="436892" y="168592"/>
                  </a:lnTo>
                  <a:lnTo>
                    <a:pt x="453910" y="158673"/>
                  </a:lnTo>
                  <a:lnTo>
                    <a:pt x="420687" y="143268"/>
                  </a:lnTo>
                  <a:lnTo>
                    <a:pt x="453910" y="127876"/>
                  </a:lnTo>
                  <a:lnTo>
                    <a:pt x="420687" y="112471"/>
                  </a:lnTo>
                  <a:lnTo>
                    <a:pt x="453910" y="97066"/>
                  </a:lnTo>
                  <a:lnTo>
                    <a:pt x="420687" y="81673"/>
                  </a:lnTo>
                  <a:lnTo>
                    <a:pt x="453910" y="66268"/>
                  </a:lnTo>
                  <a:lnTo>
                    <a:pt x="436892" y="56172"/>
                  </a:lnTo>
                  <a:lnTo>
                    <a:pt x="436892" y="0"/>
                  </a:lnTo>
                  <a:lnTo>
                    <a:pt x="16217" y="0"/>
                  </a:lnTo>
                  <a:lnTo>
                    <a:pt x="16217" y="56172"/>
                  </a:lnTo>
                  <a:lnTo>
                    <a:pt x="33235" y="66268"/>
                  </a:lnTo>
                  <a:lnTo>
                    <a:pt x="0" y="81673"/>
                  </a:lnTo>
                  <a:lnTo>
                    <a:pt x="33235" y="97066"/>
                  </a:lnTo>
                  <a:lnTo>
                    <a:pt x="0" y="112471"/>
                  </a:lnTo>
                  <a:lnTo>
                    <a:pt x="33235" y="127876"/>
                  </a:lnTo>
                  <a:lnTo>
                    <a:pt x="0" y="143268"/>
                  </a:lnTo>
                  <a:lnTo>
                    <a:pt x="33235" y="158673"/>
                  </a:lnTo>
                  <a:lnTo>
                    <a:pt x="16217" y="168592"/>
                  </a:lnTo>
                  <a:lnTo>
                    <a:pt x="16217" y="216408"/>
                  </a:lnTo>
                  <a:lnTo>
                    <a:pt x="436892" y="216408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18207" y="502346"/>
            <a:ext cx="2458085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1500" spc="6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15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302901" y="1728001"/>
            <a:ext cx="2484120" cy="151323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43180" rIns="0" bIns="0" rtlCol="0">
            <a:spAutoFit/>
          </a:bodyPr>
          <a:lstStyle/>
          <a:p>
            <a:pPr marL="50800">
              <a:spcBef>
                <a:spcPts val="340"/>
              </a:spcBef>
            </a:pPr>
            <a:r>
              <a:rPr sz="700" spc="-40" dirty="0">
                <a:solidFill>
                  <a:srgbClr val="FFFFFF"/>
                </a:solidFill>
                <a:latin typeface="Microsoft Sans Serif"/>
                <a:cs typeface="Microsoft Sans Serif"/>
              </a:rPr>
              <a:t>¡Y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ahora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aquí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están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resultados!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50607" y="6669022"/>
            <a:ext cx="6972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5" dirty="0">
                <a:solidFill>
                  <a:srgbClr val="FFFFFF"/>
                </a:solidFill>
                <a:latin typeface="Trebuchet MS"/>
                <a:cs typeface="Trebuchet MS"/>
              </a:rPr>
              <a:t>Cortacircuitos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861408" y="6688073"/>
            <a:ext cx="7969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15" dirty="0">
                <a:solidFill>
                  <a:srgbClr val="FFFFFF"/>
                </a:solidFill>
                <a:latin typeface="Trebuchet MS"/>
                <a:cs typeface="Trebuchet MS"/>
              </a:rPr>
              <a:t>Circuito</a:t>
            </a:r>
            <a:r>
              <a:rPr sz="6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FFFFFF"/>
                </a:solidFill>
                <a:latin typeface="Trebuchet MS"/>
                <a:cs typeface="Trebuchet MS"/>
              </a:rPr>
              <a:t>equivalente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1564194" y="6645209"/>
            <a:ext cx="410209" cy="27432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>
              <a:spcBef>
                <a:spcPts val="285"/>
              </a:spcBef>
            </a:pPr>
            <a:r>
              <a:rPr sz="750" b="1" spc="35" dirty="0">
                <a:solidFill>
                  <a:srgbClr val="FFFFFF"/>
                </a:solidFill>
                <a:latin typeface="Trebuchet MS"/>
                <a:cs typeface="Trebuchet MS"/>
              </a:rPr>
              <a:t>Rotura</a:t>
            </a:r>
            <a:endParaRPr sz="750">
              <a:latin typeface="Trebuchet MS"/>
              <a:cs typeface="Trebuchet MS"/>
            </a:endParaRPr>
          </a:p>
          <a:p>
            <a:pPr marL="12700">
              <a:spcBef>
                <a:spcPts val="150"/>
              </a:spcBef>
            </a:pPr>
            <a:r>
              <a:rPr sz="600" b="1" spc="25" dirty="0">
                <a:solidFill>
                  <a:srgbClr val="FFFFFF"/>
                </a:solidFill>
                <a:latin typeface="Trebuchet MS"/>
                <a:cs typeface="Trebuchet MS"/>
              </a:rPr>
              <a:t>capacidad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2140239" y="6672304"/>
            <a:ext cx="410209" cy="24701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spcBef>
                <a:spcPts val="275"/>
              </a:spcBef>
            </a:pPr>
            <a:r>
              <a:rPr sz="550" b="1" spc="20" dirty="0">
                <a:solidFill>
                  <a:srgbClr val="FFFFFF"/>
                </a:solidFill>
                <a:latin typeface="Trebuchet MS"/>
                <a:cs typeface="Trebuchet MS"/>
              </a:rPr>
              <a:t>Haciendo</a:t>
            </a:r>
            <a:endParaRPr sz="550">
              <a:latin typeface="Trebuchet MS"/>
              <a:cs typeface="Trebuchet MS"/>
            </a:endParaRPr>
          </a:p>
          <a:p>
            <a:pPr marL="12700">
              <a:spcBef>
                <a:spcPts val="190"/>
              </a:spcBef>
            </a:pPr>
            <a:r>
              <a:rPr sz="600" b="1" spc="25" dirty="0">
                <a:solidFill>
                  <a:srgbClr val="FFFFFF"/>
                </a:solidFill>
                <a:latin typeface="Trebuchet MS"/>
                <a:cs typeface="Trebuchet MS"/>
              </a:rPr>
              <a:t>capacidad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863575" y="6869787"/>
            <a:ext cx="927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zr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897174" y="6840444"/>
            <a:ext cx="927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zr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861407" y="6948303"/>
            <a:ext cx="23685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Z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(Ω)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1564223" y="6954653"/>
            <a:ext cx="7962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(kA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rms)*</a:t>
            </a:r>
            <a:r>
              <a:rPr sz="700" spc="229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2,5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2140208" y="7081653"/>
            <a:ext cx="5429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(en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kA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pico)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665950" y="7022264"/>
            <a:ext cx="160020" cy="177613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indent="3175">
              <a:lnSpc>
                <a:spcPts val="640"/>
              </a:lnSpc>
              <a:spcBef>
                <a:spcPts val="18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Z15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ZT1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7042728" y="7022264"/>
            <a:ext cx="160020" cy="177613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indent="3175">
              <a:lnSpc>
                <a:spcPts val="640"/>
              </a:lnSpc>
              <a:spcBef>
                <a:spcPts val="18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Z20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ZT2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689033" y="7007513"/>
            <a:ext cx="160020" cy="177613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indent="3175">
              <a:lnSpc>
                <a:spcPts val="640"/>
              </a:lnSpc>
              <a:spcBef>
                <a:spcPts val="18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Z15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ZT1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101816" y="7007513"/>
            <a:ext cx="160020" cy="177613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indent="3175">
              <a:lnSpc>
                <a:spcPts val="640"/>
              </a:lnSpc>
              <a:spcBef>
                <a:spcPts val="18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Z20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ZT2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2337509" y="7051681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8927309" y="7208257"/>
          <a:ext cx="3802378" cy="10053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756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5701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8453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6326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976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D4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D7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 marR="287655">
                        <a:lnSpc>
                          <a:spcPct val="134600"/>
                        </a:lnSpc>
                        <a:spcBef>
                          <a:spcPts val="9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transitorio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Z=0,27</a:t>
                      </a:r>
                      <a:r>
                        <a:rPr lang="es-ES"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subtransitorio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Z=0,25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21,5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53,9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alternador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D3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Z=0,34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D1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lang="es-ES"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Transformador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T1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 marR="28765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transitorio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Z=0,51</a:t>
                      </a:r>
                      <a:r>
                        <a:rPr lang="es-ES"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subtransitorio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Z=0,46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D2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lang="es-ES"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MT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Transformador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T2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 marR="28765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transitorio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Z=0,39</a:t>
                      </a:r>
                      <a:r>
                        <a:rPr lang="es-ES"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Estado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subtransitorio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Z=0,35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65" name="object 65"/>
          <p:cNvSpPr txBox="1"/>
          <p:nvPr/>
        </p:nvSpPr>
        <p:spPr>
          <a:xfrm>
            <a:off x="6365365" y="7068756"/>
            <a:ext cx="10413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290205" y="7307767"/>
            <a:ext cx="33020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D4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602814" y="7314117"/>
            <a:ext cx="5232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alternador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690049" y="7671999"/>
            <a:ext cx="927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zr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7996538" y="7640779"/>
            <a:ext cx="927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zr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685046" y="7837623"/>
            <a:ext cx="160020" cy="177613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indent="3175">
              <a:lnSpc>
                <a:spcPts val="640"/>
              </a:lnSpc>
              <a:spcBef>
                <a:spcPts val="18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Z15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ZT1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7991528" y="7802441"/>
            <a:ext cx="160020" cy="177613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indent="3175">
              <a:lnSpc>
                <a:spcPts val="640"/>
              </a:lnSpc>
              <a:spcBef>
                <a:spcPts val="18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Z20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ZT2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373899" y="7893712"/>
            <a:ext cx="10413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7680381" y="7861046"/>
            <a:ext cx="10413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290205" y="8125101"/>
            <a:ext cx="99504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D1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T1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604236" y="8125101"/>
            <a:ext cx="99504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D2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T2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835208" y="8437633"/>
            <a:ext cx="3714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10515" algn="l"/>
              </a:tabLst>
            </a:pPr>
            <a:r>
              <a:rPr sz="800" spc="-105" dirty="0">
                <a:solidFill>
                  <a:srgbClr val="3FAC39"/>
                </a:solidFill>
                <a:latin typeface="Lucida Sans Unicode"/>
                <a:cs typeface="Lucida Sans Unicode"/>
              </a:rPr>
              <a:t>√3	</a:t>
            </a: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z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14607" y="8336643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25" dirty="0">
                <a:solidFill>
                  <a:srgbClr val="3FAC39"/>
                </a:solidFill>
                <a:latin typeface="Microsoft Sans Serif"/>
                <a:cs typeface="Microsoft Sans Serif"/>
              </a:rPr>
              <a:t>*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956872" y="8370170"/>
            <a:ext cx="6076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sz="35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lang="es-ES" sz="3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7" baseline="-38194" dirty="0">
                <a:solidFill>
                  <a:srgbClr val="3FAC39"/>
                </a:solidFill>
                <a:latin typeface="Lucida Sans Unicode"/>
                <a:cs typeface="Lucida Sans Unicode"/>
              </a:rPr>
              <a:t>√3×Z</a:t>
            </a:r>
            <a:endParaRPr sz="1200" baseline="-38194" dirty="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377880" y="8261052"/>
            <a:ext cx="9112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  <a:tabLst>
                <a:tab pos="346710" algn="l"/>
              </a:tabLst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Ud.	</a:t>
            </a: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200" spc="390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r>
              <a:rPr sz="800" spc="16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lang="es-ES" sz="1200" spc="292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540128" y="854736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0195554" y="854736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918208" y="8692061"/>
            <a:ext cx="3778885" cy="838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0965">
              <a:lnSpc>
                <a:spcPct val="1111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 para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poder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corte 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eficaz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estacionario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porcentaje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aperiódica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R/X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(alrededor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%).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351155">
              <a:lnSpc>
                <a:spcPts val="800"/>
              </a:lnSpc>
              <a:spcBef>
                <a:spcPts val="4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alternadores,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aperiódico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alto;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validados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laboratorio.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8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 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transitorio.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 subtransitorio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(10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ms) 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aproximadamente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relé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analice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dé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orden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disparo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154179" y="763896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DM107947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154179" y="6834341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466800" y="763896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DM107948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7466800" y="6834341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DM107946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284905" y="2584793"/>
            <a:ext cx="2484120" cy="1300480"/>
            <a:chOff x="557999" y="2584793"/>
            <a:chExt cx="2484120" cy="1300480"/>
          </a:xfrm>
        </p:grpSpPr>
        <p:sp>
          <p:nvSpPr>
            <p:cNvPr id="3" name="object 3"/>
            <p:cNvSpPr/>
            <p:nvPr/>
          </p:nvSpPr>
          <p:spPr>
            <a:xfrm>
              <a:off x="557999" y="2584793"/>
              <a:ext cx="2484120" cy="1300480"/>
            </a:xfrm>
            <a:custGeom>
              <a:avLst/>
              <a:gdLst/>
              <a:ahLst/>
              <a:cxnLst/>
              <a:rect l="l" t="t" r="r" b="b"/>
              <a:pathLst>
                <a:path w="2484120" h="1300479">
                  <a:moveTo>
                    <a:pt x="2484005" y="0"/>
                  </a:moveTo>
                  <a:lnTo>
                    <a:pt x="0" y="0"/>
                  </a:lnTo>
                  <a:lnTo>
                    <a:pt x="0" y="1300327"/>
                  </a:lnTo>
                  <a:lnTo>
                    <a:pt x="2484005" y="1300327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546694" y="2827159"/>
              <a:ext cx="667385" cy="131445"/>
            </a:xfrm>
            <a:custGeom>
              <a:avLst/>
              <a:gdLst/>
              <a:ahLst/>
              <a:cxnLst/>
              <a:rect l="l" t="t" r="r" b="b"/>
              <a:pathLst>
                <a:path w="667385" h="131444">
                  <a:moveTo>
                    <a:pt x="667308" y="0"/>
                  </a:moveTo>
                  <a:lnTo>
                    <a:pt x="0" y="0"/>
                  </a:lnTo>
                  <a:lnTo>
                    <a:pt x="0" y="131216"/>
                  </a:lnTo>
                  <a:lnTo>
                    <a:pt x="667308" y="131216"/>
                  </a:lnTo>
                  <a:lnTo>
                    <a:pt x="6673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546694" y="2827159"/>
              <a:ext cx="667385" cy="131445"/>
            </a:xfrm>
            <a:custGeom>
              <a:avLst/>
              <a:gdLst/>
              <a:ahLst/>
              <a:cxnLst/>
              <a:rect l="l" t="t" r="r" b="b"/>
              <a:pathLst>
                <a:path w="667385" h="131444">
                  <a:moveTo>
                    <a:pt x="0" y="131216"/>
                  </a:moveTo>
                  <a:lnTo>
                    <a:pt x="667308" y="131216"/>
                  </a:lnTo>
                  <a:lnTo>
                    <a:pt x="667308" y="0"/>
                  </a:lnTo>
                  <a:lnTo>
                    <a:pt x="0" y="0"/>
                  </a:lnTo>
                  <a:lnTo>
                    <a:pt x="0" y="1312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814741" y="3045117"/>
              <a:ext cx="131445" cy="667385"/>
            </a:xfrm>
            <a:custGeom>
              <a:avLst/>
              <a:gdLst/>
              <a:ahLst/>
              <a:cxnLst/>
              <a:rect l="l" t="t" r="r" b="b"/>
              <a:pathLst>
                <a:path w="131444" h="667385">
                  <a:moveTo>
                    <a:pt x="131216" y="0"/>
                  </a:moveTo>
                  <a:lnTo>
                    <a:pt x="0" y="0"/>
                  </a:lnTo>
                  <a:lnTo>
                    <a:pt x="0" y="667308"/>
                  </a:lnTo>
                  <a:lnTo>
                    <a:pt x="131216" y="667308"/>
                  </a:lnTo>
                  <a:lnTo>
                    <a:pt x="131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814741" y="3045117"/>
              <a:ext cx="131445" cy="667385"/>
            </a:xfrm>
            <a:custGeom>
              <a:avLst/>
              <a:gdLst/>
              <a:ahLst/>
              <a:cxnLst/>
              <a:rect l="l" t="t" r="r" b="b"/>
              <a:pathLst>
                <a:path w="131444" h="667385">
                  <a:moveTo>
                    <a:pt x="131216" y="0"/>
                  </a:moveTo>
                  <a:lnTo>
                    <a:pt x="0" y="0"/>
                  </a:lnTo>
                  <a:lnTo>
                    <a:pt x="0" y="667308"/>
                  </a:lnTo>
                  <a:lnTo>
                    <a:pt x="131216" y="667308"/>
                  </a:lnTo>
                  <a:lnTo>
                    <a:pt x="131216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8918517" y="3314281"/>
          <a:ext cx="3790313" cy="92747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63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19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159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7208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79958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82981">
                <a:tc gridSpan="5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Características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eléctricas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las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00" b="1" spc="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barras</a:t>
                      </a:r>
                      <a:endParaRPr sz="600">
                        <a:latin typeface="Trebuchet MS"/>
                        <a:cs typeface="Trebuchet MS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ts val="91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62230">
                        <a:lnSpc>
                          <a:spcPts val="130"/>
                        </a:lnSpc>
                      </a:pP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Carolina</a:t>
                      </a:r>
                      <a:endParaRPr sz="2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250">
                        <a:latin typeface="Times New Roman"/>
                        <a:cs typeface="Times New Roman"/>
                      </a:endParaRPr>
                    </a:p>
                    <a:p>
                      <a:pPr marL="1905">
                        <a:lnSpc>
                          <a:spcPts val="175"/>
                        </a:lnSpc>
                      </a:pP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endParaRPr sz="2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250">
                        <a:latin typeface="Times New Roman"/>
                        <a:cs typeface="Times New Roman"/>
                      </a:endParaRPr>
                    </a:p>
                    <a:p>
                      <a:pPr marL="3175">
                        <a:lnSpc>
                          <a:spcPts val="175"/>
                        </a:lnSpc>
                      </a:pP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Sur</a:t>
                      </a:r>
                      <a:endParaRPr sz="2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Potencia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cortocircuito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19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AMEU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270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d.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nominal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9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Ud.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funcionamiento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9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9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675" spc="2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endParaRPr sz="675" baseline="-30864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nominal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93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10910907" y="5680507"/>
            <a:ext cx="1800225" cy="294005"/>
          </a:xfrm>
          <a:custGeom>
            <a:avLst/>
            <a:gdLst/>
            <a:ahLst/>
            <a:cxnLst/>
            <a:rect l="l" t="t" r="r" b="b"/>
            <a:pathLst>
              <a:path w="1800225" h="294004">
                <a:moveTo>
                  <a:pt x="1799996" y="0"/>
                </a:moveTo>
                <a:lnTo>
                  <a:pt x="1511998" y="0"/>
                </a:lnTo>
                <a:lnTo>
                  <a:pt x="0" y="0"/>
                </a:lnTo>
                <a:lnTo>
                  <a:pt x="0" y="293954"/>
                </a:lnTo>
                <a:lnTo>
                  <a:pt x="1511998" y="293954"/>
                </a:lnTo>
                <a:lnTo>
                  <a:pt x="1799996" y="293954"/>
                </a:lnTo>
                <a:lnTo>
                  <a:pt x="1799996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8920105" y="6719707"/>
            <a:ext cx="3790950" cy="150495"/>
            <a:chOff x="3193199" y="6719706"/>
            <a:chExt cx="3790950" cy="150495"/>
          </a:xfrm>
        </p:grpSpPr>
        <p:sp>
          <p:nvSpPr>
            <p:cNvPr id="11" name="object 11"/>
            <p:cNvSpPr/>
            <p:nvPr/>
          </p:nvSpPr>
          <p:spPr>
            <a:xfrm>
              <a:off x="3193199" y="6721297"/>
              <a:ext cx="3790950" cy="147320"/>
            </a:xfrm>
            <a:custGeom>
              <a:avLst/>
              <a:gdLst/>
              <a:ahLst/>
              <a:cxnLst/>
              <a:rect l="l" t="t" r="r" b="b"/>
              <a:pathLst>
                <a:path w="3790950" h="147320">
                  <a:moveTo>
                    <a:pt x="1990788" y="0"/>
                  </a:moveTo>
                  <a:lnTo>
                    <a:pt x="1139405" y="0"/>
                  </a:lnTo>
                  <a:lnTo>
                    <a:pt x="0" y="0"/>
                  </a:lnTo>
                  <a:lnTo>
                    <a:pt x="0" y="146977"/>
                  </a:lnTo>
                  <a:lnTo>
                    <a:pt x="1139405" y="146977"/>
                  </a:lnTo>
                  <a:lnTo>
                    <a:pt x="1990788" y="146977"/>
                  </a:lnTo>
                  <a:lnTo>
                    <a:pt x="1990788" y="0"/>
                  </a:lnTo>
                  <a:close/>
                </a:path>
                <a:path w="3790950" h="147320">
                  <a:moveTo>
                    <a:pt x="3790797" y="0"/>
                  </a:moveTo>
                  <a:lnTo>
                    <a:pt x="2890799" y="0"/>
                  </a:lnTo>
                  <a:lnTo>
                    <a:pt x="1990801" y="0"/>
                  </a:lnTo>
                  <a:lnTo>
                    <a:pt x="1990801" y="146977"/>
                  </a:lnTo>
                  <a:lnTo>
                    <a:pt x="2890799" y="146977"/>
                  </a:lnTo>
                  <a:lnTo>
                    <a:pt x="3790797" y="146977"/>
                  </a:lnTo>
                  <a:lnTo>
                    <a:pt x="3790797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93200" y="6721293"/>
              <a:ext cx="1139825" cy="0"/>
            </a:xfrm>
            <a:custGeom>
              <a:avLst/>
              <a:gdLst/>
              <a:ahLst/>
              <a:cxnLst/>
              <a:rect l="l" t="t" r="r" b="b"/>
              <a:pathLst>
                <a:path w="1139825">
                  <a:moveTo>
                    <a:pt x="0" y="0"/>
                  </a:moveTo>
                  <a:lnTo>
                    <a:pt x="11394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32599" y="6721293"/>
              <a:ext cx="851535" cy="0"/>
            </a:xfrm>
            <a:custGeom>
              <a:avLst/>
              <a:gdLst/>
              <a:ahLst/>
              <a:cxnLst/>
              <a:rect l="l" t="t" r="r" b="b"/>
              <a:pathLst>
                <a:path w="851535">
                  <a:moveTo>
                    <a:pt x="0" y="0"/>
                  </a:moveTo>
                  <a:lnTo>
                    <a:pt x="8513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184000" y="6721293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083999" y="6721293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193200" y="6868273"/>
              <a:ext cx="1139825" cy="0"/>
            </a:xfrm>
            <a:custGeom>
              <a:avLst/>
              <a:gdLst/>
              <a:ahLst/>
              <a:cxnLst/>
              <a:rect l="l" t="t" r="r" b="b"/>
              <a:pathLst>
                <a:path w="1139825">
                  <a:moveTo>
                    <a:pt x="0" y="0"/>
                  </a:moveTo>
                  <a:lnTo>
                    <a:pt x="11394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32599" y="6868273"/>
              <a:ext cx="851535" cy="0"/>
            </a:xfrm>
            <a:custGeom>
              <a:avLst/>
              <a:gdLst/>
              <a:ahLst/>
              <a:cxnLst/>
              <a:rect l="l" t="t" r="r" b="b"/>
              <a:pathLst>
                <a:path w="851535">
                  <a:moveTo>
                    <a:pt x="0" y="0"/>
                  </a:moveTo>
                  <a:lnTo>
                    <a:pt x="8513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184000" y="6868273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083999" y="6868273"/>
              <a:ext cx="900430" cy="0"/>
            </a:xfrm>
            <a:custGeom>
              <a:avLst/>
              <a:gdLst/>
              <a:ahLst/>
              <a:cxnLst/>
              <a:rect l="l" t="t" r="r" b="b"/>
              <a:pathLst>
                <a:path w="900429">
                  <a:moveTo>
                    <a:pt x="0" y="0"/>
                  </a:moveTo>
                  <a:lnTo>
                    <a:pt x="899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1014031" y="3535197"/>
            <a:ext cx="1320165" cy="92710"/>
            <a:chOff x="5287124" y="3535197"/>
            <a:chExt cx="1320165" cy="92710"/>
          </a:xfrm>
        </p:grpSpPr>
        <p:sp>
          <p:nvSpPr>
            <p:cNvPr id="21" name="object 21"/>
            <p:cNvSpPr/>
            <p:nvPr/>
          </p:nvSpPr>
          <p:spPr>
            <a:xfrm>
              <a:off x="5288394" y="3536467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288394" y="3536467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014031" y="3857409"/>
            <a:ext cx="1320165" cy="92710"/>
            <a:chOff x="5287124" y="3857409"/>
            <a:chExt cx="1320165" cy="92710"/>
          </a:xfrm>
        </p:grpSpPr>
        <p:sp>
          <p:nvSpPr>
            <p:cNvPr id="24" name="object 24"/>
            <p:cNvSpPr/>
            <p:nvPr/>
          </p:nvSpPr>
          <p:spPr>
            <a:xfrm>
              <a:off x="5288394" y="3858679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288394" y="3858679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1014031" y="3692715"/>
            <a:ext cx="1320165" cy="92710"/>
            <a:chOff x="5287124" y="3692715"/>
            <a:chExt cx="1320165" cy="92710"/>
          </a:xfrm>
        </p:grpSpPr>
        <p:sp>
          <p:nvSpPr>
            <p:cNvPr id="27" name="object 27"/>
            <p:cNvSpPr/>
            <p:nvPr/>
          </p:nvSpPr>
          <p:spPr>
            <a:xfrm>
              <a:off x="5288394" y="3693985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88394" y="3693985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1014031" y="4018521"/>
            <a:ext cx="1320165" cy="92710"/>
            <a:chOff x="5287124" y="4018521"/>
            <a:chExt cx="1320165" cy="92710"/>
          </a:xfrm>
        </p:grpSpPr>
        <p:sp>
          <p:nvSpPr>
            <p:cNvPr id="30" name="object 30"/>
            <p:cNvSpPr/>
            <p:nvPr/>
          </p:nvSpPr>
          <p:spPr>
            <a:xfrm>
              <a:off x="5288394" y="4019791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288394" y="4019791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948908" y="6749986"/>
            <a:ext cx="1051560" cy="92710"/>
            <a:chOff x="3222002" y="6749986"/>
            <a:chExt cx="1051560" cy="92710"/>
          </a:xfrm>
        </p:grpSpPr>
        <p:sp>
          <p:nvSpPr>
            <p:cNvPr id="33" name="object 33"/>
            <p:cNvSpPr/>
            <p:nvPr/>
          </p:nvSpPr>
          <p:spPr>
            <a:xfrm>
              <a:off x="3223272" y="6751256"/>
              <a:ext cx="1049020" cy="90170"/>
            </a:xfrm>
            <a:custGeom>
              <a:avLst/>
              <a:gdLst/>
              <a:ahLst/>
              <a:cxnLst/>
              <a:rect l="l" t="t" r="r" b="b"/>
              <a:pathLst>
                <a:path w="1049020" h="90170">
                  <a:moveTo>
                    <a:pt x="1048664" y="0"/>
                  </a:moveTo>
                  <a:lnTo>
                    <a:pt x="0" y="0"/>
                  </a:lnTo>
                  <a:lnTo>
                    <a:pt x="0" y="90017"/>
                  </a:lnTo>
                  <a:lnTo>
                    <a:pt x="1048664" y="90017"/>
                  </a:lnTo>
                  <a:lnTo>
                    <a:pt x="1048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223272" y="6751256"/>
              <a:ext cx="1049020" cy="90170"/>
            </a:xfrm>
            <a:custGeom>
              <a:avLst/>
              <a:gdLst/>
              <a:ahLst/>
              <a:cxnLst/>
              <a:rect l="l" t="t" r="r" b="b"/>
              <a:pathLst>
                <a:path w="1049020" h="90170">
                  <a:moveTo>
                    <a:pt x="0" y="90017"/>
                  </a:moveTo>
                  <a:lnTo>
                    <a:pt x="1048664" y="90017"/>
                  </a:lnTo>
                  <a:lnTo>
                    <a:pt x="1048664" y="0"/>
                  </a:lnTo>
                  <a:lnTo>
                    <a:pt x="0" y="0"/>
                  </a:lnTo>
                  <a:lnTo>
                    <a:pt x="0" y="90017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0488440" y="6749986"/>
            <a:ext cx="684530" cy="92710"/>
            <a:chOff x="4761534" y="6749986"/>
            <a:chExt cx="684530" cy="92710"/>
          </a:xfrm>
        </p:grpSpPr>
        <p:sp>
          <p:nvSpPr>
            <p:cNvPr id="36" name="object 36"/>
            <p:cNvSpPr/>
            <p:nvPr/>
          </p:nvSpPr>
          <p:spPr>
            <a:xfrm>
              <a:off x="4762804" y="6751256"/>
              <a:ext cx="681990" cy="90170"/>
            </a:xfrm>
            <a:custGeom>
              <a:avLst/>
              <a:gdLst/>
              <a:ahLst/>
              <a:cxnLst/>
              <a:rect l="l" t="t" r="r" b="b"/>
              <a:pathLst>
                <a:path w="681989" h="90170">
                  <a:moveTo>
                    <a:pt x="681456" y="0"/>
                  </a:moveTo>
                  <a:lnTo>
                    <a:pt x="0" y="0"/>
                  </a:lnTo>
                  <a:lnTo>
                    <a:pt x="0" y="90017"/>
                  </a:lnTo>
                  <a:lnTo>
                    <a:pt x="681456" y="90017"/>
                  </a:lnTo>
                  <a:lnTo>
                    <a:pt x="6814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762804" y="6751256"/>
              <a:ext cx="681990" cy="90170"/>
            </a:xfrm>
            <a:custGeom>
              <a:avLst/>
              <a:gdLst/>
              <a:ahLst/>
              <a:cxnLst/>
              <a:rect l="l" t="t" r="r" b="b"/>
              <a:pathLst>
                <a:path w="681989" h="90170">
                  <a:moveTo>
                    <a:pt x="0" y="90017"/>
                  </a:moveTo>
                  <a:lnTo>
                    <a:pt x="681456" y="90017"/>
                  </a:lnTo>
                  <a:lnTo>
                    <a:pt x="681456" y="0"/>
                  </a:lnTo>
                  <a:lnTo>
                    <a:pt x="0" y="0"/>
                  </a:lnTo>
                  <a:lnTo>
                    <a:pt x="0" y="90017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1316429" y="6749986"/>
            <a:ext cx="684530" cy="92710"/>
            <a:chOff x="5589523" y="6749986"/>
            <a:chExt cx="684530" cy="92710"/>
          </a:xfrm>
        </p:grpSpPr>
        <p:sp>
          <p:nvSpPr>
            <p:cNvPr id="39" name="object 39"/>
            <p:cNvSpPr/>
            <p:nvPr/>
          </p:nvSpPr>
          <p:spPr>
            <a:xfrm>
              <a:off x="5590793" y="6751256"/>
              <a:ext cx="681990" cy="90170"/>
            </a:xfrm>
            <a:custGeom>
              <a:avLst/>
              <a:gdLst/>
              <a:ahLst/>
              <a:cxnLst/>
              <a:rect l="l" t="t" r="r" b="b"/>
              <a:pathLst>
                <a:path w="681989" h="90170">
                  <a:moveTo>
                    <a:pt x="681456" y="0"/>
                  </a:moveTo>
                  <a:lnTo>
                    <a:pt x="0" y="0"/>
                  </a:lnTo>
                  <a:lnTo>
                    <a:pt x="0" y="90017"/>
                  </a:lnTo>
                  <a:lnTo>
                    <a:pt x="681456" y="90017"/>
                  </a:lnTo>
                  <a:lnTo>
                    <a:pt x="6814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590793" y="6751256"/>
              <a:ext cx="681990" cy="90170"/>
            </a:xfrm>
            <a:custGeom>
              <a:avLst/>
              <a:gdLst/>
              <a:ahLst/>
              <a:cxnLst/>
              <a:rect l="l" t="t" r="r" b="b"/>
              <a:pathLst>
                <a:path w="681989" h="90170">
                  <a:moveTo>
                    <a:pt x="0" y="90017"/>
                  </a:moveTo>
                  <a:lnTo>
                    <a:pt x="681456" y="90017"/>
                  </a:lnTo>
                  <a:lnTo>
                    <a:pt x="681456" y="0"/>
                  </a:lnTo>
                  <a:lnTo>
                    <a:pt x="0" y="0"/>
                  </a:lnTo>
                  <a:lnTo>
                    <a:pt x="0" y="90017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0919161" y="5709424"/>
            <a:ext cx="95250" cy="92710"/>
            <a:chOff x="5192255" y="5709424"/>
            <a:chExt cx="95250" cy="92710"/>
          </a:xfrm>
        </p:grpSpPr>
        <p:sp>
          <p:nvSpPr>
            <p:cNvPr id="42" name="object 42"/>
            <p:cNvSpPr/>
            <p:nvPr/>
          </p:nvSpPr>
          <p:spPr>
            <a:xfrm>
              <a:off x="5193525" y="5710694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10" h="90170">
                  <a:moveTo>
                    <a:pt x="92328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2328" y="89992"/>
                  </a:lnTo>
                  <a:lnTo>
                    <a:pt x="92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93525" y="5710694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10" h="90170">
                  <a:moveTo>
                    <a:pt x="0" y="89992"/>
                  </a:moveTo>
                  <a:lnTo>
                    <a:pt x="92328" y="89992"/>
                  </a:lnTo>
                  <a:lnTo>
                    <a:pt x="92328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4" name="object 44"/>
          <p:cNvGraphicFramePr>
            <a:graphicFrameLocks noGrp="1"/>
          </p:cNvGraphicFramePr>
          <p:nvPr/>
        </p:nvGraphicFramePr>
        <p:xfrm>
          <a:off x="8918517" y="4629278"/>
          <a:ext cx="3827780" cy="16391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2755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82976">
                <a:tc gridSpan="2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Características</a:t>
                      </a:r>
                      <a:r>
                        <a:rPr sz="650" b="1" spc="-3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físicas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spc="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las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650" b="1" spc="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barras</a:t>
                      </a:r>
                      <a:endParaRPr sz="650" dirty="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75"/>
                        </a:spcBef>
                        <a:tabLst>
                          <a:tab pos="287655" algn="l"/>
                        </a:tabLst>
                      </a:pPr>
                      <a:r>
                        <a:rPr sz="800" spc="-9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	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Sección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transversal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350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287655" algn="l"/>
                        </a:tabLst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	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6525" algn="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L="287655" marR="77470" indent="-288290">
                        <a:lnSpc>
                          <a:spcPts val="1050"/>
                        </a:lnSpc>
                        <a:spcBef>
                          <a:spcPts val="5"/>
                        </a:spcBef>
                        <a:tabLst>
                          <a:tab pos="287655" algn="l"/>
                        </a:tabLst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	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aisladores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misma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589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75"/>
                        </a:spcBef>
                        <a:tabLst>
                          <a:tab pos="287655" algn="l"/>
                        </a:tabLst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θn	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(θ2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–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θ1)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2085" algn="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θ-</a:t>
                      </a:r>
                      <a:r>
                        <a:rPr sz="8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θn</a:t>
                      </a:r>
                      <a:r>
                        <a:rPr lang="es-ES" sz="8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Aumento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permitido</a:t>
                      </a:r>
                      <a:r>
                        <a:rPr sz="3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3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26060" algn="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  <a:tabLst>
                          <a:tab pos="1794510" algn="l"/>
                        </a:tabLst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Perfil	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Departamen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125"/>
                        </a:spcBef>
                        <a:tabLst>
                          <a:tab pos="1610360" algn="l"/>
                        </a:tabLst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	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Cobre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299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Aluminio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125"/>
                        </a:spcBef>
                        <a:tabLst>
                          <a:tab pos="1360805" algn="l"/>
                        </a:tabLst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Acuerdo	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Montado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plano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5660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Montado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borde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No.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barra(s)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grpSp>
        <p:nvGrpSpPr>
          <p:cNvPr id="45" name="object 45"/>
          <p:cNvGrpSpPr/>
          <p:nvPr/>
        </p:nvGrpSpPr>
        <p:grpSpPr>
          <a:xfrm>
            <a:off x="11014031" y="4838408"/>
            <a:ext cx="1320165" cy="92710"/>
            <a:chOff x="5287124" y="4838408"/>
            <a:chExt cx="1320165" cy="92710"/>
          </a:xfrm>
        </p:grpSpPr>
        <p:sp>
          <p:nvSpPr>
            <p:cNvPr id="46" name="object 46"/>
            <p:cNvSpPr/>
            <p:nvPr/>
          </p:nvSpPr>
          <p:spPr>
            <a:xfrm>
              <a:off x="5288394" y="4839678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288394" y="4839678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11014031" y="5139042"/>
            <a:ext cx="1320165" cy="92710"/>
            <a:chOff x="5287124" y="5139042"/>
            <a:chExt cx="1320165" cy="92710"/>
          </a:xfrm>
        </p:grpSpPr>
        <p:sp>
          <p:nvSpPr>
            <p:cNvPr id="49" name="object 49"/>
            <p:cNvSpPr/>
            <p:nvPr/>
          </p:nvSpPr>
          <p:spPr>
            <a:xfrm>
              <a:off x="5288394" y="5140312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288394" y="5140312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11014031" y="4988725"/>
            <a:ext cx="1320165" cy="92710"/>
            <a:chOff x="5287124" y="4988725"/>
            <a:chExt cx="1320165" cy="92710"/>
          </a:xfrm>
        </p:grpSpPr>
        <p:sp>
          <p:nvSpPr>
            <p:cNvPr id="52" name="object 52"/>
            <p:cNvSpPr/>
            <p:nvPr/>
          </p:nvSpPr>
          <p:spPr>
            <a:xfrm>
              <a:off x="5288394" y="4989995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288394" y="4989995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11014031" y="5411800"/>
            <a:ext cx="1320165" cy="92710"/>
            <a:chOff x="5287124" y="5411800"/>
            <a:chExt cx="1320165" cy="92710"/>
          </a:xfrm>
        </p:grpSpPr>
        <p:sp>
          <p:nvSpPr>
            <p:cNvPr id="55" name="object 55"/>
            <p:cNvSpPr/>
            <p:nvPr/>
          </p:nvSpPr>
          <p:spPr>
            <a:xfrm>
              <a:off x="5288394" y="5413070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288394" y="5413070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11014031" y="5560631"/>
            <a:ext cx="1320165" cy="92710"/>
            <a:chOff x="5287124" y="5560631"/>
            <a:chExt cx="1320165" cy="92710"/>
          </a:xfrm>
        </p:grpSpPr>
        <p:sp>
          <p:nvSpPr>
            <p:cNvPr id="58" name="object 58"/>
            <p:cNvSpPr/>
            <p:nvPr/>
          </p:nvSpPr>
          <p:spPr>
            <a:xfrm>
              <a:off x="5288394" y="5561901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288394" y="5561901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11014031" y="6146914"/>
            <a:ext cx="1320165" cy="92710"/>
            <a:chOff x="5287124" y="6146914"/>
            <a:chExt cx="1320165" cy="92710"/>
          </a:xfrm>
        </p:grpSpPr>
        <p:sp>
          <p:nvSpPr>
            <p:cNvPr id="61" name="object 61"/>
            <p:cNvSpPr/>
            <p:nvPr/>
          </p:nvSpPr>
          <p:spPr>
            <a:xfrm>
              <a:off x="5288394" y="6148184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1317599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1317599" y="89992"/>
                  </a:lnTo>
                  <a:lnTo>
                    <a:pt x="13175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288394" y="6148184"/>
              <a:ext cx="1317625" cy="90170"/>
            </a:xfrm>
            <a:custGeom>
              <a:avLst/>
              <a:gdLst/>
              <a:ahLst/>
              <a:cxnLst/>
              <a:rect l="l" t="t" r="r" b="b"/>
              <a:pathLst>
                <a:path w="1317625" h="90170">
                  <a:moveTo>
                    <a:pt x="0" y="89992"/>
                  </a:moveTo>
                  <a:lnTo>
                    <a:pt x="1317599" y="89992"/>
                  </a:lnTo>
                  <a:lnTo>
                    <a:pt x="1317599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10919161" y="5858256"/>
            <a:ext cx="95250" cy="92710"/>
            <a:chOff x="5192255" y="5858256"/>
            <a:chExt cx="95250" cy="92710"/>
          </a:xfrm>
        </p:grpSpPr>
        <p:sp>
          <p:nvSpPr>
            <p:cNvPr id="64" name="object 64"/>
            <p:cNvSpPr/>
            <p:nvPr/>
          </p:nvSpPr>
          <p:spPr>
            <a:xfrm>
              <a:off x="5193525" y="5859526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10" h="90170">
                  <a:moveTo>
                    <a:pt x="92328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2328" y="89992"/>
                  </a:lnTo>
                  <a:lnTo>
                    <a:pt x="92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93525" y="5859526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10" h="90170">
                  <a:moveTo>
                    <a:pt x="0" y="89992"/>
                  </a:moveTo>
                  <a:lnTo>
                    <a:pt x="92328" y="89992"/>
                  </a:lnTo>
                  <a:lnTo>
                    <a:pt x="92328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10919161" y="5998756"/>
            <a:ext cx="95250" cy="92710"/>
            <a:chOff x="5192255" y="5998756"/>
            <a:chExt cx="95250" cy="92710"/>
          </a:xfrm>
        </p:grpSpPr>
        <p:sp>
          <p:nvSpPr>
            <p:cNvPr id="67" name="object 67"/>
            <p:cNvSpPr/>
            <p:nvPr/>
          </p:nvSpPr>
          <p:spPr>
            <a:xfrm>
              <a:off x="5193525" y="6000026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10" h="90170">
                  <a:moveTo>
                    <a:pt x="92328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2328" y="89992"/>
                  </a:lnTo>
                  <a:lnTo>
                    <a:pt x="92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193525" y="6000026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10" h="90170">
                  <a:moveTo>
                    <a:pt x="0" y="89992"/>
                  </a:moveTo>
                  <a:lnTo>
                    <a:pt x="92328" y="89992"/>
                  </a:lnTo>
                  <a:lnTo>
                    <a:pt x="92328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2440900" y="5861951"/>
            <a:ext cx="95250" cy="92710"/>
            <a:chOff x="6713994" y="5861951"/>
            <a:chExt cx="95250" cy="92710"/>
          </a:xfrm>
        </p:grpSpPr>
        <p:sp>
          <p:nvSpPr>
            <p:cNvPr id="70" name="object 70"/>
            <p:cNvSpPr/>
            <p:nvPr/>
          </p:nvSpPr>
          <p:spPr>
            <a:xfrm>
              <a:off x="6715264" y="5863221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09" h="90170">
                  <a:moveTo>
                    <a:pt x="92328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2328" y="89992"/>
                  </a:lnTo>
                  <a:lnTo>
                    <a:pt x="92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715264" y="5863221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09" h="90170">
                  <a:moveTo>
                    <a:pt x="0" y="89992"/>
                  </a:moveTo>
                  <a:lnTo>
                    <a:pt x="92328" y="89992"/>
                  </a:lnTo>
                  <a:lnTo>
                    <a:pt x="92328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2440900" y="5998756"/>
            <a:ext cx="95250" cy="92710"/>
            <a:chOff x="6713994" y="5998756"/>
            <a:chExt cx="95250" cy="92710"/>
          </a:xfrm>
        </p:grpSpPr>
        <p:sp>
          <p:nvSpPr>
            <p:cNvPr id="73" name="object 73"/>
            <p:cNvSpPr/>
            <p:nvPr/>
          </p:nvSpPr>
          <p:spPr>
            <a:xfrm>
              <a:off x="6715264" y="6000026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09" h="90170">
                  <a:moveTo>
                    <a:pt x="92328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2328" y="89992"/>
                  </a:lnTo>
                  <a:lnTo>
                    <a:pt x="92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715264" y="6000026"/>
              <a:ext cx="92710" cy="90170"/>
            </a:xfrm>
            <a:custGeom>
              <a:avLst/>
              <a:gdLst/>
              <a:ahLst/>
              <a:cxnLst/>
              <a:rect l="l" t="t" r="r" b="b"/>
              <a:pathLst>
                <a:path w="92709" h="90170">
                  <a:moveTo>
                    <a:pt x="0" y="89992"/>
                  </a:moveTo>
                  <a:lnTo>
                    <a:pt x="92328" y="89992"/>
                  </a:lnTo>
                  <a:lnTo>
                    <a:pt x="92328" y="0"/>
                  </a:lnTo>
                  <a:lnTo>
                    <a:pt x="0" y="0"/>
                  </a:lnTo>
                  <a:lnTo>
                    <a:pt x="0" y="89992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900206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284905" y="1728001"/>
            <a:ext cx="2484120" cy="666849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0" rIns="0" bIns="0" rtlCol="0">
            <a:spAutoFit/>
          </a:bodyPr>
          <a:lstStyle/>
          <a:p>
            <a:pPr marL="50800" marR="351155">
              <a:lnSpc>
                <a:spcPts val="1300"/>
              </a:lnSpc>
            </a:pPr>
            <a:r>
              <a:rPr sz="800" spc="-20" dirty="0">
                <a:solidFill>
                  <a:srgbClr val="FFFFFF"/>
                </a:solidFill>
                <a:latin typeface="Microsoft Sans Serif"/>
                <a:cs typeface="Microsoft Sans Serif"/>
              </a:rPr>
              <a:t>En </a:t>
            </a:r>
            <a:r>
              <a:rPr sz="8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 </a:t>
            </a:r>
            <a:r>
              <a:rPr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práctica, </a:t>
            </a:r>
            <a:r>
              <a:rPr sz="800" spc="45" dirty="0">
                <a:solidFill>
                  <a:srgbClr val="FFFFFF"/>
                </a:solidFill>
                <a:latin typeface="Microsoft Sans Serif"/>
                <a:cs typeface="Microsoft Sans Serif"/>
              </a:rPr>
              <a:t>un </a:t>
            </a:r>
            <a:r>
              <a:rPr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cálculo 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 </a:t>
            </a:r>
            <a:r>
              <a:rPr sz="80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barras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implica</a:t>
            </a:r>
            <a:r>
              <a:rPr lang="es-ES"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comprobar</a:t>
            </a: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que</a:t>
            </a:r>
            <a:r>
              <a:rPr sz="80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existe</a:t>
            </a:r>
            <a:r>
              <a:rPr sz="80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suficiente</a:t>
            </a:r>
            <a:r>
              <a:rPr sz="80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resistencia</a:t>
            </a:r>
            <a:r>
              <a:rPr lang="es-ES"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térmica</a:t>
            </a:r>
            <a:r>
              <a:rPr sz="80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y 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electrodinámica </a:t>
            </a:r>
            <a:r>
              <a:rPr sz="8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y </a:t>
            </a:r>
            <a:r>
              <a:rPr sz="80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que </a:t>
            </a:r>
            <a:r>
              <a:rPr sz="80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no </a:t>
            </a:r>
            <a:r>
              <a:rPr sz="8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hay</a:t>
            </a:r>
            <a:r>
              <a:rPr lang="es-ES" sz="8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resonancia</a:t>
            </a:r>
            <a:r>
              <a:rPr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.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900206" y="1672223"/>
            <a:ext cx="3770629" cy="1494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dimensiones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teniendo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aislamiento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(kV)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determina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altura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soportes.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que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fluye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transversal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verificar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temas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172720" indent="-108585">
              <a:lnSpc>
                <a:spcPct val="125000"/>
              </a:lnSpc>
              <a:spcBef>
                <a:spcPts val="2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(aislantes)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resistir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deberán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resistir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cortocircuito;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260985" indent="-108585">
              <a:lnSpc>
                <a:spcPct val="125000"/>
              </a:lnSpc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natural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vibración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actual;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302895" indent="-108585">
              <a:lnSpc>
                <a:spcPct val="125000"/>
              </a:lnSpc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debemos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suposiciones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físicas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eléctricas: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284905" y="2584794"/>
            <a:ext cx="2484120" cy="538609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850">
              <a:latin typeface="Times New Roman"/>
              <a:cs typeface="Times New Roman"/>
            </a:endParaRPr>
          </a:p>
          <a:p>
            <a:pPr marL="50800"/>
            <a:r>
              <a:rPr sz="650" b="1" spc="20" dirty="0">
                <a:solidFill>
                  <a:srgbClr val="4C5152"/>
                </a:solidFill>
                <a:latin typeface="Trebuchet MS"/>
                <a:cs typeface="Trebuchet MS"/>
              </a:rPr>
              <a:t>Ejemplos</a:t>
            </a:r>
            <a:endParaRPr sz="650">
              <a:latin typeface="Trebuchet MS"/>
              <a:cs typeface="Trebuchet MS"/>
            </a:endParaRPr>
          </a:p>
          <a:p>
            <a:pPr marL="158750" indent="-108585">
              <a:spcBef>
                <a:spcPts val="620"/>
              </a:spcBef>
              <a:buClr>
                <a:srgbClr val="3FAC39"/>
              </a:buClr>
              <a:buSzPct val="155555"/>
              <a:buChar char="•"/>
              <a:tabLst>
                <a:tab pos="159385" algn="l"/>
              </a:tabLst>
            </a:pPr>
            <a:r>
              <a:rPr sz="4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Montado</a:t>
            </a:r>
            <a:r>
              <a:rPr sz="4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4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plano</a:t>
            </a:r>
            <a:endParaRPr sz="45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660"/>
              </a:spcBef>
              <a:buClr>
                <a:srgbClr val="3FAC39"/>
              </a:buClr>
              <a:buSzPct val="155555"/>
              <a:buChar char="•"/>
              <a:tabLst>
                <a:tab pos="159385" algn="l"/>
              </a:tabLst>
            </a:pPr>
            <a:r>
              <a:rPr sz="4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Montado</a:t>
            </a:r>
            <a:r>
              <a:rPr sz="4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borde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907427" y="4360911"/>
            <a:ext cx="394335" cy="100669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corrientes')</a:t>
            </a:r>
            <a:endParaRPr sz="5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907406" y="4144922"/>
            <a:ext cx="3712845" cy="21711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-635">
              <a:lnSpc>
                <a:spcPct val="111100"/>
              </a:lnSpc>
              <a:spcBef>
                <a:spcPts val="95"/>
              </a:spcBef>
              <a:tabLst>
                <a:tab pos="2047875" algn="l"/>
              </a:tabLst>
            </a:pP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(1)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Generalmente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lo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proporciona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cliente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esta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5" dirty="0">
                <a:solidFill>
                  <a:srgbClr val="171514"/>
                </a:solidFill>
                <a:latin typeface="Arial"/>
                <a:cs typeface="Arial"/>
              </a:rPr>
              <a:t>forma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podemos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calcularlo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teniendo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 err="1">
                <a:solidFill>
                  <a:srgbClr val="171514"/>
                </a:solidFill>
                <a:latin typeface="Arial"/>
                <a:cs typeface="Arial"/>
              </a:rPr>
              <a:t>corriente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lang="es-ES" sz="60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 err="1">
                <a:solidFill>
                  <a:srgbClr val="171514"/>
                </a:solidFill>
                <a:latin typeface="Arial"/>
                <a:cs typeface="Arial"/>
              </a:rPr>
              <a:t>cortocircuito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5" dirty="0">
                <a:solidFill>
                  <a:srgbClr val="171514"/>
                </a:solidFill>
                <a:latin typeface="Arial"/>
                <a:cs typeface="Arial"/>
              </a:rPr>
              <a:t>lsc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tensión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funcionamiento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5" dirty="0">
                <a:solidFill>
                  <a:srgbClr val="171514"/>
                </a:solidFill>
                <a:latin typeface="Arial"/>
                <a:cs typeface="Arial"/>
              </a:rPr>
              <a:t>U: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50" dirty="0">
                <a:solidFill>
                  <a:srgbClr val="171514"/>
                </a:solidFill>
                <a:latin typeface="Arial"/>
                <a:cs typeface="Arial"/>
              </a:rPr>
              <a:t>(S</a:t>
            </a:r>
            <a:r>
              <a:rPr sz="600" i="1" dirty="0">
                <a:solidFill>
                  <a:srgbClr val="171514"/>
                </a:solidFill>
                <a:latin typeface="Arial"/>
                <a:cs typeface="Arial"/>
              </a:rPr>
              <a:t>	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10" dirty="0">
                <a:solidFill>
                  <a:srgbClr val="171514"/>
                </a:solidFill>
                <a:latin typeface="Courier New"/>
                <a:cs typeface="Courier New"/>
              </a:rPr>
              <a:t>√3</a:t>
            </a:r>
            <a:r>
              <a:rPr sz="600" i="1" spc="-204" dirty="0">
                <a:solidFill>
                  <a:srgbClr val="171514"/>
                </a:solidFill>
                <a:latin typeface="Courier New"/>
                <a:cs typeface="Courier New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•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5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•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5" dirty="0">
                <a:solidFill>
                  <a:srgbClr val="171514"/>
                </a:solidFill>
                <a:latin typeface="Arial"/>
                <a:cs typeface="Arial"/>
              </a:rPr>
              <a:t>U;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ver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capítulo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sobre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'Cortocircuito</a:t>
            </a:r>
            <a:endParaRPr sz="600" dirty="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0863725" y="4341671"/>
            <a:ext cx="544195" cy="3654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  <a:tabLst>
                <a:tab pos="389255" algn="l"/>
              </a:tabLst>
            </a:pPr>
            <a:r>
              <a:rPr sz="150" i="1" dirty="0">
                <a:solidFill>
                  <a:srgbClr val="171514"/>
                </a:solidFill>
                <a:latin typeface="Arial"/>
                <a:cs typeface="Arial"/>
              </a:rPr>
              <a:t>Carolina</a:t>
            </a:r>
            <a:r>
              <a:rPr sz="1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50" i="1" spc="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1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50" i="1" dirty="0">
                <a:solidFill>
                  <a:srgbClr val="171514"/>
                </a:solidFill>
                <a:latin typeface="Arial"/>
                <a:cs typeface="Arial"/>
              </a:rPr>
              <a:t>Sur	Carolina</a:t>
            </a:r>
            <a:r>
              <a:rPr sz="1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50" i="1" spc="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1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50" i="1" dirty="0">
                <a:solidFill>
                  <a:srgbClr val="171514"/>
                </a:solidFill>
                <a:latin typeface="Arial"/>
                <a:cs typeface="Arial"/>
              </a:rPr>
              <a:t>Sur</a:t>
            </a:r>
            <a:endParaRPr sz="15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07406" y="6289967"/>
            <a:ext cx="2285365" cy="92333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(1)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Consulte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tabla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3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las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especificaciones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comunes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-25" dirty="0">
                <a:solidFill>
                  <a:srgbClr val="171514"/>
                </a:solidFill>
                <a:latin typeface="Arial"/>
                <a:cs typeface="Arial"/>
              </a:rPr>
              <a:t>IEC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62271-1:2011.</a:t>
            </a:r>
            <a:endParaRPr sz="5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920105" y="6538316"/>
            <a:ext cx="3790950" cy="148117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40005" rIns="0" bIns="0" rtlCol="0">
            <a:spAutoFit/>
          </a:bodyPr>
          <a:lstStyle/>
          <a:p>
            <a:pPr marL="35560">
              <a:spcBef>
                <a:spcPts val="315"/>
              </a:spcBef>
            </a:pPr>
            <a:r>
              <a:rPr sz="700" b="1" spc="20" dirty="0">
                <a:solidFill>
                  <a:srgbClr val="FFFFFF"/>
                </a:solidFill>
                <a:latin typeface="Trebuchet MS"/>
                <a:cs typeface="Trebuchet MS"/>
              </a:rPr>
              <a:t>En</a:t>
            </a:r>
            <a:r>
              <a:rPr sz="70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00" b="1" spc="35" dirty="0">
                <a:solidFill>
                  <a:srgbClr val="FFFFFF"/>
                </a:solidFill>
                <a:latin typeface="Trebuchet MS"/>
                <a:cs typeface="Trebuchet MS"/>
              </a:rPr>
              <a:t>resumen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0046782" y="6749744"/>
            <a:ext cx="3803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barra(s)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1214775" y="6717994"/>
            <a:ext cx="13677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828675" algn="l"/>
              </a:tabLst>
            </a:pPr>
            <a:r>
              <a:rPr sz="8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X	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cm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02901" y="3130424"/>
            <a:ext cx="2484120" cy="360045"/>
            <a:chOff x="575995" y="3130423"/>
            <a:chExt cx="2484120" cy="360045"/>
          </a:xfrm>
        </p:grpSpPr>
        <p:sp>
          <p:nvSpPr>
            <p:cNvPr id="3" name="object 3"/>
            <p:cNvSpPr/>
            <p:nvPr/>
          </p:nvSpPr>
          <p:spPr>
            <a:xfrm>
              <a:off x="575995" y="3130423"/>
              <a:ext cx="2484120" cy="360045"/>
            </a:xfrm>
            <a:custGeom>
              <a:avLst/>
              <a:gdLst/>
              <a:ahLst/>
              <a:cxnLst/>
              <a:rect l="l" t="t" r="r" b="b"/>
              <a:pathLst>
                <a:path w="2484120" h="360045">
                  <a:moveTo>
                    <a:pt x="248400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2484005" y="359994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564690" y="3241624"/>
              <a:ext cx="667385" cy="131445"/>
            </a:xfrm>
            <a:custGeom>
              <a:avLst/>
              <a:gdLst/>
              <a:ahLst/>
              <a:cxnLst/>
              <a:rect l="l" t="t" r="r" b="b"/>
              <a:pathLst>
                <a:path w="667385" h="131445">
                  <a:moveTo>
                    <a:pt x="667308" y="0"/>
                  </a:moveTo>
                  <a:lnTo>
                    <a:pt x="0" y="0"/>
                  </a:lnTo>
                  <a:lnTo>
                    <a:pt x="0" y="131216"/>
                  </a:lnTo>
                  <a:lnTo>
                    <a:pt x="667308" y="131216"/>
                  </a:lnTo>
                  <a:lnTo>
                    <a:pt x="6673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564690" y="3290830"/>
              <a:ext cx="0" cy="49530"/>
            </a:xfrm>
            <a:custGeom>
              <a:avLst/>
              <a:gdLst/>
              <a:ahLst/>
              <a:cxnLst/>
              <a:rect l="l" t="t" r="r" b="b"/>
              <a:pathLst>
                <a:path h="49529">
                  <a:moveTo>
                    <a:pt x="0" y="0"/>
                  </a:moveTo>
                  <a:lnTo>
                    <a:pt x="0" y="49187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620300" y="3372834"/>
              <a:ext cx="574675" cy="0"/>
            </a:xfrm>
            <a:custGeom>
              <a:avLst/>
              <a:gdLst/>
              <a:ahLst/>
              <a:cxnLst/>
              <a:rect l="l" t="t" r="r" b="b"/>
              <a:pathLst>
                <a:path w="574675">
                  <a:moveTo>
                    <a:pt x="0" y="0"/>
                  </a:moveTo>
                  <a:lnTo>
                    <a:pt x="574624" y="0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231999" y="3274409"/>
              <a:ext cx="0" cy="49530"/>
            </a:xfrm>
            <a:custGeom>
              <a:avLst/>
              <a:gdLst/>
              <a:ahLst/>
              <a:cxnLst/>
              <a:rect l="l" t="t" r="r" b="b"/>
              <a:pathLst>
                <a:path h="49529">
                  <a:moveTo>
                    <a:pt x="0" y="4921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601767" y="3241618"/>
              <a:ext cx="574675" cy="0"/>
            </a:xfrm>
            <a:custGeom>
              <a:avLst/>
              <a:gdLst/>
              <a:ahLst/>
              <a:cxnLst/>
              <a:rect l="l" t="t" r="r" b="b"/>
              <a:pathLst>
                <a:path w="574675">
                  <a:moveTo>
                    <a:pt x="5746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64690" y="3241618"/>
              <a:ext cx="667385" cy="131445"/>
            </a:xfrm>
            <a:custGeom>
              <a:avLst/>
              <a:gdLst/>
              <a:ahLst/>
              <a:cxnLst/>
              <a:rect l="l" t="t" r="r" b="b"/>
              <a:pathLst>
                <a:path w="667385" h="131445">
                  <a:moveTo>
                    <a:pt x="0" y="114820"/>
                  </a:moveTo>
                  <a:lnTo>
                    <a:pt x="0" y="131216"/>
                  </a:lnTo>
                  <a:lnTo>
                    <a:pt x="18542" y="131216"/>
                  </a:lnTo>
                </a:path>
                <a:path w="667385" h="131445">
                  <a:moveTo>
                    <a:pt x="648766" y="131216"/>
                  </a:moveTo>
                  <a:lnTo>
                    <a:pt x="667308" y="131216"/>
                  </a:lnTo>
                  <a:lnTo>
                    <a:pt x="667308" y="114820"/>
                  </a:lnTo>
                </a:path>
                <a:path w="667385" h="131445">
                  <a:moveTo>
                    <a:pt x="667308" y="16395"/>
                  </a:moveTo>
                  <a:lnTo>
                    <a:pt x="667308" y="0"/>
                  </a:lnTo>
                  <a:lnTo>
                    <a:pt x="648766" y="0"/>
                  </a:lnTo>
                </a:path>
                <a:path w="667385" h="131445">
                  <a:moveTo>
                    <a:pt x="18542" y="0"/>
                  </a:moveTo>
                  <a:lnTo>
                    <a:pt x="0" y="0"/>
                  </a:lnTo>
                  <a:lnTo>
                    <a:pt x="0" y="16395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9362905" y="3018557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>
                <a:moveTo>
                  <a:pt x="0" y="0"/>
                </a:moveTo>
                <a:lnTo>
                  <a:pt x="1371600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8929317" y="3875519"/>
          <a:ext cx="3798570" cy="5879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684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  <a:tabLst>
                          <a:tab pos="431800" algn="l"/>
                        </a:tabLst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θn	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(θn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≤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°C)</a:t>
                      </a:r>
                      <a:endParaRPr sz="7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774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(θ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θn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lang="es-ES"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Aumento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permitido</a:t>
                      </a:r>
                      <a:r>
                        <a:rPr sz="3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3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774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  <a:tabLst>
                          <a:tab pos="431800" algn="l"/>
                        </a:tabLst>
                      </a:pPr>
                      <a:r>
                        <a:rPr sz="800" spc="-9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	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Sección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transversal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774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31800" algn="l"/>
                        </a:tabLst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pag	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Perímetro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diagrama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lado)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774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12" name="object 12"/>
          <p:cNvGrpSpPr/>
          <p:nvPr/>
        </p:nvGrpSpPr>
        <p:grpSpPr>
          <a:xfrm>
            <a:off x="8930905" y="3328488"/>
            <a:ext cx="3798570" cy="3175"/>
            <a:chOff x="3203999" y="3328487"/>
            <a:chExt cx="3798570" cy="3175"/>
          </a:xfrm>
        </p:grpSpPr>
        <p:sp>
          <p:nvSpPr>
            <p:cNvPr id="13" name="object 13"/>
            <p:cNvSpPr/>
            <p:nvPr/>
          </p:nvSpPr>
          <p:spPr>
            <a:xfrm>
              <a:off x="3203999" y="333007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635999" y="3330074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633999" y="3330074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606000" y="333007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930905" y="4877117"/>
            <a:ext cx="3798570" cy="3175"/>
            <a:chOff x="3203999" y="4877116"/>
            <a:chExt cx="3798570" cy="3175"/>
          </a:xfrm>
        </p:grpSpPr>
        <p:sp>
          <p:nvSpPr>
            <p:cNvPr id="18" name="object 18"/>
            <p:cNvSpPr/>
            <p:nvPr/>
          </p:nvSpPr>
          <p:spPr>
            <a:xfrm>
              <a:off x="3203999" y="4878703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35999" y="4878703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633999" y="4878703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606000" y="487870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8930905" y="5290798"/>
            <a:ext cx="3798570" cy="3175"/>
            <a:chOff x="3203999" y="5290797"/>
            <a:chExt cx="3798570" cy="3175"/>
          </a:xfrm>
        </p:grpSpPr>
        <p:sp>
          <p:nvSpPr>
            <p:cNvPr id="23" name="object 23"/>
            <p:cNvSpPr/>
            <p:nvPr/>
          </p:nvSpPr>
          <p:spPr>
            <a:xfrm>
              <a:off x="3203999" y="529238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635999" y="5292384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633999" y="5292384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606000" y="529238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8930905" y="5571127"/>
            <a:ext cx="3798570" cy="3175"/>
            <a:chOff x="3203999" y="5571126"/>
            <a:chExt cx="3798570" cy="3175"/>
          </a:xfrm>
        </p:grpSpPr>
        <p:sp>
          <p:nvSpPr>
            <p:cNvPr id="28" name="object 28"/>
            <p:cNvSpPr/>
            <p:nvPr/>
          </p:nvSpPr>
          <p:spPr>
            <a:xfrm>
              <a:off x="3203999" y="557271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35999" y="5572714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633999" y="5572714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606000" y="557271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930905" y="6445857"/>
            <a:ext cx="3798570" cy="3175"/>
            <a:chOff x="3203999" y="6445856"/>
            <a:chExt cx="3798570" cy="3175"/>
          </a:xfrm>
        </p:grpSpPr>
        <p:sp>
          <p:nvSpPr>
            <p:cNvPr id="33" name="object 33"/>
            <p:cNvSpPr/>
            <p:nvPr/>
          </p:nvSpPr>
          <p:spPr>
            <a:xfrm>
              <a:off x="3203999" y="6447443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35998" y="6447443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8930905" y="6726188"/>
            <a:ext cx="3798570" cy="3175"/>
            <a:chOff x="3203999" y="6726187"/>
            <a:chExt cx="3798570" cy="3175"/>
          </a:xfrm>
        </p:grpSpPr>
        <p:sp>
          <p:nvSpPr>
            <p:cNvPr id="36" name="object 36"/>
            <p:cNvSpPr/>
            <p:nvPr/>
          </p:nvSpPr>
          <p:spPr>
            <a:xfrm>
              <a:off x="3203999" y="672777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35998" y="672777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9146906" y="7305991"/>
            <a:ext cx="1584325" cy="0"/>
          </a:xfrm>
          <a:custGeom>
            <a:avLst/>
            <a:gdLst/>
            <a:ahLst/>
            <a:cxnLst/>
            <a:rect l="l" t="t" r="r" b="b"/>
            <a:pathLst>
              <a:path w="1584325">
                <a:moveTo>
                  <a:pt x="0" y="0"/>
                </a:moveTo>
                <a:lnTo>
                  <a:pt x="158399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46906" y="7709951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0" y="0"/>
                </a:moveTo>
                <a:lnTo>
                  <a:pt x="4679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722905" y="7709951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5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146905" y="8196460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5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146906" y="9216370"/>
            <a:ext cx="648335" cy="0"/>
          </a:xfrm>
          <a:custGeom>
            <a:avLst/>
            <a:gdLst/>
            <a:ahLst/>
            <a:cxnLst/>
            <a:rect l="l" t="t" r="r" b="b"/>
            <a:pathLst>
              <a:path w="648335">
                <a:moveTo>
                  <a:pt x="0" y="0"/>
                </a:moveTo>
                <a:lnTo>
                  <a:pt x="64800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" name="object 43"/>
          <p:cNvGrpSpPr/>
          <p:nvPr/>
        </p:nvGrpSpPr>
        <p:grpSpPr>
          <a:xfrm>
            <a:off x="11432902" y="3903104"/>
            <a:ext cx="864235" cy="92710"/>
            <a:chOff x="5705995" y="3903104"/>
            <a:chExt cx="864235" cy="92710"/>
          </a:xfrm>
        </p:grpSpPr>
        <p:sp>
          <p:nvSpPr>
            <p:cNvPr id="44" name="object 44"/>
            <p:cNvSpPr/>
            <p:nvPr/>
          </p:nvSpPr>
          <p:spPr>
            <a:xfrm>
              <a:off x="5707265" y="3904374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861466" y="0"/>
                  </a:moveTo>
                  <a:lnTo>
                    <a:pt x="0" y="0"/>
                  </a:lnTo>
                  <a:lnTo>
                    <a:pt x="0" y="90017"/>
                  </a:lnTo>
                  <a:lnTo>
                    <a:pt x="861466" y="90017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707265" y="3904374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0" y="90017"/>
                  </a:moveTo>
                  <a:lnTo>
                    <a:pt x="861466" y="90017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90017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11432902" y="4198302"/>
            <a:ext cx="864235" cy="92710"/>
            <a:chOff x="5705995" y="4198302"/>
            <a:chExt cx="864235" cy="92710"/>
          </a:xfrm>
        </p:grpSpPr>
        <p:sp>
          <p:nvSpPr>
            <p:cNvPr id="47" name="object 47"/>
            <p:cNvSpPr/>
            <p:nvPr/>
          </p:nvSpPr>
          <p:spPr>
            <a:xfrm>
              <a:off x="5707265" y="4199572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861466" y="0"/>
                  </a:moveTo>
                  <a:lnTo>
                    <a:pt x="0" y="0"/>
                  </a:lnTo>
                  <a:lnTo>
                    <a:pt x="0" y="90017"/>
                  </a:lnTo>
                  <a:lnTo>
                    <a:pt x="861466" y="90017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707265" y="4199572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0" y="90017"/>
                  </a:moveTo>
                  <a:lnTo>
                    <a:pt x="861466" y="90017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90017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11432902" y="4056100"/>
            <a:ext cx="864235" cy="92710"/>
            <a:chOff x="5705995" y="4056100"/>
            <a:chExt cx="864235" cy="92710"/>
          </a:xfrm>
        </p:grpSpPr>
        <p:sp>
          <p:nvSpPr>
            <p:cNvPr id="50" name="object 50"/>
            <p:cNvSpPr/>
            <p:nvPr/>
          </p:nvSpPr>
          <p:spPr>
            <a:xfrm>
              <a:off x="5707265" y="4057370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861466" y="0"/>
                  </a:moveTo>
                  <a:lnTo>
                    <a:pt x="0" y="0"/>
                  </a:lnTo>
                  <a:lnTo>
                    <a:pt x="0" y="90017"/>
                  </a:lnTo>
                  <a:lnTo>
                    <a:pt x="861466" y="90017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707265" y="4057370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0" y="90017"/>
                  </a:moveTo>
                  <a:lnTo>
                    <a:pt x="861466" y="90017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90017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11432902" y="4351299"/>
            <a:ext cx="864235" cy="92710"/>
            <a:chOff x="5705995" y="4351299"/>
            <a:chExt cx="864235" cy="92710"/>
          </a:xfrm>
        </p:grpSpPr>
        <p:sp>
          <p:nvSpPr>
            <p:cNvPr id="53" name="object 53"/>
            <p:cNvSpPr/>
            <p:nvPr/>
          </p:nvSpPr>
          <p:spPr>
            <a:xfrm>
              <a:off x="5707265" y="4352569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861466" y="0"/>
                  </a:moveTo>
                  <a:lnTo>
                    <a:pt x="0" y="0"/>
                  </a:lnTo>
                  <a:lnTo>
                    <a:pt x="0" y="90017"/>
                  </a:lnTo>
                  <a:lnTo>
                    <a:pt x="861466" y="90017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707265" y="4352569"/>
              <a:ext cx="861694" cy="90170"/>
            </a:xfrm>
            <a:custGeom>
              <a:avLst/>
              <a:gdLst/>
              <a:ahLst/>
              <a:cxnLst/>
              <a:rect l="l" t="t" r="r" b="b"/>
              <a:pathLst>
                <a:path w="861695" h="90170">
                  <a:moveTo>
                    <a:pt x="0" y="90017"/>
                  </a:moveTo>
                  <a:lnTo>
                    <a:pt x="861466" y="90017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90017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918207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3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302901" y="1728012"/>
            <a:ext cx="2484120" cy="1000274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0" rIns="0" bIns="0" rtlCol="0">
            <a:spAutoFit/>
          </a:bodyPr>
          <a:lstStyle/>
          <a:p>
            <a:pPr marL="50800" marR="522605">
              <a:lnSpc>
                <a:spcPts val="1300"/>
              </a:lnSpc>
            </a:pPr>
            <a:r>
              <a:rPr sz="8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Comprobemos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FFFFFF"/>
                </a:solidFill>
                <a:latin typeface="Microsoft Sans Serif"/>
                <a:cs typeface="Microsoft Sans Serif"/>
              </a:rPr>
              <a:t>si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sección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que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se </a:t>
            </a:r>
            <a:r>
              <a:rPr sz="8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ha</a:t>
            </a:r>
            <a:r>
              <a:rPr lang="es-ES" sz="8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elegido</a:t>
            </a:r>
            <a:r>
              <a:rPr sz="8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:</a:t>
            </a:r>
            <a:endParaRPr sz="850" dirty="0">
              <a:latin typeface="Microsoft Sans Serif"/>
              <a:cs typeface="Microsoft Sans Serif"/>
            </a:endParaRPr>
          </a:p>
          <a:p>
            <a:pPr marL="50800" marR="110489">
              <a:lnSpc>
                <a:spcPts val="1300"/>
              </a:lnSpc>
            </a:pP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. . . </a:t>
            </a:r>
            <a:r>
              <a:rPr sz="7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bar(es)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 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... 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x 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...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cm </a:t>
            </a:r>
            <a:r>
              <a:rPr sz="750" spc="45" dirty="0">
                <a:solidFill>
                  <a:srgbClr val="FFFFFF"/>
                </a:solidFill>
                <a:latin typeface="Microsoft Sans Serif"/>
                <a:cs typeface="Microsoft Sans Serif"/>
              </a:rPr>
              <a:t>por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fase </a:t>
            </a:r>
            <a:r>
              <a:rPr sz="750" spc="1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satisface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los</a:t>
            </a:r>
            <a:r>
              <a:rPr lang="es-ES"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aumentos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 </a:t>
            </a:r>
            <a:r>
              <a:rPr sz="7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temperatura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producidos </a:t>
            </a:r>
            <a:r>
              <a:rPr sz="750" spc="4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por</a:t>
            </a:r>
            <a:r>
              <a:rPr sz="750" spc="4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lang="es-ES"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nominal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y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FFFFFF"/>
                </a:solidFill>
                <a:latin typeface="Microsoft Sans Serif"/>
                <a:cs typeface="Microsoft Sans Serif"/>
              </a:rPr>
              <a:t>por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cortocircuito</a:t>
            </a:r>
            <a:r>
              <a:rPr lang="es-ES"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que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las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atraviesa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durante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segundo(s)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892807" y="1701078"/>
            <a:ext cx="3460115" cy="5886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continua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900" spc="-44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r</a:t>
            </a:r>
            <a:endParaRPr sz="900" baseline="-32407" dirty="0">
              <a:latin typeface="Microsoft Sans Serif"/>
              <a:cs typeface="Microsoft Sans Serif"/>
            </a:endParaRPr>
          </a:p>
          <a:p>
            <a:pPr marL="38100" marR="43815">
              <a:lnSpc>
                <a:spcPct val="145800"/>
              </a:lnSpc>
              <a:spcBef>
                <a:spcPts val="229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resaltará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influyen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ampacidad,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transporte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desnudos.</a:t>
            </a:r>
            <a:endParaRPr sz="600" dirty="0">
              <a:latin typeface="Microsoft Sans Serif"/>
              <a:cs typeface="Microsoft Sans Serif"/>
            </a:endParaRPr>
          </a:p>
          <a:p>
            <a:pPr marL="38100">
              <a:spcBef>
                <a:spcPts val="18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ampacidad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resumir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2.7.2.1.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18207" y="2529456"/>
            <a:ext cx="338264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MELSOM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&amp;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BOOTH,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publicada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'Copper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Development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Association',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admisible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conductor: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444679" y="2859807"/>
            <a:ext cx="10814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24,9×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(θ-θn)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×S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×p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620452" y="3036387"/>
            <a:ext cx="8128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-(ρ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[1+α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(θ-20)])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18201" y="2948099"/>
            <a:ext cx="379730" cy="3625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795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665206" y="2948098"/>
            <a:ext cx="8305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817244" algn="l"/>
              </a:tabLst>
            </a:pPr>
            <a:r>
              <a:rPr sz="7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918206" y="3326757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302901" y="3130423"/>
            <a:ext cx="2484120" cy="23083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50800"/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Perímetro</a:t>
            </a:r>
            <a:r>
              <a:rPr sz="5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(p)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350205" y="3311567"/>
            <a:ext cx="2172970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admisible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(A)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corriente: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7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2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IP5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892805" y="4494222"/>
            <a:ext cx="1993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ρ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350206" y="4468373"/>
            <a:ext cx="1812925" cy="40767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Resistividad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60943):</a:t>
            </a:r>
            <a:endParaRPr sz="6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7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1,7241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µΩ·cm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2,8364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µΩ·cm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8918202" y="4874406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α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350205" y="4882117"/>
            <a:ext cx="2091055" cy="40767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resistividad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0,00393</a:t>
            </a:r>
            <a:endParaRPr sz="6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7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0,00393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0.0036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918201" y="5288085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350204" y="5272642"/>
            <a:ext cx="2995930" cy="278281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2700">
              <a:spcBef>
                <a:spcPts val="43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condiciones: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330"/>
              </a:spcBef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(producto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coeficientes: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k1,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k2,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k3,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k4,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k5,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k6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918206" y="5573528"/>
            <a:ext cx="3338195" cy="2169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-635">
              <a:lnSpc>
                <a:spcPct val="121200"/>
              </a:lnSpc>
              <a:spcBef>
                <a:spcPts val="95"/>
              </a:spcBef>
            </a:pP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(1)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Consulte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sección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"Actual"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este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documento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indica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límites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aumento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 err="1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lang="es-ES" sz="550" i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 err="1">
                <a:solidFill>
                  <a:srgbClr val="171514"/>
                </a:solidFill>
                <a:latin typeface="Arial"/>
                <a:cs typeface="Arial"/>
              </a:rPr>
              <a:t>resaltados</a:t>
            </a:r>
            <a:r>
              <a:rPr sz="5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30" dirty="0">
                <a:solidFill>
                  <a:srgbClr val="171514"/>
                </a:solidFill>
                <a:latin typeface="Arial"/>
                <a:cs typeface="Arial"/>
              </a:rPr>
              <a:t>IEC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62271-1.</a:t>
            </a:r>
            <a:endParaRPr sz="550" dirty="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18205" y="6000136"/>
            <a:ext cx="3589020" cy="426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SI,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disipación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de: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W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r×I</a:t>
            </a:r>
            <a:r>
              <a:rPr sz="4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(m)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2.7.2.2.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918206" y="6444124"/>
            <a:ext cx="679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350208" y="6430153"/>
            <a:ext cx="259080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ρ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10" dirty="0">
                <a:solidFill>
                  <a:srgbClr val="171514"/>
                </a:solidFill>
                <a:latin typeface="Microsoft Sans Serif"/>
                <a:cs typeface="Microsoft Sans Serif"/>
              </a:rPr>
              <a:t>*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/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ρ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/S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m)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ρ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ρ20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[1+α×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(θ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θn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)]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θn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892759" y="6926874"/>
            <a:ext cx="2596515" cy="538480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38100">
              <a:spcBef>
                <a:spcPts val="49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W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cantidad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</a:t>
            </a:r>
            <a:endParaRPr sz="700">
              <a:latin typeface="Microsoft Sans Serif"/>
              <a:cs typeface="Microsoft Sans Serif"/>
            </a:endParaRPr>
          </a:p>
          <a:p>
            <a:pPr marL="38100">
              <a:spcBef>
                <a:spcPts val="450"/>
              </a:spcBef>
              <a:tabLst>
                <a:tab pos="367665" algn="l"/>
                <a:tab pos="1866264" algn="l"/>
              </a:tabLst>
            </a:pPr>
            <a:r>
              <a:rPr sz="1200" spc="-22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W</a:t>
            </a:r>
            <a:r>
              <a:rPr sz="1200" spc="-7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4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×ρ20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[1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α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(θ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20)]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×10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-6	</a:t>
            </a:r>
            <a:r>
              <a:rPr sz="1125" spc="37" baseline="-51851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1125" spc="-52" baseline="-5185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25" baseline="-51851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2.7.2.3</a:t>
            </a:r>
            <a:endParaRPr sz="1125" baseline="-51851">
              <a:latin typeface="Microsoft Sans Serif"/>
              <a:cs typeface="Microsoft Sans Serif"/>
            </a:endParaRPr>
          </a:p>
          <a:p>
            <a:pPr marR="502920" algn="ctr">
              <a:spcBef>
                <a:spcPts val="430"/>
              </a:spcBef>
            </a:pPr>
            <a:r>
              <a:rPr sz="800" spc="-9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323182" y="7544851"/>
            <a:ext cx="1473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W.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875027" y="7582951"/>
            <a:ext cx="21018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2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892805" y="7672391"/>
            <a:ext cx="2767330" cy="325120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38100">
              <a:spcBef>
                <a:spcPts val="484"/>
              </a:spcBef>
              <a:tabLst>
                <a:tab pos="456565" algn="l"/>
                <a:tab pos="1056640" algn="l"/>
              </a:tabLst>
            </a:pPr>
            <a:r>
              <a:rPr sz="1200" spc="67" baseline="52083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1200" spc="-7" baseline="5208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52083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80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sz="800" spc="459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8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endParaRPr sz="800">
              <a:latin typeface="Microsoft Sans Serif"/>
              <a:cs typeface="Microsoft Sans Serif"/>
            </a:endParaRPr>
          </a:p>
          <a:p>
            <a:pPr marL="37465">
              <a:spcBef>
                <a:spcPts val="29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2.7.2.4.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299026" y="8069460"/>
            <a:ext cx="21018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2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918174" y="8113302"/>
            <a:ext cx="3664585" cy="9155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80"/>
              </a:lnSpc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800" spc="-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 dirty="0">
              <a:latin typeface="Microsoft Sans Serif"/>
              <a:cs typeface="Microsoft Sans Serif"/>
            </a:endParaRPr>
          </a:p>
          <a:p>
            <a:pPr marL="278130">
              <a:lnSpc>
                <a:spcPts val="819"/>
              </a:lnSpc>
            </a:pPr>
            <a:r>
              <a:rPr sz="7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p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θn)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2.7.2.5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 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principalmente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convección,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siendo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proporcional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θ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5/4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(MELSOM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&amp;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BOOTH),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θ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1.22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convección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queda: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364727" y="9089370"/>
            <a:ext cx="21018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2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918206" y="9133209"/>
            <a:ext cx="3491229" cy="3746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80"/>
              </a:lnSpc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800" spc="-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  <a:p>
            <a:pPr marL="286385">
              <a:lnSpc>
                <a:spcPts val="819"/>
              </a:lnSpc>
            </a:pPr>
            <a:r>
              <a:rPr sz="7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p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θn)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1.22</a:t>
            </a:r>
            <a:endParaRPr sz="450">
              <a:latin typeface="Microsoft Sans Serif"/>
              <a:cs typeface="Microsoft Sans Serif"/>
            </a:endParaRPr>
          </a:p>
          <a:p>
            <a:pPr marL="41275">
              <a:spcBef>
                <a:spcPts val="15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disipación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convección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2.7.2.6.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77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1319" y="2520533"/>
          <a:ext cx="3801743" cy="10626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18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92976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8013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0626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Fórmula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2.7.2.7</a:t>
                      </a:r>
                      <a:endParaRPr sz="70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5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Fórmula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2.7.2.8</a:t>
                      </a:r>
                      <a:endParaRPr sz="70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5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Fórmula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2.7.2.9</a:t>
                      </a:r>
                      <a:endParaRPr sz="7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0"/>
                        </a:spcBef>
                        <a:tabLst>
                          <a:tab pos="320040" algn="l"/>
                        </a:tabLst>
                      </a:pPr>
                      <a:r>
                        <a:rPr sz="1200" spc="6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h</a:t>
                      </a:r>
                      <a:r>
                        <a:rPr lang="es-ES" sz="1200" spc="6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	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0.000732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 marL="426084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5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pag</a:t>
                      </a:r>
                      <a:r>
                        <a:rPr sz="2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0.140</a:t>
                      </a:r>
                      <a:endParaRPr sz="25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65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pos="347980" algn="l"/>
                        </a:tabLst>
                      </a:pPr>
                      <a:r>
                        <a:rPr sz="1200" spc="6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h</a:t>
                      </a:r>
                      <a:r>
                        <a:rPr lang="es-ES" sz="1200" spc="6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	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0.00062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 marL="44195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4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pag</a:t>
                      </a:r>
                      <a:r>
                        <a:rPr sz="2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0,22</a:t>
                      </a:r>
                      <a:endParaRPr sz="250" dirty="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65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347980" algn="l"/>
                        </a:tabLst>
                      </a:pPr>
                      <a:r>
                        <a:rPr sz="1200" spc="6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h</a:t>
                      </a:r>
                      <a:r>
                        <a:rPr lang="es-ES" sz="1200" spc="67" baseline="-41666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1200" spc="-15" baseline="-48611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	</a:t>
                      </a:r>
                      <a:r>
                        <a:rPr sz="7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0.00067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 marL="426084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pag</a:t>
                      </a:r>
                      <a:r>
                        <a:rPr sz="2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0.140</a:t>
                      </a:r>
                      <a:endParaRPr sz="2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BEBEB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Borde,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plano,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redonda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plana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montada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borde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redonda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9920906" y="2700288"/>
            <a:ext cx="630555" cy="0"/>
          </a:xfrm>
          <a:custGeom>
            <a:avLst/>
            <a:gdLst/>
            <a:ahLst/>
            <a:cxnLst/>
            <a:rect l="l" t="t" r="r" b="b"/>
            <a:pathLst>
              <a:path w="630554">
                <a:moveTo>
                  <a:pt x="0" y="0"/>
                </a:moveTo>
                <a:lnTo>
                  <a:pt x="6299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920906" y="3053447"/>
            <a:ext cx="630555" cy="0"/>
          </a:xfrm>
          <a:custGeom>
            <a:avLst/>
            <a:gdLst/>
            <a:ahLst/>
            <a:cxnLst/>
            <a:rect l="l" t="t" r="r" b="b"/>
            <a:pathLst>
              <a:path w="630554">
                <a:moveTo>
                  <a:pt x="0" y="0"/>
                </a:moveTo>
                <a:lnTo>
                  <a:pt x="6299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920906" y="3406607"/>
            <a:ext cx="630555" cy="0"/>
          </a:xfrm>
          <a:custGeom>
            <a:avLst/>
            <a:gdLst/>
            <a:ahLst/>
            <a:cxnLst/>
            <a:rect l="l" t="t" r="r" b="b"/>
            <a:pathLst>
              <a:path w="630554">
                <a:moveTo>
                  <a:pt x="0" y="0"/>
                </a:moveTo>
                <a:lnTo>
                  <a:pt x="6299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596906" y="4296342"/>
            <a:ext cx="1269365" cy="0"/>
          </a:xfrm>
          <a:custGeom>
            <a:avLst/>
            <a:gdLst/>
            <a:ahLst/>
            <a:cxnLst/>
            <a:rect l="l" t="t" r="r" b="b"/>
            <a:pathLst>
              <a:path w="1269364">
                <a:moveTo>
                  <a:pt x="0" y="0"/>
                </a:moveTo>
                <a:lnTo>
                  <a:pt x="12689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912906" y="4916201"/>
            <a:ext cx="1773555" cy="0"/>
          </a:xfrm>
          <a:custGeom>
            <a:avLst/>
            <a:gdLst/>
            <a:ahLst/>
            <a:cxnLst/>
            <a:rect l="l" t="t" r="r" b="b"/>
            <a:pathLst>
              <a:path w="1773554">
                <a:moveTo>
                  <a:pt x="0" y="0"/>
                </a:moveTo>
                <a:lnTo>
                  <a:pt x="17729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0793905" y="4916201"/>
            <a:ext cx="1170305" cy="0"/>
          </a:xfrm>
          <a:custGeom>
            <a:avLst/>
            <a:gdLst/>
            <a:ahLst/>
            <a:cxnLst/>
            <a:rect l="l" t="t" r="r" b="b"/>
            <a:pathLst>
              <a:path w="1170304">
                <a:moveTo>
                  <a:pt x="0" y="0"/>
                </a:moveTo>
                <a:lnTo>
                  <a:pt x="1170000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28905" y="5402712"/>
            <a:ext cx="1785620" cy="0"/>
          </a:xfrm>
          <a:custGeom>
            <a:avLst/>
            <a:gdLst/>
            <a:ahLst/>
            <a:cxnLst/>
            <a:rect l="l" t="t" r="r" b="b"/>
            <a:pathLst>
              <a:path w="1785620">
                <a:moveTo>
                  <a:pt x="0" y="0"/>
                </a:moveTo>
                <a:lnTo>
                  <a:pt x="178559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236906" y="6022571"/>
            <a:ext cx="1390015" cy="0"/>
          </a:xfrm>
          <a:custGeom>
            <a:avLst/>
            <a:gdLst/>
            <a:ahLst/>
            <a:cxnLst/>
            <a:rect l="l" t="t" r="r" b="b"/>
            <a:pathLst>
              <a:path w="1390014">
                <a:moveTo>
                  <a:pt x="0" y="0"/>
                </a:moveTo>
                <a:lnTo>
                  <a:pt x="13895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110909" y="6999250"/>
            <a:ext cx="3600450" cy="183515"/>
          </a:xfrm>
          <a:custGeom>
            <a:avLst/>
            <a:gdLst/>
            <a:ahLst/>
            <a:cxnLst/>
            <a:rect l="l" t="t" r="r" b="b"/>
            <a:pathLst>
              <a:path w="3600450" h="183515">
                <a:moveTo>
                  <a:pt x="3599992" y="0"/>
                </a:moveTo>
                <a:lnTo>
                  <a:pt x="3599992" y="0"/>
                </a:lnTo>
                <a:lnTo>
                  <a:pt x="0" y="0"/>
                </a:lnTo>
                <a:lnTo>
                  <a:pt x="0" y="182994"/>
                </a:lnTo>
                <a:lnTo>
                  <a:pt x="3599992" y="182994"/>
                </a:lnTo>
                <a:lnTo>
                  <a:pt x="3599992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110909" y="7403313"/>
            <a:ext cx="3600450" cy="323215"/>
          </a:xfrm>
          <a:custGeom>
            <a:avLst/>
            <a:gdLst/>
            <a:ahLst/>
            <a:cxnLst/>
            <a:rect l="l" t="t" r="r" b="b"/>
            <a:pathLst>
              <a:path w="3600450" h="323215">
                <a:moveTo>
                  <a:pt x="3599992" y="0"/>
                </a:moveTo>
                <a:lnTo>
                  <a:pt x="3599992" y="0"/>
                </a:lnTo>
                <a:lnTo>
                  <a:pt x="0" y="0"/>
                </a:lnTo>
                <a:lnTo>
                  <a:pt x="0" y="322694"/>
                </a:lnTo>
                <a:lnTo>
                  <a:pt x="3599992" y="322694"/>
                </a:lnTo>
                <a:lnTo>
                  <a:pt x="3599992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9110909" y="8273343"/>
          <a:ext cx="3600449" cy="5489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2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616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5148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82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e/a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barras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Dando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k1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9110906" y="7180644"/>
            <a:ext cx="3600450" cy="3175"/>
            <a:chOff x="3384000" y="7180643"/>
            <a:chExt cx="3600450" cy="3175"/>
          </a:xfrm>
        </p:grpSpPr>
        <p:sp>
          <p:nvSpPr>
            <p:cNvPr id="15" name="object 15"/>
            <p:cNvSpPr/>
            <p:nvPr/>
          </p:nvSpPr>
          <p:spPr>
            <a:xfrm>
              <a:off x="3384000" y="7182231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068000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92000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716000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040000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363999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687999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011999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335999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659999" y="718223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110906" y="7363625"/>
            <a:ext cx="3600450" cy="3175"/>
            <a:chOff x="3384000" y="7363624"/>
            <a:chExt cx="3600450" cy="3175"/>
          </a:xfrm>
        </p:grpSpPr>
        <p:sp>
          <p:nvSpPr>
            <p:cNvPr id="26" name="object 26"/>
            <p:cNvSpPr/>
            <p:nvPr/>
          </p:nvSpPr>
          <p:spPr>
            <a:xfrm>
              <a:off x="3384000" y="7365211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068000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92000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16000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40000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363999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687999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011999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335999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659999" y="736521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110906" y="7724405"/>
            <a:ext cx="3600450" cy="3175"/>
            <a:chOff x="3384000" y="7724404"/>
            <a:chExt cx="3600450" cy="3175"/>
          </a:xfrm>
        </p:grpSpPr>
        <p:sp>
          <p:nvSpPr>
            <p:cNvPr id="37" name="object 37"/>
            <p:cNvSpPr/>
            <p:nvPr/>
          </p:nvSpPr>
          <p:spPr>
            <a:xfrm>
              <a:off x="3384000" y="7725991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68000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392000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716000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040000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363999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687999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011999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335999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659999" y="772599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9110906" y="7907384"/>
            <a:ext cx="3600450" cy="3175"/>
            <a:chOff x="3384000" y="7907383"/>
            <a:chExt cx="3600450" cy="3175"/>
          </a:xfrm>
        </p:grpSpPr>
        <p:sp>
          <p:nvSpPr>
            <p:cNvPr id="48" name="object 48"/>
            <p:cNvSpPr/>
            <p:nvPr/>
          </p:nvSpPr>
          <p:spPr>
            <a:xfrm>
              <a:off x="3384000" y="7908970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068000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92000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716000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040000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363999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687999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011999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335999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659999" y="79089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9110906" y="8090364"/>
            <a:ext cx="3600450" cy="3175"/>
            <a:chOff x="3384000" y="8090363"/>
            <a:chExt cx="3600450" cy="3175"/>
          </a:xfrm>
        </p:grpSpPr>
        <p:sp>
          <p:nvSpPr>
            <p:cNvPr id="59" name="object 59"/>
            <p:cNvSpPr/>
            <p:nvPr/>
          </p:nvSpPr>
          <p:spPr>
            <a:xfrm>
              <a:off x="3384000" y="8091951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68000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392000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716000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040000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363999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87999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011999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335999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659999" y="8091951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11398179" y="8309534"/>
            <a:ext cx="861694" cy="106045"/>
          </a:xfrm>
          <a:custGeom>
            <a:avLst/>
            <a:gdLst/>
            <a:ahLst/>
            <a:cxnLst/>
            <a:rect l="l" t="t" r="r" b="b"/>
            <a:pathLst>
              <a:path w="861695" h="106045">
                <a:moveTo>
                  <a:pt x="861453" y="0"/>
                </a:moveTo>
                <a:lnTo>
                  <a:pt x="0" y="0"/>
                </a:lnTo>
                <a:lnTo>
                  <a:pt x="0" y="105473"/>
                </a:lnTo>
                <a:lnTo>
                  <a:pt x="861453" y="105473"/>
                </a:lnTo>
                <a:lnTo>
                  <a:pt x="86145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1398179" y="8494408"/>
            <a:ext cx="861694" cy="106045"/>
          </a:xfrm>
          <a:custGeom>
            <a:avLst/>
            <a:gdLst/>
            <a:ahLst/>
            <a:cxnLst/>
            <a:rect l="l" t="t" r="r" b="b"/>
            <a:pathLst>
              <a:path w="861695" h="106045">
                <a:moveTo>
                  <a:pt x="861453" y="0"/>
                </a:moveTo>
                <a:lnTo>
                  <a:pt x="0" y="0"/>
                </a:lnTo>
                <a:lnTo>
                  <a:pt x="0" y="105473"/>
                </a:lnTo>
                <a:lnTo>
                  <a:pt x="861453" y="105473"/>
                </a:lnTo>
                <a:lnTo>
                  <a:pt x="86145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398179" y="8679244"/>
            <a:ext cx="861694" cy="106045"/>
          </a:xfrm>
          <a:custGeom>
            <a:avLst/>
            <a:gdLst/>
            <a:ahLst/>
            <a:cxnLst/>
            <a:rect l="l" t="t" r="r" b="b"/>
            <a:pathLst>
              <a:path w="861695" h="106045">
                <a:moveTo>
                  <a:pt x="861453" y="0"/>
                </a:moveTo>
                <a:lnTo>
                  <a:pt x="0" y="0"/>
                </a:lnTo>
                <a:lnTo>
                  <a:pt x="0" y="105473"/>
                </a:lnTo>
                <a:lnTo>
                  <a:pt x="861453" y="105473"/>
                </a:lnTo>
                <a:lnTo>
                  <a:pt x="86145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6499676" y="7832472"/>
            <a:ext cx="104139" cy="832485"/>
            <a:chOff x="772769" y="7832471"/>
            <a:chExt cx="104139" cy="832485"/>
          </a:xfrm>
        </p:grpSpPr>
        <p:sp>
          <p:nvSpPr>
            <p:cNvPr id="73" name="object 73"/>
            <p:cNvSpPr/>
            <p:nvPr/>
          </p:nvSpPr>
          <p:spPr>
            <a:xfrm>
              <a:off x="779233" y="78389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4">
                  <a:moveTo>
                    <a:pt x="91211" y="0"/>
                  </a:moveTo>
                  <a:lnTo>
                    <a:pt x="0" y="0"/>
                  </a:lnTo>
                  <a:lnTo>
                    <a:pt x="0" y="819213"/>
                  </a:lnTo>
                  <a:lnTo>
                    <a:pt x="91211" y="819213"/>
                  </a:lnTo>
                  <a:lnTo>
                    <a:pt x="9121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779233" y="78389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4">
                  <a:moveTo>
                    <a:pt x="0" y="0"/>
                  </a:moveTo>
                  <a:lnTo>
                    <a:pt x="91211" y="0"/>
                  </a:lnTo>
                  <a:lnTo>
                    <a:pt x="91211" y="819213"/>
                  </a:lnTo>
                  <a:lnTo>
                    <a:pt x="0" y="819213"/>
                  </a:lnTo>
                  <a:lnTo>
                    <a:pt x="0" y="0"/>
                  </a:lnTo>
                  <a:close/>
                </a:path>
              </a:pathLst>
            </a:custGeom>
            <a:ln w="129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6700425" y="7832472"/>
            <a:ext cx="104139" cy="832485"/>
            <a:chOff x="973518" y="7832471"/>
            <a:chExt cx="104139" cy="832485"/>
          </a:xfrm>
        </p:grpSpPr>
        <p:sp>
          <p:nvSpPr>
            <p:cNvPr id="76" name="object 76"/>
            <p:cNvSpPr/>
            <p:nvPr/>
          </p:nvSpPr>
          <p:spPr>
            <a:xfrm>
              <a:off x="979982" y="78389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4">
                  <a:moveTo>
                    <a:pt x="91198" y="0"/>
                  </a:moveTo>
                  <a:lnTo>
                    <a:pt x="0" y="0"/>
                  </a:lnTo>
                  <a:lnTo>
                    <a:pt x="0" y="819213"/>
                  </a:lnTo>
                  <a:lnTo>
                    <a:pt x="91198" y="819213"/>
                  </a:lnTo>
                  <a:lnTo>
                    <a:pt x="9119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979982" y="78389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4">
                  <a:moveTo>
                    <a:pt x="0" y="0"/>
                  </a:moveTo>
                  <a:lnTo>
                    <a:pt x="91198" y="0"/>
                  </a:lnTo>
                  <a:lnTo>
                    <a:pt x="91198" y="819213"/>
                  </a:lnTo>
                  <a:lnTo>
                    <a:pt x="0" y="819213"/>
                  </a:lnTo>
                  <a:lnTo>
                    <a:pt x="0" y="0"/>
                  </a:lnTo>
                  <a:close/>
                </a:path>
              </a:pathLst>
            </a:custGeom>
            <a:ln w="129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6890696" y="7832472"/>
            <a:ext cx="104139" cy="832485"/>
            <a:chOff x="1163789" y="7832471"/>
            <a:chExt cx="104139" cy="832485"/>
          </a:xfrm>
        </p:grpSpPr>
        <p:sp>
          <p:nvSpPr>
            <p:cNvPr id="79" name="object 79"/>
            <p:cNvSpPr/>
            <p:nvPr/>
          </p:nvSpPr>
          <p:spPr>
            <a:xfrm>
              <a:off x="1170254" y="78389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4">
                  <a:moveTo>
                    <a:pt x="91198" y="0"/>
                  </a:moveTo>
                  <a:lnTo>
                    <a:pt x="0" y="0"/>
                  </a:lnTo>
                  <a:lnTo>
                    <a:pt x="0" y="819213"/>
                  </a:lnTo>
                  <a:lnTo>
                    <a:pt x="91198" y="819213"/>
                  </a:lnTo>
                  <a:lnTo>
                    <a:pt x="9119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170254" y="78389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4">
                  <a:moveTo>
                    <a:pt x="0" y="0"/>
                  </a:moveTo>
                  <a:lnTo>
                    <a:pt x="91198" y="0"/>
                  </a:lnTo>
                  <a:lnTo>
                    <a:pt x="91198" y="819213"/>
                  </a:lnTo>
                  <a:lnTo>
                    <a:pt x="0" y="819213"/>
                  </a:lnTo>
                  <a:lnTo>
                    <a:pt x="0" y="0"/>
                  </a:lnTo>
                  <a:close/>
                </a:path>
              </a:pathLst>
            </a:custGeom>
            <a:ln w="129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6704083" y="764407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198119"/>
                </a:moveTo>
                <a:lnTo>
                  <a:pt x="0" y="0"/>
                </a:lnTo>
              </a:path>
            </a:pathLst>
          </a:custGeom>
          <a:ln w="391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6607828" y="7644072"/>
            <a:ext cx="354330" cy="198120"/>
            <a:chOff x="880922" y="7644072"/>
            <a:chExt cx="354330" cy="198120"/>
          </a:xfrm>
        </p:grpSpPr>
        <p:sp>
          <p:nvSpPr>
            <p:cNvPr id="83" name="object 83"/>
            <p:cNvSpPr/>
            <p:nvPr/>
          </p:nvSpPr>
          <p:spPr>
            <a:xfrm>
              <a:off x="1080157" y="7665951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4">
                  <a:moveTo>
                    <a:pt x="46240" y="0"/>
                  </a:moveTo>
                  <a:lnTo>
                    <a:pt x="0" y="16090"/>
                  </a:lnTo>
                  <a:lnTo>
                    <a:pt x="46240" y="32169"/>
                  </a:lnTo>
                  <a:lnTo>
                    <a:pt x="46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880922" y="7644072"/>
              <a:ext cx="354330" cy="198120"/>
            </a:xfrm>
            <a:custGeom>
              <a:avLst/>
              <a:gdLst/>
              <a:ahLst/>
              <a:cxnLst/>
              <a:rect l="l" t="t" r="r" b="b"/>
              <a:pathLst>
                <a:path w="354330" h="198120">
                  <a:moveTo>
                    <a:pt x="0" y="37973"/>
                  </a:moveTo>
                  <a:lnTo>
                    <a:pt x="354190" y="37973"/>
                  </a:lnTo>
                </a:path>
                <a:path w="354330" h="198120">
                  <a:moveTo>
                    <a:pt x="192760" y="198120"/>
                  </a:moveTo>
                  <a:lnTo>
                    <a:pt x="192760" y="0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927126" y="7665952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4">
                  <a:moveTo>
                    <a:pt x="0" y="0"/>
                  </a:moveTo>
                  <a:lnTo>
                    <a:pt x="0" y="32169"/>
                  </a:lnTo>
                  <a:lnTo>
                    <a:pt x="46240" y="160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6351638" y="7836982"/>
            <a:ext cx="154940" cy="53340"/>
            <a:chOff x="624732" y="7836982"/>
            <a:chExt cx="154940" cy="53340"/>
          </a:xfrm>
        </p:grpSpPr>
        <p:sp>
          <p:nvSpPr>
            <p:cNvPr id="87" name="object 87"/>
            <p:cNvSpPr/>
            <p:nvPr/>
          </p:nvSpPr>
          <p:spPr>
            <a:xfrm>
              <a:off x="642984" y="7838937"/>
              <a:ext cx="136525" cy="0"/>
            </a:xfrm>
            <a:custGeom>
              <a:avLst/>
              <a:gdLst/>
              <a:ahLst/>
              <a:cxnLst/>
              <a:rect l="l" t="t" r="r" b="b"/>
              <a:pathLst>
                <a:path w="136525">
                  <a:moveTo>
                    <a:pt x="136245" y="0"/>
                  </a:moveTo>
                  <a:lnTo>
                    <a:pt x="0" y="0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24732" y="7844002"/>
              <a:ext cx="32384" cy="46355"/>
            </a:xfrm>
            <a:custGeom>
              <a:avLst/>
              <a:gdLst/>
              <a:ahLst/>
              <a:cxnLst/>
              <a:rect l="l" t="t" r="r" b="b"/>
              <a:pathLst>
                <a:path w="32384" h="46354">
                  <a:moveTo>
                    <a:pt x="16078" y="0"/>
                  </a:moveTo>
                  <a:lnTo>
                    <a:pt x="0" y="46227"/>
                  </a:lnTo>
                  <a:lnTo>
                    <a:pt x="32156" y="46227"/>
                  </a:lnTo>
                  <a:lnTo>
                    <a:pt x="160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6351643" y="7850022"/>
            <a:ext cx="154940" cy="810260"/>
            <a:chOff x="624737" y="7850022"/>
            <a:chExt cx="154940" cy="810260"/>
          </a:xfrm>
        </p:grpSpPr>
        <p:sp>
          <p:nvSpPr>
            <p:cNvPr id="90" name="object 90"/>
            <p:cNvSpPr/>
            <p:nvPr/>
          </p:nvSpPr>
          <p:spPr>
            <a:xfrm>
              <a:off x="624737" y="8604570"/>
              <a:ext cx="32384" cy="46355"/>
            </a:xfrm>
            <a:custGeom>
              <a:avLst/>
              <a:gdLst/>
              <a:ahLst/>
              <a:cxnLst/>
              <a:rect l="l" t="t" r="r" b="b"/>
              <a:pathLst>
                <a:path w="32384" h="46354">
                  <a:moveTo>
                    <a:pt x="32156" y="0"/>
                  </a:moveTo>
                  <a:lnTo>
                    <a:pt x="0" y="0"/>
                  </a:lnTo>
                  <a:lnTo>
                    <a:pt x="16065" y="46240"/>
                  </a:lnTo>
                  <a:lnTo>
                    <a:pt x="321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40805" y="7850022"/>
              <a:ext cx="138430" cy="808355"/>
            </a:xfrm>
            <a:custGeom>
              <a:avLst/>
              <a:gdLst/>
              <a:ahLst/>
              <a:cxnLst/>
              <a:rect l="l" t="t" r="r" b="b"/>
              <a:pathLst>
                <a:path w="138429" h="808354">
                  <a:moveTo>
                    <a:pt x="0" y="0"/>
                  </a:moveTo>
                  <a:lnTo>
                    <a:pt x="0" y="794753"/>
                  </a:lnTo>
                </a:path>
                <a:path w="138429" h="808354">
                  <a:moveTo>
                    <a:pt x="138430" y="808126"/>
                  </a:moveTo>
                  <a:lnTo>
                    <a:pt x="2171" y="808126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/>
          <p:nvPr/>
        </p:nvSpPr>
        <p:spPr>
          <a:xfrm>
            <a:off x="6800539" y="8658034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8119"/>
                </a:lnTo>
              </a:path>
            </a:pathLst>
          </a:custGeom>
          <a:ln w="391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6692573" y="8658031"/>
            <a:ext cx="369570" cy="176530"/>
            <a:chOff x="965667" y="8658031"/>
            <a:chExt cx="369570" cy="176530"/>
          </a:xfrm>
        </p:grpSpPr>
        <p:sp>
          <p:nvSpPr>
            <p:cNvPr id="94" name="object 94"/>
            <p:cNvSpPr/>
            <p:nvPr/>
          </p:nvSpPr>
          <p:spPr>
            <a:xfrm>
              <a:off x="1174274" y="8802128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4">
                  <a:moveTo>
                    <a:pt x="46228" y="0"/>
                  </a:moveTo>
                  <a:lnTo>
                    <a:pt x="0" y="16078"/>
                  </a:lnTo>
                  <a:lnTo>
                    <a:pt x="46228" y="32156"/>
                  </a:lnTo>
                  <a:lnTo>
                    <a:pt x="462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965667" y="8658031"/>
              <a:ext cx="369570" cy="172720"/>
            </a:xfrm>
            <a:custGeom>
              <a:avLst/>
              <a:gdLst/>
              <a:ahLst/>
              <a:cxnLst/>
              <a:rect l="l" t="t" r="r" b="b"/>
              <a:pathLst>
                <a:path w="369569" h="172720">
                  <a:moveTo>
                    <a:pt x="0" y="160172"/>
                  </a:moveTo>
                  <a:lnTo>
                    <a:pt x="369417" y="160172"/>
                  </a:lnTo>
                </a:path>
                <a:path w="369569" h="172720">
                  <a:moveTo>
                    <a:pt x="202133" y="0"/>
                  </a:moveTo>
                  <a:lnTo>
                    <a:pt x="202133" y="172250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023574" y="8802123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4">
                  <a:moveTo>
                    <a:pt x="0" y="0"/>
                  </a:moveTo>
                  <a:lnTo>
                    <a:pt x="0" y="32156"/>
                  </a:lnTo>
                  <a:lnTo>
                    <a:pt x="46240" y="160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7" name="object 97"/>
          <p:cNvSpPr/>
          <p:nvPr/>
        </p:nvSpPr>
        <p:spPr>
          <a:xfrm>
            <a:off x="9482786" y="6056627"/>
            <a:ext cx="969010" cy="0"/>
          </a:xfrm>
          <a:custGeom>
            <a:avLst/>
            <a:gdLst/>
            <a:ahLst/>
            <a:cxnLst/>
            <a:rect l="l" t="t" r="r" b="b"/>
            <a:pathLst>
              <a:path w="969010">
                <a:moveTo>
                  <a:pt x="0" y="0"/>
                </a:moveTo>
                <a:lnTo>
                  <a:pt x="968400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9571705" y="5436956"/>
            <a:ext cx="969010" cy="0"/>
          </a:xfrm>
          <a:custGeom>
            <a:avLst/>
            <a:gdLst/>
            <a:ahLst/>
            <a:cxnLst/>
            <a:rect l="l" t="t" r="r" b="b"/>
            <a:pathLst>
              <a:path w="969010">
                <a:moveTo>
                  <a:pt x="0" y="0"/>
                </a:moveTo>
                <a:lnTo>
                  <a:pt x="968400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9456507" y="5256949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6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8900206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3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8900206" y="1674763"/>
            <a:ext cx="3785235" cy="825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estudios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experimentales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confirmaron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perímetro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valores,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redondas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planas,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sean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cobre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aluminio,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 más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lineales.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deduce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aproximada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mejorada.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Melsom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&amp;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Booth: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emisión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vatios/cm²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8862106" y="3672750"/>
            <a:ext cx="3662679" cy="6051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17780">
              <a:lnSpc>
                <a:spcPct val="134600"/>
              </a:lnSpc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plana,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2.7.2.8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reemplaza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lang="es-ES"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2.7.2.6.</a:t>
            </a:r>
            <a:endParaRPr sz="650" dirty="0">
              <a:latin typeface="Microsoft Sans Serif"/>
              <a:cs typeface="Microsoft Sans Serif"/>
            </a:endParaRPr>
          </a:p>
          <a:p>
            <a:pPr marL="50800">
              <a:spcBef>
                <a:spcPts val="27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cantidad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emitido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cm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recorrido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2.7.2.6.</a:t>
            </a:r>
            <a:endParaRPr sz="650" dirty="0">
              <a:latin typeface="Microsoft Sans Serif"/>
              <a:cs typeface="Microsoft Sans Serif"/>
            </a:endParaRPr>
          </a:p>
          <a:p>
            <a:pPr marL="50800">
              <a:spcBef>
                <a:spcPts val="509"/>
              </a:spcBef>
              <a:tabLst>
                <a:tab pos="842644" algn="l"/>
                <a:tab pos="2032000" algn="l"/>
              </a:tabLst>
            </a:pPr>
            <a:r>
              <a:rPr sz="1125" spc="-22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W</a:t>
            </a:r>
            <a:r>
              <a:rPr sz="1125" spc="-7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15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125" spc="-7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89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1125" spc="-7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15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1125" spc="-7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15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675" spc="15" baseline="-74074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1125" spc="15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0.00062×p×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θn)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1.22	</a:t>
            </a:r>
            <a:r>
              <a:rPr sz="1125" spc="37" baseline="-51851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1125" spc="-44" baseline="-5185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25" baseline="-51851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2.7.2.10</a:t>
            </a:r>
            <a:endParaRPr sz="1125" baseline="-51851" dirty="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0130423" y="4318744"/>
            <a:ext cx="19113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sz="250" dirty="0">
                <a:solidFill>
                  <a:srgbClr val="3FAC39"/>
                </a:solidFill>
                <a:latin typeface="Microsoft Sans Serif"/>
                <a:cs typeface="Microsoft Sans Serif"/>
              </a:rPr>
              <a:t>0,22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8874806" y="4518593"/>
            <a:ext cx="1426845" cy="379095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38100">
              <a:spcBef>
                <a:spcPts val="590"/>
              </a:spcBef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2.7.2.3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2.7.2.10</a:t>
            </a:r>
            <a:endParaRPr sz="750">
              <a:latin typeface="Microsoft Sans Serif"/>
              <a:cs typeface="Microsoft Sans Serif"/>
            </a:endParaRPr>
          </a:p>
          <a:p>
            <a:pPr marL="285115">
              <a:spcBef>
                <a:spcPts val="490"/>
              </a:spcBef>
            </a:pP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4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×ρ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50" dirty="0">
                <a:solidFill>
                  <a:srgbClr val="3FAC39"/>
                </a:solidFill>
                <a:latin typeface="Microsoft Sans Serif"/>
                <a:cs typeface="Microsoft Sans Serif"/>
              </a:rPr>
              <a:t>[</a:t>
            </a:r>
            <a:r>
              <a:rPr sz="675" spc="-22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15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675" spc="-22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r>
              <a:rPr sz="675" spc="292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α×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-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20)]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×10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-6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9755463" y="4927683"/>
            <a:ext cx="812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9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0668481" y="4751102"/>
            <a:ext cx="11899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15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200" spc="697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0.00062×p×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θn)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1.22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1277941" y="4938603"/>
            <a:ext cx="19113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sz="250" dirty="0">
                <a:solidFill>
                  <a:srgbClr val="3FAC39"/>
                </a:solidFill>
                <a:latin typeface="Microsoft Sans Serif"/>
                <a:cs typeface="Microsoft Sans Serif"/>
              </a:rPr>
              <a:t>0,22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8862106" y="5182953"/>
            <a:ext cx="1854835" cy="644525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50800">
              <a:spcBef>
                <a:spcPts val="530"/>
              </a:spcBef>
            </a:pPr>
            <a:r>
              <a:rPr sz="1200" spc="30" baseline="-45138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1200" spc="-15" baseline="-45138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r>
              <a:rPr sz="1200" spc="367" baseline="-45138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×-0.00062×S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×p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-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θn)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endParaRPr sz="450" dirty="0">
              <a:latin typeface="Microsoft Sans Serif"/>
              <a:cs typeface="Microsoft Sans Serif"/>
            </a:endParaRPr>
          </a:p>
          <a:p>
            <a:pPr marL="665480">
              <a:spcBef>
                <a:spcPts val="43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dirty="0">
                <a:solidFill>
                  <a:srgbClr val="3FAC39"/>
                </a:solidFill>
                <a:latin typeface="Microsoft Sans Serif"/>
                <a:cs typeface="Microsoft Sans Serif"/>
              </a:rPr>
              <a:t>(ρ</a:t>
            </a:r>
            <a:r>
              <a:rPr sz="800" spc="-1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lang="es-ES" sz="67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[1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α×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20)])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50" dirty="0">
              <a:latin typeface="Microsoft Sans Serif"/>
              <a:cs typeface="Microsoft Sans Serif"/>
            </a:endParaRPr>
          </a:p>
          <a:p>
            <a:pPr marL="50800"/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2.7.2.1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292687" y="5863821"/>
            <a:ext cx="11309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24,9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×(θ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θn)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×S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×p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8900205" y="5939411"/>
            <a:ext cx="3289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K(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0613804" y="5933062"/>
            <a:ext cx="558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9399888" y="6034053"/>
            <a:ext cx="9969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dirty="0">
                <a:solidFill>
                  <a:srgbClr val="3FAC39"/>
                </a:solidFill>
                <a:latin typeface="Microsoft Sans Serif"/>
                <a:cs typeface="Microsoft Sans Serif"/>
              </a:rPr>
              <a:t>(ρ</a:t>
            </a:r>
            <a:r>
              <a:rPr sz="800" spc="-1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lang="es-ES" sz="67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[1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α×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20)])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900166" y="6428645"/>
            <a:ext cx="3811270" cy="850233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R="1885314" algn="ctr">
              <a:spcBef>
                <a:spcPts val="190"/>
              </a:spcBef>
            </a:pP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Definición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Trebuchet MS"/>
                <a:cs typeface="Trebuchet MS"/>
              </a:rPr>
              <a:t>coeficientes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10" dirty="0">
                <a:solidFill>
                  <a:srgbClr val="171514"/>
                </a:solidFill>
                <a:latin typeface="Trebuchet MS"/>
                <a:cs typeface="Trebuchet MS"/>
              </a:rPr>
              <a:t>k1,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40" dirty="0">
                <a:solidFill>
                  <a:srgbClr val="171514"/>
                </a:solidFill>
                <a:latin typeface="Trebuchet MS"/>
                <a:cs typeface="Trebuchet MS"/>
              </a:rPr>
              <a:t>2,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40" dirty="0">
                <a:solidFill>
                  <a:srgbClr val="171514"/>
                </a:solidFill>
                <a:latin typeface="Trebuchet MS"/>
                <a:cs typeface="Trebuchet MS"/>
              </a:rPr>
              <a:t>3,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40" dirty="0">
                <a:solidFill>
                  <a:srgbClr val="171514"/>
                </a:solidFill>
                <a:latin typeface="Trebuchet MS"/>
                <a:cs typeface="Trebuchet MS"/>
              </a:rPr>
              <a:t>4,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40" dirty="0">
                <a:solidFill>
                  <a:srgbClr val="171514"/>
                </a:solidFill>
                <a:latin typeface="Trebuchet MS"/>
                <a:cs typeface="Trebuchet MS"/>
              </a:rPr>
              <a:t>5,</a:t>
            </a:r>
            <a:r>
              <a:rPr sz="750" b="1" spc="-3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750" b="1" spc="-15" dirty="0">
                <a:solidFill>
                  <a:srgbClr val="171514"/>
                </a:solidFill>
                <a:latin typeface="Trebuchet MS"/>
                <a:cs typeface="Trebuchet MS"/>
              </a:rPr>
              <a:t>6</a:t>
            </a:r>
            <a:endParaRPr sz="750">
              <a:latin typeface="Trebuchet MS"/>
              <a:cs typeface="Trebuchet MS"/>
            </a:endParaRPr>
          </a:p>
          <a:p>
            <a:pPr marL="1206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k1es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tiras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para:</a:t>
            </a:r>
            <a:endParaRPr sz="70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1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(k1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1)</a:t>
            </a:r>
            <a:endParaRPr sz="65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continuación:</a:t>
            </a:r>
            <a:endParaRPr sz="550">
              <a:latin typeface="Microsoft Sans Serif"/>
              <a:cs typeface="Microsoft Sans Serif"/>
            </a:endParaRPr>
          </a:p>
          <a:p>
            <a:pPr marR="1849755" algn="ctr">
              <a:spcBef>
                <a:spcPts val="455"/>
              </a:spcBef>
            </a:pPr>
            <a:r>
              <a:rPr sz="800" b="1" spc="25" dirty="0">
                <a:solidFill>
                  <a:srgbClr val="FFFFFF"/>
                </a:solidFill>
                <a:latin typeface="Trebuchet MS"/>
                <a:cs typeface="Trebuchet MS"/>
              </a:rPr>
              <a:t>e/a</a:t>
            </a:r>
            <a:endParaRPr sz="800">
              <a:latin typeface="Trebuchet MS"/>
              <a:cs typeface="Trebuchet MS"/>
            </a:endParaRPr>
          </a:p>
          <a:p>
            <a:pPr marL="894715">
              <a:spcBef>
                <a:spcPts val="535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0,08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0,20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9098233" y="7392255"/>
            <a:ext cx="830580" cy="31178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  <a:tabLst>
                <a:tab pos="696595" algn="l"/>
              </a:tabLst>
            </a:pPr>
            <a:r>
              <a:rPr sz="600" b="1" spc="20" dirty="0">
                <a:solidFill>
                  <a:srgbClr val="FFFFFF"/>
                </a:solidFill>
                <a:latin typeface="Trebuchet MS"/>
                <a:cs typeface="Trebuchet MS"/>
              </a:rPr>
              <a:t>No.</a:t>
            </a:r>
            <a:r>
              <a:rPr sz="6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6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00" b="1" spc="30" dirty="0">
                <a:solidFill>
                  <a:srgbClr val="FFFFFF"/>
                </a:solidFill>
                <a:latin typeface="Trebuchet MS"/>
                <a:cs typeface="Trebuchet MS"/>
              </a:rPr>
              <a:t>barras</a:t>
            </a:r>
            <a:r>
              <a:rPr sz="60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800" b="1" spc="20" dirty="0">
                <a:solidFill>
                  <a:srgbClr val="FFFFFF"/>
                </a:solidFill>
                <a:latin typeface="Trebuchet MS"/>
                <a:cs typeface="Trebuchet MS"/>
              </a:rPr>
              <a:t>k1</a:t>
            </a:r>
            <a:endParaRPr sz="800">
              <a:latin typeface="Trebuchet MS"/>
              <a:cs typeface="Trebuchet MS"/>
            </a:endParaRPr>
          </a:p>
          <a:p>
            <a:pPr marL="12700">
              <a:spcBef>
                <a:spcPts val="190"/>
              </a:spcBef>
            </a:pP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por</a:t>
            </a:r>
            <a:r>
              <a:rPr sz="7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FFFFFF"/>
                </a:solidFill>
                <a:latin typeface="Trebuchet MS"/>
                <a:cs typeface="Trebuchet MS"/>
              </a:rPr>
              <a:t>fase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6857934" y="7545999"/>
            <a:ext cx="1466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9098206" y="7740672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9098205" y="7923654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9098205" y="8144735"/>
            <a:ext cx="5175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nuestro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caso: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9782178" y="7747021"/>
            <a:ext cx="19246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1,63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1,73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1,76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1,80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1,83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1,85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1,87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1,89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1,91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9782177" y="7930003"/>
            <a:ext cx="19246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2,40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2,45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2,68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2,70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6267164" y="8152622"/>
            <a:ext cx="825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6970894" y="8683926"/>
            <a:ext cx="1466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165391" y="7600186"/>
            <a:ext cx="123111" cy="23622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DE59018</a:t>
            </a:r>
            <a:endParaRPr sz="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128905" y="4789069"/>
          <a:ext cx="3627118" cy="91489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9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2542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238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3972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0891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 marR="215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0,98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nuestro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caso: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54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6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05473">
                <a:tc>
                  <a:txBody>
                    <a:bodyPr/>
                    <a:lstStyle/>
                    <a:p>
                      <a:pPr>
                        <a:lnSpc>
                          <a:spcPts val="355"/>
                        </a:lnSpc>
                        <a:spcBef>
                          <a:spcPts val="375"/>
                        </a:spcBef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norte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R w="3175">
                      <a:solidFill>
                        <a:srgbClr val="979EA5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80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558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dando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k6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9110910" y="6238952"/>
            <a:ext cx="360045" cy="219075"/>
          </a:xfrm>
          <a:custGeom>
            <a:avLst/>
            <a:gdLst/>
            <a:ahLst/>
            <a:cxnLst/>
            <a:rect l="l" t="t" r="r" b="b"/>
            <a:pathLst>
              <a:path w="360045" h="219075">
                <a:moveTo>
                  <a:pt x="359994" y="0"/>
                </a:moveTo>
                <a:lnTo>
                  <a:pt x="0" y="0"/>
                </a:lnTo>
                <a:lnTo>
                  <a:pt x="0" y="218986"/>
                </a:lnTo>
                <a:lnTo>
                  <a:pt x="359994" y="218986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614910" y="6238952"/>
            <a:ext cx="360045" cy="219075"/>
          </a:xfrm>
          <a:custGeom>
            <a:avLst/>
            <a:gdLst/>
            <a:ahLst/>
            <a:cxnLst/>
            <a:rect l="l" t="t" r="r" b="b"/>
            <a:pathLst>
              <a:path w="360045" h="219075">
                <a:moveTo>
                  <a:pt x="359994" y="0"/>
                </a:moveTo>
                <a:lnTo>
                  <a:pt x="0" y="0"/>
                </a:lnTo>
                <a:lnTo>
                  <a:pt x="0" y="218986"/>
                </a:lnTo>
                <a:lnTo>
                  <a:pt x="359994" y="218986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118909" y="6238952"/>
            <a:ext cx="360045" cy="219075"/>
          </a:xfrm>
          <a:custGeom>
            <a:avLst/>
            <a:gdLst/>
            <a:ahLst/>
            <a:cxnLst/>
            <a:rect l="l" t="t" r="r" b="b"/>
            <a:pathLst>
              <a:path w="360045" h="219075">
                <a:moveTo>
                  <a:pt x="359994" y="0"/>
                </a:moveTo>
                <a:lnTo>
                  <a:pt x="0" y="0"/>
                </a:lnTo>
                <a:lnTo>
                  <a:pt x="0" y="218986"/>
                </a:lnTo>
                <a:lnTo>
                  <a:pt x="359994" y="218986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622909" y="6238952"/>
            <a:ext cx="360045" cy="219075"/>
          </a:xfrm>
          <a:custGeom>
            <a:avLst/>
            <a:gdLst/>
            <a:ahLst/>
            <a:cxnLst/>
            <a:rect l="l" t="t" r="r" b="b"/>
            <a:pathLst>
              <a:path w="360045" h="219075">
                <a:moveTo>
                  <a:pt x="359994" y="0"/>
                </a:moveTo>
                <a:lnTo>
                  <a:pt x="0" y="0"/>
                </a:lnTo>
                <a:lnTo>
                  <a:pt x="0" y="218986"/>
                </a:lnTo>
                <a:lnTo>
                  <a:pt x="359994" y="218986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126908" y="6238952"/>
            <a:ext cx="360045" cy="219075"/>
          </a:xfrm>
          <a:custGeom>
            <a:avLst/>
            <a:gdLst/>
            <a:ahLst/>
            <a:cxnLst/>
            <a:rect l="l" t="t" r="r" b="b"/>
            <a:pathLst>
              <a:path w="360045" h="219075">
                <a:moveTo>
                  <a:pt x="359994" y="0"/>
                </a:moveTo>
                <a:lnTo>
                  <a:pt x="0" y="0"/>
                </a:lnTo>
                <a:lnTo>
                  <a:pt x="0" y="218986"/>
                </a:lnTo>
                <a:lnTo>
                  <a:pt x="359994" y="218986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630908" y="6238952"/>
            <a:ext cx="360045" cy="219075"/>
          </a:xfrm>
          <a:custGeom>
            <a:avLst/>
            <a:gdLst/>
            <a:ahLst/>
            <a:cxnLst/>
            <a:rect l="l" t="t" r="r" b="b"/>
            <a:pathLst>
              <a:path w="360045" h="219075">
                <a:moveTo>
                  <a:pt x="359994" y="0"/>
                </a:moveTo>
                <a:lnTo>
                  <a:pt x="0" y="0"/>
                </a:lnTo>
                <a:lnTo>
                  <a:pt x="0" y="218986"/>
                </a:lnTo>
                <a:lnTo>
                  <a:pt x="359994" y="218986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134906" y="6238952"/>
            <a:ext cx="594360" cy="219075"/>
          </a:xfrm>
          <a:custGeom>
            <a:avLst/>
            <a:gdLst/>
            <a:ahLst/>
            <a:cxnLst/>
            <a:rect l="l" t="t" r="r" b="b"/>
            <a:pathLst>
              <a:path w="594359" h="219075">
                <a:moveTo>
                  <a:pt x="594004" y="0"/>
                </a:moveTo>
                <a:lnTo>
                  <a:pt x="0" y="0"/>
                </a:lnTo>
                <a:lnTo>
                  <a:pt x="0" y="218986"/>
                </a:lnTo>
                <a:lnTo>
                  <a:pt x="594004" y="218986"/>
                </a:lnTo>
                <a:lnTo>
                  <a:pt x="59400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146902" y="6591288"/>
            <a:ext cx="360045" cy="353695"/>
          </a:xfrm>
          <a:custGeom>
            <a:avLst/>
            <a:gdLst/>
            <a:ahLst/>
            <a:cxnLst/>
            <a:rect l="l" t="t" r="r" b="b"/>
            <a:pathLst>
              <a:path w="360045" h="353695">
                <a:moveTo>
                  <a:pt x="359994" y="0"/>
                </a:moveTo>
                <a:lnTo>
                  <a:pt x="0" y="0"/>
                </a:lnTo>
                <a:lnTo>
                  <a:pt x="0" y="353161"/>
                </a:lnTo>
                <a:lnTo>
                  <a:pt x="359994" y="353161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974903" y="6591288"/>
            <a:ext cx="792480" cy="353695"/>
          </a:xfrm>
          <a:custGeom>
            <a:avLst/>
            <a:gdLst/>
            <a:ahLst/>
            <a:cxnLst/>
            <a:rect l="l" t="t" r="r" b="b"/>
            <a:pathLst>
              <a:path w="792479" h="353695">
                <a:moveTo>
                  <a:pt x="791997" y="0"/>
                </a:moveTo>
                <a:lnTo>
                  <a:pt x="432003" y="0"/>
                </a:lnTo>
                <a:lnTo>
                  <a:pt x="432003" y="176580"/>
                </a:lnTo>
                <a:lnTo>
                  <a:pt x="359994" y="176580"/>
                </a:lnTo>
                <a:lnTo>
                  <a:pt x="359994" y="0"/>
                </a:lnTo>
                <a:lnTo>
                  <a:pt x="0" y="0"/>
                </a:lnTo>
                <a:lnTo>
                  <a:pt x="0" y="176580"/>
                </a:lnTo>
                <a:lnTo>
                  <a:pt x="252006" y="176580"/>
                </a:lnTo>
                <a:lnTo>
                  <a:pt x="252006" y="353161"/>
                </a:lnTo>
                <a:lnTo>
                  <a:pt x="557999" y="353161"/>
                </a:lnTo>
                <a:lnTo>
                  <a:pt x="557999" y="176580"/>
                </a:lnTo>
                <a:lnTo>
                  <a:pt x="791997" y="176580"/>
                </a:lnTo>
                <a:lnTo>
                  <a:pt x="791997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018907" y="6591288"/>
            <a:ext cx="432434" cy="353695"/>
          </a:xfrm>
          <a:custGeom>
            <a:avLst/>
            <a:gdLst/>
            <a:ahLst/>
            <a:cxnLst/>
            <a:rect l="l" t="t" r="r" b="b"/>
            <a:pathLst>
              <a:path w="432435" h="353695">
                <a:moveTo>
                  <a:pt x="431977" y="176580"/>
                </a:moveTo>
                <a:lnTo>
                  <a:pt x="359994" y="176580"/>
                </a:lnTo>
                <a:lnTo>
                  <a:pt x="359994" y="0"/>
                </a:lnTo>
                <a:lnTo>
                  <a:pt x="0" y="0"/>
                </a:lnTo>
                <a:lnTo>
                  <a:pt x="0" y="176580"/>
                </a:lnTo>
                <a:lnTo>
                  <a:pt x="125996" y="176580"/>
                </a:lnTo>
                <a:lnTo>
                  <a:pt x="125996" y="353161"/>
                </a:lnTo>
                <a:lnTo>
                  <a:pt x="431977" y="353161"/>
                </a:lnTo>
                <a:lnTo>
                  <a:pt x="431977" y="17658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1558912" y="6591288"/>
            <a:ext cx="360045" cy="177165"/>
          </a:xfrm>
          <a:custGeom>
            <a:avLst/>
            <a:gdLst/>
            <a:ahLst/>
            <a:cxnLst/>
            <a:rect l="l" t="t" r="r" b="b"/>
            <a:pathLst>
              <a:path w="360045" h="177165">
                <a:moveTo>
                  <a:pt x="359994" y="0"/>
                </a:moveTo>
                <a:lnTo>
                  <a:pt x="0" y="0"/>
                </a:lnTo>
                <a:lnTo>
                  <a:pt x="0" y="176580"/>
                </a:lnTo>
                <a:lnTo>
                  <a:pt x="359994" y="176580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9614907" y="6766280"/>
            <a:ext cx="2448560" cy="3175"/>
            <a:chOff x="3888001" y="6766279"/>
            <a:chExt cx="2448560" cy="3175"/>
          </a:xfrm>
        </p:grpSpPr>
        <p:sp>
          <p:nvSpPr>
            <p:cNvPr id="15" name="object 15"/>
            <p:cNvSpPr/>
            <p:nvPr/>
          </p:nvSpPr>
          <p:spPr>
            <a:xfrm>
              <a:off x="3888001" y="6767866"/>
              <a:ext cx="306070" cy="0"/>
            </a:xfrm>
            <a:custGeom>
              <a:avLst/>
              <a:gdLst/>
              <a:ahLst/>
              <a:cxnLst/>
              <a:rect l="l" t="t" r="r" b="b"/>
              <a:pathLst>
                <a:path w="306070">
                  <a:moveTo>
                    <a:pt x="0" y="0"/>
                  </a:moveTo>
                  <a:lnTo>
                    <a:pt x="30600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94001" y="6767866"/>
              <a:ext cx="2142490" cy="0"/>
            </a:xfrm>
            <a:custGeom>
              <a:avLst/>
              <a:gdLst/>
              <a:ahLst/>
              <a:cxnLst/>
              <a:rect l="l" t="t" r="r" b="b"/>
              <a:pathLst>
                <a:path w="2142490">
                  <a:moveTo>
                    <a:pt x="0" y="0"/>
                  </a:moveTo>
                  <a:lnTo>
                    <a:pt x="214200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254904" y="7254377"/>
            <a:ext cx="1390015" cy="0"/>
          </a:xfrm>
          <a:custGeom>
            <a:avLst/>
            <a:gdLst/>
            <a:ahLst/>
            <a:cxnLst/>
            <a:rect l="l" t="t" r="r" b="b"/>
            <a:pathLst>
              <a:path w="1390014">
                <a:moveTo>
                  <a:pt x="0" y="0"/>
                </a:moveTo>
                <a:lnTo>
                  <a:pt x="13895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46902" y="7481761"/>
            <a:ext cx="360045" cy="353695"/>
          </a:xfrm>
          <a:custGeom>
            <a:avLst/>
            <a:gdLst/>
            <a:ahLst/>
            <a:cxnLst/>
            <a:rect l="l" t="t" r="r" b="b"/>
            <a:pathLst>
              <a:path w="360045" h="353695">
                <a:moveTo>
                  <a:pt x="359994" y="0"/>
                </a:moveTo>
                <a:lnTo>
                  <a:pt x="0" y="0"/>
                </a:lnTo>
                <a:lnTo>
                  <a:pt x="0" y="353161"/>
                </a:lnTo>
                <a:lnTo>
                  <a:pt x="359994" y="353161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938900" y="7885723"/>
            <a:ext cx="467995" cy="177165"/>
          </a:xfrm>
          <a:custGeom>
            <a:avLst/>
            <a:gdLst/>
            <a:ahLst/>
            <a:cxnLst/>
            <a:rect l="l" t="t" r="r" b="b"/>
            <a:pathLst>
              <a:path w="467995" h="177165">
                <a:moveTo>
                  <a:pt x="467995" y="0"/>
                </a:moveTo>
                <a:lnTo>
                  <a:pt x="0" y="0"/>
                </a:lnTo>
                <a:lnTo>
                  <a:pt x="0" y="176580"/>
                </a:lnTo>
                <a:lnTo>
                  <a:pt x="467995" y="176580"/>
                </a:lnTo>
                <a:lnTo>
                  <a:pt x="46799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0910907" y="7885723"/>
            <a:ext cx="467995" cy="177165"/>
          </a:xfrm>
          <a:custGeom>
            <a:avLst/>
            <a:gdLst/>
            <a:ahLst/>
            <a:cxnLst/>
            <a:rect l="l" t="t" r="r" b="b"/>
            <a:pathLst>
              <a:path w="467995" h="177165">
                <a:moveTo>
                  <a:pt x="467995" y="0"/>
                </a:moveTo>
                <a:lnTo>
                  <a:pt x="0" y="0"/>
                </a:lnTo>
                <a:lnTo>
                  <a:pt x="0" y="176580"/>
                </a:lnTo>
                <a:lnTo>
                  <a:pt x="467995" y="176580"/>
                </a:lnTo>
                <a:lnTo>
                  <a:pt x="46799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522907" y="7885723"/>
            <a:ext cx="467995" cy="177165"/>
          </a:xfrm>
          <a:custGeom>
            <a:avLst/>
            <a:gdLst/>
            <a:ahLst/>
            <a:cxnLst/>
            <a:rect l="l" t="t" r="r" b="b"/>
            <a:pathLst>
              <a:path w="467995" h="177165">
                <a:moveTo>
                  <a:pt x="467995" y="0"/>
                </a:moveTo>
                <a:lnTo>
                  <a:pt x="0" y="0"/>
                </a:lnTo>
                <a:lnTo>
                  <a:pt x="0" y="176580"/>
                </a:lnTo>
                <a:lnTo>
                  <a:pt x="467995" y="176580"/>
                </a:lnTo>
                <a:lnTo>
                  <a:pt x="46799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778180" y="5374615"/>
            <a:ext cx="861694" cy="106045"/>
          </a:xfrm>
          <a:custGeom>
            <a:avLst/>
            <a:gdLst/>
            <a:ahLst/>
            <a:cxnLst/>
            <a:rect l="l" t="t" r="r" b="b"/>
            <a:pathLst>
              <a:path w="861695" h="106045">
                <a:moveTo>
                  <a:pt x="861466" y="0"/>
                </a:moveTo>
                <a:lnTo>
                  <a:pt x="0" y="0"/>
                </a:lnTo>
                <a:lnTo>
                  <a:pt x="0" y="105473"/>
                </a:lnTo>
                <a:lnTo>
                  <a:pt x="861466" y="105473"/>
                </a:lnTo>
                <a:lnTo>
                  <a:pt x="86146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9776911" y="5555984"/>
            <a:ext cx="864235" cy="108585"/>
            <a:chOff x="4050004" y="5555983"/>
            <a:chExt cx="864235" cy="108585"/>
          </a:xfrm>
        </p:grpSpPr>
        <p:sp>
          <p:nvSpPr>
            <p:cNvPr id="24" name="object 24"/>
            <p:cNvSpPr/>
            <p:nvPr/>
          </p:nvSpPr>
          <p:spPr>
            <a:xfrm>
              <a:off x="4051274" y="5557253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861466" y="0"/>
                  </a:moveTo>
                  <a:lnTo>
                    <a:pt x="0" y="0"/>
                  </a:lnTo>
                  <a:lnTo>
                    <a:pt x="0" y="105473"/>
                  </a:lnTo>
                  <a:lnTo>
                    <a:pt x="861466" y="105473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051274" y="5557253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0" y="105473"/>
                  </a:moveTo>
                  <a:lnTo>
                    <a:pt x="861466" y="105473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105473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9499707" y="7286394"/>
            <a:ext cx="958215" cy="0"/>
          </a:xfrm>
          <a:custGeom>
            <a:avLst/>
            <a:gdLst/>
            <a:ahLst/>
            <a:cxnLst/>
            <a:rect l="l" t="t" r="r" b="b"/>
            <a:pathLst>
              <a:path w="958214">
                <a:moveTo>
                  <a:pt x="0" y="0"/>
                </a:moveTo>
                <a:lnTo>
                  <a:pt x="9576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194506" y="6797766"/>
            <a:ext cx="1541145" cy="0"/>
          </a:xfrm>
          <a:custGeom>
            <a:avLst/>
            <a:gdLst/>
            <a:ahLst/>
            <a:cxnLst/>
            <a:rect l="l" t="t" r="r" b="b"/>
            <a:pathLst>
              <a:path w="1541145">
                <a:moveTo>
                  <a:pt x="0" y="0"/>
                </a:moveTo>
                <a:lnTo>
                  <a:pt x="15408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18207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3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18206" y="1695350"/>
            <a:ext cx="3489325" cy="2951449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0650" indent="-108585">
              <a:spcBef>
                <a:spcPts val="19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k2es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barras: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2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desnudo: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k2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1,</a:t>
            </a:r>
            <a:endParaRPr sz="5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06666"/>
              <a:buChar char="-"/>
              <a:tabLst>
                <a:tab pos="22923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pintado: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k2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1,15.</a:t>
            </a:r>
            <a:endParaRPr sz="750" dirty="0">
              <a:latin typeface="Microsoft Sans Serif"/>
              <a:cs typeface="Microsoft Sans Serif"/>
            </a:endParaRPr>
          </a:p>
          <a:p>
            <a:pPr lvl="1">
              <a:spcBef>
                <a:spcPts val="50"/>
              </a:spcBef>
              <a:buClr>
                <a:srgbClr val="3FAC39"/>
              </a:buClr>
              <a:buFont typeface="Microsoft Sans Serif"/>
              <a:buChar char="-"/>
            </a:pPr>
            <a:endParaRPr sz="10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5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k3es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barras:</a:t>
            </a:r>
            <a:endParaRPr sz="7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1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montadas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borde: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k3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1,</a:t>
            </a:r>
            <a:endParaRPr sz="5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base: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k3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0,95,</a:t>
            </a:r>
            <a:endParaRPr sz="6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06666"/>
              <a:buChar char="-"/>
              <a:tabLst>
                <a:tab pos="22923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varias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base: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0,75.</a:t>
            </a:r>
            <a:endParaRPr sz="750" dirty="0">
              <a:latin typeface="Microsoft Sans Serif"/>
              <a:cs typeface="Microsoft Sans Serif"/>
            </a:endParaRPr>
          </a:p>
          <a:p>
            <a:pPr lvl="1">
              <a:lnSpc>
                <a:spcPct val="100000"/>
              </a:lnSpc>
              <a:buClr>
                <a:srgbClr val="3FAC39"/>
              </a:buClr>
              <a:buFont typeface="Microsoft Sans Serif"/>
              <a:buChar char="-"/>
            </a:pPr>
            <a:endParaRPr sz="105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k4es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barras:</a:t>
            </a:r>
            <a:endParaRPr sz="7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0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tranquila: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k4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tranquila: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k4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1,2,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ventilados: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k4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0,80.</a:t>
            </a:r>
            <a:endParaRPr sz="650" dirty="0">
              <a:latin typeface="Microsoft Sans Serif"/>
              <a:cs typeface="Microsoft Sans Serif"/>
            </a:endParaRPr>
          </a:p>
          <a:p>
            <a:pPr lvl="1">
              <a:lnSpc>
                <a:spcPct val="100000"/>
              </a:lnSpc>
              <a:buClr>
                <a:srgbClr val="3FAC39"/>
              </a:buClr>
              <a:buFont typeface="Microsoft Sans Serif"/>
              <a:buChar char="-"/>
            </a:pPr>
            <a:endParaRPr sz="105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k5es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artificial:</a:t>
            </a:r>
            <a:endParaRPr sz="7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00"/>
              </a:spcBef>
              <a:buClr>
                <a:srgbClr val="3FAC39"/>
              </a:buClr>
              <a:buSzPct val="106666"/>
              <a:buChar char="-"/>
              <a:tabLst>
                <a:tab pos="22923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forzada: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1,</a:t>
            </a:r>
            <a:endParaRPr sz="750" dirty="0">
              <a:latin typeface="Microsoft Sans Serif"/>
              <a:cs typeface="Microsoft Sans Serif"/>
            </a:endParaRPr>
          </a:p>
          <a:p>
            <a:pPr marL="228600" marR="493395" lvl="1" indent="-108585">
              <a:lnSpc>
                <a:spcPts val="1050"/>
              </a:lnSpc>
              <a:spcBef>
                <a:spcPts val="50"/>
              </a:spcBef>
              <a:buClr>
                <a:srgbClr val="3FAC39"/>
              </a:buClr>
              <a:buSzPct val="106666"/>
              <a:buChar char="-"/>
              <a:tabLst>
                <a:tab pos="229235" algn="l"/>
              </a:tabLst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abordarse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caso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luego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validarse</a:t>
            </a:r>
            <a:r>
              <a:rPr lang="es-ES"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pruebas.</a:t>
            </a:r>
            <a:endParaRPr sz="750" dirty="0">
              <a:latin typeface="Microsoft Sans Serif"/>
              <a:cs typeface="Microsoft Sans Serif"/>
            </a:endParaRPr>
          </a:p>
          <a:p>
            <a:pPr lvl="1">
              <a:spcBef>
                <a:spcPts val="10"/>
              </a:spcBef>
              <a:buClr>
                <a:srgbClr val="3FAC39"/>
              </a:buClr>
              <a:buFont typeface="Microsoft Sans Serif"/>
              <a:buChar char="-"/>
            </a:pPr>
            <a:endParaRPr sz="100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k6es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corriente:</a:t>
            </a:r>
            <a:endParaRPr sz="750" dirty="0">
              <a:latin typeface="Microsoft Sans Serif"/>
              <a:cs typeface="Microsoft Sans Serif"/>
            </a:endParaRPr>
          </a:p>
          <a:p>
            <a:pPr marL="228600" marR="5080" lvl="1" indent="-108585">
              <a:lnSpc>
                <a:spcPts val="1050"/>
              </a:lnSpc>
              <a:spcBef>
                <a:spcPts val="6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60" dirty="0">
                <a:solidFill>
                  <a:srgbClr val="171514"/>
                </a:solidFill>
                <a:latin typeface="Lucida Sans Unicode"/>
                <a:cs typeface="Lucida Sans Unicode"/>
              </a:rPr>
              <a:t>≤</a:t>
            </a:r>
            <a:r>
              <a:rPr sz="700" spc="-1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Hz,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k6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separación,</a:t>
            </a:r>
            <a:endParaRPr sz="7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4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k6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espesor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barras: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18186" y="5965952"/>
            <a:ext cx="7531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30" dirty="0">
                <a:solidFill>
                  <a:srgbClr val="171514"/>
                </a:solidFill>
                <a:latin typeface="Trebuchet MS"/>
                <a:cs typeface="Trebuchet MS"/>
              </a:rPr>
              <a:t>De</a:t>
            </a:r>
            <a:r>
              <a:rPr sz="600" b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hecho</a:t>
            </a:r>
            <a:r>
              <a:rPr sz="600" b="1" spc="-4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Trebuchet MS"/>
                <a:cs typeface="Trebuchet MS"/>
              </a:rPr>
              <a:t>tenemos: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18207" y="6271638"/>
            <a:ext cx="1644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504844" y="6271638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008882" y="6271638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0512919" y="6271638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1016957" y="6271638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520994" y="6271638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2017107" y="6271638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497326" y="6602768"/>
            <a:ext cx="4699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97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1200" spc="67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24,9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×(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341216" y="6590068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728718" y="6569240"/>
            <a:ext cx="2781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baseline="-17361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1366206" y="6569240"/>
            <a:ext cx="1644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1906206" y="6613689"/>
            <a:ext cx="13906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892806" y="6678358"/>
            <a:ext cx="2451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lang="es-ES"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6944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1200" baseline="-6944" dirty="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135278" y="6779348"/>
            <a:ext cx="889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529790" y="6785697"/>
            <a:ext cx="5422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[1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+0.004×</a:t>
            </a:r>
            <a:r>
              <a:rPr sz="7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1453440" y="6785697"/>
            <a:ext cx="2787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20)])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310685" y="7095627"/>
            <a:ext cx="11309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24,9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×(θ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θn)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×S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×p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18204" y="7164869"/>
            <a:ext cx="28765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lang="es-ES"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=K(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631803" y="7164869"/>
            <a:ext cx="558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417887" y="7272207"/>
            <a:ext cx="9086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(ρ</a:t>
            </a:r>
            <a:r>
              <a:rPr sz="75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-322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[</a:t>
            </a:r>
            <a:r>
              <a:rPr sz="675" spc="-33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α×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20)])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892803" y="7568827"/>
            <a:ext cx="2451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lang="es-ES"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6944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1200" baseline="-6944" dirty="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514292" y="7568827"/>
            <a:ext cx="908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918204" y="7890847"/>
            <a:ext cx="8794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solución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elegida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445049" y="7916248"/>
            <a:ext cx="3803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barra(s)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1412890" y="7897198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2029094" y="7903547"/>
            <a:ext cx="5511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cm</a:t>
            </a:r>
            <a:r>
              <a:rPr sz="75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por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fase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892906" y="8221047"/>
            <a:ext cx="20859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apropiado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-15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70" dirty="0">
                <a:solidFill>
                  <a:srgbClr val="171514"/>
                </a:solidFill>
                <a:latin typeface="Lucida Sans Unicode"/>
                <a:cs typeface="Lucida Sans Unicode"/>
              </a:rPr>
              <a:t>≤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2705407" y="10154153"/>
            <a:ext cx="1695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79</a:t>
            </a:r>
            <a:endParaRPr sz="4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72906" y="2751857"/>
            <a:ext cx="972185" cy="0"/>
          </a:xfrm>
          <a:custGeom>
            <a:avLst/>
            <a:gdLst/>
            <a:ahLst/>
            <a:cxnLst/>
            <a:rect l="l" t="t" r="r" b="b"/>
            <a:pathLst>
              <a:path w="972185">
                <a:moveTo>
                  <a:pt x="0" y="0"/>
                </a:moveTo>
                <a:lnTo>
                  <a:pt x="97199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11319" y="5185478"/>
          <a:ext cx="3798568" cy="1469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3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1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2735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1267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(θ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θn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lang="es-ES"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 </a:t>
                      </a:r>
                      <a:r>
                        <a:rPr sz="5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Aumento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permitido</a:t>
                      </a:r>
                      <a:endParaRPr sz="5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430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9525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8912906" y="3061788"/>
            <a:ext cx="3798570" cy="3175"/>
            <a:chOff x="3186000" y="3061787"/>
            <a:chExt cx="3798570" cy="3175"/>
          </a:xfrm>
        </p:grpSpPr>
        <p:sp>
          <p:nvSpPr>
            <p:cNvPr id="5" name="object 5"/>
            <p:cNvSpPr/>
            <p:nvPr/>
          </p:nvSpPr>
          <p:spPr>
            <a:xfrm>
              <a:off x="3186000" y="306337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18000" y="3063374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616000" y="3063374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88000" y="306337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8912906" y="3208769"/>
            <a:ext cx="3798570" cy="3175"/>
            <a:chOff x="3186000" y="3208768"/>
            <a:chExt cx="3798570" cy="3175"/>
          </a:xfrm>
        </p:grpSpPr>
        <p:sp>
          <p:nvSpPr>
            <p:cNvPr id="10" name="object 10"/>
            <p:cNvSpPr/>
            <p:nvPr/>
          </p:nvSpPr>
          <p:spPr>
            <a:xfrm>
              <a:off x="3186000" y="321035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618000" y="3210355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616000" y="3210355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588000" y="321035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8912906" y="4771797"/>
            <a:ext cx="3798570" cy="3175"/>
            <a:chOff x="3186000" y="4771796"/>
            <a:chExt cx="3798570" cy="3175"/>
          </a:xfrm>
        </p:grpSpPr>
        <p:sp>
          <p:nvSpPr>
            <p:cNvPr id="15" name="object 15"/>
            <p:cNvSpPr/>
            <p:nvPr/>
          </p:nvSpPr>
          <p:spPr>
            <a:xfrm>
              <a:off x="3186000" y="477338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18000" y="4773384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616000" y="4773384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588000" y="477338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9668910" y="5468989"/>
            <a:ext cx="360045" cy="353695"/>
          </a:xfrm>
          <a:custGeom>
            <a:avLst/>
            <a:gdLst/>
            <a:ahLst/>
            <a:cxnLst/>
            <a:rect l="l" t="t" r="r" b="b"/>
            <a:pathLst>
              <a:path w="360045" h="353695">
                <a:moveTo>
                  <a:pt x="359994" y="0"/>
                </a:moveTo>
                <a:lnTo>
                  <a:pt x="0" y="0"/>
                </a:lnTo>
                <a:lnTo>
                  <a:pt x="0" y="353148"/>
                </a:lnTo>
                <a:lnTo>
                  <a:pt x="359994" y="353148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0316902" y="5468989"/>
            <a:ext cx="360045" cy="353695"/>
          </a:xfrm>
          <a:custGeom>
            <a:avLst/>
            <a:gdLst/>
            <a:ahLst/>
            <a:cxnLst/>
            <a:rect l="l" t="t" r="r" b="b"/>
            <a:pathLst>
              <a:path w="360045" h="353695">
                <a:moveTo>
                  <a:pt x="359994" y="0"/>
                </a:moveTo>
                <a:lnTo>
                  <a:pt x="0" y="0"/>
                </a:lnTo>
                <a:lnTo>
                  <a:pt x="0" y="353148"/>
                </a:lnTo>
                <a:lnTo>
                  <a:pt x="359994" y="353148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0928903" y="5468989"/>
            <a:ext cx="360045" cy="353695"/>
          </a:xfrm>
          <a:custGeom>
            <a:avLst/>
            <a:gdLst/>
            <a:ahLst/>
            <a:cxnLst/>
            <a:rect l="l" t="t" r="r" b="b"/>
            <a:pathLst>
              <a:path w="360045" h="353695">
                <a:moveTo>
                  <a:pt x="359994" y="0"/>
                </a:moveTo>
                <a:lnTo>
                  <a:pt x="0" y="0"/>
                </a:lnTo>
                <a:lnTo>
                  <a:pt x="0" y="353148"/>
                </a:lnTo>
                <a:lnTo>
                  <a:pt x="359994" y="353148"/>
                </a:lnTo>
                <a:lnTo>
                  <a:pt x="359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9308905" y="5643976"/>
            <a:ext cx="1980564" cy="3175"/>
            <a:chOff x="3581999" y="5643975"/>
            <a:chExt cx="1980564" cy="3175"/>
          </a:xfrm>
        </p:grpSpPr>
        <p:sp>
          <p:nvSpPr>
            <p:cNvPr id="23" name="object 23"/>
            <p:cNvSpPr/>
            <p:nvPr/>
          </p:nvSpPr>
          <p:spPr>
            <a:xfrm>
              <a:off x="3581999" y="5645562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942000" y="5645562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02000" y="564556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589999" y="5645562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950000" y="5645562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02000" y="5645562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9308902" y="5872938"/>
            <a:ext cx="288290" cy="177165"/>
          </a:xfrm>
          <a:custGeom>
            <a:avLst/>
            <a:gdLst/>
            <a:ahLst/>
            <a:cxnLst/>
            <a:rect l="l" t="t" r="r" b="b"/>
            <a:pathLst>
              <a:path w="288289" h="177164">
                <a:moveTo>
                  <a:pt x="287997" y="0"/>
                </a:moveTo>
                <a:lnTo>
                  <a:pt x="0" y="0"/>
                </a:lnTo>
                <a:lnTo>
                  <a:pt x="0" y="176580"/>
                </a:lnTo>
                <a:lnTo>
                  <a:pt x="287997" y="176580"/>
                </a:lnTo>
                <a:lnTo>
                  <a:pt x="287997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164897" y="6386069"/>
            <a:ext cx="288290" cy="177165"/>
          </a:xfrm>
          <a:custGeom>
            <a:avLst/>
            <a:gdLst/>
            <a:ahLst/>
            <a:cxnLst/>
            <a:rect l="l" t="t" r="r" b="b"/>
            <a:pathLst>
              <a:path w="288289" h="177165">
                <a:moveTo>
                  <a:pt x="287997" y="0"/>
                </a:moveTo>
                <a:lnTo>
                  <a:pt x="0" y="0"/>
                </a:lnTo>
                <a:lnTo>
                  <a:pt x="0" y="176580"/>
                </a:lnTo>
                <a:lnTo>
                  <a:pt x="287997" y="176580"/>
                </a:lnTo>
                <a:lnTo>
                  <a:pt x="287997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11420901" y="3939464"/>
            <a:ext cx="864235" cy="108585"/>
            <a:chOff x="5693994" y="3939463"/>
            <a:chExt cx="864235" cy="108585"/>
          </a:xfrm>
        </p:grpSpPr>
        <p:sp>
          <p:nvSpPr>
            <p:cNvPr id="32" name="object 32"/>
            <p:cNvSpPr/>
            <p:nvPr/>
          </p:nvSpPr>
          <p:spPr>
            <a:xfrm>
              <a:off x="5695264" y="3940733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861466" y="0"/>
                  </a:moveTo>
                  <a:lnTo>
                    <a:pt x="0" y="0"/>
                  </a:lnTo>
                  <a:lnTo>
                    <a:pt x="0" y="105473"/>
                  </a:lnTo>
                  <a:lnTo>
                    <a:pt x="861466" y="105473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695264" y="3940733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0" y="105473"/>
                  </a:moveTo>
                  <a:lnTo>
                    <a:pt x="861466" y="105473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105473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6284905" y="1728013"/>
            <a:ext cx="2484120" cy="2002155"/>
            <a:chOff x="557999" y="1728012"/>
            <a:chExt cx="2484120" cy="2002155"/>
          </a:xfrm>
        </p:grpSpPr>
        <p:sp>
          <p:nvSpPr>
            <p:cNvPr id="35" name="object 35"/>
            <p:cNvSpPr/>
            <p:nvPr/>
          </p:nvSpPr>
          <p:spPr>
            <a:xfrm>
              <a:off x="557999" y="1728012"/>
              <a:ext cx="2484120" cy="2002155"/>
            </a:xfrm>
            <a:custGeom>
              <a:avLst/>
              <a:gdLst/>
              <a:ahLst/>
              <a:cxnLst/>
              <a:rect l="l" t="t" r="r" b="b"/>
              <a:pathLst>
                <a:path w="2484120" h="2002154">
                  <a:moveTo>
                    <a:pt x="2484005" y="0"/>
                  </a:moveTo>
                  <a:lnTo>
                    <a:pt x="0" y="0"/>
                  </a:lnTo>
                  <a:lnTo>
                    <a:pt x="0" y="2001596"/>
                  </a:lnTo>
                  <a:lnTo>
                    <a:pt x="2484005" y="2001596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062360" y="2890780"/>
              <a:ext cx="482600" cy="0"/>
            </a:xfrm>
            <a:custGeom>
              <a:avLst/>
              <a:gdLst/>
              <a:ahLst/>
              <a:cxnLst/>
              <a:rect l="l" t="t" r="r" b="b"/>
              <a:pathLst>
                <a:path w="482600">
                  <a:moveTo>
                    <a:pt x="0" y="0"/>
                  </a:moveTo>
                  <a:lnTo>
                    <a:pt x="48239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684799" y="2890780"/>
              <a:ext cx="482600" cy="0"/>
            </a:xfrm>
            <a:custGeom>
              <a:avLst/>
              <a:gdLst/>
              <a:ahLst/>
              <a:cxnLst/>
              <a:rect l="l" t="t" r="r" b="b"/>
              <a:pathLst>
                <a:path w="482600">
                  <a:moveTo>
                    <a:pt x="0" y="0"/>
                  </a:moveTo>
                  <a:lnTo>
                    <a:pt x="48239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00206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3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00205" y="1647991"/>
            <a:ext cx="3475990" cy="643255"/>
          </a:xfrm>
          <a:prstGeom prst="rect">
            <a:avLst/>
          </a:prstGeom>
        </p:spPr>
        <p:txBody>
          <a:bodyPr vert="horz" wrap="square" lIns="0" tIns="78105" rIns="0" bIns="0" rtlCol="0">
            <a:spAutoFit/>
          </a:bodyPr>
          <a:lstStyle/>
          <a:p>
            <a:pPr marL="12700">
              <a:spcBef>
                <a:spcPts val="615"/>
              </a:spcBef>
            </a:pP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soportada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duración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(lth)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484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Suponemos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(1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segundos):</a:t>
            </a:r>
            <a:endParaRPr sz="7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6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desprende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conductor;</a:t>
            </a:r>
            <a:endParaRPr sz="6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70"/>
              </a:spcBef>
              <a:buClr>
                <a:srgbClr val="3FAC39"/>
              </a:buClr>
              <a:buSzPct val="177777"/>
              <a:buChar char="•"/>
              <a:tabLst>
                <a:tab pos="121285" algn="l"/>
              </a:tabLst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radiación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insignificantes.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284905" y="1728013"/>
            <a:ext cx="2484120" cy="1898597"/>
          </a:xfrm>
          <a:prstGeom prst="rect">
            <a:avLst/>
          </a:prstGeom>
        </p:spPr>
        <p:txBody>
          <a:bodyPr vert="horz" wrap="square" lIns="0" tIns="99695" rIns="0" bIns="0" rtlCol="0">
            <a:spAutoFit/>
          </a:bodyPr>
          <a:lstStyle/>
          <a:p>
            <a:pPr marL="50800">
              <a:spcBef>
                <a:spcPts val="785"/>
              </a:spcBef>
            </a:pPr>
            <a:r>
              <a:rPr sz="650" b="1" spc="5" dirty="0">
                <a:solidFill>
                  <a:srgbClr val="4C5152"/>
                </a:solidFill>
                <a:latin typeface="Trebuchet MS"/>
                <a:cs typeface="Trebuchet MS"/>
              </a:rPr>
              <a:t>Ejemplo:</a:t>
            </a:r>
            <a:endParaRPr sz="650" dirty="0">
              <a:latin typeface="Trebuchet MS"/>
              <a:cs typeface="Trebuchet MS"/>
            </a:endParaRPr>
          </a:p>
          <a:p>
            <a:pPr marL="50800" marR="172720" indent="-635">
              <a:lnSpc>
                <a:spcPts val="1200"/>
              </a:lnSpc>
              <a:spcBef>
                <a:spcPts val="110"/>
              </a:spcBef>
            </a:pP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¿Cómo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podemos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encontrar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el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valor</a:t>
            </a:r>
            <a:r>
              <a:rPr lang="es-ES"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 </a:t>
            </a:r>
            <a:r>
              <a:rPr sz="600" spc="37" baseline="-34722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th</a:t>
            </a:r>
            <a:r>
              <a:rPr sz="600" spc="60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¿por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duración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diferente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?</a:t>
            </a:r>
            <a:r>
              <a:rPr lang="es-ES"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Sabiend</a:t>
            </a:r>
            <a:r>
              <a:rPr sz="600" spc="-37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th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o: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(Yo)</a:t>
            </a:r>
            <a:r>
              <a:rPr sz="30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xt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constante</a:t>
            </a:r>
            <a:endParaRPr sz="550" dirty="0">
              <a:latin typeface="Microsoft Sans Serif"/>
              <a:cs typeface="Microsoft Sans Serif"/>
            </a:endParaRPr>
          </a:p>
          <a:p>
            <a:pPr marL="158750" marR="60960" indent="-108585">
              <a:lnSpc>
                <a:spcPts val="1200"/>
              </a:lnSpc>
              <a:buClr>
                <a:srgbClr val="3FAC39"/>
              </a:buClr>
              <a:buSzPct val="116666"/>
              <a:buChar char="•"/>
              <a:tabLst>
                <a:tab pos="159385" algn="l"/>
              </a:tabLst>
            </a:pP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3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th2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26,16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kA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rms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s,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¿qué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hago?</a:t>
            </a:r>
            <a:r>
              <a:rPr sz="3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th1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corresponden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45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lang="es-ES"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s?</a:t>
            </a:r>
            <a:endParaRPr sz="600" dirty="0">
              <a:latin typeface="Microsoft Sans Serif"/>
              <a:cs typeface="Microsoft Sans Serif"/>
            </a:endParaRPr>
          </a:p>
          <a:p>
            <a:pPr marL="158750" marR="1262380">
              <a:lnSpc>
                <a:spcPts val="1200"/>
              </a:lnSpc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(I</a:t>
            </a:r>
            <a:r>
              <a:rPr sz="4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th2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sz="4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xt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constante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(26,16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x</a:t>
            </a:r>
            <a:r>
              <a:rPr lang="es-ES"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4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sz="4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x2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137x10</a:t>
            </a:r>
            <a:r>
              <a:rPr sz="4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7</a:t>
            </a:r>
            <a:endParaRPr sz="400" dirty="0">
              <a:latin typeface="Microsoft Sans Serif"/>
              <a:cs typeface="Microsoft Sans Serif"/>
            </a:endParaRPr>
          </a:p>
          <a:p>
            <a:pPr marL="158750">
              <a:spcBef>
                <a:spcPts val="459"/>
              </a:spcBef>
            </a:pP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entonces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th1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-(constante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/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t)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 -(137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r>
              <a:rPr sz="3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7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/1)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endParaRPr sz="500" dirty="0">
              <a:latin typeface="Microsoft Sans Serif"/>
              <a:cs typeface="Microsoft Sans Serif"/>
            </a:endParaRPr>
          </a:p>
          <a:p>
            <a:pPr marL="158750">
              <a:spcBef>
                <a:spcPts val="600"/>
              </a:spcBef>
            </a:pPr>
            <a:r>
              <a:rPr sz="3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th1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=37</a:t>
            </a:r>
            <a:r>
              <a:rPr sz="5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kA</a:t>
            </a:r>
            <a:r>
              <a:rPr sz="5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rms</a:t>
            </a:r>
            <a:r>
              <a:rPr sz="5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durante</a:t>
            </a:r>
            <a:r>
              <a:rPr sz="5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endParaRPr sz="500" dirty="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450"/>
              </a:spcBef>
              <a:buClr>
                <a:srgbClr val="3FAC39"/>
              </a:buClr>
              <a:buSzPct val="107692"/>
              <a:buChar char="•"/>
              <a:tabLst>
                <a:tab pos="159385" algn="l"/>
              </a:tabLst>
            </a:pP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resumen:</a:t>
            </a:r>
            <a:endParaRPr sz="650" dirty="0">
              <a:latin typeface="Microsoft Sans Serif"/>
              <a:cs typeface="Microsoft Sans Serif"/>
            </a:endParaRPr>
          </a:p>
          <a:p>
            <a:pPr marL="266700" lvl="1" indent="-108585">
              <a:spcBef>
                <a:spcPts val="370"/>
              </a:spcBef>
              <a:buClr>
                <a:srgbClr val="3FAC39"/>
              </a:buClr>
              <a:buSzPct val="107692"/>
              <a:buChar char="-"/>
              <a:tabLst>
                <a:tab pos="267335" algn="l"/>
              </a:tabLst>
            </a:pP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26,16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kA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rms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s,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corresponde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37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kA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rms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s,</a:t>
            </a:r>
            <a:endParaRPr sz="650" dirty="0">
              <a:latin typeface="Microsoft Sans Serif"/>
              <a:cs typeface="Microsoft Sans Serif"/>
            </a:endParaRPr>
          </a:p>
          <a:p>
            <a:pPr marL="266700" lvl="1" indent="-108585">
              <a:spcBef>
                <a:spcPts val="360"/>
              </a:spcBef>
              <a:buClr>
                <a:srgbClr val="3FAC39"/>
              </a:buClr>
              <a:buSzPct val="107692"/>
              <a:buChar char="-"/>
              <a:tabLst>
                <a:tab pos="267335" algn="l"/>
              </a:tabLst>
            </a:pP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37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kA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rms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s,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corresponde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26,16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kA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rms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0205" y="2435579"/>
            <a:ext cx="35001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343772" y="2593107"/>
            <a:ext cx="8318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0,24×ρ</a:t>
            </a:r>
            <a:r>
              <a:rPr sz="4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×yo</a:t>
            </a:r>
            <a:r>
              <a:rPr sz="4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75" spc="-22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th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×t</a:t>
            </a:r>
            <a:r>
              <a:rPr sz="750" spc="3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22" baseline="-18518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endParaRPr sz="675" baseline="-18518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442522" y="2782388"/>
            <a:ext cx="5886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(norte×S)</a:t>
            </a:r>
            <a:r>
              <a:rPr sz="3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×c×δ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900206" y="2675049"/>
            <a:ext cx="356235" cy="368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lang="es-ES"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785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900204" y="3108372"/>
            <a:ext cx="259715" cy="234680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L="12700">
              <a:spcBef>
                <a:spcPts val="210"/>
              </a:spcBef>
            </a:pPr>
            <a:r>
              <a:rPr sz="3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Δθ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8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332207" y="3098156"/>
            <a:ext cx="12731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332206" y="3207580"/>
            <a:ext cx="1216660" cy="41402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Calor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específico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metal:</a:t>
            </a:r>
            <a:endParaRPr sz="7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6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0,091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kcal/kg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0,23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kcal/kg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00203" y="4355419"/>
            <a:ext cx="869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δ</a:t>
            </a:r>
            <a:endParaRPr sz="800">
              <a:latin typeface="Microsoft Sans Serif"/>
              <a:cs typeface="Microsoft Sans Serif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8911319" y="3622446"/>
          <a:ext cx="3798568" cy="73566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479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16535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3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16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2735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670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Sección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transversal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70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barras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4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th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7005" marR="22542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soportada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duración: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cortocircuito,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valor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eficaz)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R="8953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Brazos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</a:t>
                      </a:r>
                      <a:r>
                        <a:rPr sz="675" spc="7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endParaRPr sz="675" baseline="-30864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700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soportada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corta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(1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s)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R="303530" algn="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65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51" name="object 51"/>
          <p:cNvSpPr txBox="1"/>
          <p:nvPr/>
        </p:nvSpPr>
        <p:spPr>
          <a:xfrm>
            <a:off x="9332205" y="4350924"/>
            <a:ext cx="1032510" cy="419734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metal: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8,9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g/cm3</a:t>
            </a:r>
            <a:r>
              <a:rPr sz="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4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2,70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g/cm</a:t>
            </a:r>
            <a:r>
              <a:rPr sz="4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874806" y="4802582"/>
            <a:ext cx="1993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ρ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332206" y="4783082"/>
            <a:ext cx="1256030" cy="40132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Resistividad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°C:</a:t>
            </a:r>
            <a:endParaRPr sz="6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8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1,83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µΩ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cm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2,90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µΩ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cm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330480" y="5486813"/>
            <a:ext cx="2940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0,24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016178" y="5486812"/>
            <a:ext cx="2876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-6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0016216" y="5657044"/>
            <a:ext cx="1504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0664207" y="5480463"/>
            <a:ext cx="1504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0756880" y="5657043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00205" y="5568754"/>
            <a:ext cx="3746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lang="es-ES"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 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622413" y="5644344"/>
            <a:ext cx="558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00170" y="5884421"/>
            <a:ext cx="3580765" cy="1324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725170" algn="l"/>
              </a:tabLst>
            </a:pPr>
            <a:r>
              <a:rPr sz="30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del 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lang="es-ES"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 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79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θt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θ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θ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(θ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50" spc="13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θ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Δθ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350" dirty="0">
              <a:latin typeface="Microsoft Sans Serif"/>
              <a:cs typeface="Microsoft Sans Serif"/>
            </a:endParaRPr>
          </a:p>
          <a:p>
            <a:pPr marL="12700">
              <a:spcBef>
                <a:spcPts val="459"/>
              </a:spcBef>
              <a:tabLst>
                <a:tab pos="581025" algn="l"/>
              </a:tabLst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4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endParaRPr sz="8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 dirty="0">
              <a:latin typeface="Microsoft Sans Serif"/>
              <a:cs typeface="Microsoft Sans Serif"/>
            </a:endParaRPr>
          </a:p>
          <a:p>
            <a:pPr marL="12700"/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Controlar:</a:t>
            </a:r>
            <a:endParaRPr sz="500" dirty="0">
              <a:latin typeface="Microsoft Sans Serif"/>
              <a:cs typeface="Microsoft Sans Serif"/>
            </a:endParaRPr>
          </a:p>
          <a:p>
            <a:pPr marL="12700" marR="5080" indent="-635">
              <a:lnSpc>
                <a:spcPct val="125000"/>
              </a:lnSpc>
              <a:spcBef>
                <a:spcPts val="40"/>
              </a:spcBef>
            </a:pP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θ</a:t>
            </a:r>
            <a:r>
              <a:rPr sz="4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≤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admisible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 en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Compruebe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θ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compatible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lang="es-ES"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(especialmente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aislador).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51470" y="4148874"/>
            <a:ext cx="73660" cy="298450"/>
            <a:chOff x="624564" y="4148874"/>
            <a:chExt cx="73660" cy="298450"/>
          </a:xfrm>
        </p:grpSpPr>
        <p:sp>
          <p:nvSpPr>
            <p:cNvPr id="3" name="object 3"/>
            <p:cNvSpPr/>
            <p:nvPr/>
          </p:nvSpPr>
          <p:spPr>
            <a:xfrm>
              <a:off x="630859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59" h="285750">
                  <a:moveTo>
                    <a:pt x="60439" y="0"/>
                  </a:moveTo>
                  <a:lnTo>
                    <a:pt x="0" y="0"/>
                  </a:lnTo>
                  <a:lnTo>
                    <a:pt x="0" y="285597"/>
                  </a:lnTo>
                  <a:lnTo>
                    <a:pt x="60439" y="285597"/>
                  </a:lnTo>
                  <a:lnTo>
                    <a:pt x="60439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0863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59" h="285750">
                  <a:moveTo>
                    <a:pt x="0" y="0"/>
                  </a:moveTo>
                  <a:lnTo>
                    <a:pt x="60439" y="0"/>
                  </a:lnTo>
                  <a:lnTo>
                    <a:pt x="60439" y="285597"/>
                  </a:lnTo>
                  <a:lnTo>
                    <a:pt x="0" y="285597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6366089" y="4044689"/>
            <a:ext cx="1364615" cy="622300"/>
            <a:chOff x="639182" y="4044689"/>
            <a:chExt cx="1364615" cy="622300"/>
          </a:xfrm>
        </p:grpSpPr>
        <p:sp>
          <p:nvSpPr>
            <p:cNvPr id="6" name="object 6"/>
            <p:cNvSpPr/>
            <p:nvPr/>
          </p:nvSpPr>
          <p:spPr>
            <a:xfrm>
              <a:off x="768172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59" h="285750">
                  <a:moveTo>
                    <a:pt x="60439" y="0"/>
                  </a:moveTo>
                  <a:lnTo>
                    <a:pt x="0" y="0"/>
                  </a:lnTo>
                  <a:lnTo>
                    <a:pt x="0" y="285597"/>
                  </a:lnTo>
                  <a:lnTo>
                    <a:pt x="60439" y="285597"/>
                  </a:lnTo>
                  <a:lnTo>
                    <a:pt x="60439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68176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59" h="285750">
                  <a:moveTo>
                    <a:pt x="0" y="0"/>
                  </a:moveTo>
                  <a:lnTo>
                    <a:pt x="60439" y="0"/>
                  </a:lnTo>
                  <a:lnTo>
                    <a:pt x="60439" y="285597"/>
                  </a:lnTo>
                  <a:lnTo>
                    <a:pt x="0" y="285597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26977" y="4079519"/>
              <a:ext cx="0" cy="587375"/>
            </a:xfrm>
            <a:custGeom>
              <a:avLst/>
              <a:gdLst/>
              <a:ahLst/>
              <a:cxnLst/>
              <a:rect l="l" t="t" r="r" b="b"/>
              <a:pathLst>
                <a:path h="587375">
                  <a:moveTo>
                    <a:pt x="0" y="0"/>
                  </a:moveTo>
                  <a:lnTo>
                    <a:pt x="0" y="586981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39182" y="4048290"/>
              <a:ext cx="1345565" cy="577850"/>
            </a:xfrm>
            <a:custGeom>
              <a:avLst/>
              <a:gdLst/>
              <a:ahLst/>
              <a:cxnLst/>
              <a:rect l="l" t="t" r="r" b="b"/>
              <a:pathLst>
                <a:path w="1345564" h="577850">
                  <a:moveTo>
                    <a:pt x="0" y="543534"/>
                  </a:moveTo>
                  <a:lnTo>
                    <a:pt x="1345488" y="543534"/>
                  </a:lnTo>
                </a:path>
                <a:path w="1345564" h="577850">
                  <a:moveTo>
                    <a:pt x="56565" y="0"/>
                  </a:moveTo>
                  <a:lnTo>
                    <a:pt x="122339" y="65773"/>
                  </a:lnTo>
                </a:path>
                <a:path w="1345564" h="577850">
                  <a:moveTo>
                    <a:pt x="119024" y="0"/>
                  </a:moveTo>
                  <a:lnTo>
                    <a:pt x="53251" y="65773"/>
                  </a:lnTo>
                </a:path>
                <a:path w="1345564" h="577850">
                  <a:moveTo>
                    <a:pt x="119024" y="511594"/>
                  </a:moveTo>
                  <a:lnTo>
                    <a:pt x="53251" y="57738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799259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60" h="285750">
                  <a:moveTo>
                    <a:pt x="60451" y="0"/>
                  </a:moveTo>
                  <a:lnTo>
                    <a:pt x="0" y="0"/>
                  </a:lnTo>
                  <a:lnTo>
                    <a:pt x="0" y="285597"/>
                  </a:lnTo>
                  <a:lnTo>
                    <a:pt x="60451" y="285597"/>
                  </a:lnTo>
                  <a:lnTo>
                    <a:pt x="60451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799263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60" h="285750">
                  <a:moveTo>
                    <a:pt x="0" y="0"/>
                  </a:moveTo>
                  <a:lnTo>
                    <a:pt x="60452" y="0"/>
                  </a:lnTo>
                  <a:lnTo>
                    <a:pt x="60452" y="285597"/>
                  </a:lnTo>
                  <a:lnTo>
                    <a:pt x="0" y="285597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936572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60" h="285750">
                  <a:moveTo>
                    <a:pt x="60451" y="0"/>
                  </a:moveTo>
                  <a:lnTo>
                    <a:pt x="0" y="0"/>
                  </a:lnTo>
                  <a:lnTo>
                    <a:pt x="0" y="285597"/>
                  </a:lnTo>
                  <a:lnTo>
                    <a:pt x="60451" y="285597"/>
                  </a:lnTo>
                  <a:lnTo>
                    <a:pt x="60451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936575" y="4155173"/>
              <a:ext cx="60960" cy="285750"/>
            </a:xfrm>
            <a:custGeom>
              <a:avLst/>
              <a:gdLst/>
              <a:ahLst/>
              <a:cxnLst/>
              <a:rect l="l" t="t" r="r" b="b"/>
              <a:pathLst>
                <a:path w="60960" h="285750">
                  <a:moveTo>
                    <a:pt x="0" y="0"/>
                  </a:moveTo>
                  <a:lnTo>
                    <a:pt x="60452" y="0"/>
                  </a:lnTo>
                  <a:lnTo>
                    <a:pt x="60452" y="285597"/>
                  </a:lnTo>
                  <a:lnTo>
                    <a:pt x="0" y="285597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895377" y="4079519"/>
              <a:ext cx="0" cy="587375"/>
            </a:xfrm>
            <a:custGeom>
              <a:avLst/>
              <a:gdLst/>
              <a:ahLst/>
              <a:cxnLst/>
              <a:rect l="l" t="t" r="r" b="b"/>
              <a:pathLst>
                <a:path h="587375">
                  <a:moveTo>
                    <a:pt x="0" y="0"/>
                  </a:moveTo>
                  <a:lnTo>
                    <a:pt x="0" y="586981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860833" y="4048290"/>
              <a:ext cx="69215" cy="577850"/>
            </a:xfrm>
            <a:custGeom>
              <a:avLst/>
              <a:gdLst/>
              <a:ahLst/>
              <a:cxnLst/>
              <a:rect l="l" t="t" r="r" b="b"/>
              <a:pathLst>
                <a:path w="69214" h="577850">
                  <a:moveTo>
                    <a:pt x="3314" y="0"/>
                  </a:moveTo>
                  <a:lnTo>
                    <a:pt x="69087" y="65773"/>
                  </a:lnTo>
                </a:path>
                <a:path w="69214" h="577850">
                  <a:moveTo>
                    <a:pt x="65773" y="0"/>
                  </a:moveTo>
                  <a:lnTo>
                    <a:pt x="0" y="65773"/>
                  </a:lnTo>
                </a:path>
                <a:path w="69214" h="577850">
                  <a:moveTo>
                    <a:pt x="65773" y="511594"/>
                  </a:moveTo>
                  <a:lnTo>
                    <a:pt x="0" y="57738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6274566" y="2572292"/>
            <a:ext cx="2059939" cy="1304925"/>
            <a:chOff x="547659" y="2572291"/>
            <a:chExt cx="2059939" cy="1304925"/>
          </a:xfrm>
        </p:grpSpPr>
        <p:sp>
          <p:nvSpPr>
            <p:cNvPr id="17" name="object 17"/>
            <p:cNvSpPr/>
            <p:nvPr/>
          </p:nvSpPr>
          <p:spPr>
            <a:xfrm>
              <a:off x="598453" y="2668448"/>
              <a:ext cx="1045210" cy="784225"/>
            </a:xfrm>
            <a:custGeom>
              <a:avLst/>
              <a:gdLst/>
              <a:ahLst/>
              <a:cxnLst/>
              <a:rect l="l" t="t" r="r" b="b"/>
              <a:pathLst>
                <a:path w="1045210" h="784225">
                  <a:moveTo>
                    <a:pt x="900849" y="0"/>
                  </a:moveTo>
                  <a:lnTo>
                    <a:pt x="1044879" y="0"/>
                  </a:lnTo>
                  <a:lnTo>
                    <a:pt x="1044879" y="39268"/>
                  </a:lnTo>
                  <a:lnTo>
                    <a:pt x="144437" y="783717"/>
                  </a:lnTo>
                  <a:lnTo>
                    <a:pt x="0" y="783717"/>
                  </a:lnTo>
                  <a:lnTo>
                    <a:pt x="0" y="744461"/>
                  </a:lnTo>
                  <a:lnTo>
                    <a:pt x="900849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10503" y="2686745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5" h="26035">
                  <a:moveTo>
                    <a:pt x="0" y="16997"/>
                  </a:moveTo>
                  <a:lnTo>
                    <a:pt x="30184" y="0"/>
                  </a:lnTo>
                  <a:lnTo>
                    <a:pt x="38014" y="1333"/>
                  </a:lnTo>
                  <a:lnTo>
                    <a:pt x="43667" y="4365"/>
                  </a:lnTo>
                  <a:lnTo>
                    <a:pt x="46329" y="8831"/>
                  </a:lnTo>
                  <a:lnTo>
                    <a:pt x="45351" y="13932"/>
                  </a:lnTo>
                  <a:lnTo>
                    <a:pt x="41076" y="18712"/>
                  </a:lnTo>
                  <a:lnTo>
                    <a:pt x="34179" y="22643"/>
                  </a:lnTo>
                  <a:lnTo>
                    <a:pt x="25336" y="25201"/>
                  </a:lnTo>
                  <a:lnTo>
                    <a:pt x="16146" y="25821"/>
                  </a:lnTo>
                  <a:lnTo>
                    <a:pt x="8320" y="24485"/>
                  </a:lnTo>
                  <a:lnTo>
                    <a:pt x="2667" y="21456"/>
                  </a:lnTo>
                  <a:lnTo>
                    <a:pt x="0" y="16997"/>
                  </a:lnTo>
                  <a:close/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19203" y="2668448"/>
              <a:ext cx="1045210" cy="784225"/>
            </a:xfrm>
            <a:custGeom>
              <a:avLst/>
              <a:gdLst/>
              <a:ahLst/>
              <a:cxnLst/>
              <a:rect l="l" t="t" r="r" b="b"/>
              <a:pathLst>
                <a:path w="1045210" h="784225">
                  <a:moveTo>
                    <a:pt x="1044879" y="0"/>
                  </a:moveTo>
                  <a:lnTo>
                    <a:pt x="900849" y="0"/>
                  </a:lnTo>
                  <a:lnTo>
                    <a:pt x="0" y="744461"/>
                  </a:lnTo>
                  <a:lnTo>
                    <a:pt x="0" y="783717"/>
                  </a:lnTo>
                  <a:lnTo>
                    <a:pt x="144437" y="783717"/>
                  </a:lnTo>
                  <a:lnTo>
                    <a:pt x="1044879" y="39268"/>
                  </a:lnTo>
                  <a:lnTo>
                    <a:pt x="10448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519203" y="2668448"/>
              <a:ext cx="1045210" cy="784225"/>
            </a:xfrm>
            <a:custGeom>
              <a:avLst/>
              <a:gdLst/>
              <a:ahLst/>
              <a:cxnLst/>
              <a:rect l="l" t="t" r="r" b="b"/>
              <a:pathLst>
                <a:path w="1045210" h="784225">
                  <a:moveTo>
                    <a:pt x="900849" y="0"/>
                  </a:moveTo>
                  <a:lnTo>
                    <a:pt x="1044879" y="0"/>
                  </a:lnTo>
                  <a:lnTo>
                    <a:pt x="1044879" y="39268"/>
                  </a:lnTo>
                  <a:lnTo>
                    <a:pt x="144437" y="783717"/>
                  </a:lnTo>
                  <a:lnTo>
                    <a:pt x="0" y="783717"/>
                  </a:lnTo>
                  <a:lnTo>
                    <a:pt x="0" y="744461"/>
                  </a:lnTo>
                  <a:lnTo>
                    <a:pt x="900849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430682" y="2686573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5" h="26035">
                  <a:moveTo>
                    <a:pt x="30177" y="0"/>
                  </a:moveTo>
                  <a:lnTo>
                    <a:pt x="0" y="17002"/>
                  </a:lnTo>
                  <a:lnTo>
                    <a:pt x="2662" y="21469"/>
                  </a:lnTo>
                  <a:lnTo>
                    <a:pt x="8313" y="24500"/>
                  </a:lnTo>
                  <a:lnTo>
                    <a:pt x="16139" y="25834"/>
                  </a:lnTo>
                  <a:lnTo>
                    <a:pt x="25323" y="25207"/>
                  </a:lnTo>
                  <a:lnTo>
                    <a:pt x="34168" y="22649"/>
                  </a:lnTo>
                  <a:lnTo>
                    <a:pt x="41068" y="18717"/>
                  </a:lnTo>
                  <a:lnTo>
                    <a:pt x="45344" y="13937"/>
                  </a:lnTo>
                  <a:lnTo>
                    <a:pt x="46316" y="8836"/>
                  </a:lnTo>
                  <a:lnTo>
                    <a:pt x="43654" y="4370"/>
                  </a:lnTo>
                  <a:lnTo>
                    <a:pt x="38003" y="1337"/>
                  </a:lnTo>
                  <a:lnTo>
                    <a:pt x="301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430682" y="2686573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5" h="26035">
                  <a:moveTo>
                    <a:pt x="0" y="17002"/>
                  </a:moveTo>
                  <a:lnTo>
                    <a:pt x="30177" y="0"/>
                  </a:lnTo>
                  <a:lnTo>
                    <a:pt x="38003" y="1337"/>
                  </a:lnTo>
                  <a:lnTo>
                    <a:pt x="43654" y="4370"/>
                  </a:lnTo>
                  <a:lnTo>
                    <a:pt x="46316" y="8836"/>
                  </a:lnTo>
                  <a:lnTo>
                    <a:pt x="45344" y="13937"/>
                  </a:lnTo>
                  <a:lnTo>
                    <a:pt x="41068" y="18717"/>
                  </a:lnTo>
                  <a:lnTo>
                    <a:pt x="34168" y="22649"/>
                  </a:lnTo>
                  <a:lnTo>
                    <a:pt x="25323" y="25207"/>
                  </a:lnTo>
                  <a:lnTo>
                    <a:pt x="16139" y="25834"/>
                  </a:lnTo>
                  <a:lnTo>
                    <a:pt x="8313" y="24500"/>
                  </a:lnTo>
                  <a:lnTo>
                    <a:pt x="2662" y="21469"/>
                  </a:lnTo>
                  <a:lnTo>
                    <a:pt x="0" y="17002"/>
                  </a:lnTo>
                  <a:close/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609424" y="3366525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5" h="26035">
                  <a:moveTo>
                    <a:pt x="30179" y="0"/>
                  </a:moveTo>
                  <a:lnTo>
                    <a:pt x="0" y="16997"/>
                  </a:lnTo>
                  <a:lnTo>
                    <a:pt x="2667" y="21458"/>
                  </a:lnTo>
                  <a:lnTo>
                    <a:pt x="8320" y="24490"/>
                  </a:lnTo>
                  <a:lnTo>
                    <a:pt x="16146" y="25827"/>
                  </a:lnTo>
                  <a:lnTo>
                    <a:pt x="25336" y="25201"/>
                  </a:lnTo>
                  <a:lnTo>
                    <a:pt x="34179" y="22643"/>
                  </a:lnTo>
                  <a:lnTo>
                    <a:pt x="41076" y="18712"/>
                  </a:lnTo>
                  <a:lnTo>
                    <a:pt x="45351" y="13932"/>
                  </a:lnTo>
                  <a:lnTo>
                    <a:pt x="46329" y="8831"/>
                  </a:lnTo>
                  <a:lnTo>
                    <a:pt x="43665" y="4365"/>
                  </a:lnTo>
                  <a:lnTo>
                    <a:pt x="38009" y="1333"/>
                  </a:lnTo>
                  <a:lnTo>
                    <a:pt x="301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09424" y="3366525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5" h="26035">
                  <a:moveTo>
                    <a:pt x="0" y="16997"/>
                  </a:moveTo>
                  <a:lnTo>
                    <a:pt x="30179" y="0"/>
                  </a:lnTo>
                  <a:lnTo>
                    <a:pt x="38009" y="1333"/>
                  </a:lnTo>
                  <a:lnTo>
                    <a:pt x="43665" y="4365"/>
                  </a:lnTo>
                  <a:lnTo>
                    <a:pt x="46329" y="8831"/>
                  </a:lnTo>
                  <a:lnTo>
                    <a:pt x="45351" y="13932"/>
                  </a:lnTo>
                  <a:lnTo>
                    <a:pt x="41076" y="18712"/>
                  </a:lnTo>
                  <a:lnTo>
                    <a:pt x="34179" y="22643"/>
                  </a:lnTo>
                  <a:lnTo>
                    <a:pt x="25336" y="25201"/>
                  </a:lnTo>
                  <a:lnTo>
                    <a:pt x="16146" y="25827"/>
                  </a:lnTo>
                  <a:lnTo>
                    <a:pt x="8320" y="24490"/>
                  </a:lnTo>
                  <a:lnTo>
                    <a:pt x="2667" y="21458"/>
                  </a:lnTo>
                  <a:lnTo>
                    <a:pt x="0" y="16997"/>
                  </a:lnTo>
                  <a:close/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88521" y="3366525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4" h="26035">
                  <a:moveTo>
                    <a:pt x="0" y="16997"/>
                  </a:moveTo>
                  <a:lnTo>
                    <a:pt x="30182" y="0"/>
                  </a:lnTo>
                  <a:lnTo>
                    <a:pt x="38006" y="1333"/>
                  </a:lnTo>
                  <a:lnTo>
                    <a:pt x="43660" y="4365"/>
                  </a:lnTo>
                  <a:lnTo>
                    <a:pt x="46329" y="8831"/>
                  </a:lnTo>
                  <a:lnTo>
                    <a:pt x="45351" y="13932"/>
                  </a:lnTo>
                  <a:lnTo>
                    <a:pt x="41074" y="18712"/>
                  </a:lnTo>
                  <a:lnTo>
                    <a:pt x="34174" y="22643"/>
                  </a:lnTo>
                  <a:lnTo>
                    <a:pt x="25323" y="25201"/>
                  </a:lnTo>
                  <a:lnTo>
                    <a:pt x="16144" y="25827"/>
                  </a:lnTo>
                  <a:lnTo>
                    <a:pt x="8318" y="24490"/>
                  </a:lnTo>
                  <a:lnTo>
                    <a:pt x="2663" y="21458"/>
                  </a:lnTo>
                  <a:lnTo>
                    <a:pt x="0" y="16997"/>
                  </a:lnTo>
                  <a:close/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519406" y="2668448"/>
              <a:ext cx="1045210" cy="784225"/>
            </a:xfrm>
            <a:custGeom>
              <a:avLst/>
              <a:gdLst/>
              <a:ahLst/>
              <a:cxnLst/>
              <a:rect l="l" t="t" r="r" b="b"/>
              <a:pathLst>
                <a:path w="1045210" h="784225">
                  <a:moveTo>
                    <a:pt x="0" y="744461"/>
                  </a:moveTo>
                  <a:lnTo>
                    <a:pt x="144030" y="744461"/>
                  </a:lnTo>
                  <a:lnTo>
                    <a:pt x="144030" y="783717"/>
                  </a:lnTo>
                </a:path>
                <a:path w="1045210" h="784225">
                  <a:moveTo>
                    <a:pt x="144030" y="744461"/>
                  </a:moveTo>
                  <a:lnTo>
                    <a:pt x="1044676" y="0"/>
                  </a:lnTo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472010" y="2575891"/>
              <a:ext cx="1132205" cy="935355"/>
            </a:xfrm>
            <a:custGeom>
              <a:avLst/>
              <a:gdLst/>
              <a:ahLst/>
              <a:cxnLst/>
              <a:rect l="l" t="t" r="r" b="b"/>
              <a:pathLst>
                <a:path w="1132205" h="935354">
                  <a:moveTo>
                    <a:pt x="0" y="935291"/>
                  </a:moveTo>
                  <a:lnTo>
                    <a:pt x="1131900" y="0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454126" y="2603500"/>
              <a:ext cx="0" cy="609600"/>
            </a:xfrm>
            <a:custGeom>
              <a:avLst/>
              <a:gdLst/>
              <a:ahLst/>
              <a:cxnLst/>
              <a:rect l="l" t="t" r="r" b="b"/>
              <a:pathLst>
                <a:path h="609600">
                  <a:moveTo>
                    <a:pt x="0" y="0"/>
                  </a:moveTo>
                  <a:lnTo>
                    <a:pt x="0" y="609384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34911" y="2699970"/>
              <a:ext cx="247015" cy="0"/>
            </a:xfrm>
            <a:custGeom>
              <a:avLst/>
              <a:gdLst/>
              <a:ahLst/>
              <a:cxnLst/>
              <a:rect l="l" t="t" r="r" b="b"/>
              <a:pathLst>
                <a:path w="247014">
                  <a:moveTo>
                    <a:pt x="0" y="0"/>
                  </a:moveTo>
                  <a:lnTo>
                    <a:pt x="246862" y="0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2791" y="3281692"/>
              <a:ext cx="0" cy="594995"/>
            </a:xfrm>
            <a:custGeom>
              <a:avLst/>
              <a:gdLst/>
              <a:ahLst/>
              <a:cxnLst/>
              <a:rect l="l" t="t" r="r" b="b"/>
              <a:pathLst>
                <a:path h="594995">
                  <a:moveTo>
                    <a:pt x="0" y="0"/>
                  </a:moveTo>
                  <a:lnTo>
                    <a:pt x="0" y="594982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13589" y="3378174"/>
              <a:ext cx="247015" cy="0"/>
            </a:xfrm>
            <a:custGeom>
              <a:avLst/>
              <a:gdLst/>
              <a:ahLst/>
              <a:cxnLst/>
              <a:rect l="l" t="t" r="r" b="b"/>
              <a:pathLst>
                <a:path w="247014">
                  <a:moveTo>
                    <a:pt x="0" y="0"/>
                  </a:moveTo>
                  <a:lnTo>
                    <a:pt x="246849" y="0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641224" y="3152610"/>
              <a:ext cx="809625" cy="664210"/>
            </a:xfrm>
            <a:custGeom>
              <a:avLst/>
              <a:gdLst/>
              <a:ahLst/>
              <a:cxnLst/>
              <a:rect l="l" t="t" r="r" b="b"/>
              <a:pathLst>
                <a:path w="809625" h="664210">
                  <a:moveTo>
                    <a:pt x="44869" y="647738"/>
                  </a:moveTo>
                  <a:lnTo>
                    <a:pt x="0" y="663905"/>
                  </a:lnTo>
                  <a:lnTo>
                    <a:pt x="25145" y="623392"/>
                  </a:lnTo>
                </a:path>
                <a:path w="809625" h="664210">
                  <a:moveTo>
                    <a:pt x="764489" y="16167"/>
                  </a:moveTo>
                  <a:lnTo>
                    <a:pt x="809358" y="0"/>
                  </a:lnTo>
                  <a:lnTo>
                    <a:pt x="784212" y="40513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45796" y="3156305"/>
              <a:ext cx="800735" cy="656590"/>
            </a:xfrm>
            <a:custGeom>
              <a:avLst/>
              <a:gdLst/>
              <a:ahLst/>
              <a:cxnLst/>
              <a:rect l="l" t="t" r="r" b="b"/>
              <a:pathLst>
                <a:path w="800735" h="656589">
                  <a:moveTo>
                    <a:pt x="0" y="656513"/>
                  </a:moveTo>
                  <a:lnTo>
                    <a:pt x="800227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98656" y="2668448"/>
              <a:ext cx="1045210" cy="784225"/>
            </a:xfrm>
            <a:custGeom>
              <a:avLst/>
              <a:gdLst/>
              <a:ahLst/>
              <a:cxnLst/>
              <a:rect l="l" t="t" r="r" b="b"/>
              <a:pathLst>
                <a:path w="1045210" h="784225">
                  <a:moveTo>
                    <a:pt x="0" y="744461"/>
                  </a:moveTo>
                  <a:lnTo>
                    <a:pt x="144030" y="744461"/>
                  </a:lnTo>
                  <a:lnTo>
                    <a:pt x="144030" y="783717"/>
                  </a:lnTo>
                </a:path>
                <a:path w="1045210" h="784225">
                  <a:moveTo>
                    <a:pt x="144030" y="744461"/>
                  </a:moveTo>
                  <a:lnTo>
                    <a:pt x="1044676" y="0"/>
                  </a:lnTo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51259" y="2575891"/>
              <a:ext cx="1132205" cy="935355"/>
            </a:xfrm>
            <a:custGeom>
              <a:avLst/>
              <a:gdLst/>
              <a:ahLst/>
              <a:cxnLst/>
              <a:rect l="l" t="t" r="r" b="b"/>
              <a:pathLst>
                <a:path w="1132205" h="935354">
                  <a:moveTo>
                    <a:pt x="0" y="935291"/>
                  </a:moveTo>
                  <a:lnTo>
                    <a:pt x="1131900" y="0"/>
                  </a:lnTo>
                </a:path>
                <a:path w="1132205" h="935354">
                  <a:moveTo>
                    <a:pt x="982116" y="27609"/>
                  </a:moveTo>
                  <a:lnTo>
                    <a:pt x="982116" y="260908"/>
                  </a:lnTo>
                </a:path>
                <a:path w="1132205" h="935354">
                  <a:moveTo>
                    <a:pt x="862901" y="124078"/>
                  </a:moveTo>
                  <a:lnTo>
                    <a:pt x="1109764" y="124078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712041" y="3281692"/>
              <a:ext cx="0" cy="501015"/>
            </a:xfrm>
            <a:custGeom>
              <a:avLst/>
              <a:gdLst/>
              <a:ahLst/>
              <a:cxnLst/>
              <a:rect l="l" t="t" r="r" b="b"/>
              <a:pathLst>
                <a:path h="501014">
                  <a:moveTo>
                    <a:pt x="0" y="0"/>
                  </a:moveTo>
                  <a:lnTo>
                    <a:pt x="0" y="500926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92839" y="3378174"/>
              <a:ext cx="247015" cy="0"/>
            </a:xfrm>
            <a:custGeom>
              <a:avLst/>
              <a:gdLst/>
              <a:ahLst/>
              <a:cxnLst/>
              <a:rect l="l" t="t" r="r" b="b"/>
              <a:pathLst>
                <a:path w="247015">
                  <a:moveTo>
                    <a:pt x="0" y="0"/>
                  </a:moveTo>
                  <a:lnTo>
                    <a:pt x="246849" y="0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11597" y="3727183"/>
              <a:ext cx="915035" cy="31750"/>
            </a:xfrm>
            <a:custGeom>
              <a:avLst/>
              <a:gdLst/>
              <a:ahLst/>
              <a:cxnLst/>
              <a:rect l="l" t="t" r="r" b="b"/>
              <a:pathLst>
                <a:path w="915035" h="31750">
                  <a:moveTo>
                    <a:pt x="45046" y="31330"/>
                  </a:moveTo>
                  <a:lnTo>
                    <a:pt x="0" y="15671"/>
                  </a:lnTo>
                  <a:lnTo>
                    <a:pt x="45046" y="0"/>
                  </a:lnTo>
                </a:path>
                <a:path w="915035" h="31750">
                  <a:moveTo>
                    <a:pt x="869467" y="0"/>
                  </a:moveTo>
                  <a:lnTo>
                    <a:pt x="914501" y="15671"/>
                  </a:lnTo>
                  <a:lnTo>
                    <a:pt x="869467" y="3133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17477" y="3742855"/>
              <a:ext cx="902969" cy="0"/>
            </a:xfrm>
            <a:custGeom>
              <a:avLst/>
              <a:gdLst/>
              <a:ahLst/>
              <a:cxnLst/>
              <a:rect l="l" t="t" r="r" b="b"/>
              <a:pathLst>
                <a:path w="902969">
                  <a:moveTo>
                    <a:pt x="0" y="0"/>
                  </a:moveTo>
                  <a:lnTo>
                    <a:pt x="902754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231281" y="2902178"/>
              <a:ext cx="60325" cy="54610"/>
            </a:xfrm>
            <a:custGeom>
              <a:avLst/>
              <a:gdLst/>
              <a:ahLst/>
              <a:cxnLst/>
              <a:rect l="l" t="t" r="r" b="b"/>
              <a:pathLst>
                <a:path w="60325" h="54610">
                  <a:moveTo>
                    <a:pt x="0" y="21742"/>
                  </a:moveTo>
                  <a:lnTo>
                    <a:pt x="60325" y="0"/>
                  </a:lnTo>
                  <a:lnTo>
                    <a:pt x="26517" y="54482"/>
                  </a:lnTo>
                </a:path>
              </a:pathLst>
            </a:custGeom>
            <a:ln w="12598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952097" y="2907157"/>
              <a:ext cx="333375" cy="269875"/>
            </a:xfrm>
            <a:custGeom>
              <a:avLst/>
              <a:gdLst/>
              <a:ahLst/>
              <a:cxnLst/>
              <a:rect l="l" t="t" r="r" b="b"/>
              <a:pathLst>
                <a:path w="333375" h="269875">
                  <a:moveTo>
                    <a:pt x="0" y="269875"/>
                  </a:moveTo>
                  <a:lnTo>
                    <a:pt x="333375" y="0"/>
                  </a:lnTo>
                </a:path>
              </a:pathLst>
            </a:custGeom>
            <a:ln w="12598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152031" y="2902178"/>
              <a:ext cx="60325" cy="54610"/>
            </a:xfrm>
            <a:custGeom>
              <a:avLst/>
              <a:gdLst/>
              <a:ahLst/>
              <a:cxnLst/>
              <a:rect l="l" t="t" r="r" b="b"/>
              <a:pathLst>
                <a:path w="60325" h="54610">
                  <a:moveTo>
                    <a:pt x="0" y="21742"/>
                  </a:moveTo>
                  <a:lnTo>
                    <a:pt x="60325" y="0"/>
                  </a:lnTo>
                  <a:lnTo>
                    <a:pt x="26517" y="54482"/>
                  </a:lnTo>
                </a:path>
              </a:pathLst>
            </a:custGeom>
            <a:ln w="12598">
              <a:solidFill>
                <a:srgbClr val="00A4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872847" y="2907157"/>
              <a:ext cx="333375" cy="269875"/>
            </a:xfrm>
            <a:custGeom>
              <a:avLst/>
              <a:gdLst/>
              <a:ahLst/>
              <a:cxnLst/>
              <a:rect l="l" t="t" r="r" b="b"/>
              <a:pathLst>
                <a:path w="333375" h="269875">
                  <a:moveTo>
                    <a:pt x="0" y="269875"/>
                  </a:moveTo>
                  <a:lnTo>
                    <a:pt x="333375" y="0"/>
                  </a:lnTo>
                </a:path>
              </a:pathLst>
            </a:custGeom>
            <a:ln w="12598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91580" y="2905137"/>
              <a:ext cx="60960" cy="42545"/>
            </a:xfrm>
            <a:custGeom>
              <a:avLst/>
              <a:gdLst/>
              <a:ahLst/>
              <a:cxnLst/>
              <a:rect l="l" t="t" r="r" b="b"/>
              <a:pathLst>
                <a:path w="60960" h="42544">
                  <a:moveTo>
                    <a:pt x="0" y="0"/>
                  </a:moveTo>
                  <a:lnTo>
                    <a:pt x="60566" y="21069"/>
                  </a:lnTo>
                  <a:lnTo>
                    <a:pt x="0" y="42138"/>
                  </a:lnTo>
                </a:path>
              </a:pathLst>
            </a:custGeom>
            <a:ln w="12598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39548" y="2905137"/>
              <a:ext cx="60960" cy="42545"/>
            </a:xfrm>
            <a:custGeom>
              <a:avLst/>
              <a:gdLst/>
              <a:ahLst/>
              <a:cxnLst/>
              <a:rect l="l" t="t" r="r" b="b"/>
              <a:pathLst>
                <a:path w="60960" h="42544">
                  <a:moveTo>
                    <a:pt x="60566" y="42138"/>
                  </a:moveTo>
                  <a:lnTo>
                    <a:pt x="0" y="21069"/>
                  </a:lnTo>
                  <a:lnTo>
                    <a:pt x="60566" y="0"/>
                  </a:lnTo>
                </a:path>
              </a:pathLst>
            </a:custGeom>
            <a:ln w="12598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6827076" y="5318203"/>
            <a:ext cx="394335" cy="1016635"/>
            <a:chOff x="1100169" y="5318202"/>
            <a:chExt cx="394335" cy="1016635"/>
          </a:xfrm>
        </p:grpSpPr>
        <p:sp>
          <p:nvSpPr>
            <p:cNvPr id="47" name="object 47"/>
            <p:cNvSpPr/>
            <p:nvPr/>
          </p:nvSpPr>
          <p:spPr>
            <a:xfrm>
              <a:off x="1107635" y="5478313"/>
              <a:ext cx="381000" cy="772160"/>
            </a:xfrm>
            <a:custGeom>
              <a:avLst/>
              <a:gdLst/>
              <a:ahLst/>
              <a:cxnLst/>
              <a:rect l="l" t="t" r="r" b="b"/>
              <a:pathLst>
                <a:path w="381000" h="772160">
                  <a:moveTo>
                    <a:pt x="322294" y="771626"/>
                  </a:moveTo>
                  <a:lnTo>
                    <a:pt x="313046" y="756235"/>
                  </a:lnTo>
                  <a:lnTo>
                    <a:pt x="307555" y="742894"/>
                  </a:lnTo>
                  <a:lnTo>
                    <a:pt x="303656" y="724211"/>
                  </a:lnTo>
                  <a:lnTo>
                    <a:pt x="299180" y="692797"/>
                  </a:lnTo>
                  <a:lnTo>
                    <a:pt x="359073" y="692797"/>
                  </a:lnTo>
                  <a:lnTo>
                    <a:pt x="375118" y="687600"/>
                  </a:lnTo>
                  <a:lnTo>
                    <a:pt x="380961" y="676167"/>
                  </a:lnTo>
                  <a:lnTo>
                    <a:pt x="375861" y="664733"/>
                  </a:lnTo>
                  <a:lnTo>
                    <a:pt x="359073" y="659536"/>
                  </a:lnTo>
                  <a:lnTo>
                    <a:pt x="294417" y="659536"/>
                  </a:lnTo>
                  <a:lnTo>
                    <a:pt x="286789" y="630966"/>
                  </a:lnTo>
                  <a:lnTo>
                    <a:pt x="282489" y="610908"/>
                  </a:lnTo>
                  <a:lnTo>
                    <a:pt x="279937" y="589877"/>
                  </a:lnTo>
                  <a:lnTo>
                    <a:pt x="277552" y="558393"/>
                  </a:lnTo>
                  <a:lnTo>
                    <a:pt x="339909" y="558393"/>
                  </a:lnTo>
                  <a:lnTo>
                    <a:pt x="358168" y="553262"/>
                  </a:lnTo>
                  <a:lnTo>
                    <a:pt x="364255" y="541972"/>
                  </a:lnTo>
                  <a:lnTo>
                    <a:pt x="358168" y="530682"/>
                  </a:lnTo>
                  <a:lnTo>
                    <a:pt x="339909" y="525551"/>
                  </a:lnTo>
                  <a:lnTo>
                    <a:pt x="274415" y="525551"/>
                  </a:lnTo>
                  <a:lnTo>
                    <a:pt x="268166" y="429996"/>
                  </a:lnTo>
                  <a:lnTo>
                    <a:pt x="327983" y="429996"/>
                  </a:lnTo>
                  <a:lnTo>
                    <a:pt x="343082" y="424892"/>
                  </a:lnTo>
                  <a:lnTo>
                    <a:pt x="349853" y="413664"/>
                  </a:lnTo>
                  <a:lnTo>
                    <a:pt x="345689" y="402436"/>
                  </a:lnTo>
                  <a:lnTo>
                    <a:pt x="327983" y="397332"/>
                  </a:lnTo>
                  <a:lnTo>
                    <a:pt x="266592" y="397332"/>
                  </a:lnTo>
                  <a:lnTo>
                    <a:pt x="261905" y="298653"/>
                  </a:lnTo>
                  <a:lnTo>
                    <a:pt x="325583" y="298653"/>
                  </a:lnTo>
                  <a:lnTo>
                    <a:pt x="339985" y="293791"/>
                  </a:lnTo>
                  <a:lnTo>
                    <a:pt x="344785" y="283095"/>
                  </a:lnTo>
                  <a:lnTo>
                    <a:pt x="339985" y="272399"/>
                  </a:lnTo>
                  <a:lnTo>
                    <a:pt x="325583" y="267538"/>
                  </a:lnTo>
                  <a:lnTo>
                    <a:pt x="260242" y="267538"/>
                  </a:lnTo>
                  <a:lnTo>
                    <a:pt x="255543" y="174383"/>
                  </a:lnTo>
                  <a:lnTo>
                    <a:pt x="308870" y="174383"/>
                  </a:lnTo>
                  <a:lnTo>
                    <a:pt x="319634" y="169174"/>
                  </a:lnTo>
                  <a:lnTo>
                    <a:pt x="324467" y="157714"/>
                  </a:lnTo>
                  <a:lnTo>
                    <a:pt x="321502" y="146255"/>
                  </a:lnTo>
                  <a:lnTo>
                    <a:pt x="308870" y="141046"/>
                  </a:lnTo>
                  <a:lnTo>
                    <a:pt x="249129" y="141046"/>
                  </a:lnTo>
                  <a:lnTo>
                    <a:pt x="249129" y="0"/>
                  </a:lnTo>
                  <a:lnTo>
                    <a:pt x="131845" y="0"/>
                  </a:lnTo>
                  <a:lnTo>
                    <a:pt x="131845" y="141046"/>
                  </a:lnTo>
                  <a:lnTo>
                    <a:pt x="72091" y="141046"/>
                  </a:lnTo>
                  <a:lnTo>
                    <a:pt x="59464" y="146255"/>
                  </a:lnTo>
                  <a:lnTo>
                    <a:pt x="56499" y="157714"/>
                  </a:lnTo>
                  <a:lnTo>
                    <a:pt x="61329" y="169174"/>
                  </a:lnTo>
                  <a:lnTo>
                    <a:pt x="72091" y="174383"/>
                  </a:lnTo>
                  <a:lnTo>
                    <a:pt x="125418" y="174383"/>
                  </a:lnTo>
                  <a:lnTo>
                    <a:pt x="120732" y="267538"/>
                  </a:lnTo>
                  <a:lnTo>
                    <a:pt x="55378" y="267538"/>
                  </a:lnTo>
                  <a:lnTo>
                    <a:pt x="40983" y="272399"/>
                  </a:lnTo>
                  <a:lnTo>
                    <a:pt x="36185" y="283095"/>
                  </a:lnTo>
                  <a:lnTo>
                    <a:pt x="40983" y="293791"/>
                  </a:lnTo>
                  <a:lnTo>
                    <a:pt x="55378" y="298653"/>
                  </a:lnTo>
                  <a:lnTo>
                    <a:pt x="119068" y="298653"/>
                  </a:lnTo>
                  <a:lnTo>
                    <a:pt x="114357" y="397332"/>
                  </a:lnTo>
                  <a:lnTo>
                    <a:pt x="52990" y="397332"/>
                  </a:lnTo>
                  <a:lnTo>
                    <a:pt x="35277" y="402436"/>
                  </a:lnTo>
                  <a:lnTo>
                    <a:pt x="31111" y="413664"/>
                  </a:lnTo>
                  <a:lnTo>
                    <a:pt x="37885" y="424892"/>
                  </a:lnTo>
                  <a:lnTo>
                    <a:pt x="52990" y="429996"/>
                  </a:lnTo>
                  <a:lnTo>
                    <a:pt x="112795" y="429996"/>
                  </a:lnTo>
                  <a:lnTo>
                    <a:pt x="106533" y="525551"/>
                  </a:lnTo>
                  <a:lnTo>
                    <a:pt x="41052" y="525551"/>
                  </a:lnTo>
                  <a:lnTo>
                    <a:pt x="22793" y="530682"/>
                  </a:lnTo>
                  <a:lnTo>
                    <a:pt x="16706" y="541972"/>
                  </a:lnTo>
                  <a:lnTo>
                    <a:pt x="22793" y="553262"/>
                  </a:lnTo>
                  <a:lnTo>
                    <a:pt x="41052" y="558393"/>
                  </a:lnTo>
                  <a:lnTo>
                    <a:pt x="103409" y="558393"/>
                  </a:lnTo>
                  <a:lnTo>
                    <a:pt x="99185" y="596624"/>
                  </a:lnTo>
                  <a:lnTo>
                    <a:pt x="93568" y="628900"/>
                  </a:lnTo>
                  <a:lnTo>
                    <a:pt x="88659" y="651208"/>
                  </a:lnTo>
                  <a:lnTo>
                    <a:pt x="86556" y="659536"/>
                  </a:lnTo>
                  <a:lnTo>
                    <a:pt x="21888" y="659536"/>
                  </a:lnTo>
                  <a:lnTo>
                    <a:pt x="5100" y="664733"/>
                  </a:lnTo>
                  <a:lnTo>
                    <a:pt x="0" y="676167"/>
                  </a:lnTo>
                  <a:lnTo>
                    <a:pt x="5843" y="687600"/>
                  </a:lnTo>
                  <a:lnTo>
                    <a:pt x="21888" y="692797"/>
                  </a:lnTo>
                  <a:lnTo>
                    <a:pt x="81794" y="692797"/>
                  </a:lnTo>
                  <a:lnTo>
                    <a:pt x="75094" y="727751"/>
                  </a:lnTo>
                  <a:lnTo>
                    <a:pt x="67487" y="752333"/>
                  </a:lnTo>
                  <a:lnTo>
                    <a:pt x="61252" y="766855"/>
                  </a:lnTo>
                  <a:lnTo>
                    <a:pt x="58667" y="771626"/>
                  </a:lnTo>
                  <a:lnTo>
                    <a:pt x="322294" y="771626"/>
                  </a:lnTo>
                  <a:close/>
                </a:path>
                <a:path w="381000" h="772160">
                  <a:moveTo>
                    <a:pt x="131845" y="141046"/>
                  </a:moveTo>
                  <a:lnTo>
                    <a:pt x="249129" y="141046"/>
                  </a:lnTo>
                </a:path>
                <a:path w="381000" h="772160">
                  <a:moveTo>
                    <a:pt x="125418" y="174383"/>
                  </a:moveTo>
                  <a:lnTo>
                    <a:pt x="255543" y="174383"/>
                  </a:lnTo>
                </a:path>
                <a:path w="381000" h="772160">
                  <a:moveTo>
                    <a:pt x="120732" y="267538"/>
                  </a:moveTo>
                  <a:lnTo>
                    <a:pt x="260242" y="267538"/>
                  </a:lnTo>
                </a:path>
                <a:path w="381000" h="772160">
                  <a:moveTo>
                    <a:pt x="112795" y="299377"/>
                  </a:moveTo>
                  <a:lnTo>
                    <a:pt x="261905" y="299377"/>
                  </a:lnTo>
                </a:path>
                <a:path w="381000" h="772160">
                  <a:moveTo>
                    <a:pt x="114357" y="397332"/>
                  </a:moveTo>
                  <a:lnTo>
                    <a:pt x="266592" y="397332"/>
                  </a:lnTo>
                </a:path>
                <a:path w="381000" h="772160">
                  <a:moveTo>
                    <a:pt x="112795" y="429996"/>
                  </a:moveTo>
                  <a:lnTo>
                    <a:pt x="268166" y="429996"/>
                  </a:lnTo>
                </a:path>
                <a:path w="381000" h="772160">
                  <a:moveTo>
                    <a:pt x="106533" y="525551"/>
                  </a:moveTo>
                  <a:lnTo>
                    <a:pt x="277285" y="525551"/>
                  </a:lnTo>
                </a:path>
                <a:path w="381000" h="772160">
                  <a:moveTo>
                    <a:pt x="103409" y="558393"/>
                  </a:moveTo>
                  <a:lnTo>
                    <a:pt x="277552" y="558393"/>
                  </a:lnTo>
                </a:path>
                <a:path w="381000" h="772160">
                  <a:moveTo>
                    <a:pt x="86556" y="659536"/>
                  </a:moveTo>
                  <a:lnTo>
                    <a:pt x="294417" y="659536"/>
                  </a:lnTo>
                </a:path>
                <a:path w="381000" h="772160">
                  <a:moveTo>
                    <a:pt x="81794" y="692797"/>
                  </a:moveTo>
                  <a:lnTo>
                    <a:pt x="299180" y="692797"/>
                  </a:lnTo>
                </a:path>
              </a:pathLst>
            </a:custGeom>
            <a:ln w="1096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105649" y="5430570"/>
              <a:ext cx="375285" cy="71755"/>
            </a:xfrm>
            <a:custGeom>
              <a:avLst/>
              <a:gdLst/>
              <a:ahLst/>
              <a:cxnLst/>
              <a:rect l="l" t="t" r="r" b="b"/>
              <a:pathLst>
                <a:path w="375284" h="71754">
                  <a:moveTo>
                    <a:pt x="375043" y="0"/>
                  </a:moveTo>
                  <a:lnTo>
                    <a:pt x="0" y="0"/>
                  </a:lnTo>
                  <a:lnTo>
                    <a:pt x="0" y="71691"/>
                  </a:lnTo>
                  <a:lnTo>
                    <a:pt x="375043" y="71691"/>
                  </a:lnTo>
                  <a:lnTo>
                    <a:pt x="37504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105649" y="5430570"/>
              <a:ext cx="375285" cy="71755"/>
            </a:xfrm>
            <a:custGeom>
              <a:avLst/>
              <a:gdLst/>
              <a:ahLst/>
              <a:cxnLst/>
              <a:rect l="l" t="t" r="r" b="b"/>
              <a:pathLst>
                <a:path w="375284" h="71754">
                  <a:moveTo>
                    <a:pt x="0" y="0"/>
                  </a:moveTo>
                  <a:lnTo>
                    <a:pt x="375043" y="0"/>
                  </a:lnTo>
                  <a:lnTo>
                    <a:pt x="375043" y="71691"/>
                  </a:lnTo>
                  <a:lnTo>
                    <a:pt x="0" y="71691"/>
                  </a:lnTo>
                  <a:lnTo>
                    <a:pt x="0" y="0"/>
                  </a:lnTo>
                  <a:close/>
                </a:path>
              </a:pathLst>
            </a:custGeom>
            <a:ln w="1096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298124" y="5318202"/>
              <a:ext cx="0" cy="1016635"/>
            </a:xfrm>
            <a:custGeom>
              <a:avLst/>
              <a:gdLst/>
              <a:ahLst/>
              <a:cxnLst/>
              <a:rect l="l" t="t" r="r" b="b"/>
              <a:pathLst>
                <a:path h="1016635">
                  <a:moveTo>
                    <a:pt x="0" y="1016482"/>
                  </a:moveTo>
                  <a:lnTo>
                    <a:pt x="0" y="0"/>
                  </a:lnTo>
                </a:path>
              </a:pathLst>
            </a:custGeom>
            <a:ln w="6261">
              <a:solidFill>
                <a:srgbClr val="231F20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6340031" y="5453480"/>
            <a:ext cx="1014094" cy="33655"/>
            <a:chOff x="613125" y="5453479"/>
            <a:chExt cx="1014094" cy="33655"/>
          </a:xfrm>
        </p:grpSpPr>
        <p:sp>
          <p:nvSpPr>
            <p:cNvPr id="52" name="object 52"/>
            <p:cNvSpPr/>
            <p:nvPr/>
          </p:nvSpPr>
          <p:spPr>
            <a:xfrm>
              <a:off x="1584407" y="5456609"/>
              <a:ext cx="39370" cy="27305"/>
            </a:xfrm>
            <a:custGeom>
              <a:avLst/>
              <a:gdLst/>
              <a:ahLst/>
              <a:cxnLst/>
              <a:rect l="l" t="t" r="r" b="b"/>
              <a:pathLst>
                <a:path w="39369" h="27304">
                  <a:moveTo>
                    <a:pt x="0" y="0"/>
                  </a:moveTo>
                  <a:lnTo>
                    <a:pt x="39179" y="13639"/>
                  </a:lnTo>
                  <a:lnTo>
                    <a:pt x="0" y="27254"/>
                  </a:lnTo>
                </a:path>
              </a:pathLst>
            </a:custGeom>
            <a:ln w="626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13125" y="5470248"/>
              <a:ext cx="1005840" cy="0"/>
            </a:xfrm>
            <a:custGeom>
              <a:avLst/>
              <a:gdLst/>
              <a:ahLst/>
              <a:cxnLst/>
              <a:rect l="l" t="t" r="r" b="b"/>
              <a:pathLst>
                <a:path w="1005840">
                  <a:moveTo>
                    <a:pt x="0" y="0"/>
                  </a:moveTo>
                  <a:lnTo>
                    <a:pt x="1005357" y="0"/>
                  </a:lnTo>
                </a:path>
              </a:pathLst>
            </a:custGeom>
            <a:ln w="626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6340032" y="5356495"/>
            <a:ext cx="1508125" cy="951230"/>
            <a:chOff x="613125" y="5356495"/>
            <a:chExt cx="1508125" cy="951230"/>
          </a:xfrm>
        </p:grpSpPr>
        <p:sp>
          <p:nvSpPr>
            <p:cNvPr id="55" name="object 55"/>
            <p:cNvSpPr/>
            <p:nvPr/>
          </p:nvSpPr>
          <p:spPr>
            <a:xfrm>
              <a:off x="1795537" y="5490554"/>
              <a:ext cx="39370" cy="27305"/>
            </a:xfrm>
            <a:custGeom>
              <a:avLst/>
              <a:gdLst/>
              <a:ahLst/>
              <a:cxnLst/>
              <a:rect l="l" t="t" r="r" b="b"/>
              <a:pathLst>
                <a:path w="39369" h="27304">
                  <a:moveTo>
                    <a:pt x="0" y="0"/>
                  </a:moveTo>
                  <a:lnTo>
                    <a:pt x="39204" y="13627"/>
                  </a:lnTo>
                  <a:lnTo>
                    <a:pt x="0" y="27254"/>
                  </a:lnTo>
                </a:path>
              </a:pathLst>
            </a:custGeom>
            <a:ln w="626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13125" y="5359626"/>
              <a:ext cx="1216660" cy="944880"/>
            </a:xfrm>
            <a:custGeom>
              <a:avLst/>
              <a:gdLst/>
              <a:ahLst/>
              <a:cxnLst/>
              <a:rect l="l" t="t" r="r" b="b"/>
              <a:pathLst>
                <a:path w="1216660" h="944879">
                  <a:moveTo>
                    <a:pt x="0" y="144551"/>
                  </a:moveTo>
                  <a:lnTo>
                    <a:pt x="1216494" y="144551"/>
                  </a:lnTo>
                </a:path>
                <a:path w="1216660" h="944879">
                  <a:moveTo>
                    <a:pt x="506222" y="0"/>
                  </a:moveTo>
                  <a:lnTo>
                    <a:pt x="44043" y="0"/>
                  </a:lnTo>
                  <a:lnTo>
                    <a:pt x="44043" y="944384"/>
                  </a:lnTo>
                </a:path>
                <a:path w="1216660" h="944879">
                  <a:moveTo>
                    <a:pt x="0" y="891895"/>
                  </a:moveTo>
                  <a:lnTo>
                    <a:pt x="553173" y="891895"/>
                  </a:lnTo>
                </a:path>
              </a:pathLst>
            </a:custGeom>
            <a:ln w="626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349347" y="5964261"/>
              <a:ext cx="772160" cy="0"/>
            </a:xfrm>
            <a:custGeom>
              <a:avLst/>
              <a:gdLst/>
              <a:ahLst/>
              <a:cxnLst/>
              <a:rect l="l" t="t" r="r" b="b"/>
              <a:pathLst>
                <a:path w="772160">
                  <a:moveTo>
                    <a:pt x="0" y="0"/>
                  </a:moveTo>
                  <a:lnTo>
                    <a:pt x="771906" y="0"/>
                  </a:lnTo>
                </a:path>
              </a:pathLst>
            </a:custGeom>
            <a:ln w="1565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311864" y="594382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434" y="0"/>
                  </a:moveTo>
                  <a:lnTo>
                    <a:pt x="12478" y="1605"/>
                  </a:lnTo>
                  <a:lnTo>
                    <a:pt x="5983" y="5983"/>
                  </a:lnTo>
                  <a:lnTo>
                    <a:pt x="1605" y="12478"/>
                  </a:lnTo>
                  <a:lnTo>
                    <a:pt x="0" y="20434"/>
                  </a:lnTo>
                  <a:lnTo>
                    <a:pt x="1605" y="28394"/>
                  </a:lnTo>
                  <a:lnTo>
                    <a:pt x="5983" y="34898"/>
                  </a:lnTo>
                  <a:lnTo>
                    <a:pt x="12478" y="39284"/>
                  </a:lnTo>
                  <a:lnTo>
                    <a:pt x="20434" y="40893"/>
                  </a:lnTo>
                  <a:lnTo>
                    <a:pt x="28397" y="39284"/>
                  </a:lnTo>
                  <a:lnTo>
                    <a:pt x="34896" y="34898"/>
                  </a:lnTo>
                  <a:lnTo>
                    <a:pt x="39275" y="28394"/>
                  </a:lnTo>
                  <a:lnTo>
                    <a:pt x="40881" y="20434"/>
                  </a:lnTo>
                  <a:lnTo>
                    <a:pt x="39275" y="12478"/>
                  </a:lnTo>
                  <a:lnTo>
                    <a:pt x="34896" y="5983"/>
                  </a:lnTo>
                  <a:lnTo>
                    <a:pt x="28397" y="1605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289583" y="5461596"/>
              <a:ext cx="63500" cy="523240"/>
            </a:xfrm>
            <a:custGeom>
              <a:avLst/>
              <a:gdLst/>
              <a:ahLst/>
              <a:cxnLst/>
              <a:rect l="l" t="t" r="r" b="b"/>
              <a:pathLst>
                <a:path w="63500" h="523239">
                  <a:moveTo>
                    <a:pt x="16967" y="3797"/>
                  </a:moveTo>
                  <a:lnTo>
                    <a:pt x="13182" y="0"/>
                  </a:lnTo>
                  <a:lnTo>
                    <a:pt x="3797" y="0"/>
                  </a:lnTo>
                  <a:lnTo>
                    <a:pt x="0" y="3797"/>
                  </a:lnTo>
                  <a:lnTo>
                    <a:pt x="0" y="8496"/>
                  </a:lnTo>
                  <a:lnTo>
                    <a:pt x="0" y="13182"/>
                  </a:lnTo>
                  <a:lnTo>
                    <a:pt x="3797" y="16979"/>
                  </a:lnTo>
                  <a:lnTo>
                    <a:pt x="13182" y="16979"/>
                  </a:lnTo>
                  <a:lnTo>
                    <a:pt x="16967" y="13182"/>
                  </a:lnTo>
                  <a:lnTo>
                    <a:pt x="16967" y="3797"/>
                  </a:lnTo>
                  <a:close/>
                </a:path>
                <a:path w="63500" h="523239">
                  <a:moveTo>
                    <a:pt x="63157" y="502666"/>
                  </a:moveTo>
                  <a:lnTo>
                    <a:pt x="61544" y="494715"/>
                  </a:lnTo>
                  <a:lnTo>
                    <a:pt x="57175" y="488226"/>
                  </a:lnTo>
                  <a:lnTo>
                    <a:pt x="50673" y="483844"/>
                  </a:lnTo>
                  <a:lnTo>
                    <a:pt x="42710" y="482231"/>
                  </a:lnTo>
                  <a:lnTo>
                    <a:pt x="34747" y="483844"/>
                  </a:lnTo>
                  <a:lnTo>
                    <a:pt x="28257" y="488226"/>
                  </a:lnTo>
                  <a:lnTo>
                    <a:pt x="23876" y="494715"/>
                  </a:lnTo>
                  <a:lnTo>
                    <a:pt x="22275" y="502666"/>
                  </a:lnTo>
                  <a:lnTo>
                    <a:pt x="23876" y="510628"/>
                  </a:lnTo>
                  <a:lnTo>
                    <a:pt x="28257" y="517131"/>
                  </a:lnTo>
                  <a:lnTo>
                    <a:pt x="34747" y="521525"/>
                  </a:lnTo>
                  <a:lnTo>
                    <a:pt x="42710" y="523125"/>
                  </a:lnTo>
                  <a:lnTo>
                    <a:pt x="50673" y="521525"/>
                  </a:lnTo>
                  <a:lnTo>
                    <a:pt x="57175" y="517131"/>
                  </a:lnTo>
                  <a:lnTo>
                    <a:pt x="61544" y="510628"/>
                  </a:lnTo>
                  <a:lnTo>
                    <a:pt x="63157" y="5026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89593" y="546159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0" y="8496"/>
                  </a:moveTo>
                  <a:lnTo>
                    <a:pt x="0" y="3797"/>
                  </a:lnTo>
                  <a:lnTo>
                    <a:pt x="3797" y="0"/>
                  </a:lnTo>
                  <a:lnTo>
                    <a:pt x="8483" y="0"/>
                  </a:lnTo>
                  <a:lnTo>
                    <a:pt x="13182" y="0"/>
                  </a:lnTo>
                  <a:lnTo>
                    <a:pt x="16967" y="3797"/>
                  </a:lnTo>
                  <a:lnTo>
                    <a:pt x="16967" y="8496"/>
                  </a:lnTo>
                  <a:lnTo>
                    <a:pt x="16967" y="13182"/>
                  </a:lnTo>
                  <a:lnTo>
                    <a:pt x="13182" y="16979"/>
                  </a:lnTo>
                  <a:lnTo>
                    <a:pt x="8483" y="16979"/>
                  </a:lnTo>
                  <a:lnTo>
                    <a:pt x="3797" y="16979"/>
                  </a:lnTo>
                  <a:lnTo>
                    <a:pt x="0" y="13182"/>
                  </a:lnTo>
                  <a:lnTo>
                    <a:pt x="0" y="8496"/>
                  </a:lnTo>
                  <a:close/>
                </a:path>
              </a:pathLst>
            </a:custGeom>
            <a:ln w="1096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36073" y="5451816"/>
              <a:ext cx="40005" cy="820419"/>
            </a:xfrm>
            <a:custGeom>
              <a:avLst/>
              <a:gdLst/>
              <a:ahLst/>
              <a:cxnLst/>
              <a:rect l="l" t="t" r="r" b="b"/>
              <a:pathLst>
                <a:path w="40004" h="820420">
                  <a:moveTo>
                    <a:pt x="596" y="820318"/>
                  </a:moveTo>
                  <a:lnTo>
                    <a:pt x="39623" y="781303"/>
                  </a:lnTo>
                </a:path>
                <a:path w="40004" h="820420">
                  <a:moveTo>
                    <a:pt x="0" y="73558"/>
                  </a:moveTo>
                  <a:lnTo>
                    <a:pt x="39014" y="34556"/>
                  </a:lnTo>
                </a:path>
                <a:path w="40004" h="820420">
                  <a:moveTo>
                    <a:pt x="596" y="39014"/>
                  </a:moveTo>
                  <a:lnTo>
                    <a:pt x="39623" y="0"/>
                  </a:lnTo>
                </a:path>
              </a:pathLst>
            </a:custGeom>
            <a:ln w="626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9290906" y="2218457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63"/>
          <p:cNvGrpSpPr/>
          <p:nvPr/>
        </p:nvGrpSpPr>
        <p:grpSpPr>
          <a:xfrm>
            <a:off x="8930906" y="2528388"/>
            <a:ext cx="3798570" cy="3175"/>
            <a:chOff x="3204000" y="2528387"/>
            <a:chExt cx="3798570" cy="3175"/>
          </a:xfrm>
        </p:grpSpPr>
        <p:sp>
          <p:nvSpPr>
            <p:cNvPr id="64" name="object 64"/>
            <p:cNvSpPr/>
            <p:nvPr/>
          </p:nvSpPr>
          <p:spPr>
            <a:xfrm>
              <a:off x="3204000" y="252997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636001" y="2529974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634000" y="2529974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606000" y="252997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8930906" y="2675369"/>
            <a:ext cx="3798570" cy="3175"/>
            <a:chOff x="3204000" y="2675368"/>
            <a:chExt cx="3798570" cy="3175"/>
          </a:xfrm>
        </p:grpSpPr>
        <p:sp>
          <p:nvSpPr>
            <p:cNvPr id="69" name="object 69"/>
            <p:cNvSpPr/>
            <p:nvPr/>
          </p:nvSpPr>
          <p:spPr>
            <a:xfrm>
              <a:off x="3204000" y="267695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636001" y="2676955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634000" y="2676955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606000" y="267695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8930906" y="4374887"/>
            <a:ext cx="3798570" cy="3175"/>
            <a:chOff x="3204000" y="4374886"/>
            <a:chExt cx="3798570" cy="3175"/>
          </a:xfrm>
        </p:grpSpPr>
        <p:sp>
          <p:nvSpPr>
            <p:cNvPr id="74" name="object 74"/>
            <p:cNvSpPr/>
            <p:nvPr/>
          </p:nvSpPr>
          <p:spPr>
            <a:xfrm>
              <a:off x="3204000" y="4376473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36001" y="4376473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634000" y="4376473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606000" y="437647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9218910" y="4644759"/>
            <a:ext cx="504190" cy="177165"/>
          </a:xfrm>
          <a:custGeom>
            <a:avLst/>
            <a:gdLst/>
            <a:ahLst/>
            <a:cxnLst/>
            <a:rect l="l" t="t" r="r" b="b"/>
            <a:pathLst>
              <a:path w="504189" h="177164">
                <a:moveTo>
                  <a:pt x="503999" y="0"/>
                </a:moveTo>
                <a:lnTo>
                  <a:pt x="0" y="0"/>
                </a:lnTo>
                <a:lnTo>
                  <a:pt x="0" y="176580"/>
                </a:lnTo>
                <a:lnTo>
                  <a:pt x="503999" y="176580"/>
                </a:lnTo>
                <a:lnTo>
                  <a:pt x="503999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262902" y="4644759"/>
            <a:ext cx="540385" cy="177165"/>
          </a:xfrm>
          <a:custGeom>
            <a:avLst/>
            <a:gdLst/>
            <a:ahLst/>
            <a:cxnLst/>
            <a:rect l="l" t="t" r="r" b="b"/>
            <a:pathLst>
              <a:path w="540385" h="177164">
                <a:moveTo>
                  <a:pt x="540003" y="0"/>
                </a:moveTo>
                <a:lnTo>
                  <a:pt x="0" y="0"/>
                </a:lnTo>
                <a:lnTo>
                  <a:pt x="0" y="176580"/>
                </a:lnTo>
                <a:lnTo>
                  <a:pt x="540003" y="176580"/>
                </a:lnTo>
                <a:lnTo>
                  <a:pt x="540003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362907" y="5528832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1" name="object 81"/>
          <p:cNvGraphicFramePr>
            <a:graphicFrameLocks noGrp="1"/>
          </p:cNvGraphicFramePr>
          <p:nvPr/>
        </p:nvGraphicFramePr>
        <p:xfrm>
          <a:off x="8929320" y="5838762"/>
          <a:ext cx="3798569" cy="57428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318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1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2354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31800" algn="l"/>
                        </a:tabLst>
                      </a:pPr>
                      <a:r>
                        <a:rPr sz="800" spc="-7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	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Fuerza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  <a:tabLst>
                          <a:tab pos="431800" algn="l"/>
                        </a:tabLst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	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Altura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L="431800" marR="797560" indent="-432434">
                        <a:lnSpc>
                          <a:spcPts val="1050"/>
                        </a:lnSpc>
                        <a:spcBef>
                          <a:spcPts val="5"/>
                        </a:spcBef>
                        <a:tabLst>
                          <a:tab pos="431800" algn="l"/>
                        </a:tabLst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	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cabeza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aislador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lang="es-ES"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centro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gravedad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endParaRPr sz="5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R="208279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pSp>
        <p:nvGrpSpPr>
          <p:cNvPr id="82" name="object 82"/>
          <p:cNvGrpSpPr/>
          <p:nvPr/>
        </p:nvGrpSpPr>
        <p:grpSpPr>
          <a:xfrm>
            <a:off x="8930905" y="7558838"/>
            <a:ext cx="3794760" cy="3175"/>
            <a:chOff x="3203999" y="7558837"/>
            <a:chExt cx="3794760" cy="3175"/>
          </a:xfrm>
        </p:grpSpPr>
        <p:sp>
          <p:nvSpPr>
            <p:cNvPr id="83" name="object 83"/>
            <p:cNvSpPr/>
            <p:nvPr/>
          </p:nvSpPr>
          <p:spPr>
            <a:xfrm>
              <a:off x="3203999" y="7560424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887999" y="756042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211999" y="756042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35999" y="756042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860000" y="756042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184000" y="756042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508000" y="756042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832000" y="7560424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220800" y="7560424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609599" y="7560424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8930905" y="7741818"/>
            <a:ext cx="3794760" cy="3175"/>
            <a:chOff x="3203999" y="7741817"/>
            <a:chExt cx="3794760" cy="3175"/>
          </a:xfrm>
        </p:grpSpPr>
        <p:sp>
          <p:nvSpPr>
            <p:cNvPr id="94" name="object 94"/>
            <p:cNvSpPr/>
            <p:nvPr/>
          </p:nvSpPr>
          <p:spPr>
            <a:xfrm>
              <a:off x="3203999" y="7743404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887999" y="774340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211999" y="774340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535999" y="774340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860000" y="774340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184000" y="774340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508000" y="774340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832000" y="7743404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220800" y="7743404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609599" y="7743404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8930905" y="7924798"/>
            <a:ext cx="3794760" cy="3175"/>
            <a:chOff x="3203999" y="7924797"/>
            <a:chExt cx="3794760" cy="3175"/>
          </a:xfrm>
        </p:grpSpPr>
        <p:sp>
          <p:nvSpPr>
            <p:cNvPr id="105" name="object 105"/>
            <p:cNvSpPr/>
            <p:nvPr/>
          </p:nvSpPr>
          <p:spPr>
            <a:xfrm>
              <a:off x="3203999" y="7926385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887999" y="792638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211999" y="792638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535999" y="792638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860000" y="792638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184000" y="792638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508000" y="792638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832000" y="7926385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220800" y="7926385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609599" y="7926385"/>
              <a:ext cx="389255" cy="0"/>
            </a:xfrm>
            <a:custGeom>
              <a:avLst/>
              <a:gdLst/>
              <a:ahLst/>
              <a:cxnLst/>
              <a:rect l="l" t="t" r="r" b="b"/>
              <a:pathLst>
                <a:path w="389254">
                  <a:moveTo>
                    <a:pt x="0" y="0"/>
                  </a:moveTo>
                  <a:lnTo>
                    <a:pt x="3887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" name="object 115"/>
          <p:cNvSpPr/>
          <p:nvPr/>
        </p:nvSpPr>
        <p:spPr>
          <a:xfrm>
            <a:off x="9146901" y="8194676"/>
            <a:ext cx="504190" cy="177165"/>
          </a:xfrm>
          <a:custGeom>
            <a:avLst/>
            <a:gdLst/>
            <a:ahLst/>
            <a:cxnLst/>
            <a:rect l="l" t="t" r="r" b="b"/>
            <a:pathLst>
              <a:path w="504189" h="177165">
                <a:moveTo>
                  <a:pt x="503999" y="0"/>
                </a:moveTo>
                <a:lnTo>
                  <a:pt x="0" y="0"/>
                </a:lnTo>
                <a:lnTo>
                  <a:pt x="0" y="176580"/>
                </a:lnTo>
                <a:lnTo>
                  <a:pt x="503999" y="176580"/>
                </a:lnTo>
                <a:lnTo>
                  <a:pt x="503999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9974904" y="8194676"/>
            <a:ext cx="540385" cy="177165"/>
          </a:xfrm>
          <a:custGeom>
            <a:avLst/>
            <a:gdLst/>
            <a:ahLst/>
            <a:cxnLst/>
            <a:rect l="l" t="t" r="r" b="b"/>
            <a:pathLst>
              <a:path w="540385" h="177165">
                <a:moveTo>
                  <a:pt x="540003" y="0"/>
                </a:moveTo>
                <a:lnTo>
                  <a:pt x="0" y="0"/>
                </a:lnTo>
                <a:lnTo>
                  <a:pt x="0" y="176580"/>
                </a:lnTo>
                <a:lnTo>
                  <a:pt x="540003" y="176580"/>
                </a:lnTo>
                <a:lnTo>
                  <a:pt x="540003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0802906" y="8194676"/>
            <a:ext cx="540385" cy="177165"/>
          </a:xfrm>
          <a:custGeom>
            <a:avLst/>
            <a:gdLst/>
            <a:ahLst/>
            <a:cxnLst/>
            <a:rect l="l" t="t" r="r" b="b"/>
            <a:pathLst>
              <a:path w="540385" h="177165">
                <a:moveTo>
                  <a:pt x="540003" y="0"/>
                </a:moveTo>
                <a:lnTo>
                  <a:pt x="0" y="0"/>
                </a:lnTo>
                <a:lnTo>
                  <a:pt x="0" y="176580"/>
                </a:lnTo>
                <a:lnTo>
                  <a:pt x="540003" y="176580"/>
                </a:lnTo>
                <a:lnTo>
                  <a:pt x="540003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9146902" y="8904656"/>
            <a:ext cx="540385" cy="177165"/>
          </a:xfrm>
          <a:custGeom>
            <a:avLst/>
            <a:gdLst/>
            <a:ahLst/>
            <a:cxnLst/>
            <a:rect l="l" t="t" r="r" b="b"/>
            <a:pathLst>
              <a:path w="540385" h="177165">
                <a:moveTo>
                  <a:pt x="540003" y="0"/>
                </a:moveTo>
                <a:lnTo>
                  <a:pt x="0" y="0"/>
                </a:lnTo>
                <a:lnTo>
                  <a:pt x="0" y="176580"/>
                </a:lnTo>
                <a:lnTo>
                  <a:pt x="540003" y="176580"/>
                </a:lnTo>
                <a:lnTo>
                  <a:pt x="540003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9254903" y="9366988"/>
            <a:ext cx="540385" cy="177165"/>
          </a:xfrm>
          <a:custGeom>
            <a:avLst/>
            <a:gdLst/>
            <a:ahLst/>
            <a:cxnLst/>
            <a:rect l="l" t="t" r="r" b="b"/>
            <a:pathLst>
              <a:path w="540385" h="177165">
                <a:moveTo>
                  <a:pt x="540003" y="0"/>
                </a:moveTo>
                <a:lnTo>
                  <a:pt x="0" y="0"/>
                </a:lnTo>
                <a:lnTo>
                  <a:pt x="0" y="176580"/>
                </a:lnTo>
                <a:lnTo>
                  <a:pt x="540003" y="176580"/>
                </a:lnTo>
                <a:lnTo>
                  <a:pt x="540003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9967702" y="7141782"/>
            <a:ext cx="619760" cy="131445"/>
          </a:xfrm>
          <a:custGeom>
            <a:avLst/>
            <a:gdLst/>
            <a:ahLst/>
            <a:cxnLst/>
            <a:rect l="l" t="t" r="r" b="b"/>
            <a:pathLst>
              <a:path w="619760" h="131445">
                <a:moveTo>
                  <a:pt x="619201" y="0"/>
                </a:moveTo>
                <a:lnTo>
                  <a:pt x="0" y="0"/>
                </a:lnTo>
                <a:lnTo>
                  <a:pt x="0" y="131216"/>
                </a:lnTo>
                <a:lnTo>
                  <a:pt x="619201" y="131216"/>
                </a:lnTo>
                <a:lnTo>
                  <a:pt x="619201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" name="object 121"/>
          <p:cNvGrpSpPr/>
          <p:nvPr/>
        </p:nvGrpSpPr>
        <p:grpSpPr>
          <a:xfrm>
            <a:off x="11442630" y="6155741"/>
            <a:ext cx="864235" cy="108585"/>
            <a:chOff x="5715723" y="6155740"/>
            <a:chExt cx="864235" cy="108585"/>
          </a:xfrm>
        </p:grpSpPr>
        <p:sp>
          <p:nvSpPr>
            <p:cNvPr id="122" name="object 122"/>
            <p:cNvSpPr/>
            <p:nvPr/>
          </p:nvSpPr>
          <p:spPr>
            <a:xfrm>
              <a:off x="5716993" y="6157010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861466" y="0"/>
                  </a:moveTo>
                  <a:lnTo>
                    <a:pt x="0" y="0"/>
                  </a:lnTo>
                  <a:lnTo>
                    <a:pt x="0" y="105473"/>
                  </a:lnTo>
                  <a:lnTo>
                    <a:pt x="861466" y="105473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716993" y="6157010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0" y="105473"/>
                  </a:moveTo>
                  <a:lnTo>
                    <a:pt x="861466" y="105473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105473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8918207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3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302901" y="1728001"/>
            <a:ext cx="2484120" cy="333425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0" rIns="0" bIns="0" rtlCol="0">
            <a:spAutoFit/>
          </a:bodyPr>
          <a:lstStyle/>
          <a:p>
            <a:pPr marL="50800" marR="494665">
              <a:lnSpc>
                <a:spcPts val="1300"/>
              </a:lnSpc>
            </a:pPr>
            <a:r>
              <a:rPr sz="7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Tenemos </a:t>
            </a:r>
            <a:r>
              <a:rPr sz="70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que</a:t>
            </a:r>
            <a:r>
              <a:rPr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comprobar</a:t>
            </a:r>
            <a:r>
              <a:rPr sz="7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FFFFFF"/>
                </a:solidFill>
                <a:latin typeface="Microsoft Sans Serif"/>
                <a:cs typeface="Microsoft Sans Serif"/>
              </a:rPr>
              <a:t>si</a:t>
            </a:r>
            <a:r>
              <a:rPr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FFFFFF"/>
                </a:solidFill>
                <a:latin typeface="Microsoft Sans Serif"/>
                <a:cs typeface="Microsoft Sans Serif"/>
              </a:rPr>
              <a:t>las</a:t>
            </a:r>
            <a:r>
              <a:rPr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barras</a:t>
            </a:r>
            <a:r>
              <a:rPr lang="es-ES"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elegidas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resisten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FFFFFF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fuerzas</a:t>
            </a:r>
            <a:r>
              <a:rPr sz="7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electrodinámicas.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918206" y="1701078"/>
            <a:ext cx="3526790" cy="318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Fuerzas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entre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conductores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montados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paralelo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56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dadas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9339083" y="2048885"/>
            <a:ext cx="139065" cy="140423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00" i="1" spc="20" dirty="0">
                <a:solidFill>
                  <a:srgbClr val="3FAC39"/>
                </a:solidFill>
                <a:latin typeface="Arial"/>
                <a:cs typeface="Arial"/>
              </a:rPr>
              <a:t>yo</a:t>
            </a:r>
            <a:endParaRPr sz="8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974289" y="2206926"/>
            <a:ext cx="5841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318966" y="2229938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d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9526955" y="2186098"/>
            <a:ext cx="1333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</a:t>
            </a:r>
            <a:r>
              <a:rPr sz="4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45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n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8892807" y="2141649"/>
            <a:ext cx="9810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  <a:tabLst>
                <a:tab pos="554355" algn="l"/>
              </a:tabLst>
            </a:pPr>
            <a:r>
              <a:rPr sz="1125" spc="-104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1125" spc="-7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15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125" spc="-7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15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1125" spc="-7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30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1125" baseline="7407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8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8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800" spc="-1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x10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-8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8918207" y="2322748"/>
            <a:ext cx="198755" cy="350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200"/>
              </a:lnSpc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4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8892803" y="2706151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22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9350206" y="2539356"/>
            <a:ext cx="1087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expresada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9350205" y="2658445"/>
            <a:ext cx="292862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571048" y="2888830"/>
            <a:ext cx="1949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7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din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7145728" y="2730585"/>
            <a:ext cx="645160" cy="349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050" marR="5080" indent="-6985">
              <a:lnSpc>
                <a:spcPct val="125000"/>
              </a:lnSpc>
              <a:spcBef>
                <a:spcPts val="100"/>
              </a:spcBef>
              <a:tabLst>
                <a:tab pos="248920" algn="l"/>
                <a:tab pos="427990" algn="l"/>
              </a:tabLst>
            </a:pPr>
            <a:r>
              <a:rPr sz="8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50" dirty="0">
                <a:solidFill>
                  <a:srgbClr val="3FAC39"/>
                </a:solidFill>
                <a:latin typeface="Times New Roman"/>
                <a:cs typeface="Times New Roman"/>
              </a:rPr>
              <a:t>	</a:t>
            </a:r>
            <a:r>
              <a:rPr lang="es-ES" sz="8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850" u="sng" spc="3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850" u="sng" spc="-3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F1</a:t>
            </a:r>
            <a:r>
              <a:rPr lang="es-ES" sz="850" u="sng" spc="-3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F1</a:t>
            </a:r>
            <a:endParaRPr sz="850" dirty="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854206" y="3048843"/>
            <a:ext cx="5257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4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450" u="sng" spc="-55" dirty="0" err="1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S</a:t>
            </a:r>
            <a:r>
              <a:rPr sz="250" u="sng" spc="5" dirty="0" err="1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Carolina</a:t>
            </a:r>
            <a:r>
              <a:rPr sz="2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2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sz="4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kx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870970" y="3198245"/>
            <a:ext cx="20320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500" spc="-105" dirty="0">
                <a:solidFill>
                  <a:srgbClr val="3FAC39"/>
                </a:solidFill>
                <a:latin typeface="Lucida Sans Unicode"/>
                <a:cs typeface="Lucida Sans Unicode"/>
              </a:rPr>
              <a:t>√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0363824" y="3137134"/>
            <a:ext cx="8191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th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7822010" y="3082475"/>
            <a:ext cx="1949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7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din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9350206" y="3065504"/>
            <a:ext cx="337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kx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9378755" y="3137134"/>
            <a:ext cx="1111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din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868601" y="3404279"/>
            <a:ext cx="18859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30" dirty="0">
                <a:solidFill>
                  <a:srgbClr val="171817"/>
                </a:solidFill>
                <a:latin typeface="Microsoft Sans Serif"/>
                <a:cs typeface="Microsoft Sans Serif"/>
              </a:rPr>
              <a:t>yo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6778662" y="3543959"/>
            <a:ext cx="11557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65" dirty="0">
                <a:solidFill>
                  <a:srgbClr val="171817"/>
                </a:solidFill>
                <a:latin typeface="Microsoft Sans Serif"/>
                <a:cs typeface="Microsoft Sans Serif"/>
              </a:rPr>
              <a:t>d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8918202" y="4091880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endParaRPr sz="800">
              <a:latin typeface="Microsoft Sans Serif"/>
              <a:cs typeface="Microsoft Sans Serif"/>
            </a:endParaRPr>
          </a:p>
        </p:txBody>
      </p:sp>
      <p:graphicFrame>
        <p:nvGraphicFramePr>
          <p:cNvPr id="148" name="object 148"/>
          <p:cNvGraphicFramePr>
            <a:graphicFrameLocks noGrp="1"/>
          </p:cNvGraphicFramePr>
          <p:nvPr/>
        </p:nvGraphicFramePr>
        <p:xfrm>
          <a:off x="8929318" y="3359657"/>
          <a:ext cx="3798569" cy="73489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318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1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2354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46979">
                <a:tc>
                  <a:txBody>
                    <a:bodyPr/>
                    <a:lstStyle/>
                    <a:p>
                      <a:pPr>
                        <a:lnSpc>
                          <a:spcPts val="910"/>
                        </a:lnSpc>
                        <a:spcBef>
                          <a:spcPts val="70"/>
                        </a:spcBef>
                        <a:tabLst>
                          <a:tab pos="431800" algn="l"/>
                        </a:tabLst>
                      </a:pPr>
                      <a:r>
                        <a:rPr sz="800" spc="-9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	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Potencia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cortocircuito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red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67310">
                        <a:lnSpc>
                          <a:spcPts val="75"/>
                        </a:lnSpc>
                      </a:pP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Carolina</a:t>
                      </a:r>
                      <a:r>
                        <a:rPr sz="2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2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2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Sur</a:t>
                      </a:r>
                      <a:endParaRPr sz="2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31800" algn="l"/>
                        </a:tabLst>
                      </a:pPr>
                      <a:r>
                        <a:rPr sz="1200" spc="52" baseline="-10416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675" spc="52" baseline="-18518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th	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soportada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corta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Brazos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  <a:tabLst>
                          <a:tab pos="431800" algn="l"/>
                        </a:tabLst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Ud.	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sz="4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funcionamiento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31800" algn="l"/>
                        </a:tabLst>
                      </a:pPr>
                      <a:r>
                        <a:rPr sz="800" i="1" spc="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yo	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aisladores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  <a:tabLst>
                          <a:tab pos="431800" algn="l"/>
                        </a:tabLst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	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49" name="object 149"/>
          <p:cNvSpPr txBox="1"/>
          <p:nvPr/>
        </p:nvSpPr>
        <p:spPr>
          <a:xfrm>
            <a:off x="9350205" y="4076314"/>
            <a:ext cx="324866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2,5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Hz;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2,6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2,7</a:t>
            </a:r>
            <a:r>
              <a:rPr sz="600" spc="1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ms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7040823" y="4407682"/>
            <a:ext cx="11557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65" dirty="0">
                <a:solidFill>
                  <a:srgbClr val="171817"/>
                </a:solidFill>
                <a:latin typeface="Microsoft Sans Serif"/>
                <a:cs typeface="Microsoft Sans Serif"/>
              </a:rPr>
              <a:t>d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8918207" y="4517763"/>
            <a:ext cx="3270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Donación: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8918207" y="4682914"/>
            <a:ext cx="1974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4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din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9738828" y="4662592"/>
            <a:ext cx="3213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0818814" y="4656243"/>
            <a:ext cx="2222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daN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8918208" y="4981802"/>
            <a:ext cx="2130425" cy="349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Fuerzas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cabeza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apoyos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conductos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805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apoyo: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6401470" y="5237780"/>
            <a:ext cx="2914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e/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9401619" y="5363733"/>
            <a:ext cx="2216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H+h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9475683" y="5540313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7250934" y="5327496"/>
            <a:ext cx="12953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F1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8892803" y="5445673"/>
            <a:ext cx="344170" cy="3752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2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75" spc="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675" baseline="-30864">
              <a:latin typeface="Microsoft Sans Serif"/>
              <a:cs typeface="Microsoft Sans Serif"/>
            </a:endParaRPr>
          </a:p>
          <a:p>
            <a:pPr marL="38100">
              <a:spcBef>
                <a:spcPts val="895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7471545" y="5525652"/>
            <a:ext cx="749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6249165" y="5786097"/>
            <a:ext cx="844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7063553" y="5823171"/>
            <a:ext cx="7975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43865" algn="l"/>
              </a:tabLst>
            </a:pPr>
            <a:r>
              <a:rPr sz="7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u="sng" spc="1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Apoyo</a:t>
            </a:r>
            <a:r>
              <a:rPr sz="700" u="sng" spc="4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 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8918206" y="6515286"/>
            <a:ext cx="3387090" cy="624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8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fuerzas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hay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apoyos.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6599"/>
              </a:lnSpc>
              <a:spcBef>
                <a:spcPts val="545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 </a:t>
            </a:r>
            <a:r>
              <a:rPr sz="7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F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absorbida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fuerza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calculada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F1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capítulo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anterior)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multiplicada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un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 </a:t>
            </a:r>
            <a:r>
              <a:rPr sz="7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kn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varía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totalnortede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equidistantes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instalen.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8918207" y="7139737"/>
            <a:ext cx="98488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0615527" y="7177838"/>
            <a:ext cx="18478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8918206" y="7279438"/>
            <a:ext cx="26581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sabemosNORTE,definamosk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ayuda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8918206" y="7638605"/>
            <a:ext cx="12318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8918205" y="7815235"/>
            <a:ext cx="1143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2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9602176" y="7575105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9602206" y="7514044"/>
            <a:ext cx="966469" cy="391795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336550">
              <a:spcBef>
                <a:spcPts val="580"/>
              </a:spcBef>
              <a:tabLst>
                <a:tab pos="660400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	4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80"/>
              </a:spcBef>
              <a:tabLst>
                <a:tab pos="336550" algn="l"/>
              </a:tabLst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0,5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1,25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1,10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1,14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0574206" y="7575105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14" dirty="0">
                <a:solidFill>
                  <a:srgbClr val="171514"/>
                </a:solidFill>
                <a:latin typeface="Lucida Sans Unicode"/>
                <a:cs typeface="Lucida Sans Unicode"/>
              </a:rPr>
              <a:t>≥5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8918235" y="8067659"/>
            <a:ext cx="3270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Donación: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0530814" y="8244251"/>
            <a:ext cx="24892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(k</a:t>
            </a: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5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5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8918205" y="8206152"/>
            <a:ext cx="26631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760730" algn="l"/>
                <a:tab pos="2453005" algn="l"/>
              </a:tabLst>
            </a:pPr>
            <a:r>
              <a:rPr sz="800" spc="-75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8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50" spc="-50" dirty="0">
                <a:solidFill>
                  <a:srgbClr val="3FAC39"/>
                </a:solidFill>
                <a:latin typeface="Microsoft Sans Serif"/>
                <a:cs typeface="Microsoft Sans Serif"/>
              </a:rPr>
              <a:t>(F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daN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8918192" y="8466005"/>
            <a:ext cx="3502660" cy="105854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encontrada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compararse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22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aplicaremos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seguridad:</a:t>
            </a:r>
            <a:endParaRPr sz="7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6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flexión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484"/>
              </a:spcBef>
              <a:tabLst>
                <a:tab pos="796925" algn="l"/>
              </a:tabLst>
            </a:pP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F'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daN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89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Comprobar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F'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&gt;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endParaRPr sz="550">
              <a:latin typeface="Microsoft Sans Serif"/>
              <a:cs typeface="Microsoft Sans Serif"/>
            </a:endParaRPr>
          </a:p>
          <a:p>
            <a:pPr marL="142875" indent="-130810">
              <a:spcBef>
                <a:spcPts val="390"/>
              </a:spcBef>
              <a:buClr>
                <a:srgbClr val="3FAC39"/>
              </a:buClr>
              <a:buSzPct val="145454"/>
              <a:buChar char="•"/>
              <a:tabLst>
                <a:tab pos="143510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tenemos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coeficiente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525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F'/</a:t>
            </a:r>
            <a:r>
              <a:rPr sz="7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6147391" y="5340042"/>
            <a:ext cx="123111" cy="23622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DE59020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154179" y="263253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DM107949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75464" y="2831019"/>
            <a:ext cx="577850" cy="496570"/>
            <a:chOff x="748558" y="2831019"/>
            <a:chExt cx="577850" cy="496570"/>
          </a:xfrm>
        </p:grpSpPr>
        <p:sp>
          <p:nvSpPr>
            <p:cNvPr id="3" name="object 3"/>
            <p:cNvSpPr/>
            <p:nvPr/>
          </p:nvSpPr>
          <p:spPr>
            <a:xfrm>
              <a:off x="902512" y="2919933"/>
              <a:ext cx="360045" cy="86995"/>
            </a:xfrm>
            <a:custGeom>
              <a:avLst/>
              <a:gdLst/>
              <a:ahLst/>
              <a:cxnLst/>
              <a:rect l="l" t="t" r="r" b="b"/>
              <a:pathLst>
                <a:path w="360044" h="86994">
                  <a:moveTo>
                    <a:pt x="359892" y="0"/>
                  </a:moveTo>
                  <a:lnTo>
                    <a:pt x="0" y="0"/>
                  </a:lnTo>
                  <a:lnTo>
                    <a:pt x="0" y="86804"/>
                  </a:lnTo>
                  <a:lnTo>
                    <a:pt x="359892" y="86804"/>
                  </a:lnTo>
                  <a:lnTo>
                    <a:pt x="359892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902507" y="2919944"/>
              <a:ext cx="360045" cy="86995"/>
            </a:xfrm>
            <a:custGeom>
              <a:avLst/>
              <a:gdLst/>
              <a:ahLst/>
              <a:cxnLst/>
              <a:rect l="l" t="t" r="r" b="b"/>
              <a:pathLst>
                <a:path w="360044" h="86994">
                  <a:moveTo>
                    <a:pt x="0" y="0"/>
                  </a:moveTo>
                  <a:lnTo>
                    <a:pt x="359892" y="0"/>
                  </a:lnTo>
                  <a:lnTo>
                    <a:pt x="359892" y="86804"/>
                  </a:lnTo>
                  <a:lnTo>
                    <a:pt x="0" y="86804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82454" y="2831019"/>
              <a:ext cx="0" cy="368300"/>
            </a:xfrm>
            <a:custGeom>
              <a:avLst/>
              <a:gdLst/>
              <a:ahLst/>
              <a:cxnLst/>
              <a:rect l="l" t="t" r="r" b="b"/>
              <a:pathLst>
                <a:path h="368300">
                  <a:moveTo>
                    <a:pt x="0" y="0"/>
                  </a:moveTo>
                  <a:lnTo>
                    <a:pt x="0" y="368300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48558" y="2919944"/>
              <a:ext cx="154305" cy="407670"/>
            </a:xfrm>
            <a:custGeom>
              <a:avLst/>
              <a:gdLst/>
              <a:ahLst/>
              <a:cxnLst/>
              <a:rect l="l" t="t" r="r" b="b"/>
              <a:pathLst>
                <a:path w="154305" h="407670">
                  <a:moveTo>
                    <a:pt x="153949" y="0"/>
                  </a:moveTo>
                  <a:lnTo>
                    <a:pt x="0" y="0"/>
                  </a:lnTo>
                </a:path>
                <a:path w="154305" h="407670">
                  <a:moveTo>
                    <a:pt x="153949" y="86791"/>
                  </a:moveTo>
                  <a:lnTo>
                    <a:pt x="0" y="86791"/>
                  </a:lnTo>
                </a:path>
                <a:path w="154305" h="407670">
                  <a:moveTo>
                    <a:pt x="153949" y="86791"/>
                  </a:moveTo>
                  <a:lnTo>
                    <a:pt x="153949" y="407123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06000" y="3291610"/>
              <a:ext cx="354330" cy="31750"/>
            </a:xfrm>
            <a:custGeom>
              <a:avLst/>
              <a:gdLst/>
              <a:ahLst/>
              <a:cxnLst/>
              <a:rect l="l" t="t" r="r" b="b"/>
              <a:pathLst>
                <a:path w="354330" h="31750">
                  <a:moveTo>
                    <a:pt x="45046" y="31330"/>
                  </a:moveTo>
                  <a:lnTo>
                    <a:pt x="0" y="15659"/>
                  </a:lnTo>
                  <a:lnTo>
                    <a:pt x="45046" y="0"/>
                  </a:lnTo>
                </a:path>
                <a:path w="354330" h="31750">
                  <a:moveTo>
                    <a:pt x="308660" y="0"/>
                  </a:moveTo>
                  <a:lnTo>
                    <a:pt x="353707" y="15659"/>
                  </a:lnTo>
                  <a:lnTo>
                    <a:pt x="308660" y="3133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62400" y="3006736"/>
              <a:ext cx="0" cy="320675"/>
            </a:xfrm>
            <a:custGeom>
              <a:avLst/>
              <a:gdLst/>
              <a:ahLst/>
              <a:cxnLst/>
              <a:rect l="l" t="t" r="r" b="b"/>
              <a:pathLst>
                <a:path h="320675">
                  <a:moveTo>
                    <a:pt x="0" y="0"/>
                  </a:moveTo>
                  <a:lnTo>
                    <a:pt x="0" y="320332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56279" y="2880778"/>
              <a:ext cx="31750" cy="45085"/>
            </a:xfrm>
            <a:custGeom>
              <a:avLst/>
              <a:gdLst/>
              <a:ahLst/>
              <a:cxnLst/>
              <a:rect l="l" t="t" r="r" b="b"/>
              <a:pathLst>
                <a:path w="31750" h="45085">
                  <a:moveTo>
                    <a:pt x="31343" y="0"/>
                  </a:moveTo>
                  <a:lnTo>
                    <a:pt x="15671" y="45034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71951" y="2850705"/>
              <a:ext cx="0" cy="69850"/>
            </a:xfrm>
            <a:custGeom>
              <a:avLst/>
              <a:gdLst/>
              <a:ahLst/>
              <a:cxnLst/>
              <a:rect l="l" t="t" r="r" b="b"/>
              <a:pathLst>
                <a:path h="69850">
                  <a:moveTo>
                    <a:pt x="0" y="0"/>
                  </a:moveTo>
                  <a:lnTo>
                    <a:pt x="0" y="6924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756279" y="3002291"/>
              <a:ext cx="31750" cy="45085"/>
            </a:xfrm>
            <a:custGeom>
              <a:avLst/>
              <a:gdLst/>
              <a:ahLst/>
              <a:cxnLst/>
              <a:rect l="l" t="t" r="r" b="b"/>
              <a:pathLst>
                <a:path w="31750" h="45085">
                  <a:moveTo>
                    <a:pt x="0" y="45046"/>
                  </a:moveTo>
                  <a:lnTo>
                    <a:pt x="15671" y="0"/>
                  </a:lnTo>
                  <a:lnTo>
                    <a:pt x="31343" y="45046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71951" y="2919944"/>
              <a:ext cx="0" cy="154305"/>
            </a:xfrm>
            <a:custGeom>
              <a:avLst/>
              <a:gdLst/>
              <a:ahLst/>
              <a:cxnLst/>
              <a:rect l="l" t="t" r="r" b="b"/>
              <a:pathLst>
                <a:path h="154305">
                  <a:moveTo>
                    <a:pt x="0" y="153758"/>
                  </a:moveTo>
                  <a:lnTo>
                    <a:pt x="0" y="88226"/>
                  </a:lnTo>
                </a:path>
                <a:path h="154305">
                  <a:moveTo>
                    <a:pt x="0" y="0"/>
                  </a:moveTo>
                  <a:lnTo>
                    <a:pt x="0" y="88226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37699" y="3131564"/>
              <a:ext cx="45085" cy="31750"/>
            </a:xfrm>
            <a:custGeom>
              <a:avLst/>
              <a:gdLst/>
              <a:ahLst/>
              <a:cxnLst/>
              <a:rect l="l" t="t" r="r" b="b"/>
              <a:pathLst>
                <a:path w="45084" h="31750">
                  <a:moveTo>
                    <a:pt x="0" y="0"/>
                  </a:moveTo>
                  <a:lnTo>
                    <a:pt x="45046" y="15671"/>
                  </a:lnTo>
                  <a:lnTo>
                    <a:pt x="0" y="3133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021214" y="3147238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80">
                  <a:moveTo>
                    <a:pt x="0" y="0"/>
                  </a:moveTo>
                  <a:lnTo>
                    <a:pt x="55651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59111" y="3131564"/>
              <a:ext cx="45085" cy="31750"/>
            </a:xfrm>
            <a:custGeom>
              <a:avLst/>
              <a:gdLst/>
              <a:ahLst/>
              <a:cxnLst/>
              <a:rect l="l" t="t" r="r" b="b"/>
              <a:pathLst>
                <a:path w="45084" h="31750">
                  <a:moveTo>
                    <a:pt x="45034" y="31330"/>
                  </a:moveTo>
                  <a:lnTo>
                    <a:pt x="0" y="15671"/>
                  </a:lnTo>
                  <a:lnTo>
                    <a:pt x="45034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076866" y="3147238"/>
              <a:ext cx="249554" cy="0"/>
            </a:xfrm>
            <a:custGeom>
              <a:avLst/>
              <a:gdLst/>
              <a:ahLst/>
              <a:cxnLst/>
              <a:rect l="l" t="t" r="r" b="b"/>
              <a:pathLst>
                <a:path w="249555">
                  <a:moveTo>
                    <a:pt x="249123" y="0"/>
                  </a:moveTo>
                  <a:lnTo>
                    <a:pt x="188125" y="0"/>
                  </a:lnTo>
                </a:path>
                <a:path w="249555">
                  <a:moveTo>
                    <a:pt x="0" y="0"/>
                  </a:moveTo>
                  <a:lnTo>
                    <a:pt x="188125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7677228" y="2913646"/>
            <a:ext cx="372745" cy="99695"/>
            <a:chOff x="1950321" y="2913645"/>
            <a:chExt cx="372745" cy="99695"/>
          </a:xfrm>
        </p:grpSpPr>
        <p:sp>
          <p:nvSpPr>
            <p:cNvPr id="18" name="object 18"/>
            <p:cNvSpPr/>
            <p:nvPr/>
          </p:nvSpPr>
          <p:spPr>
            <a:xfrm>
              <a:off x="1956625" y="2919933"/>
              <a:ext cx="360045" cy="86995"/>
            </a:xfrm>
            <a:custGeom>
              <a:avLst/>
              <a:gdLst/>
              <a:ahLst/>
              <a:cxnLst/>
              <a:rect l="l" t="t" r="r" b="b"/>
              <a:pathLst>
                <a:path w="360044" h="86994">
                  <a:moveTo>
                    <a:pt x="359892" y="0"/>
                  </a:moveTo>
                  <a:lnTo>
                    <a:pt x="0" y="0"/>
                  </a:lnTo>
                  <a:lnTo>
                    <a:pt x="0" y="86804"/>
                  </a:lnTo>
                  <a:lnTo>
                    <a:pt x="359892" y="86804"/>
                  </a:lnTo>
                  <a:lnTo>
                    <a:pt x="359892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956620" y="2919944"/>
              <a:ext cx="360045" cy="86995"/>
            </a:xfrm>
            <a:custGeom>
              <a:avLst/>
              <a:gdLst/>
              <a:ahLst/>
              <a:cxnLst/>
              <a:rect l="l" t="t" r="r" b="b"/>
              <a:pathLst>
                <a:path w="360044" h="86994">
                  <a:moveTo>
                    <a:pt x="0" y="0"/>
                  </a:moveTo>
                  <a:lnTo>
                    <a:pt x="359892" y="0"/>
                  </a:lnTo>
                  <a:lnTo>
                    <a:pt x="359892" y="86804"/>
                  </a:lnTo>
                  <a:lnTo>
                    <a:pt x="0" y="86804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7310091" y="2556004"/>
            <a:ext cx="47625" cy="978535"/>
            <a:chOff x="1583184" y="2556003"/>
            <a:chExt cx="47625" cy="978535"/>
          </a:xfrm>
        </p:grpSpPr>
        <p:sp>
          <p:nvSpPr>
            <p:cNvPr id="21" name="object 21"/>
            <p:cNvSpPr/>
            <p:nvPr/>
          </p:nvSpPr>
          <p:spPr>
            <a:xfrm>
              <a:off x="1583184" y="2556003"/>
              <a:ext cx="47625" cy="59055"/>
            </a:xfrm>
            <a:custGeom>
              <a:avLst/>
              <a:gdLst/>
              <a:ahLst/>
              <a:cxnLst/>
              <a:rect l="l" t="t" r="r" b="b"/>
              <a:pathLst>
                <a:path w="47625" h="59055">
                  <a:moveTo>
                    <a:pt x="23507" y="0"/>
                  </a:moveTo>
                  <a:lnTo>
                    <a:pt x="0" y="58750"/>
                  </a:lnTo>
                  <a:lnTo>
                    <a:pt x="47002" y="58750"/>
                  </a:lnTo>
                  <a:lnTo>
                    <a:pt x="23507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8168" y="2610826"/>
              <a:ext cx="37465" cy="923925"/>
            </a:xfrm>
            <a:custGeom>
              <a:avLst/>
              <a:gdLst/>
              <a:ahLst/>
              <a:cxnLst/>
              <a:rect l="l" t="t" r="r" b="b"/>
              <a:pathLst>
                <a:path w="37464" h="923925">
                  <a:moveTo>
                    <a:pt x="18529" y="0"/>
                  </a:moveTo>
                  <a:lnTo>
                    <a:pt x="18529" y="923620"/>
                  </a:lnTo>
                </a:path>
                <a:path w="37464" h="923925">
                  <a:moveTo>
                    <a:pt x="546" y="855332"/>
                  </a:moveTo>
                  <a:lnTo>
                    <a:pt x="37185" y="818692"/>
                  </a:lnTo>
                </a:path>
                <a:path w="37464" h="923925">
                  <a:moveTo>
                    <a:pt x="36639" y="855332"/>
                  </a:moveTo>
                  <a:lnTo>
                    <a:pt x="0" y="818692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6861596" y="4441736"/>
            <a:ext cx="99695" cy="372745"/>
            <a:chOff x="1134689" y="4441735"/>
            <a:chExt cx="99695" cy="372745"/>
          </a:xfrm>
        </p:grpSpPr>
        <p:sp>
          <p:nvSpPr>
            <p:cNvPr id="24" name="object 24"/>
            <p:cNvSpPr/>
            <p:nvPr/>
          </p:nvSpPr>
          <p:spPr>
            <a:xfrm>
              <a:off x="1140993" y="4448035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86791" y="0"/>
                  </a:moveTo>
                  <a:lnTo>
                    <a:pt x="0" y="0"/>
                  </a:lnTo>
                  <a:lnTo>
                    <a:pt x="0" y="359892"/>
                  </a:lnTo>
                  <a:lnTo>
                    <a:pt x="86791" y="359892"/>
                  </a:lnTo>
                  <a:lnTo>
                    <a:pt x="86791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40988" y="4448034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0" y="0"/>
                  </a:moveTo>
                  <a:lnTo>
                    <a:pt x="86791" y="0"/>
                  </a:lnTo>
                  <a:lnTo>
                    <a:pt x="86791" y="359892"/>
                  </a:lnTo>
                  <a:lnTo>
                    <a:pt x="0" y="359892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7310083" y="4092701"/>
            <a:ext cx="47625" cy="1311275"/>
            <a:chOff x="1583176" y="4092700"/>
            <a:chExt cx="47625" cy="1311275"/>
          </a:xfrm>
        </p:grpSpPr>
        <p:sp>
          <p:nvSpPr>
            <p:cNvPr id="27" name="object 27"/>
            <p:cNvSpPr/>
            <p:nvPr/>
          </p:nvSpPr>
          <p:spPr>
            <a:xfrm>
              <a:off x="1583176" y="4092700"/>
              <a:ext cx="47625" cy="59055"/>
            </a:xfrm>
            <a:custGeom>
              <a:avLst/>
              <a:gdLst/>
              <a:ahLst/>
              <a:cxnLst/>
              <a:rect l="l" t="t" r="r" b="b"/>
              <a:pathLst>
                <a:path w="47625" h="59054">
                  <a:moveTo>
                    <a:pt x="23520" y="0"/>
                  </a:moveTo>
                  <a:lnTo>
                    <a:pt x="0" y="58750"/>
                  </a:lnTo>
                  <a:lnTo>
                    <a:pt x="23520" y="58750"/>
                  </a:lnTo>
                  <a:lnTo>
                    <a:pt x="47015" y="58750"/>
                  </a:lnTo>
                  <a:lnTo>
                    <a:pt x="23520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588168" y="4147526"/>
              <a:ext cx="37465" cy="1256665"/>
            </a:xfrm>
            <a:custGeom>
              <a:avLst/>
              <a:gdLst/>
              <a:ahLst/>
              <a:cxnLst/>
              <a:rect l="l" t="t" r="r" b="b"/>
              <a:pathLst>
                <a:path w="37464" h="1256664">
                  <a:moveTo>
                    <a:pt x="18529" y="0"/>
                  </a:moveTo>
                  <a:lnTo>
                    <a:pt x="18529" y="1256042"/>
                  </a:lnTo>
                </a:path>
                <a:path w="37464" h="1256664">
                  <a:moveTo>
                    <a:pt x="546" y="1187754"/>
                  </a:moveTo>
                  <a:lnTo>
                    <a:pt x="37185" y="1151128"/>
                  </a:lnTo>
                </a:path>
                <a:path w="37464" h="1256664">
                  <a:moveTo>
                    <a:pt x="36639" y="1187754"/>
                  </a:moveTo>
                  <a:lnTo>
                    <a:pt x="0" y="1151128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6518479" y="4278223"/>
            <a:ext cx="363220" cy="819785"/>
            <a:chOff x="791573" y="4278222"/>
            <a:chExt cx="363220" cy="819785"/>
          </a:xfrm>
        </p:grpSpPr>
        <p:sp>
          <p:nvSpPr>
            <p:cNvPr id="30" name="object 30"/>
            <p:cNvSpPr/>
            <p:nvPr/>
          </p:nvSpPr>
          <p:spPr>
            <a:xfrm>
              <a:off x="945527" y="4448035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86804" y="0"/>
                  </a:moveTo>
                  <a:lnTo>
                    <a:pt x="0" y="0"/>
                  </a:lnTo>
                  <a:lnTo>
                    <a:pt x="0" y="359892"/>
                  </a:lnTo>
                  <a:lnTo>
                    <a:pt x="86804" y="359892"/>
                  </a:lnTo>
                  <a:lnTo>
                    <a:pt x="86804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945522" y="4448034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0" y="0"/>
                  </a:moveTo>
                  <a:lnTo>
                    <a:pt x="86804" y="0"/>
                  </a:lnTo>
                  <a:lnTo>
                    <a:pt x="86804" y="359892"/>
                  </a:lnTo>
                  <a:lnTo>
                    <a:pt x="0" y="359892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84727" y="4278222"/>
              <a:ext cx="0" cy="591185"/>
            </a:xfrm>
            <a:custGeom>
              <a:avLst/>
              <a:gdLst/>
              <a:ahLst/>
              <a:cxnLst/>
              <a:rect l="l" t="t" r="r" b="b"/>
              <a:pathLst>
                <a:path h="591185">
                  <a:moveTo>
                    <a:pt x="0" y="0"/>
                  </a:moveTo>
                  <a:lnTo>
                    <a:pt x="0" y="591146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91573" y="4448034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5">
                  <a:moveTo>
                    <a:pt x="15394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99307" y="4408880"/>
              <a:ext cx="31750" cy="45085"/>
            </a:xfrm>
            <a:custGeom>
              <a:avLst/>
              <a:gdLst/>
              <a:ahLst/>
              <a:cxnLst/>
              <a:rect l="l" t="t" r="r" b="b"/>
              <a:pathLst>
                <a:path w="31750" h="45085">
                  <a:moveTo>
                    <a:pt x="31330" y="0"/>
                  </a:moveTo>
                  <a:lnTo>
                    <a:pt x="15671" y="45034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4979" y="4378806"/>
              <a:ext cx="0" cy="69850"/>
            </a:xfrm>
            <a:custGeom>
              <a:avLst/>
              <a:gdLst/>
              <a:ahLst/>
              <a:cxnLst/>
              <a:rect l="l" t="t" r="r" b="b"/>
              <a:pathLst>
                <a:path h="69850">
                  <a:moveTo>
                    <a:pt x="0" y="0"/>
                  </a:moveTo>
                  <a:lnTo>
                    <a:pt x="0" y="69227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799307" y="4803481"/>
              <a:ext cx="31750" cy="45085"/>
            </a:xfrm>
            <a:custGeom>
              <a:avLst/>
              <a:gdLst/>
              <a:ahLst/>
              <a:cxnLst/>
              <a:rect l="l" t="t" r="r" b="b"/>
              <a:pathLst>
                <a:path w="31750" h="45085">
                  <a:moveTo>
                    <a:pt x="0" y="45046"/>
                  </a:moveTo>
                  <a:lnTo>
                    <a:pt x="15671" y="0"/>
                  </a:lnTo>
                  <a:lnTo>
                    <a:pt x="31330" y="45046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14979" y="4448034"/>
              <a:ext cx="0" cy="361950"/>
            </a:xfrm>
            <a:custGeom>
              <a:avLst/>
              <a:gdLst/>
              <a:ahLst/>
              <a:cxnLst/>
              <a:rect l="l" t="t" r="r" b="b"/>
              <a:pathLst>
                <a:path h="361950">
                  <a:moveTo>
                    <a:pt x="0" y="0"/>
                  </a:moveTo>
                  <a:lnTo>
                    <a:pt x="0" y="361327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0633" y="4278222"/>
              <a:ext cx="264032" cy="169811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945522" y="4807926"/>
              <a:ext cx="86995" cy="290195"/>
            </a:xfrm>
            <a:custGeom>
              <a:avLst/>
              <a:gdLst/>
              <a:ahLst/>
              <a:cxnLst/>
              <a:rect l="l" t="t" r="r" b="b"/>
              <a:pathLst>
                <a:path w="86994" h="290195">
                  <a:moveTo>
                    <a:pt x="0" y="0"/>
                  </a:moveTo>
                  <a:lnTo>
                    <a:pt x="0" y="290042"/>
                  </a:lnTo>
                </a:path>
                <a:path w="86994" h="290195">
                  <a:moveTo>
                    <a:pt x="86804" y="0"/>
                  </a:moveTo>
                  <a:lnTo>
                    <a:pt x="86804" y="290042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906355" y="5053735"/>
              <a:ext cx="45085" cy="31750"/>
            </a:xfrm>
            <a:custGeom>
              <a:avLst/>
              <a:gdLst/>
              <a:ahLst/>
              <a:cxnLst/>
              <a:rect l="l" t="t" r="r" b="b"/>
              <a:pathLst>
                <a:path w="45084" h="31750">
                  <a:moveTo>
                    <a:pt x="0" y="0"/>
                  </a:moveTo>
                  <a:lnTo>
                    <a:pt x="45046" y="15659"/>
                  </a:lnTo>
                  <a:lnTo>
                    <a:pt x="0" y="3133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038677" y="5053735"/>
              <a:ext cx="45085" cy="31750"/>
            </a:xfrm>
            <a:custGeom>
              <a:avLst/>
              <a:gdLst/>
              <a:ahLst/>
              <a:cxnLst/>
              <a:rect l="l" t="t" r="r" b="b"/>
              <a:pathLst>
                <a:path w="45084" h="31750">
                  <a:moveTo>
                    <a:pt x="45034" y="31330"/>
                  </a:moveTo>
                  <a:lnTo>
                    <a:pt x="0" y="15659"/>
                  </a:lnTo>
                  <a:lnTo>
                    <a:pt x="45034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945522" y="5069394"/>
              <a:ext cx="160020" cy="0"/>
            </a:xfrm>
            <a:custGeom>
              <a:avLst/>
              <a:gdLst/>
              <a:ahLst/>
              <a:cxnLst/>
              <a:rect l="l" t="t" r="r" b="b"/>
              <a:pathLst>
                <a:path w="160019">
                  <a:moveTo>
                    <a:pt x="160019" y="0"/>
                  </a:moveTo>
                  <a:lnTo>
                    <a:pt x="99021" y="0"/>
                  </a:lnTo>
                </a:path>
                <a:path w="160019">
                  <a:moveTo>
                    <a:pt x="0" y="0"/>
                  </a:moveTo>
                  <a:lnTo>
                    <a:pt x="99021" y="0"/>
                  </a:lnTo>
                </a:path>
              </a:pathLst>
            </a:custGeom>
            <a:ln w="720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7909346" y="4441736"/>
            <a:ext cx="99695" cy="372745"/>
            <a:chOff x="2182439" y="4441735"/>
            <a:chExt cx="99695" cy="372745"/>
          </a:xfrm>
        </p:grpSpPr>
        <p:sp>
          <p:nvSpPr>
            <p:cNvPr id="44" name="object 44"/>
            <p:cNvSpPr/>
            <p:nvPr/>
          </p:nvSpPr>
          <p:spPr>
            <a:xfrm>
              <a:off x="2188743" y="4448035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86791" y="0"/>
                  </a:moveTo>
                  <a:lnTo>
                    <a:pt x="0" y="0"/>
                  </a:lnTo>
                  <a:lnTo>
                    <a:pt x="0" y="359892"/>
                  </a:lnTo>
                  <a:lnTo>
                    <a:pt x="86791" y="359892"/>
                  </a:lnTo>
                  <a:lnTo>
                    <a:pt x="86791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188738" y="4448034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0" y="0"/>
                  </a:moveTo>
                  <a:lnTo>
                    <a:pt x="86791" y="0"/>
                  </a:lnTo>
                  <a:lnTo>
                    <a:pt x="86791" y="359892"/>
                  </a:lnTo>
                  <a:lnTo>
                    <a:pt x="0" y="359892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7682663" y="4409959"/>
            <a:ext cx="347345" cy="584200"/>
            <a:chOff x="1955756" y="4409959"/>
            <a:chExt cx="347345" cy="584200"/>
          </a:xfrm>
        </p:grpSpPr>
        <p:sp>
          <p:nvSpPr>
            <p:cNvPr id="47" name="object 47"/>
            <p:cNvSpPr/>
            <p:nvPr/>
          </p:nvSpPr>
          <p:spPr>
            <a:xfrm>
              <a:off x="1993277" y="4448035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86804" y="0"/>
                  </a:moveTo>
                  <a:lnTo>
                    <a:pt x="0" y="0"/>
                  </a:lnTo>
                  <a:lnTo>
                    <a:pt x="0" y="359892"/>
                  </a:lnTo>
                  <a:lnTo>
                    <a:pt x="86804" y="359892"/>
                  </a:lnTo>
                  <a:lnTo>
                    <a:pt x="86804" y="0"/>
                  </a:lnTo>
                  <a:close/>
                </a:path>
              </a:pathLst>
            </a:custGeom>
            <a:solidFill>
              <a:srgbClr val="CDD1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993272" y="4448034"/>
              <a:ext cx="86995" cy="360045"/>
            </a:xfrm>
            <a:custGeom>
              <a:avLst/>
              <a:gdLst/>
              <a:ahLst/>
              <a:cxnLst/>
              <a:rect l="l" t="t" r="r" b="b"/>
              <a:pathLst>
                <a:path w="86994" h="360045">
                  <a:moveTo>
                    <a:pt x="0" y="0"/>
                  </a:moveTo>
                  <a:lnTo>
                    <a:pt x="86804" y="0"/>
                  </a:lnTo>
                  <a:lnTo>
                    <a:pt x="86804" y="359892"/>
                  </a:lnTo>
                  <a:lnTo>
                    <a:pt x="0" y="359892"/>
                  </a:lnTo>
                  <a:lnTo>
                    <a:pt x="0" y="0"/>
                  </a:lnTo>
                  <a:close/>
                </a:path>
              </a:pathLst>
            </a:custGeom>
            <a:ln w="12598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132489" y="4412093"/>
              <a:ext cx="0" cy="457834"/>
            </a:xfrm>
            <a:custGeom>
              <a:avLst/>
              <a:gdLst/>
              <a:ahLst/>
              <a:cxnLst/>
              <a:rect l="l" t="t" r="r" b="b"/>
              <a:pathLst>
                <a:path h="457835">
                  <a:moveTo>
                    <a:pt x="0" y="0"/>
                  </a:moveTo>
                  <a:lnTo>
                    <a:pt x="0" y="457276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55756" y="4869369"/>
              <a:ext cx="347268" cy="124269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2229810" y="4409959"/>
              <a:ext cx="0" cy="459740"/>
            </a:xfrm>
            <a:custGeom>
              <a:avLst/>
              <a:gdLst/>
              <a:ahLst/>
              <a:cxnLst/>
              <a:rect l="l" t="t" r="r" b="b"/>
              <a:pathLst>
                <a:path h="459739">
                  <a:moveTo>
                    <a:pt x="0" y="0"/>
                  </a:moveTo>
                  <a:lnTo>
                    <a:pt x="0" y="459409"/>
                  </a:lnTo>
                </a:path>
              </a:pathLst>
            </a:custGeom>
            <a:ln w="7200">
              <a:solidFill>
                <a:srgbClr val="121515"/>
              </a:solidFill>
              <a:prstDash val="lg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7313614" y="2706534"/>
            <a:ext cx="37465" cy="36830"/>
          </a:xfrm>
          <a:custGeom>
            <a:avLst/>
            <a:gdLst/>
            <a:ahLst/>
            <a:cxnLst/>
            <a:rect l="l" t="t" r="r" b="b"/>
            <a:pathLst>
              <a:path w="37465" h="36830">
                <a:moveTo>
                  <a:pt x="558" y="36626"/>
                </a:moveTo>
                <a:lnTo>
                  <a:pt x="37185" y="0"/>
                </a:lnTo>
              </a:path>
              <a:path w="37465" h="36830">
                <a:moveTo>
                  <a:pt x="36626" y="36626"/>
                </a:moveTo>
                <a:lnTo>
                  <a:pt x="0" y="0"/>
                </a:lnTo>
              </a:path>
            </a:pathLst>
          </a:custGeom>
          <a:ln w="7200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316256" y="4243234"/>
            <a:ext cx="37465" cy="36830"/>
          </a:xfrm>
          <a:custGeom>
            <a:avLst/>
            <a:gdLst/>
            <a:ahLst/>
            <a:cxnLst/>
            <a:rect l="l" t="t" r="r" b="b"/>
            <a:pathLst>
              <a:path w="37464" h="36829">
                <a:moveTo>
                  <a:pt x="558" y="36626"/>
                </a:moveTo>
                <a:lnTo>
                  <a:pt x="37185" y="0"/>
                </a:lnTo>
              </a:path>
              <a:path w="37464" h="36829">
                <a:moveTo>
                  <a:pt x="36626" y="36626"/>
                </a:moveTo>
                <a:lnTo>
                  <a:pt x="0" y="0"/>
                </a:lnTo>
              </a:path>
            </a:pathLst>
          </a:custGeom>
          <a:ln w="7200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096505" y="2351807"/>
            <a:ext cx="284480" cy="0"/>
          </a:xfrm>
          <a:custGeom>
            <a:avLst/>
            <a:gdLst/>
            <a:ahLst/>
            <a:cxnLst/>
            <a:rect l="l" t="t" r="r" b="b"/>
            <a:pathLst>
              <a:path w="284479">
                <a:moveTo>
                  <a:pt x="0" y="0"/>
                </a:moveTo>
                <a:lnTo>
                  <a:pt x="284403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488906" y="2351807"/>
            <a:ext cx="137160" cy="0"/>
          </a:xfrm>
          <a:custGeom>
            <a:avLst/>
            <a:gdLst/>
            <a:ahLst/>
            <a:cxnLst/>
            <a:rect l="l" t="t" r="r" b="b"/>
            <a:pathLst>
              <a:path w="137160">
                <a:moveTo>
                  <a:pt x="0" y="0"/>
                </a:moveTo>
                <a:lnTo>
                  <a:pt x="13680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8911319" y="3475468"/>
          <a:ext cx="3808092" cy="7076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143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1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2481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31800" algn="l"/>
                        </a:tabLst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</a:t>
                      </a:r>
                      <a:r>
                        <a:rPr sz="4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	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Fuerza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conductores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5244" marR="31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31800" algn="l"/>
                        </a:tabLst>
                      </a:pPr>
                      <a:r>
                        <a:rPr sz="800" i="1" spc="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yo	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aisladores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misma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14655" algn="l"/>
                        </a:tabLst>
                      </a:pPr>
                      <a:r>
                        <a:rPr lang="es-ES" sz="800" u="sng" dirty="0">
                          <a:solidFill>
                            <a:srgbClr val="171514"/>
                          </a:solidFill>
                          <a:uFill>
                            <a:solidFill>
                              <a:srgbClr val="4D555B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u="sng" spc="30" dirty="0">
                          <a:solidFill>
                            <a:srgbClr val="171514"/>
                          </a:solidFill>
                          <a:uFill>
                            <a:solidFill>
                              <a:srgbClr val="4D555B"/>
                            </a:solidFill>
                          </a:uFill>
                          <a:latin typeface="Microsoft Sans Serif"/>
                          <a:cs typeface="Microsoft Sans Serif"/>
                        </a:rPr>
                        <a:t>cm	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  <a:p>
                      <a:pPr marL="55244" marR="3175">
                        <a:lnSpc>
                          <a:spcPts val="805"/>
                        </a:lnSpc>
                        <a:spcBef>
                          <a:spcPts val="20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L w="3175" cap="flat" cmpd="sng" algn="ctr">
                      <a:solidFill>
                        <a:srgbClr val="979EA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24506">
                <a:tc rowSpan="2">
                  <a:txBody>
                    <a:bodyPr/>
                    <a:lstStyle/>
                    <a:p>
                      <a:pPr marL="431800" marR="266065" indent="-432434">
                        <a:lnSpc>
                          <a:spcPts val="1050"/>
                        </a:lnSpc>
                        <a:spcBef>
                          <a:spcPts val="5"/>
                        </a:spcBef>
                        <a:tabLst>
                          <a:tab pos="431800" algn="l"/>
                        </a:tabLst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l/v	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módulo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inercia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lang="es-ES"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conjunto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barras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(elija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valor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lang="es-ES"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siguiente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tabla)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917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57" name="object 57"/>
          <p:cNvGrpSpPr/>
          <p:nvPr/>
        </p:nvGrpSpPr>
        <p:grpSpPr>
          <a:xfrm>
            <a:off x="8912905" y="2661738"/>
            <a:ext cx="3798570" cy="3175"/>
            <a:chOff x="3185999" y="2661737"/>
            <a:chExt cx="3798570" cy="3175"/>
          </a:xfrm>
        </p:grpSpPr>
        <p:sp>
          <p:nvSpPr>
            <p:cNvPr id="58" name="object 58"/>
            <p:cNvSpPr/>
            <p:nvPr/>
          </p:nvSpPr>
          <p:spPr>
            <a:xfrm>
              <a:off x="3185999" y="266332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618000" y="2663324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615999" y="2663324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87999" y="266332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9096505" y="4909893"/>
            <a:ext cx="284480" cy="0"/>
          </a:xfrm>
          <a:custGeom>
            <a:avLst/>
            <a:gdLst/>
            <a:ahLst/>
            <a:cxnLst/>
            <a:rect l="l" t="t" r="r" b="b"/>
            <a:pathLst>
              <a:path w="284479">
                <a:moveTo>
                  <a:pt x="0" y="0"/>
                </a:moveTo>
                <a:lnTo>
                  <a:pt x="284403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912905" y="5396402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>
                <a:moveTo>
                  <a:pt x="0" y="0"/>
                </a:moveTo>
                <a:lnTo>
                  <a:pt x="19259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231506" y="5396402"/>
            <a:ext cx="284480" cy="0"/>
          </a:xfrm>
          <a:custGeom>
            <a:avLst/>
            <a:gdLst/>
            <a:ahLst/>
            <a:cxnLst/>
            <a:rect l="l" t="t" r="r" b="b"/>
            <a:pathLst>
              <a:path w="284479">
                <a:moveTo>
                  <a:pt x="0" y="0"/>
                </a:moveTo>
                <a:lnTo>
                  <a:pt x="284403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236907" y="5882913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9133405" y="6461865"/>
            <a:ext cx="990600" cy="3175"/>
            <a:chOff x="3406499" y="6461864"/>
            <a:chExt cx="990600" cy="3175"/>
          </a:xfrm>
        </p:grpSpPr>
        <p:sp>
          <p:nvSpPr>
            <p:cNvPr id="67" name="object 67"/>
            <p:cNvSpPr/>
            <p:nvPr/>
          </p:nvSpPr>
          <p:spPr>
            <a:xfrm>
              <a:off x="3406499" y="6463451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>
                  <a:moveTo>
                    <a:pt x="0" y="0"/>
                  </a:moveTo>
                  <a:lnTo>
                    <a:pt x="171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577499" y="6463451"/>
              <a:ext cx="409575" cy="0"/>
            </a:xfrm>
            <a:custGeom>
              <a:avLst/>
              <a:gdLst/>
              <a:ahLst/>
              <a:cxnLst/>
              <a:rect l="l" t="t" r="r" b="b"/>
              <a:pathLst>
                <a:path w="409575">
                  <a:moveTo>
                    <a:pt x="0" y="0"/>
                  </a:moveTo>
                  <a:lnTo>
                    <a:pt x="409498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986999" y="6463451"/>
              <a:ext cx="409575" cy="0"/>
            </a:xfrm>
            <a:custGeom>
              <a:avLst/>
              <a:gdLst/>
              <a:ahLst/>
              <a:cxnLst/>
              <a:rect l="l" t="t" r="r" b="b"/>
              <a:pathLst>
                <a:path w="409575">
                  <a:moveTo>
                    <a:pt x="0" y="0"/>
                  </a:moveTo>
                  <a:lnTo>
                    <a:pt x="409498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9107308" y="7353922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190106" y="7757881"/>
            <a:ext cx="409575" cy="0"/>
          </a:xfrm>
          <a:custGeom>
            <a:avLst/>
            <a:gdLst/>
            <a:ahLst/>
            <a:cxnLst/>
            <a:rect l="l" t="t" r="r" b="b"/>
            <a:pathLst>
              <a:path w="409575">
                <a:moveTo>
                  <a:pt x="0" y="0"/>
                </a:moveTo>
                <a:lnTo>
                  <a:pt x="40949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9133406" y="7932875"/>
            <a:ext cx="996315" cy="3175"/>
            <a:chOff x="3406499" y="7932874"/>
            <a:chExt cx="996315" cy="3175"/>
          </a:xfrm>
        </p:grpSpPr>
        <p:sp>
          <p:nvSpPr>
            <p:cNvPr id="73" name="object 73"/>
            <p:cNvSpPr/>
            <p:nvPr/>
          </p:nvSpPr>
          <p:spPr>
            <a:xfrm>
              <a:off x="3406499" y="7934462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0" y="0"/>
                  </a:moveTo>
                  <a:lnTo>
                    <a:pt x="567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463199" y="7934462"/>
              <a:ext cx="409575" cy="0"/>
            </a:xfrm>
            <a:custGeom>
              <a:avLst/>
              <a:gdLst/>
              <a:ahLst/>
              <a:cxnLst/>
              <a:rect l="l" t="t" r="r" b="b"/>
              <a:pathLst>
                <a:path w="409575">
                  <a:moveTo>
                    <a:pt x="0" y="0"/>
                  </a:moveTo>
                  <a:lnTo>
                    <a:pt x="409498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872699" y="7934462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>
                  <a:moveTo>
                    <a:pt x="0" y="0"/>
                  </a:moveTo>
                  <a:lnTo>
                    <a:pt x="530098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8912907" y="8338421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0" y="0"/>
                </a:moveTo>
                <a:lnTo>
                  <a:pt x="7650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133406" y="8338421"/>
            <a:ext cx="995044" cy="0"/>
          </a:xfrm>
          <a:custGeom>
            <a:avLst/>
            <a:gdLst/>
            <a:ahLst/>
            <a:cxnLst/>
            <a:rect l="l" t="t" r="r" b="b"/>
            <a:pathLst>
              <a:path w="995045">
                <a:moveTo>
                  <a:pt x="0" y="0"/>
                </a:moveTo>
                <a:lnTo>
                  <a:pt x="99449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06503" y="8800758"/>
            <a:ext cx="504190" cy="177165"/>
          </a:xfrm>
          <a:custGeom>
            <a:avLst/>
            <a:gdLst/>
            <a:ahLst/>
            <a:cxnLst/>
            <a:rect l="l" t="t" r="r" b="b"/>
            <a:pathLst>
              <a:path w="504189" h="177165">
                <a:moveTo>
                  <a:pt x="503999" y="0"/>
                </a:moveTo>
                <a:lnTo>
                  <a:pt x="0" y="0"/>
                </a:lnTo>
                <a:lnTo>
                  <a:pt x="0" y="176580"/>
                </a:lnTo>
                <a:lnTo>
                  <a:pt x="503999" y="176580"/>
                </a:lnTo>
                <a:lnTo>
                  <a:pt x="503999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453707" y="8800758"/>
            <a:ext cx="540385" cy="177165"/>
          </a:xfrm>
          <a:custGeom>
            <a:avLst/>
            <a:gdLst/>
            <a:ahLst/>
            <a:cxnLst/>
            <a:rect l="l" t="t" r="r" b="b"/>
            <a:pathLst>
              <a:path w="540385" h="177165">
                <a:moveTo>
                  <a:pt x="540003" y="0"/>
                </a:moveTo>
                <a:lnTo>
                  <a:pt x="0" y="0"/>
                </a:lnTo>
                <a:lnTo>
                  <a:pt x="0" y="176580"/>
                </a:lnTo>
                <a:lnTo>
                  <a:pt x="540003" y="176580"/>
                </a:lnTo>
                <a:lnTo>
                  <a:pt x="540003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900206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3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849406" y="1685739"/>
            <a:ext cx="3518535" cy="824865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63500">
              <a:spcBef>
                <a:spcPts val="470"/>
              </a:spcBef>
            </a:pPr>
            <a:r>
              <a:rPr sz="600" dirty="0">
                <a:solidFill>
                  <a:srgbClr val="00B6F2"/>
                </a:solidFill>
                <a:latin typeface="Microsoft Sans Serif"/>
                <a:cs typeface="Microsoft Sans Serif"/>
              </a:rPr>
              <a:t>Resistencia</a:t>
            </a:r>
            <a:r>
              <a:rPr sz="6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mecánica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barra</a:t>
            </a:r>
            <a:r>
              <a:rPr sz="6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colectora</a:t>
            </a:r>
            <a:endParaRPr sz="600" dirty="0">
              <a:latin typeface="Microsoft Sans Serif"/>
              <a:cs typeface="Microsoft Sans Serif"/>
            </a:endParaRPr>
          </a:p>
          <a:p>
            <a:pPr marL="63500" marR="30480">
              <a:lnSpc>
                <a:spcPct val="116599"/>
              </a:lnSpc>
              <a:spcBef>
                <a:spcPts val="315"/>
              </a:spcBef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suponer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extremos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sellados,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somete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momento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flector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cuyo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esfuerzo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resultante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es:</a:t>
            </a:r>
            <a:endParaRPr sz="750" dirty="0">
              <a:latin typeface="Microsoft Sans Serif"/>
              <a:cs typeface="Microsoft Sans Serif"/>
            </a:endParaRPr>
          </a:p>
          <a:p>
            <a:pPr marL="63500">
              <a:spcBef>
                <a:spcPts val="440"/>
              </a:spcBef>
            </a:pPr>
            <a:r>
              <a:rPr sz="1200" spc="67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η</a:t>
            </a:r>
            <a:r>
              <a:rPr sz="1200" spc="-22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200" spc="450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3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i="1" spc="-15" dirty="0">
                <a:solidFill>
                  <a:srgbClr val="3FAC39"/>
                </a:solidFill>
                <a:latin typeface="Arial"/>
                <a:cs typeface="Arial"/>
              </a:rPr>
              <a:t>yo</a:t>
            </a:r>
            <a:r>
              <a:rPr sz="650" i="1" spc="350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1200" spc="-97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1200" spc="390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v</a:t>
            </a:r>
            <a:endParaRPr sz="800" dirty="0">
              <a:latin typeface="Microsoft Sans Serif"/>
              <a:cs typeface="Microsoft Sans Serif"/>
            </a:endParaRPr>
          </a:p>
          <a:p>
            <a:pPr marL="332740">
              <a:spcBef>
                <a:spcPts val="430"/>
              </a:spcBef>
              <a:tabLst>
                <a:tab pos="693420" algn="l"/>
              </a:tabLst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12	</a:t>
            </a: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00186" y="2456100"/>
            <a:ext cx="198755" cy="350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200"/>
              </a:lnSpc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η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593780" y="2624010"/>
            <a:ext cx="3073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171817"/>
                </a:solidFill>
                <a:latin typeface="Microsoft Sans Serif"/>
                <a:cs typeface="Microsoft Sans Serif"/>
              </a:rPr>
              <a:t>Fase</a:t>
            </a:r>
            <a:r>
              <a:rPr sz="75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170606" y="2628383"/>
            <a:ext cx="8890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70" dirty="0">
                <a:solidFill>
                  <a:srgbClr val="171817"/>
                </a:solidFill>
                <a:latin typeface="Microsoft Sans Serif"/>
                <a:cs typeface="Microsoft Sans Serif"/>
              </a:rPr>
              <a:t>X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7655195" y="2624010"/>
            <a:ext cx="3073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171817"/>
                </a:solidFill>
                <a:latin typeface="Microsoft Sans Serif"/>
                <a:cs typeface="Microsoft Sans Serif"/>
              </a:rPr>
              <a:t>Fase</a:t>
            </a:r>
            <a:r>
              <a:rPr sz="75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332207" y="2644822"/>
            <a:ext cx="2879725" cy="8471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esfuerzo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resultante,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esfuerzo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permisible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es: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7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1/4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duro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1200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daN/cm</a:t>
            </a:r>
            <a:r>
              <a:rPr sz="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4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1/2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duro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2300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daN/cm</a:t>
            </a:r>
            <a:r>
              <a:rPr sz="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4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4/4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duro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3000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daN/cm</a:t>
            </a:r>
            <a:r>
              <a:rPr sz="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4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1/2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duro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1200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daN/cm</a:t>
            </a:r>
            <a:r>
              <a:rPr sz="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6382103" y="2867860"/>
            <a:ext cx="9207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0" dirty="0">
                <a:solidFill>
                  <a:srgbClr val="171817"/>
                </a:solidFill>
                <a:latin typeface="Microsoft Sans Serif"/>
                <a:cs typeface="Microsoft Sans Serif"/>
              </a:rPr>
              <a:t>b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812961" y="3011392"/>
            <a:ext cx="17335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150">
              <a:spcBef>
                <a:spcPts val="100"/>
              </a:spcBef>
            </a:pPr>
            <a:r>
              <a:rPr sz="850" spc="5" dirty="0">
                <a:solidFill>
                  <a:srgbClr val="171817"/>
                </a:solidFill>
                <a:latin typeface="Microsoft Sans Serif"/>
                <a:cs typeface="Microsoft Sans Serif"/>
              </a:rPr>
              <a:t>v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626087" y="3169935"/>
            <a:ext cx="36766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54330" algn="l"/>
              </a:tabLst>
            </a:pPr>
            <a:r>
              <a:rPr lang="es-ES" sz="850" u="sng" dirty="0">
                <a:solidFill>
                  <a:srgbClr val="171817"/>
                </a:solidFill>
                <a:uFill>
                  <a:solidFill>
                    <a:srgbClr val="121515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850" u="sng" spc="50" dirty="0">
                <a:solidFill>
                  <a:srgbClr val="171817"/>
                </a:solidFill>
                <a:uFill>
                  <a:solidFill>
                    <a:srgbClr val="121515"/>
                  </a:solidFill>
                </a:uFill>
                <a:latin typeface="Microsoft Sans Serif"/>
                <a:cs typeface="Microsoft Sans Serif"/>
              </a:rPr>
              <a:t>h	</a:t>
            </a:r>
            <a:endParaRPr sz="850" dirty="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7170606" y="3346795"/>
            <a:ext cx="1130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20" dirty="0">
                <a:solidFill>
                  <a:srgbClr val="171817"/>
                </a:solidFill>
                <a:latin typeface="Microsoft Sans Serif"/>
                <a:cs typeface="Microsoft Sans Serif"/>
              </a:rPr>
              <a:t>X'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575765" y="4043235"/>
            <a:ext cx="3073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171817"/>
                </a:solidFill>
                <a:latin typeface="Microsoft Sans Serif"/>
                <a:cs typeface="Microsoft Sans Serif"/>
              </a:rPr>
              <a:t>Fase</a:t>
            </a:r>
            <a:r>
              <a:rPr sz="75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7655163" y="4043235"/>
            <a:ext cx="3073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171817"/>
                </a:solidFill>
                <a:latin typeface="Microsoft Sans Serif"/>
                <a:cs typeface="Microsoft Sans Serif"/>
              </a:rPr>
              <a:t>Fase</a:t>
            </a:r>
            <a:r>
              <a:rPr sz="75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699906" y="4191907"/>
            <a:ext cx="806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" dirty="0">
                <a:solidFill>
                  <a:srgbClr val="171817"/>
                </a:solidFill>
                <a:latin typeface="Microsoft Sans Serif"/>
                <a:cs typeface="Microsoft Sans Serif"/>
              </a:rPr>
              <a:t>v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7170606" y="4165083"/>
            <a:ext cx="8890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70" dirty="0">
                <a:solidFill>
                  <a:srgbClr val="171817"/>
                </a:solidFill>
                <a:latin typeface="Microsoft Sans Serif"/>
                <a:cs typeface="Microsoft Sans Serif"/>
              </a:rPr>
              <a:t>X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8900205" y="4162467"/>
            <a:ext cx="3823970" cy="28277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2700">
              <a:spcBef>
                <a:spcPts val="245"/>
              </a:spcBef>
              <a:tabLst>
                <a:tab pos="444500" algn="l"/>
              </a:tabLst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	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fibra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fibra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(la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40"/>
              </a:spcBef>
              <a:tabLst>
                <a:tab pos="444500" algn="l"/>
                <a:tab pos="3810635" algn="l"/>
              </a:tabLst>
            </a:pPr>
            <a:r>
              <a:rPr sz="75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5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alejada)	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6434119" y="4525841"/>
            <a:ext cx="9207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0" dirty="0">
                <a:solidFill>
                  <a:srgbClr val="171817"/>
                </a:solidFill>
                <a:latin typeface="Microsoft Sans Serif"/>
                <a:cs typeface="Microsoft Sans Serif"/>
              </a:rPr>
              <a:t>b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8874805" y="4522129"/>
            <a:ext cx="1051560" cy="355224"/>
          </a:xfrm>
          <a:prstGeom prst="rect">
            <a:avLst/>
          </a:prstGeom>
        </p:spPr>
        <p:txBody>
          <a:bodyPr vert="horz" wrap="square" lIns="0" tIns="64769" rIns="0" bIns="0" rtlCol="0">
            <a:spAutoFit/>
          </a:bodyPr>
          <a:lstStyle/>
          <a:p>
            <a:pPr marL="146050" indent="-108585">
              <a:spcBef>
                <a:spcPts val="509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fase: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spcBef>
                <a:spcPts val="440"/>
              </a:spcBef>
            </a:pPr>
            <a:r>
              <a:rPr sz="1200" spc="30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l</a:t>
            </a:r>
            <a:r>
              <a:rPr sz="1200" spc="-30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200" spc="615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bXh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7713736" y="4824714"/>
            <a:ext cx="11620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5" dirty="0">
                <a:solidFill>
                  <a:srgbClr val="171817"/>
                </a:solidFill>
                <a:latin typeface="Microsoft Sans Serif"/>
                <a:cs typeface="Microsoft Sans Serif"/>
              </a:rPr>
              <a:t>d'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541885" y="4807926"/>
            <a:ext cx="130810" cy="268022"/>
          </a:xfrm>
          <a:prstGeom prst="rect">
            <a:avLst/>
          </a:prstGeom>
          <a:ln w="7200">
            <a:solidFill>
              <a:srgbClr val="121515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850">
              <a:latin typeface="Times New Roman"/>
              <a:cs typeface="Times New Roman"/>
            </a:endParaRPr>
          </a:p>
          <a:p>
            <a:pPr>
              <a:spcBef>
                <a:spcPts val="5"/>
              </a:spcBef>
            </a:pPr>
            <a:r>
              <a:rPr sz="850" spc="50" dirty="0">
                <a:solidFill>
                  <a:srgbClr val="171817"/>
                </a:solidFill>
                <a:latin typeface="Microsoft Sans Serif"/>
                <a:cs typeface="Microsoft Sans Serif"/>
              </a:rPr>
              <a:t>h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8900206" y="4909943"/>
            <a:ext cx="2578735" cy="273152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281940">
              <a:spcBef>
                <a:spcPts val="190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12</a:t>
            </a:r>
            <a:endParaRPr sz="8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4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horizontal: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si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h/2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horizontales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7170606" y="5215918"/>
            <a:ext cx="1130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20" dirty="0">
                <a:solidFill>
                  <a:srgbClr val="171817"/>
                </a:solidFill>
                <a:latin typeface="Microsoft Sans Serif"/>
                <a:cs typeface="Microsoft Sans Serif"/>
              </a:rPr>
              <a:t>X'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9333004" y="5407886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875111" y="5218096"/>
            <a:ext cx="624840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ts val="830"/>
              </a:lnSpc>
              <a:spcBef>
                <a:spcPts val="100"/>
              </a:spcBef>
              <a:tabLst>
                <a:tab pos="330835" algn="l"/>
              </a:tabLst>
            </a:pPr>
            <a:r>
              <a:rPr sz="5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nx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yo	</a:t>
            </a:r>
            <a:r>
              <a:rPr sz="1200" spc="7" baseline="-6944" dirty="0">
                <a:solidFill>
                  <a:srgbClr val="3FAC39"/>
                </a:solidFill>
                <a:latin typeface="Microsoft Sans Serif"/>
                <a:cs typeface="Microsoft Sans Serif"/>
              </a:rPr>
              <a:t>bXh</a:t>
            </a:r>
            <a:r>
              <a:rPr sz="675" spc="7" baseline="-1234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675" baseline="-12345">
              <a:latin typeface="Microsoft Sans Serif"/>
              <a:cs typeface="Microsoft Sans Serif"/>
            </a:endParaRPr>
          </a:p>
          <a:p>
            <a:pPr marR="41910" algn="ctr">
              <a:lnSpc>
                <a:spcPts val="830"/>
              </a:lnSpc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382102" y="5425384"/>
            <a:ext cx="1545590" cy="116057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650" i="1" spc="10" dirty="0">
                <a:solidFill>
                  <a:srgbClr val="171817"/>
                </a:solidFill>
                <a:latin typeface="Arial"/>
                <a:cs typeface="Arial"/>
              </a:rPr>
              <a:t>xx':</a:t>
            </a:r>
            <a:r>
              <a:rPr sz="650" i="1" spc="-20" dirty="0">
                <a:solidFill>
                  <a:srgbClr val="171817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817"/>
                </a:solidFill>
                <a:latin typeface="Arial"/>
                <a:cs typeface="Arial"/>
              </a:rPr>
              <a:t>perpendicular</a:t>
            </a:r>
            <a:r>
              <a:rPr sz="650" i="1" spc="-20" dirty="0">
                <a:solidFill>
                  <a:srgbClr val="171817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817"/>
                </a:solidFill>
                <a:latin typeface="Arial"/>
                <a:cs typeface="Arial"/>
              </a:rPr>
              <a:t>al</a:t>
            </a:r>
            <a:r>
              <a:rPr sz="650" i="1" spc="-20" dirty="0">
                <a:solidFill>
                  <a:srgbClr val="171817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817"/>
                </a:solidFill>
                <a:latin typeface="Arial"/>
                <a:cs typeface="Arial"/>
              </a:rPr>
              <a:t>plano</a:t>
            </a:r>
            <a:r>
              <a:rPr sz="650" i="1" spc="-15" dirty="0">
                <a:solidFill>
                  <a:srgbClr val="171817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817"/>
                </a:solidFill>
                <a:latin typeface="Arial"/>
                <a:cs typeface="Arial"/>
              </a:rPr>
              <a:t>de</a:t>
            </a:r>
            <a:r>
              <a:rPr sz="650" i="1" spc="-20" dirty="0">
                <a:solidFill>
                  <a:srgbClr val="171817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817"/>
                </a:solidFill>
                <a:latin typeface="Arial"/>
                <a:cs typeface="Arial"/>
              </a:rPr>
              <a:t>vibración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8971105" y="5394677"/>
            <a:ext cx="774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8900206" y="5560283"/>
            <a:ext cx="26562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verticales: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5" dirty="0">
                <a:solidFill>
                  <a:srgbClr val="171514"/>
                </a:solidFill>
                <a:latin typeface="Microsoft Sans Serif"/>
                <a:cs typeface="Microsoft Sans Serif"/>
              </a:rPr>
              <a:t>*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d'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espesor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xh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256712" y="5717814"/>
            <a:ext cx="24320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b</a:t>
            </a: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8900205" y="5799752"/>
            <a:ext cx="10058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688340" algn="l"/>
              </a:tabLst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l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=2X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	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+SXd'</a:t>
            </a:r>
            <a:r>
              <a:rPr sz="4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440350" y="6298354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9084541" y="5894392"/>
            <a:ext cx="1011555" cy="450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7810">
              <a:spcBef>
                <a:spcPts val="100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12</a:t>
            </a:r>
            <a:endParaRPr sz="800" dirty="0">
              <a:latin typeface="Microsoft Sans Serif"/>
              <a:cs typeface="Microsoft Sans Serif"/>
            </a:endParaRPr>
          </a:p>
          <a:p>
            <a:pPr marL="50800">
              <a:lnSpc>
                <a:spcPts val="780"/>
              </a:lnSpc>
              <a:spcBef>
                <a:spcPts val="830"/>
              </a:spcBef>
            </a:pPr>
            <a:r>
              <a:rPr sz="1200" spc="-44" baseline="-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2X</a:t>
            </a:r>
            <a:r>
              <a:rPr lang="es-ES" sz="800" u="sng" spc="28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0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bXh</a:t>
            </a:r>
            <a:r>
              <a:rPr sz="45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3</a:t>
            </a:r>
            <a:r>
              <a:rPr sz="450" u="sng" spc="-4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endParaRPr sz="450" dirty="0">
              <a:latin typeface="Microsoft Sans Serif"/>
              <a:cs typeface="Microsoft Sans Serif"/>
            </a:endParaRPr>
          </a:p>
          <a:p>
            <a:pPr marL="194310">
              <a:lnSpc>
                <a:spcPts val="780"/>
              </a:lnSpc>
              <a:tabLst>
                <a:tab pos="655955" algn="l"/>
              </a:tabLst>
            </a:pPr>
            <a:r>
              <a:rPr sz="1200" spc="-44" baseline="-6944" dirty="0">
                <a:solidFill>
                  <a:srgbClr val="3FAC39"/>
                </a:solidFill>
                <a:latin typeface="Microsoft Sans Serif"/>
                <a:cs typeface="Microsoft Sans Serif"/>
              </a:rPr>
              <a:t>(	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+SXd'</a:t>
            </a:r>
            <a:r>
              <a:rPr sz="4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9478702" y="6481282"/>
            <a:ext cx="2749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1.5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8901770" y="6311156"/>
            <a:ext cx="212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u="sng" spc="-8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y</a:t>
            </a:r>
            <a:r>
              <a:rPr sz="800" spc="-85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1200" spc="-127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1200" baseline="-34722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913046" y="6461727"/>
            <a:ext cx="774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8874807" y="6627333"/>
            <a:ext cx="2704465" cy="4819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6050" indent="-108585">
              <a:spcBef>
                <a:spcPts val="10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verticales: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2,5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5" dirty="0">
                <a:solidFill>
                  <a:srgbClr val="171514"/>
                </a:solidFill>
                <a:latin typeface="Microsoft Sans Serif"/>
                <a:cs typeface="Microsoft Sans Serif"/>
              </a:rPr>
              <a:t>*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d'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espesor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xh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38100">
              <a:lnSpc>
                <a:spcPts val="880"/>
              </a:lnSpc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l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=3X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lang="es-ES" sz="750" spc="15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u="sng" spc="7" baseline="41666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bXh</a:t>
            </a:r>
            <a:r>
              <a:rPr sz="675" u="sng" spc="7" baseline="74074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3</a:t>
            </a:r>
            <a:r>
              <a:rPr lang="es-ES" sz="675" u="sng" spc="7" baseline="74074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 </a:t>
            </a: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8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8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2X 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(SXd'</a:t>
            </a:r>
            <a:r>
              <a:rPr sz="4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 dirty="0">
              <a:latin typeface="Microsoft Sans Serif"/>
              <a:cs typeface="Microsoft Sans Serif"/>
            </a:endParaRPr>
          </a:p>
          <a:p>
            <a:pPr marL="467995">
              <a:lnSpc>
                <a:spcPts val="880"/>
              </a:lnSpc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12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8874806" y="7188822"/>
            <a:ext cx="520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125" spc="30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l</a:t>
            </a:r>
            <a:r>
              <a:rPr sz="1125" spc="-30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15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125" spc="-30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37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1125" spc="472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bXh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9228605" y="7365402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9446851" y="7270761"/>
            <a:ext cx="4432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8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-90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9252696" y="7592784"/>
            <a:ext cx="24320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b</a:t>
            </a:r>
            <a:r>
              <a:rPr sz="8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9354132" y="7769363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9132198" y="7681074"/>
            <a:ext cx="558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9615150" y="7674722"/>
            <a:ext cx="4432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8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-90" dirty="0">
                <a:solidFill>
                  <a:srgbClr val="3FAC39"/>
                </a:solidFill>
                <a:latin typeface="Microsoft Sans Serif"/>
                <a:cs typeface="Microsoft Sans Serif"/>
              </a:rPr>
              <a:t>S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8901770" y="7782166"/>
            <a:ext cx="212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u="sng" spc="-8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y</a:t>
            </a:r>
            <a:r>
              <a:rPr sz="800" spc="-85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1200" spc="-127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1200" baseline="-34722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8913087" y="7932736"/>
            <a:ext cx="774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8927171" y="7952293"/>
            <a:ext cx="972185" cy="3539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67055">
              <a:spcBef>
                <a:spcPts val="100"/>
              </a:spcBef>
            </a:pP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2.5Xh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840"/>
              </a:spcBef>
              <a:tabLst>
                <a:tab pos="290195" algn="l"/>
              </a:tabLst>
            </a:pPr>
            <a:r>
              <a:rPr sz="8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yo	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(b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32</a:t>
            </a:r>
            <a:r>
              <a:rPr sz="7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Sxh)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9561874" y="8337204"/>
            <a:ext cx="142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887656" y="8261615"/>
            <a:ext cx="2260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7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v</a:t>
            </a:r>
            <a:r>
              <a:rPr sz="1200" spc="67" baseline="-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900255" y="8673803"/>
            <a:ext cx="30924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900207" y="8811727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η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526470" y="8824934"/>
            <a:ext cx="7651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&lt;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η</a:t>
            </a: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Barras</a:t>
            </a: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Cu</a:t>
            </a: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1009626" y="8824934"/>
            <a:ext cx="5670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(en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daN/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cm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172179" y="262893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DM107937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689177" y="2881920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540"/>
                </a:lnTo>
              </a:path>
            </a:pathLst>
          </a:custGeom>
          <a:ln w="25971">
            <a:solidFill>
              <a:srgbClr val="00BDF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301318" y="2839503"/>
          <a:ext cx="6425562" cy="1737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9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8770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070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604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4361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23126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80593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120559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ts val="380"/>
                        </a:lnSpc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ts val="825"/>
                        </a:lnSpc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7475" algn="r">
                        <a:lnSpc>
                          <a:spcPts val="825"/>
                        </a:lnSpc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ts val="825"/>
                        </a:lnSpc>
                        <a:tabLst>
                          <a:tab pos="553720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0,83	0,66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ts val="815"/>
                        </a:lnSpc>
                        <a:tabLst>
                          <a:tab pos="466725" algn="l"/>
                          <a:tab pos="8947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0.144	0.083	0,018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ts val="825"/>
                        </a:lnSpc>
                        <a:tabLst>
                          <a:tab pos="520700" algn="l"/>
                          <a:tab pos="949325" algn="l"/>
                          <a:tab pos="13773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0.416	0.213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0,09	0,05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" marB="0">
                    <a:lnL w="6350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53720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1,66	1.33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66725" algn="l"/>
                          <a:tab pos="8947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0,48	0,33	0,12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20700" algn="l"/>
                          <a:tab pos="949325" algn="l"/>
                          <a:tab pos="13773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0,83	0,53	0.3	0,2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>
                    <a:lnL w="6350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83,33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42,66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21,33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12,8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20700" algn="l"/>
                          <a:tab pos="949325" algn="l"/>
                          <a:tab pos="13773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10.41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8.33	6.25	5.2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" marB="0">
                    <a:lnL w="6350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16,66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10,66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6,4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165"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5,33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3,2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20700" algn="l"/>
                          <a:tab pos="949325" algn="l"/>
                          <a:tab pos="13773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4.16	3.33	2.5	2.08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8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970" marB="0">
                    <a:lnL w="6350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21,66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17,33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3,74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2,16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0,47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949325" algn="l"/>
                          <a:tab pos="13773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10,83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5,54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2.34	1.35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L w="6350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14,45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11,55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4,16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2,88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1,04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949325" algn="l"/>
                          <a:tab pos="13773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7,22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4,62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2.6	1.8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52069" algn="r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169545" algn="l"/>
                        </a:tabLst>
                      </a:pPr>
                      <a:r>
                        <a:rPr sz="400" u="heavy" dirty="0">
                          <a:solidFill>
                            <a:srgbClr val="171514"/>
                          </a:solidFill>
                          <a:uFill>
                            <a:solidFill>
                              <a:srgbClr val="46B751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14604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282575" algn="l"/>
                        </a:tabLst>
                      </a:pPr>
                      <a:r>
                        <a:rPr sz="4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r>
                        <a:rPr lang="es-ES" sz="4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u="heavy" dirty="0">
                          <a:solidFill>
                            <a:srgbClr val="171514"/>
                          </a:solidFill>
                          <a:uFill>
                            <a:solidFill>
                              <a:srgbClr val="46B751"/>
                            </a:solidFill>
                          </a:uFill>
                          <a:latin typeface="Times New Roman"/>
                          <a:cs typeface="Times New Roman"/>
                        </a:rPr>
                        <a:t>	</a:t>
                      </a:r>
                      <a:endParaRPr sz="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4604" marB="0">
                    <a:lnL w="6350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166,66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85,33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51,2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42,66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0"/>
                        </a:spcBef>
                        <a:tabLst>
                          <a:tab pos="520700" algn="l"/>
                          <a:tab pos="13773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20,83	16,66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12,5	10.41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" marB="0">
                    <a:lnL w="6350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33,33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21,33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12,8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10,66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6,4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20700" algn="l"/>
                          <a:tab pos="948690" algn="l"/>
                          <a:tab pos="13773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8.33	6.66	</a:t>
                      </a: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4.16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L w="6350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82,5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8947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14,25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8,25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1,78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13773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41,25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21,12 8,91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5.16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8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L w="6350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53720" algn="l"/>
                        </a:tabLst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33	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26,4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9,5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8947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6.6	2.38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20700" algn="l"/>
                          <a:tab pos="949325" algn="l"/>
                          <a:tab pos="13773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16.5	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10.56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5.94	4.13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52069" algn="r">
                        <a:lnSpc>
                          <a:spcPct val="100000"/>
                        </a:lnSpc>
                        <a:spcBef>
                          <a:spcPts val="125"/>
                        </a:spcBef>
                        <a:tabLst>
                          <a:tab pos="169545" algn="l"/>
                        </a:tabLst>
                      </a:pPr>
                      <a:r>
                        <a:rPr sz="400" u="heavy" dirty="0">
                          <a:solidFill>
                            <a:srgbClr val="171514"/>
                          </a:solidFill>
                          <a:uFill>
                            <a:solidFill>
                              <a:srgbClr val="C02555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15875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25"/>
                        </a:spcBef>
                        <a:tabLst>
                          <a:tab pos="282575" algn="l"/>
                        </a:tabLst>
                      </a:pPr>
                      <a:r>
                        <a:rPr sz="4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r>
                        <a:rPr lang="es-ES" sz="4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u="heavy" dirty="0">
                          <a:solidFill>
                            <a:srgbClr val="171514"/>
                          </a:solidFill>
                          <a:uFill>
                            <a:solidFill>
                              <a:srgbClr val="C02555"/>
                            </a:solidFill>
                          </a:uFill>
                          <a:latin typeface="Times New Roman"/>
                          <a:cs typeface="Times New Roman"/>
                        </a:rPr>
                        <a:t>	</a:t>
                      </a:r>
                      <a:endParaRPr sz="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5875" marB="0">
                    <a:lnL w="6350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53720" algn="l"/>
                        </a:tabLst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250	128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66725" algn="l"/>
                          <a:tab pos="8947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76,8	</a:t>
                      </a: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64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0"/>
                        </a:spcBef>
                        <a:tabLst>
                          <a:tab pos="94932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31.25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	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18,75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15,62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L w="6350">
                      <a:solidFill>
                        <a:srgbClr val="231F20"/>
                      </a:solidFill>
                      <a:prstDash val="solid"/>
                    </a:lnL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553720" algn="l"/>
                        </a:tabLst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	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466725" algn="l"/>
                          <a:tab pos="894715" algn="l"/>
                        </a:tabLst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19.2	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949325" algn="l"/>
                          <a:tab pos="1377315" algn="l"/>
                        </a:tabLst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12.5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	</a:t>
                      </a: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7.5	6.25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7032062" y="2881920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540"/>
                </a:lnTo>
              </a:path>
            </a:pathLst>
          </a:custGeom>
          <a:ln w="25971">
            <a:solidFill>
              <a:srgbClr val="00BDF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608911" y="3268444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5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00BDF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665462" y="3470832"/>
            <a:ext cx="47625" cy="160655"/>
          </a:xfrm>
          <a:custGeom>
            <a:avLst/>
            <a:gdLst/>
            <a:ahLst/>
            <a:cxnLst/>
            <a:rect l="l" t="t" r="r" b="b"/>
            <a:pathLst>
              <a:path w="47625" h="160654">
                <a:moveTo>
                  <a:pt x="47434" y="0"/>
                </a:moveTo>
                <a:lnTo>
                  <a:pt x="47434" y="160553"/>
                </a:lnTo>
              </a:path>
              <a:path w="47625" h="160654">
                <a:moveTo>
                  <a:pt x="0" y="0"/>
                </a:moveTo>
                <a:lnTo>
                  <a:pt x="0" y="160553"/>
                </a:lnTo>
              </a:path>
            </a:pathLst>
          </a:custGeom>
          <a:ln w="2597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008347" y="3470832"/>
            <a:ext cx="47625" cy="160655"/>
          </a:xfrm>
          <a:custGeom>
            <a:avLst/>
            <a:gdLst/>
            <a:ahLst/>
            <a:cxnLst/>
            <a:rect l="l" t="t" r="r" b="b"/>
            <a:pathLst>
              <a:path w="47625" h="160654">
                <a:moveTo>
                  <a:pt x="47434" y="0"/>
                </a:moveTo>
                <a:lnTo>
                  <a:pt x="47434" y="160553"/>
                </a:lnTo>
              </a:path>
              <a:path w="47625" h="160654">
                <a:moveTo>
                  <a:pt x="0" y="0"/>
                </a:moveTo>
                <a:lnTo>
                  <a:pt x="0" y="160553"/>
                </a:lnTo>
              </a:path>
            </a:pathLst>
          </a:custGeom>
          <a:ln w="2597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608906" y="3869281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5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951794" y="3869281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5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608909" y="4433284"/>
            <a:ext cx="160655" cy="50165"/>
          </a:xfrm>
          <a:custGeom>
            <a:avLst/>
            <a:gdLst/>
            <a:ahLst/>
            <a:cxnLst/>
            <a:rect l="l" t="t" r="r" b="b"/>
            <a:pathLst>
              <a:path w="160655" h="50164">
                <a:moveTo>
                  <a:pt x="160540" y="49822"/>
                </a:moveTo>
                <a:lnTo>
                  <a:pt x="0" y="49822"/>
                </a:lnTo>
              </a:path>
              <a:path w="160655" h="50164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C0255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951794" y="4433284"/>
            <a:ext cx="160655" cy="50165"/>
          </a:xfrm>
          <a:custGeom>
            <a:avLst/>
            <a:gdLst/>
            <a:ahLst/>
            <a:cxnLst/>
            <a:rect l="l" t="t" r="r" b="b"/>
            <a:pathLst>
              <a:path w="160655" h="50164">
                <a:moveTo>
                  <a:pt x="160540" y="49822"/>
                </a:moveTo>
                <a:lnTo>
                  <a:pt x="0" y="49822"/>
                </a:lnTo>
              </a:path>
              <a:path w="160655" h="50164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C0255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302901" y="2006181"/>
            <a:ext cx="6426200" cy="366395"/>
          </a:xfrm>
          <a:custGeom>
            <a:avLst/>
            <a:gdLst/>
            <a:ahLst/>
            <a:cxnLst/>
            <a:rect l="l" t="t" r="r" b="b"/>
            <a:pathLst>
              <a:path w="6426200" h="366394">
                <a:moveTo>
                  <a:pt x="6426009" y="292"/>
                </a:moveTo>
                <a:lnTo>
                  <a:pt x="2570403" y="292"/>
                </a:lnTo>
                <a:lnTo>
                  <a:pt x="2570403" y="0"/>
                </a:lnTo>
                <a:lnTo>
                  <a:pt x="2142007" y="0"/>
                </a:lnTo>
                <a:lnTo>
                  <a:pt x="1683004" y="0"/>
                </a:lnTo>
                <a:lnTo>
                  <a:pt x="1224000" y="0"/>
                </a:lnTo>
                <a:lnTo>
                  <a:pt x="0" y="0"/>
                </a:lnTo>
                <a:lnTo>
                  <a:pt x="0" y="365963"/>
                </a:lnTo>
                <a:lnTo>
                  <a:pt x="1224000" y="365963"/>
                </a:lnTo>
                <a:lnTo>
                  <a:pt x="1683004" y="365963"/>
                </a:lnTo>
                <a:lnTo>
                  <a:pt x="2142007" y="365963"/>
                </a:lnTo>
                <a:lnTo>
                  <a:pt x="2570403" y="365963"/>
                </a:lnTo>
                <a:lnTo>
                  <a:pt x="2998800" y="366052"/>
                </a:lnTo>
                <a:lnTo>
                  <a:pt x="3427196" y="365963"/>
                </a:lnTo>
                <a:lnTo>
                  <a:pt x="3427196" y="183172"/>
                </a:lnTo>
                <a:lnTo>
                  <a:pt x="3427209" y="365963"/>
                </a:lnTo>
                <a:lnTo>
                  <a:pt x="3855605" y="365963"/>
                </a:lnTo>
                <a:lnTo>
                  <a:pt x="4284002" y="365963"/>
                </a:lnTo>
                <a:lnTo>
                  <a:pt x="4712398" y="365963"/>
                </a:lnTo>
                <a:lnTo>
                  <a:pt x="5140782" y="365963"/>
                </a:lnTo>
                <a:lnTo>
                  <a:pt x="5140782" y="183172"/>
                </a:lnTo>
                <a:lnTo>
                  <a:pt x="5140807" y="365963"/>
                </a:lnTo>
                <a:lnTo>
                  <a:pt x="5569204" y="365963"/>
                </a:lnTo>
                <a:lnTo>
                  <a:pt x="5997600" y="365963"/>
                </a:lnTo>
                <a:lnTo>
                  <a:pt x="6425997" y="365963"/>
                </a:lnTo>
                <a:lnTo>
                  <a:pt x="6425997" y="183172"/>
                </a:lnTo>
                <a:lnTo>
                  <a:pt x="6426009" y="292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951794" y="3268450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5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00BDF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640540" y="4059751"/>
            <a:ext cx="97790" cy="160655"/>
          </a:xfrm>
          <a:custGeom>
            <a:avLst/>
            <a:gdLst/>
            <a:ahLst/>
            <a:cxnLst/>
            <a:rect l="l" t="t" r="r" b="b"/>
            <a:pathLst>
              <a:path w="97790" h="160654">
                <a:moveTo>
                  <a:pt x="97269" y="0"/>
                </a:moveTo>
                <a:lnTo>
                  <a:pt x="97269" y="160540"/>
                </a:lnTo>
              </a:path>
              <a:path w="97790" h="160654">
                <a:moveTo>
                  <a:pt x="47447" y="0"/>
                </a:moveTo>
                <a:lnTo>
                  <a:pt x="47447" y="160540"/>
                </a:lnTo>
              </a:path>
              <a:path w="97790" h="160654">
                <a:moveTo>
                  <a:pt x="0" y="0"/>
                </a:moveTo>
                <a:lnTo>
                  <a:pt x="0" y="160540"/>
                </a:lnTo>
              </a:path>
            </a:pathLst>
          </a:custGeom>
          <a:ln w="25971">
            <a:solidFill>
              <a:srgbClr val="C0255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983424" y="4059751"/>
            <a:ext cx="97790" cy="160655"/>
          </a:xfrm>
          <a:custGeom>
            <a:avLst/>
            <a:gdLst/>
            <a:ahLst/>
            <a:cxnLst/>
            <a:rect l="l" t="t" r="r" b="b"/>
            <a:pathLst>
              <a:path w="97790" h="160654">
                <a:moveTo>
                  <a:pt x="97269" y="0"/>
                </a:moveTo>
                <a:lnTo>
                  <a:pt x="97269" y="160540"/>
                </a:lnTo>
              </a:path>
              <a:path w="97790" h="160654">
                <a:moveTo>
                  <a:pt x="47447" y="0"/>
                </a:moveTo>
                <a:lnTo>
                  <a:pt x="47447" y="160540"/>
                </a:lnTo>
              </a:path>
              <a:path w="97790" h="160654">
                <a:moveTo>
                  <a:pt x="0" y="0"/>
                </a:moveTo>
                <a:lnTo>
                  <a:pt x="0" y="160540"/>
                </a:lnTo>
              </a:path>
            </a:pathLst>
          </a:custGeom>
          <a:ln w="25971">
            <a:solidFill>
              <a:srgbClr val="C0255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18207" y="435705"/>
            <a:ext cx="3592829" cy="62547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405"/>
              </a:spcBef>
            </a:pP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3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18207" y="1654392"/>
            <a:ext cx="364299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3800"/>
              </a:lnSpc>
              <a:spcBef>
                <a:spcPts val="10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Elija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sección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transversal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masa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lineal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inercia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I/v,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momento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inercia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38907" y="2027211"/>
            <a:ext cx="46100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50" b="1" spc="35" dirty="0">
                <a:solidFill>
                  <a:srgbClr val="FFFFFF"/>
                </a:solidFill>
                <a:latin typeface="Trebuchet MS"/>
                <a:cs typeface="Trebuchet MS"/>
              </a:rPr>
              <a:t>Acuerdo*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873306" y="2016036"/>
            <a:ext cx="3673475" cy="319958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>
              <a:spcBef>
                <a:spcPts val="434"/>
              </a:spcBef>
            </a:pPr>
            <a:r>
              <a:rPr sz="500" b="1" spc="25" dirty="0">
                <a:solidFill>
                  <a:srgbClr val="FFFFFF"/>
                </a:solidFill>
                <a:latin typeface="Trebuchet MS"/>
                <a:cs typeface="Trebuchet MS"/>
              </a:rPr>
              <a:t>Dimensiones</a:t>
            </a:r>
            <a:r>
              <a:rPr sz="50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50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FFFFFF"/>
                </a:solidFill>
                <a:latin typeface="Trebuchet MS"/>
                <a:cs typeface="Trebuchet MS"/>
              </a:rPr>
              <a:t>la</a:t>
            </a:r>
            <a:r>
              <a:rPr sz="50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FFFFFF"/>
                </a:solidFill>
                <a:latin typeface="Trebuchet MS"/>
                <a:cs typeface="Trebuchet MS"/>
              </a:rPr>
              <a:t>barra</a:t>
            </a:r>
            <a:r>
              <a:rPr sz="50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FFFFFF"/>
                </a:solidFill>
                <a:latin typeface="Trebuchet MS"/>
                <a:cs typeface="Trebuchet MS"/>
              </a:rPr>
              <a:t>(mm)</a:t>
            </a:r>
            <a:endParaRPr sz="500" dirty="0">
              <a:latin typeface="Trebuchet MS"/>
              <a:cs typeface="Trebuchet MS"/>
            </a:endParaRPr>
          </a:p>
          <a:p>
            <a:pPr>
              <a:spcBef>
                <a:spcPts val="540"/>
              </a:spcBef>
              <a:tabLst>
                <a:tab pos="856615" algn="l"/>
                <a:tab pos="1284605" algn="l"/>
                <a:tab pos="1713230" algn="l"/>
                <a:tab pos="2141855" algn="l"/>
                <a:tab pos="2569845" algn="l"/>
                <a:tab pos="2998470" algn="l"/>
                <a:tab pos="3426460" algn="l"/>
              </a:tabLst>
            </a:pPr>
            <a:r>
              <a:rPr sz="750" b="1" spc="-10" dirty="0">
                <a:solidFill>
                  <a:srgbClr val="FFFFFF"/>
                </a:solidFill>
                <a:latin typeface="Trebuchet MS"/>
                <a:cs typeface="Trebuchet MS"/>
              </a:rPr>
              <a:t>100x10</a:t>
            </a:r>
            <a:r>
              <a:rPr lang="es-ES" sz="750" b="1" spc="-10" dirty="0">
                <a:solidFill>
                  <a:srgbClr val="FFFFFF"/>
                </a:solidFill>
                <a:latin typeface="Trebuchet MS"/>
                <a:cs typeface="Trebuchet MS"/>
              </a:rPr>
              <a:t>  </a:t>
            </a:r>
            <a:r>
              <a:rPr sz="750" b="1" spc="-5" dirty="0">
                <a:solidFill>
                  <a:srgbClr val="FFFFFF"/>
                </a:solidFill>
                <a:latin typeface="Trebuchet MS"/>
                <a:cs typeface="Trebuchet MS"/>
              </a:rPr>
              <a:t>80x10</a:t>
            </a:r>
            <a:r>
              <a:rPr sz="75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800" b="1" spc="-5" dirty="0">
                <a:solidFill>
                  <a:srgbClr val="FFFFFF"/>
                </a:solidFill>
                <a:latin typeface="Trebuchet MS"/>
                <a:cs typeface="Trebuchet MS"/>
              </a:rPr>
              <a:t>80x6</a:t>
            </a:r>
            <a:r>
              <a:rPr sz="80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800" b="1" spc="-5" dirty="0">
                <a:solidFill>
                  <a:srgbClr val="FFFFFF"/>
                </a:solidFill>
                <a:latin typeface="Trebuchet MS"/>
                <a:cs typeface="Trebuchet MS"/>
              </a:rPr>
              <a:t>80x5</a:t>
            </a:r>
            <a:r>
              <a:rPr sz="80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800" b="1" spc="-5" dirty="0">
                <a:solidFill>
                  <a:srgbClr val="FFFFFF"/>
                </a:solidFill>
                <a:latin typeface="Trebuchet MS"/>
                <a:cs typeface="Trebuchet MS"/>
              </a:rPr>
              <a:t>80x3</a:t>
            </a:r>
            <a:r>
              <a:rPr sz="80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750" b="1" spc="-5" dirty="0">
                <a:solidFill>
                  <a:srgbClr val="FFFFFF"/>
                </a:solidFill>
                <a:latin typeface="Trebuchet MS"/>
                <a:cs typeface="Trebuchet MS"/>
              </a:rPr>
              <a:t>50x10</a:t>
            </a:r>
            <a:r>
              <a:rPr sz="75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800" b="1" spc="-5" dirty="0">
                <a:solidFill>
                  <a:srgbClr val="FFFFFF"/>
                </a:solidFill>
                <a:latin typeface="Trebuchet MS"/>
                <a:cs typeface="Trebuchet MS"/>
              </a:rPr>
              <a:t>50x8</a:t>
            </a:r>
            <a:r>
              <a:rPr sz="80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800" b="1" spc="-5" dirty="0">
                <a:solidFill>
                  <a:srgbClr val="FFFFFF"/>
                </a:solidFill>
                <a:latin typeface="Trebuchet MS"/>
                <a:cs typeface="Trebuchet MS"/>
              </a:rPr>
              <a:t>50x6</a:t>
            </a:r>
            <a:r>
              <a:rPr sz="800" b="1" dirty="0">
                <a:solidFill>
                  <a:srgbClr val="FFFFFF"/>
                </a:solidFill>
                <a:latin typeface="Trebuchet MS"/>
                <a:cs typeface="Trebuchet MS"/>
              </a:rPr>
              <a:t>	</a:t>
            </a:r>
            <a:r>
              <a:rPr sz="800" b="1" spc="-5" dirty="0">
                <a:solidFill>
                  <a:srgbClr val="FFFFFF"/>
                </a:solidFill>
                <a:latin typeface="Trebuchet MS"/>
                <a:cs typeface="Trebuchet MS"/>
              </a:rPr>
              <a:t>50x5</a:t>
            </a:r>
            <a:endParaRPr sz="800" dirty="0">
              <a:latin typeface="Trebuchet MS"/>
              <a:cs typeface="Trebuchet MS"/>
            </a:endParaRPr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6301319" y="2370555"/>
          <a:ext cx="6434454" cy="4409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42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851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18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43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733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29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2926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2926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2926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2926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2926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2926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07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146979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metro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daN/cm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0,089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0,071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0.043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0.036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0.021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0.044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0.036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0,027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0.022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A5/L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daN/cm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0,027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0.022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0.013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0.011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0.006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0.014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0.011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0.008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0.007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22" name="object 22"/>
          <p:cNvSpPr txBox="1"/>
          <p:nvPr/>
        </p:nvSpPr>
        <p:spPr>
          <a:xfrm>
            <a:off x="6290205" y="4578498"/>
            <a:ext cx="3230880" cy="116057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650" i="1" spc="105" dirty="0">
                <a:solidFill>
                  <a:srgbClr val="171514"/>
                </a:solidFill>
                <a:latin typeface="Arial"/>
                <a:cs typeface="Arial"/>
              </a:rPr>
              <a:t>*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Disposición: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5" dirty="0">
                <a:solidFill>
                  <a:srgbClr val="171514"/>
                </a:solidFill>
                <a:latin typeface="Arial"/>
                <a:cs typeface="Arial"/>
              </a:rPr>
              <a:t>sección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40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plano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perpendicular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dirty="0">
                <a:solidFill>
                  <a:srgbClr val="171514"/>
                </a:solidFill>
                <a:latin typeface="Arial"/>
                <a:cs typeface="Arial"/>
              </a:rPr>
              <a:t>las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barras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(se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muestran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2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dirty="0">
                <a:solidFill>
                  <a:srgbClr val="171514"/>
                </a:solidFill>
                <a:latin typeface="Arial"/>
                <a:cs typeface="Arial"/>
              </a:rPr>
              <a:t>fases)</a:t>
            </a:r>
            <a:endParaRPr sz="6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380906" y="2287690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11318" y="3148907"/>
          <a:ext cx="3796029" cy="111514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41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15709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25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105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2291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280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5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metro</a:t>
                      </a:r>
                      <a:endParaRPr sz="3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Masa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lineal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barra.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1587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(elija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valor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página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tabla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siguiente)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15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R="20955" algn="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daN/cm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15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i="1" spc="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yo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Longitud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soportes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conductos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 cap="flat" cmpd="sng" algn="ctr">
                      <a:solidFill>
                        <a:srgbClr val="979EA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2893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58750" marR="252729" algn="just">
                        <a:lnSpc>
                          <a:spcPts val="1050"/>
                        </a:lnSpc>
                        <a:spcBef>
                          <a:spcPts val="35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Momento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inercia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respecto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x'x,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perpendicular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  <a:p>
                      <a:pPr marL="158750" marR="260350" algn="just">
                        <a:lnSpc>
                          <a:spcPts val="1050"/>
                        </a:lnSpc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plano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vibratorio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fórmula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explicada</a:t>
                      </a:r>
                      <a:r>
                        <a:rPr lang="es-ES"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anteriormente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elegir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valor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tabla</a:t>
                      </a:r>
                      <a:r>
                        <a:rPr lang="es-ES"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superior)</a:t>
                      </a:r>
                      <a:endParaRPr sz="7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979EA5"/>
                      </a:solidFill>
                      <a:prstDash val="solid"/>
                    </a:lnL>
                    <a:lnR w="3175">
                      <a:solidFill>
                        <a:srgbClr val="979EA5"/>
                      </a:solidFill>
                      <a:prstDash val="solid"/>
                    </a:lnR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844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L w="3175">
                      <a:solidFill>
                        <a:srgbClr val="979EA5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5144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11342910" y="3150489"/>
            <a:ext cx="972185" cy="280670"/>
          </a:xfrm>
          <a:custGeom>
            <a:avLst/>
            <a:gdLst/>
            <a:ahLst/>
            <a:cxnLst/>
            <a:rect l="l" t="t" r="r" b="b"/>
            <a:pathLst>
              <a:path w="972184" h="280670">
                <a:moveTo>
                  <a:pt x="971994" y="0"/>
                </a:moveTo>
                <a:lnTo>
                  <a:pt x="0" y="0"/>
                </a:lnTo>
                <a:lnTo>
                  <a:pt x="0" y="280327"/>
                </a:lnTo>
                <a:lnTo>
                  <a:pt x="971994" y="280327"/>
                </a:lnTo>
                <a:lnTo>
                  <a:pt x="971994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912905" y="2588249"/>
            <a:ext cx="3798570" cy="3175"/>
            <a:chOff x="3185999" y="2588248"/>
            <a:chExt cx="3798570" cy="3175"/>
          </a:xfrm>
        </p:grpSpPr>
        <p:sp>
          <p:nvSpPr>
            <p:cNvPr id="6" name="object 6"/>
            <p:cNvSpPr/>
            <p:nvPr/>
          </p:nvSpPr>
          <p:spPr>
            <a:xfrm>
              <a:off x="3185999" y="2589836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18000" y="2589836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615999" y="2589836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88000" y="2589836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912905" y="2735229"/>
            <a:ext cx="3798570" cy="3175"/>
            <a:chOff x="3185999" y="2735228"/>
            <a:chExt cx="3798570" cy="3175"/>
          </a:xfrm>
        </p:grpSpPr>
        <p:sp>
          <p:nvSpPr>
            <p:cNvPr id="11" name="object 11"/>
            <p:cNvSpPr/>
            <p:nvPr/>
          </p:nvSpPr>
          <p:spPr>
            <a:xfrm>
              <a:off x="3185999" y="27368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618000" y="2736815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615999" y="2736815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4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588000" y="273681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9200902" y="4526471"/>
            <a:ext cx="504190" cy="177165"/>
          </a:xfrm>
          <a:custGeom>
            <a:avLst/>
            <a:gdLst/>
            <a:ahLst/>
            <a:cxnLst/>
            <a:rect l="l" t="t" r="r" b="b"/>
            <a:pathLst>
              <a:path w="504189" h="177164">
                <a:moveTo>
                  <a:pt x="503999" y="0"/>
                </a:moveTo>
                <a:lnTo>
                  <a:pt x="0" y="0"/>
                </a:lnTo>
                <a:lnTo>
                  <a:pt x="0" y="176580"/>
                </a:lnTo>
                <a:lnTo>
                  <a:pt x="503999" y="176580"/>
                </a:lnTo>
                <a:lnTo>
                  <a:pt x="503999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11424622" y="3192323"/>
            <a:ext cx="864235" cy="108585"/>
            <a:chOff x="5697715" y="3192322"/>
            <a:chExt cx="864235" cy="108585"/>
          </a:xfrm>
        </p:grpSpPr>
        <p:sp>
          <p:nvSpPr>
            <p:cNvPr id="17" name="object 17"/>
            <p:cNvSpPr/>
            <p:nvPr/>
          </p:nvSpPr>
          <p:spPr>
            <a:xfrm>
              <a:off x="5698985" y="3193592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861466" y="0"/>
                  </a:moveTo>
                  <a:lnTo>
                    <a:pt x="0" y="0"/>
                  </a:lnTo>
                  <a:lnTo>
                    <a:pt x="0" y="105473"/>
                  </a:lnTo>
                  <a:lnTo>
                    <a:pt x="861466" y="105473"/>
                  </a:lnTo>
                  <a:lnTo>
                    <a:pt x="8614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698985" y="3193592"/>
              <a:ext cx="861694" cy="106045"/>
            </a:xfrm>
            <a:custGeom>
              <a:avLst/>
              <a:gdLst/>
              <a:ahLst/>
              <a:cxnLst/>
              <a:rect l="l" t="t" r="r" b="b"/>
              <a:pathLst>
                <a:path w="861695" h="106045">
                  <a:moveTo>
                    <a:pt x="0" y="105473"/>
                  </a:moveTo>
                  <a:lnTo>
                    <a:pt x="861466" y="105473"/>
                  </a:lnTo>
                  <a:lnTo>
                    <a:pt x="861466" y="0"/>
                  </a:lnTo>
                  <a:lnTo>
                    <a:pt x="0" y="0"/>
                  </a:lnTo>
                  <a:lnTo>
                    <a:pt x="0" y="105473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9353906" y="2136619"/>
            <a:ext cx="351155" cy="0"/>
          </a:xfrm>
          <a:custGeom>
            <a:avLst/>
            <a:gdLst/>
            <a:ahLst/>
            <a:cxnLst/>
            <a:rect l="l" t="t" r="r" b="b"/>
            <a:pathLst>
              <a:path w="351154">
                <a:moveTo>
                  <a:pt x="0" y="0"/>
                </a:moveTo>
                <a:lnTo>
                  <a:pt x="351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00206" y="368193"/>
            <a:ext cx="3592829" cy="686435"/>
          </a:xfrm>
          <a:prstGeom prst="rect">
            <a:avLst/>
          </a:prstGeom>
        </p:spPr>
        <p:txBody>
          <a:bodyPr vert="horz" wrap="square" lIns="0" tIns="148590" rIns="0" bIns="0" rtlCol="0">
            <a:spAutoFit/>
          </a:bodyPr>
          <a:lstStyle/>
          <a:p>
            <a:pPr marL="12700">
              <a:spcBef>
                <a:spcPts val="1170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655"/>
              </a:spcBef>
            </a:pPr>
            <a:r>
              <a:rPr sz="11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11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resonancia</a:t>
            </a:r>
            <a:r>
              <a:rPr sz="11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intrínseca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284905" y="1728001"/>
            <a:ext cx="2484120" cy="333425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0" rIns="0" bIns="0" rtlCol="0">
            <a:spAutoFit/>
          </a:bodyPr>
          <a:lstStyle/>
          <a:p>
            <a:pPr marL="50800" marR="697865">
              <a:lnSpc>
                <a:spcPts val="1300"/>
              </a:lnSpc>
            </a:pP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Compruebe</a:t>
            </a:r>
            <a:r>
              <a:rPr sz="7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que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las</a:t>
            </a:r>
            <a:r>
              <a:rPr sz="7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barras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elegidas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no</a:t>
            </a:r>
            <a:r>
              <a:rPr lang="es-ES" sz="75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resonarán</a:t>
            </a: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00206" y="1674763"/>
            <a:ext cx="3618229" cy="424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intrínsecas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sometidas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</a:t>
            </a:r>
            <a:r>
              <a:rPr lang="es-ES"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orden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Hz.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259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intrínseca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459354" y="2167041"/>
            <a:ext cx="15430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r>
              <a:rPr sz="3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3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429876" y="2338922"/>
            <a:ext cx="210820" cy="60273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metro</a:t>
            </a:r>
            <a:r>
              <a:rPr sz="3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300" i="1" spc="5" dirty="0">
                <a:solidFill>
                  <a:srgbClr val="3FAC39"/>
                </a:solidFill>
                <a:latin typeface="Arial"/>
                <a:cs typeface="Arial"/>
              </a:rPr>
              <a:t>yo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00206" y="2126530"/>
            <a:ext cx="386715" cy="6064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112x</a:t>
            </a:r>
            <a:r>
              <a:rPr sz="14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endParaRPr sz="1400" dirty="0">
              <a:latin typeface="Microsoft Sans Serif"/>
              <a:cs typeface="Microsoft Sans Serif"/>
            </a:endParaRPr>
          </a:p>
          <a:p>
            <a:pPr marL="12700" marR="193040">
              <a:lnSpc>
                <a:spcPct val="133200"/>
              </a:lnSpc>
              <a:spcBef>
                <a:spcPts val="335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00206" y="2732518"/>
            <a:ext cx="1466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332208" y="2611919"/>
            <a:ext cx="11569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resonancia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332204" y="2734044"/>
            <a:ext cx="1637030" cy="41402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Módulo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elasticidad:</a:t>
            </a:r>
            <a:endParaRPr sz="7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1,3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daN/cm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A5/L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0,67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daN/cm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00205" y="4360545"/>
            <a:ext cx="3377565" cy="652780"/>
          </a:xfrm>
          <a:prstGeom prst="rect">
            <a:avLst/>
          </a:prstGeom>
        </p:spPr>
        <p:txBody>
          <a:bodyPr vert="horz" wrap="square" lIns="0" tIns="51435" rIns="0" bIns="0" rtlCol="0">
            <a:spAutoFit/>
          </a:bodyPr>
          <a:lstStyle/>
          <a:p>
            <a:pPr marL="12700">
              <a:spcBef>
                <a:spcPts val="405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Donación: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490"/>
              </a:spcBef>
              <a:tabLst>
                <a:tab pos="194945" algn="l"/>
                <a:tab pos="833119" algn="l"/>
              </a:tabLst>
            </a:pPr>
            <a:r>
              <a:rPr sz="800" spc="-75" dirty="0">
                <a:solidFill>
                  <a:srgbClr val="3FAC39"/>
                </a:solidFill>
                <a:latin typeface="Microsoft Sans Serif"/>
                <a:cs typeface="Microsoft Sans Serif"/>
              </a:rPr>
              <a:t>F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	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Hz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18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Debemos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comprobar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decir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palabras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42-58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80-115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30912" y="1728001"/>
            <a:ext cx="3798570" cy="7990205"/>
            <a:chOff x="3204006" y="1728000"/>
            <a:chExt cx="3798570" cy="7990205"/>
          </a:xfrm>
        </p:grpSpPr>
        <p:sp>
          <p:nvSpPr>
            <p:cNvPr id="3" name="object 3"/>
            <p:cNvSpPr/>
            <p:nvPr/>
          </p:nvSpPr>
          <p:spPr>
            <a:xfrm>
              <a:off x="3204006" y="1728000"/>
              <a:ext cx="3798570" cy="7990205"/>
            </a:xfrm>
            <a:custGeom>
              <a:avLst/>
              <a:gdLst/>
              <a:ahLst/>
              <a:cxnLst/>
              <a:rect l="l" t="t" r="r" b="b"/>
              <a:pathLst>
                <a:path w="3798570" h="7990205">
                  <a:moveTo>
                    <a:pt x="3797998" y="0"/>
                  </a:moveTo>
                  <a:lnTo>
                    <a:pt x="0" y="0"/>
                  </a:lnTo>
                  <a:lnTo>
                    <a:pt x="0" y="7989938"/>
                  </a:lnTo>
                  <a:lnTo>
                    <a:pt x="3797998" y="7989938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303903" y="3432700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879903" y="3432700"/>
              <a:ext cx="1807210" cy="0"/>
            </a:xfrm>
            <a:custGeom>
              <a:avLst/>
              <a:gdLst/>
              <a:ahLst/>
              <a:cxnLst/>
              <a:rect l="l" t="t" r="r" b="b"/>
              <a:pathLst>
                <a:path w="1807210">
                  <a:moveTo>
                    <a:pt x="0" y="0"/>
                  </a:moveTo>
                  <a:lnTo>
                    <a:pt x="18071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687103" y="3432700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15102" y="3432700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303903" y="3570308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79903" y="3570308"/>
              <a:ext cx="1807210" cy="0"/>
            </a:xfrm>
            <a:custGeom>
              <a:avLst/>
              <a:gdLst/>
              <a:ahLst/>
              <a:cxnLst/>
              <a:rect l="l" t="t" r="r" b="b"/>
              <a:pathLst>
                <a:path w="1807210">
                  <a:moveTo>
                    <a:pt x="0" y="0"/>
                  </a:moveTo>
                  <a:lnTo>
                    <a:pt x="18071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687103" y="3570308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515102" y="3570308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6300832" y="1966748"/>
            <a:ext cx="497205" cy="1280795"/>
          </a:xfrm>
          <a:custGeom>
            <a:avLst/>
            <a:gdLst/>
            <a:ahLst/>
            <a:cxnLst/>
            <a:rect l="l" t="t" r="r" b="b"/>
            <a:pathLst>
              <a:path w="497205" h="1280795">
                <a:moveTo>
                  <a:pt x="0" y="0"/>
                </a:moveTo>
                <a:lnTo>
                  <a:pt x="496633" y="0"/>
                </a:lnTo>
                <a:lnTo>
                  <a:pt x="496633" y="1280515"/>
                </a:lnTo>
                <a:lnTo>
                  <a:pt x="0" y="1280515"/>
                </a:lnTo>
                <a:lnTo>
                  <a:pt x="0" y="0"/>
                </a:lnTo>
                <a:close/>
              </a:path>
            </a:pathLst>
          </a:custGeom>
          <a:ln w="5930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287328" y="1966748"/>
            <a:ext cx="497205" cy="1280795"/>
          </a:xfrm>
          <a:custGeom>
            <a:avLst/>
            <a:gdLst/>
            <a:ahLst/>
            <a:cxnLst/>
            <a:rect l="l" t="t" r="r" b="b"/>
            <a:pathLst>
              <a:path w="497205" h="1280795">
                <a:moveTo>
                  <a:pt x="0" y="0"/>
                </a:moveTo>
                <a:lnTo>
                  <a:pt x="496620" y="0"/>
                </a:lnTo>
                <a:lnTo>
                  <a:pt x="496620" y="1280515"/>
                </a:lnTo>
                <a:lnTo>
                  <a:pt x="0" y="1280515"/>
                </a:lnTo>
                <a:lnTo>
                  <a:pt x="0" y="0"/>
                </a:lnTo>
                <a:close/>
              </a:path>
            </a:pathLst>
          </a:custGeom>
          <a:ln w="5930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797453" y="1966748"/>
            <a:ext cx="1490345" cy="1280795"/>
          </a:xfrm>
          <a:custGeom>
            <a:avLst/>
            <a:gdLst/>
            <a:ahLst/>
            <a:cxnLst/>
            <a:rect l="l" t="t" r="r" b="b"/>
            <a:pathLst>
              <a:path w="1490345" h="1280795">
                <a:moveTo>
                  <a:pt x="0" y="0"/>
                </a:moveTo>
                <a:lnTo>
                  <a:pt x="496633" y="0"/>
                </a:lnTo>
                <a:lnTo>
                  <a:pt x="496633" y="1280515"/>
                </a:lnTo>
                <a:lnTo>
                  <a:pt x="0" y="1280515"/>
                </a:lnTo>
                <a:lnTo>
                  <a:pt x="0" y="0"/>
                </a:lnTo>
                <a:close/>
              </a:path>
              <a:path w="1490345" h="1280795">
                <a:moveTo>
                  <a:pt x="496620" y="0"/>
                </a:moveTo>
                <a:lnTo>
                  <a:pt x="993241" y="0"/>
                </a:lnTo>
                <a:lnTo>
                  <a:pt x="993241" y="1280515"/>
                </a:lnTo>
                <a:lnTo>
                  <a:pt x="496620" y="1280515"/>
                </a:lnTo>
                <a:lnTo>
                  <a:pt x="496620" y="0"/>
                </a:lnTo>
                <a:close/>
              </a:path>
              <a:path w="1490345" h="1280795">
                <a:moveTo>
                  <a:pt x="993228" y="0"/>
                </a:moveTo>
                <a:lnTo>
                  <a:pt x="1489875" y="0"/>
                </a:lnTo>
                <a:lnTo>
                  <a:pt x="1489875" y="1280515"/>
                </a:lnTo>
                <a:lnTo>
                  <a:pt x="993228" y="1280515"/>
                </a:lnTo>
                <a:lnTo>
                  <a:pt x="993228" y="0"/>
                </a:lnTo>
                <a:close/>
              </a:path>
            </a:pathLst>
          </a:custGeom>
          <a:ln w="5930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549131" y="2607001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388"/>
                </a:lnTo>
              </a:path>
            </a:pathLst>
          </a:custGeom>
          <a:ln w="3949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045765" y="2607001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388"/>
                </a:lnTo>
              </a:path>
            </a:pathLst>
          </a:custGeom>
          <a:ln w="3949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542373" y="2607001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388"/>
                </a:lnTo>
              </a:path>
            </a:pathLst>
          </a:custGeom>
          <a:ln w="3949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039019" y="2607001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388"/>
                </a:lnTo>
              </a:path>
            </a:pathLst>
          </a:custGeom>
          <a:ln w="3949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535653" y="2607001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388"/>
                </a:lnTo>
              </a:path>
            </a:pathLst>
          </a:custGeom>
          <a:ln w="3949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007789" y="2782071"/>
            <a:ext cx="75946" cy="75946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07789" y="2917450"/>
            <a:ext cx="75946" cy="75946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007789" y="3052857"/>
            <a:ext cx="75946" cy="75933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505158" y="2782732"/>
            <a:ext cx="74612" cy="74625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504499" y="2917450"/>
            <a:ext cx="75933" cy="75946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504499" y="3052857"/>
            <a:ext cx="75933" cy="75933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001283" y="2782071"/>
            <a:ext cx="75933" cy="75946"/>
          </a:xfrm>
          <a:prstGeom prst="rect">
            <a:avLst/>
          </a:prstGeom>
        </p:spPr>
      </p:pic>
      <p:pic>
        <p:nvPicPr>
          <p:cNvPr id="27" name="object 2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001283" y="2917450"/>
            <a:ext cx="75933" cy="75946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001283" y="3052857"/>
            <a:ext cx="75933" cy="75933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497041" y="2782071"/>
            <a:ext cx="75945" cy="75946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497041" y="2917450"/>
            <a:ext cx="75945" cy="75946"/>
          </a:xfrm>
          <a:prstGeom prst="rect">
            <a:avLst/>
          </a:prstGeom>
        </p:spPr>
      </p:pic>
      <p:pic>
        <p:nvPicPr>
          <p:cNvPr id="31" name="object 3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8497041" y="3052857"/>
            <a:ext cx="75945" cy="75933"/>
          </a:xfrm>
          <a:prstGeom prst="rect">
            <a:avLst/>
          </a:prstGeom>
        </p:spPr>
      </p:pic>
      <p:pic>
        <p:nvPicPr>
          <p:cNvPr id="32" name="object 3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511778" y="2782071"/>
            <a:ext cx="75946" cy="75946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6511778" y="2917450"/>
            <a:ext cx="75946" cy="75946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511778" y="3052857"/>
            <a:ext cx="75946" cy="75933"/>
          </a:xfrm>
          <a:prstGeom prst="rect">
            <a:avLst/>
          </a:prstGeom>
        </p:spPr>
      </p:pic>
      <p:grpSp>
        <p:nvGrpSpPr>
          <p:cNvPr id="35" name="object 35"/>
          <p:cNvGrpSpPr/>
          <p:nvPr/>
        </p:nvGrpSpPr>
        <p:grpSpPr>
          <a:xfrm>
            <a:off x="6497320" y="2804471"/>
            <a:ext cx="2108835" cy="30480"/>
            <a:chOff x="770413" y="2804471"/>
            <a:chExt cx="2108835" cy="30480"/>
          </a:xfrm>
        </p:grpSpPr>
        <p:sp>
          <p:nvSpPr>
            <p:cNvPr id="36" name="object 36"/>
            <p:cNvSpPr/>
            <p:nvPr/>
          </p:nvSpPr>
          <p:spPr>
            <a:xfrm>
              <a:off x="773379" y="2807424"/>
              <a:ext cx="2102485" cy="24765"/>
            </a:xfrm>
            <a:custGeom>
              <a:avLst/>
              <a:gdLst/>
              <a:ahLst/>
              <a:cxnLst/>
              <a:rect l="l" t="t" r="r" b="b"/>
              <a:pathLst>
                <a:path w="2102485" h="24764">
                  <a:moveTo>
                    <a:pt x="2102281" y="0"/>
                  </a:moveTo>
                  <a:lnTo>
                    <a:pt x="0" y="0"/>
                  </a:lnTo>
                  <a:lnTo>
                    <a:pt x="0" y="24307"/>
                  </a:lnTo>
                  <a:lnTo>
                    <a:pt x="2102281" y="24307"/>
                  </a:lnTo>
                  <a:lnTo>
                    <a:pt x="2102281" y="0"/>
                  </a:lnTo>
                  <a:close/>
                </a:path>
              </a:pathLst>
            </a:custGeom>
            <a:solidFill>
              <a:srgbClr val="CE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773379" y="2807436"/>
              <a:ext cx="2102485" cy="24765"/>
            </a:xfrm>
            <a:custGeom>
              <a:avLst/>
              <a:gdLst/>
              <a:ahLst/>
              <a:cxnLst/>
              <a:rect l="l" t="t" r="r" b="b"/>
              <a:pathLst>
                <a:path w="2102485" h="24764">
                  <a:moveTo>
                    <a:pt x="0" y="0"/>
                  </a:moveTo>
                  <a:lnTo>
                    <a:pt x="2102281" y="0"/>
                  </a:lnTo>
                  <a:lnTo>
                    <a:pt x="2102281" y="24307"/>
                  </a:lnTo>
                  <a:lnTo>
                    <a:pt x="0" y="24307"/>
                  </a:lnTo>
                  <a:lnTo>
                    <a:pt x="0" y="0"/>
                  </a:lnTo>
                  <a:close/>
                </a:path>
              </a:pathLst>
            </a:custGeom>
            <a:ln w="593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6497320" y="2940932"/>
            <a:ext cx="2108835" cy="30480"/>
            <a:chOff x="770413" y="2940932"/>
            <a:chExt cx="2108835" cy="30480"/>
          </a:xfrm>
        </p:grpSpPr>
        <p:sp>
          <p:nvSpPr>
            <p:cNvPr id="39" name="object 39"/>
            <p:cNvSpPr/>
            <p:nvPr/>
          </p:nvSpPr>
          <p:spPr>
            <a:xfrm>
              <a:off x="773379" y="2943898"/>
              <a:ext cx="2102485" cy="24765"/>
            </a:xfrm>
            <a:custGeom>
              <a:avLst/>
              <a:gdLst/>
              <a:ahLst/>
              <a:cxnLst/>
              <a:rect l="l" t="t" r="r" b="b"/>
              <a:pathLst>
                <a:path w="2102485" h="24764">
                  <a:moveTo>
                    <a:pt x="2102281" y="0"/>
                  </a:moveTo>
                  <a:lnTo>
                    <a:pt x="0" y="0"/>
                  </a:lnTo>
                  <a:lnTo>
                    <a:pt x="0" y="24295"/>
                  </a:lnTo>
                  <a:lnTo>
                    <a:pt x="2102281" y="24295"/>
                  </a:lnTo>
                  <a:lnTo>
                    <a:pt x="2102281" y="0"/>
                  </a:lnTo>
                  <a:close/>
                </a:path>
              </a:pathLst>
            </a:custGeom>
            <a:solidFill>
              <a:srgbClr val="CE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773379" y="2943898"/>
              <a:ext cx="2102485" cy="24765"/>
            </a:xfrm>
            <a:custGeom>
              <a:avLst/>
              <a:gdLst/>
              <a:ahLst/>
              <a:cxnLst/>
              <a:rect l="l" t="t" r="r" b="b"/>
              <a:pathLst>
                <a:path w="2102485" h="24764">
                  <a:moveTo>
                    <a:pt x="0" y="0"/>
                  </a:moveTo>
                  <a:lnTo>
                    <a:pt x="2102281" y="0"/>
                  </a:lnTo>
                  <a:lnTo>
                    <a:pt x="2102281" y="24295"/>
                  </a:lnTo>
                  <a:lnTo>
                    <a:pt x="0" y="24295"/>
                  </a:lnTo>
                  <a:lnTo>
                    <a:pt x="0" y="0"/>
                  </a:lnTo>
                  <a:close/>
                </a:path>
              </a:pathLst>
            </a:custGeom>
            <a:ln w="593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6497320" y="3074765"/>
            <a:ext cx="2108835" cy="30480"/>
            <a:chOff x="770413" y="3074765"/>
            <a:chExt cx="2108835" cy="30480"/>
          </a:xfrm>
        </p:grpSpPr>
        <p:sp>
          <p:nvSpPr>
            <p:cNvPr id="42" name="object 42"/>
            <p:cNvSpPr/>
            <p:nvPr/>
          </p:nvSpPr>
          <p:spPr>
            <a:xfrm>
              <a:off x="773379" y="3077718"/>
              <a:ext cx="2102485" cy="24765"/>
            </a:xfrm>
            <a:custGeom>
              <a:avLst/>
              <a:gdLst/>
              <a:ahLst/>
              <a:cxnLst/>
              <a:rect l="l" t="t" r="r" b="b"/>
              <a:pathLst>
                <a:path w="2102485" h="24764">
                  <a:moveTo>
                    <a:pt x="2102281" y="0"/>
                  </a:moveTo>
                  <a:lnTo>
                    <a:pt x="0" y="0"/>
                  </a:lnTo>
                  <a:lnTo>
                    <a:pt x="0" y="24307"/>
                  </a:lnTo>
                  <a:lnTo>
                    <a:pt x="2102281" y="24307"/>
                  </a:lnTo>
                  <a:lnTo>
                    <a:pt x="2102281" y="0"/>
                  </a:lnTo>
                  <a:close/>
                </a:path>
              </a:pathLst>
            </a:custGeom>
            <a:solidFill>
              <a:srgbClr val="CED1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773379" y="3077730"/>
              <a:ext cx="2102485" cy="24765"/>
            </a:xfrm>
            <a:custGeom>
              <a:avLst/>
              <a:gdLst/>
              <a:ahLst/>
              <a:cxnLst/>
              <a:rect l="l" t="t" r="r" b="b"/>
              <a:pathLst>
                <a:path w="2102485" h="24764">
                  <a:moveTo>
                    <a:pt x="0" y="0"/>
                  </a:moveTo>
                  <a:lnTo>
                    <a:pt x="2102281" y="0"/>
                  </a:lnTo>
                  <a:lnTo>
                    <a:pt x="2102281" y="24307"/>
                  </a:lnTo>
                  <a:lnTo>
                    <a:pt x="0" y="24307"/>
                  </a:lnTo>
                  <a:lnTo>
                    <a:pt x="0" y="0"/>
                  </a:lnTo>
                  <a:close/>
                </a:path>
              </a:pathLst>
            </a:custGeom>
            <a:ln w="5930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6359052" y="2820037"/>
            <a:ext cx="2306320" cy="0"/>
          </a:xfrm>
          <a:custGeom>
            <a:avLst/>
            <a:gdLst/>
            <a:ahLst/>
            <a:cxnLst/>
            <a:rect l="l" t="t" r="r" b="b"/>
            <a:pathLst>
              <a:path w="2306320">
                <a:moveTo>
                  <a:pt x="2306167" y="0"/>
                </a:moveTo>
                <a:lnTo>
                  <a:pt x="0" y="0"/>
                </a:lnTo>
              </a:path>
            </a:pathLst>
          </a:custGeom>
          <a:ln w="5930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359052" y="2955203"/>
            <a:ext cx="2306320" cy="0"/>
          </a:xfrm>
          <a:custGeom>
            <a:avLst/>
            <a:gdLst/>
            <a:ahLst/>
            <a:cxnLst/>
            <a:rect l="l" t="t" r="r" b="b"/>
            <a:pathLst>
              <a:path w="2306320">
                <a:moveTo>
                  <a:pt x="2306167" y="0"/>
                </a:moveTo>
                <a:lnTo>
                  <a:pt x="0" y="0"/>
                </a:lnTo>
              </a:path>
            </a:pathLst>
          </a:custGeom>
          <a:ln w="5930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359052" y="3090293"/>
            <a:ext cx="2306320" cy="0"/>
          </a:xfrm>
          <a:custGeom>
            <a:avLst/>
            <a:gdLst/>
            <a:ahLst/>
            <a:cxnLst/>
            <a:rect l="l" t="t" r="r" b="b"/>
            <a:pathLst>
              <a:path w="2306320">
                <a:moveTo>
                  <a:pt x="2306167" y="0"/>
                </a:moveTo>
                <a:lnTo>
                  <a:pt x="0" y="0"/>
                </a:lnTo>
              </a:path>
            </a:pathLst>
          </a:custGeom>
          <a:ln w="5930">
            <a:solidFill>
              <a:srgbClr val="121515"/>
            </a:solidFill>
            <a:prstDash val="sys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542379" y="3356389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848"/>
                </a:lnTo>
              </a:path>
            </a:pathLst>
          </a:custGeom>
          <a:ln w="3949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7043784" y="3356389"/>
            <a:ext cx="27940" cy="107950"/>
            <a:chOff x="1316878" y="3356389"/>
            <a:chExt cx="27940" cy="107950"/>
          </a:xfrm>
        </p:grpSpPr>
        <p:sp>
          <p:nvSpPr>
            <p:cNvPr id="49" name="object 49"/>
            <p:cNvSpPr/>
            <p:nvPr/>
          </p:nvSpPr>
          <p:spPr>
            <a:xfrm>
              <a:off x="1318853" y="3356389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h="107950">
                  <a:moveTo>
                    <a:pt x="0" y="0"/>
                  </a:moveTo>
                  <a:lnTo>
                    <a:pt x="0" y="107848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319762" y="342426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25057" y="0"/>
                  </a:moveTo>
                  <a:lnTo>
                    <a:pt x="0" y="9398"/>
                  </a:lnTo>
                  <a:lnTo>
                    <a:pt x="25057" y="18783"/>
                  </a:lnTo>
                  <a:lnTo>
                    <a:pt x="18796" y="9398"/>
                  </a:lnTo>
                  <a:lnTo>
                    <a:pt x="25057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7065465" y="3424264"/>
            <a:ext cx="475615" cy="19050"/>
            <a:chOff x="1338558" y="3424264"/>
            <a:chExt cx="475615" cy="19050"/>
          </a:xfrm>
        </p:grpSpPr>
        <p:sp>
          <p:nvSpPr>
            <p:cNvPr id="52" name="object 52"/>
            <p:cNvSpPr/>
            <p:nvPr/>
          </p:nvSpPr>
          <p:spPr>
            <a:xfrm>
              <a:off x="1789117" y="342426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0" y="0"/>
                  </a:moveTo>
                  <a:lnTo>
                    <a:pt x="6273" y="9398"/>
                  </a:lnTo>
                  <a:lnTo>
                    <a:pt x="0" y="18783"/>
                  </a:lnTo>
                  <a:lnTo>
                    <a:pt x="25044" y="93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338558" y="3433662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>
                  <a:moveTo>
                    <a:pt x="0" y="0"/>
                  </a:moveTo>
                  <a:lnTo>
                    <a:pt x="456831" y="0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8039021" y="3356395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848"/>
                </a:lnTo>
              </a:path>
            </a:pathLst>
          </a:custGeom>
          <a:ln w="3949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535654" y="3356395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848"/>
                </a:lnTo>
              </a:path>
            </a:pathLst>
          </a:custGeom>
          <a:ln w="3949">
            <a:solidFill>
              <a:srgbClr val="12151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546106" y="3424264"/>
            <a:ext cx="25400" cy="19050"/>
          </a:xfrm>
          <a:custGeom>
            <a:avLst/>
            <a:gdLst/>
            <a:ahLst/>
            <a:cxnLst/>
            <a:rect l="l" t="t" r="r" b="b"/>
            <a:pathLst>
              <a:path w="25400" h="19050">
                <a:moveTo>
                  <a:pt x="25057" y="0"/>
                </a:moveTo>
                <a:lnTo>
                  <a:pt x="0" y="9398"/>
                </a:lnTo>
                <a:lnTo>
                  <a:pt x="25057" y="18783"/>
                </a:lnTo>
                <a:lnTo>
                  <a:pt x="18795" y="9398"/>
                </a:lnTo>
                <a:lnTo>
                  <a:pt x="25057" y="0"/>
                </a:lnTo>
                <a:close/>
              </a:path>
            </a:pathLst>
          </a:custGeom>
          <a:solidFill>
            <a:srgbClr val="12151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7"/>
          <p:cNvGrpSpPr/>
          <p:nvPr/>
        </p:nvGrpSpPr>
        <p:grpSpPr>
          <a:xfrm>
            <a:off x="7564902" y="3424264"/>
            <a:ext cx="500380" cy="19050"/>
            <a:chOff x="1837996" y="3424264"/>
            <a:chExt cx="500380" cy="19050"/>
          </a:xfrm>
        </p:grpSpPr>
        <p:sp>
          <p:nvSpPr>
            <p:cNvPr id="58" name="object 58"/>
            <p:cNvSpPr/>
            <p:nvPr/>
          </p:nvSpPr>
          <p:spPr>
            <a:xfrm>
              <a:off x="2288552" y="342426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0" y="0"/>
                  </a:moveTo>
                  <a:lnTo>
                    <a:pt x="6273" y="9398"/>
                  </a:lnTo>
                  <a:lnTo>
                    <a:pt x="0" y="18783"/>
                  </a:lnTo>
                  <a:lnTo>
                    <a:pt x="25069" y="93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837996" y="3433662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>
                  <a:moveTo>
                    <a:pt x="0" y="0"/>
                  </a:moveTo>
                  <a:lnTo>
                    <a:pt x="456831" y="0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313033" y="342426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25057" y="0"/>
                  </a:moveTo>
                  <a:lnTo>
                    <a:pt x="0" y="9398"/>
                  </a:lnTo>
                  <a:lnTo>
                    <a:pt x="25057" y="18783"/>
                  </a:lnTo>
                  <a:lnTo>
                    <a:pt x="18808" y="9398"/>
                  </a:lnTo>
                  <a:lnTo>
                    <a:pt x="25057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8058748" y="3424264"/>
            <a:ext cx="475615" cy="19050"/>
            <a:chOff x="2331841" y="3424264"/>
            <a:chExt cx="475615" cy="19050"/>
          </a:xfrm>
        </p:grpSpPr>
        <p:sp>
          <p:nvSpPr>
            <p:cNvPr id="62" name="object 62"/>
            <p:cNvSpPr/>
            <p:nvPr/>
          </p:nvSpPr>
          <p:spPr>
            <a:xfrm>
              <a:off x="2782398" y="342426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0" y="0"/>
                  </a:moveTo>
                  <a:lnTo>
                    <a:pt x="6248" y="9398"/>
                  </a:lnTo>
                  <a:lnTo>
                    <a:pt x="0" y="18783"/>
                  </a:lnTo>
                  <a:lnTo>
                    <a:pt x="25057" y="93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331841" y="3433662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>
                  <a:moveTo>
                    <a:pt x="0" y="0"/>
                  </a:moveTo>
                  <a:lnTo>
                    <a:pt x="456806" y="0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6547162" y="3356395"/>
            <a:ext cx="27940" cy="107950"/>
            <a:chOff x="820256" y="3356395"/>
            <a:chExt cx="27940" cy="107950"/>
          </a:xfrm>
        </p:grpSpPr>
        <p:sp>
          <p:nvSpPr>
            <p:cNvPr id="65" name="object 65"/>
            <p:cNvSpPr/>
            <p:nvPr/>
          </p:nvSpPr>
          <p:spPr>
            <a:xfrm>
              <a:off x="822230" y="3356395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h="107950">
                  <a:moveTo>
                    <a:pt x="0" y="0"/>
                  </a:moveTo>
                  <a:lnTo>
                    <a:pt x="0" y="107848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823145" y="342426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25044" y="0"/>
                  </a:moveTo>
                  <a:lnTo>
                    <a:pt x="0" y="9398"/>
                  </a:lnTo>
                  <a:lnTo>
                    <a:pt x="25044" y="18783"/>
                  </a:lnTo>
                  <a:lnTo>
                    <a:pt x="18783" y="9398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6568835" y="3333949"/>
            <a:ext cx="475615" cy="109220"/>
            <a:chOff x="841928" y="3333949"/>
            <a:chExt cx="475615" cy="109220"/>
          </a:xfrm>
        </p:grpSpPr>
        <p:sp>
          <p:nvSpPr>
            <p:cNvPr id="68" name="object 68"/>
            <p:cNvSpPr/>
            <p:nvPr/>
          </p:nvSpPr>
          <p:spPr>
            <a:xfrm>
              <a:off x="1292500" y="3424264"/>
              <a:ext cx="25400" cy="19050"/>
            </a:xfrm>
            <a:custGeom>
              <a:avLst/>
              <a:gdLst/>
              <a:ahLst/>
              <a:cxnLst/>
              <a:rect l="l" t="t" r="r" b="b"/>
              <a:pathLst>
                <a:path w="25400" h="19050">
                  <a:moveTo>
                    <a:pt x="0" y="0"/>
                  </a:moveTo>
                  <a:lnTo>
                    <a:pt x="6261" y="9398"/>
                  </a:lnTo>
                  <a:lnTo>
                    <a:pt x="0" y="18783"/>
                  </a:lnTo>
                  <a:lnTo>
                    <a:pt x="25044" y="93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841928" y="3433662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>
                  <a:moveTo>
                    <a:pt x="0" y="0"/>
                  </a:moveTo>
                  <a:lnTo>
                    <a:pt x="456831" y="0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58496" y="3333949"/>
              <a:ext cx="28575" cy="73660"/>
            </a:xfrm>
            <a:custGeom>
              <a:avLst/>
              <a:gdLst/>
              <a:ahLst/>
              <a:cxnLst/>
              <a:rect l="l" t="t" r="r" b="b"/>
              <a:pathLst>
                <a:path w="28575" h="73660">
                  <a:moveTo>
                    <a:pt x="28536" y="0"/>
                  </a:moveTo>
                  <a:lnTo>
                    <a:pt x="27381" y="0"/>
                  </a:lnTo>
                  <a:lnTo>
                    <a:pt x="23202" y="1054"/>
                  </a:lnTo>
                  <a:lnTo>
                    <a:pt x="10845" y="1155"/>
                  </a:lnTo>
                  <a:lnTo>
                    <a:pt x="9702" y="4737"/>
                  </a:lnTo>
                  <a:lnTo>
                    <a:pt x="19113" y="4737"/>
                  </a:lnTo>
                  <a:lnTo>
                    <a:pt x="18910" y="5994"/>
                  </a:lnTo>
                  <a:lnTo>
                    <a:pt x="17754" y="9753"/>
                  </a:lnTo>
                  <a:lnTo>
                    <a:pt x="0" y="68160"/>
                  </a:lnTo>
                  <a:lnTo>
                    <a:pt x="0" y="73520"/>
                  </a:lnTo>
                  <a:lnTo>
                    <a:pt x="11798" y="73520"/>
                  </a:lnTo>
                  <a:lnTo>
                    <a:pt x="18287" y="66687"/>
                  </a:lnTo>
                  <a:lnTo>
                    <a:pt x="22783" y="59182"/>
                  </a:lnTo>
                  <a:lnTo>
                    <a:pt x="19227" y="59182"/>
                  </a:lnTo>
                  <a:lnTo>
                    <a:pt x="16916" y="62509"/>
                  </a:lnTo>
                  <a:lnTo>
                    <a:pt x="12839" y="67208"/>
                  </a:lnTo>
                  <a:lnTo>
                    <a:pt x="9067" y="67208"/>
                  </a:lnTo>
                  <a:lnTo>
                    <a:pt x="8445" y="65544"/>
                  </a:lnTo>
                  <a:lnTo>
                    <a:pt x="28536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/>
          <p:nvPr/>
        </p:nvSpPr>
        <p:spPr>
          <a:xfrm>
            <a:off x="7299676" y="3333949"/>
            <a:ext cx="28575" cy="73660"/>
          </a:xfrm>
          <a:custGeom>
            <a:avLst/>
            <a:gdLst/>
            <a:ahLst/>
            <a:cxnLst/>
            <a:rect l="l" t="t" r="r" b="b"/>
            <a:pathLst>
              <a:path w="28575" h="73660">
                <a:moveTo>
                  <a:pt x="28536" y="0"/>
                </a:moveTo>
                <a:lnTo>
                  <a:pt x="27381" y="0"/>
                </a:lnTo>
                <a:lnTo>
                  <a:pt x="23202" y="1054"/>
                </a:lnTo>
                <a:lnTo>
                  <a:pt x="10845" y="1155"/>
                </a:lnTo>
                <a:lnTo>
                  <a:pt x="9702" y="4737"/>
                </a:lnTo>
                <a:lnTo>
                  <a:pt x="19113" y="4737"/>
                </a:lnTo>
                <a:lnTo>
                  <a:pt x="18910" y="5994"/>
                </a:lnTo>
                <a:lnTo>
                  <a:pt x="17754" y="9753"/>
                </a:lnTo>
                <a:lnTo>
                  <a:pt x="0" y="68160"/>
                </a:lnTo>
                <a:lnTo>
                  <a:pt x="0" y="73520"/>
                </a:lnTo>
                <a:lnTo>
                  <a:pt x="11798" y="73520"/>
                </a:lnTo>
                <a:lnTo>
                  <a:pt x="18287" y="66687"/>
                </a:lnTo>
                <a:lnTo>
                  <a:pt x="22783" y="59182"/>
                </a:lnTo>
                <a:lnTo>
                  <a:pt x="19227" y="59182"/>
                </a:lnTo>
                <a:lnTo>
                  <a:pt x="16916" y="62509"/>
                </a:lnTo>
                <a:lnTo>
                  <a:pt x="12839" y="67208"/>
                </a:lnTo>
                <a:lnTo>
                  <a:pt x="9067" y="67208"/>
                </a:lnTo>
                <a:lnTo>
                  <a:pt x="8445" y="65544"/>
                </a:lnTo>
                <a:lnTo>
                  <a:pt x="28536" y="0"/>
                </a:lnTo>
                <a:close/>
              </a:path>
            </a:pathLst>
          </a:custGeom>
          <a:solidFill>
            <a:srgbClr val="12151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777699" y="3333949"/>
            <a:ext cx="28575" cy="73660"/>
          </a:xfrm>
          <a:custGeom>
            <a:avLst/>
            <a:gdLst/>
            <a:ahLst/>
            <a:cxnLst/>
            <a:rect l="l" t="t" r="r" b="b"/>
            <a:pathLst>
              <a:path w="28575" h="73660">
                <a:moveTo>
                  <a:pt x="28524" y="0"/>
                </a:moveTo>
                <a:lnTo>
                  <a:pt x="27381" y="0"/>
                </a:lnTo>
                <a:lnTo>
                  <a:pt x="23190" y="1054"/>
                </a:lnTo>
                <a:lnTo>
                  <a:pt x="10845" y="1155"/>
                </a:lnTo>
                <a:lnTo>
                  <a:pt x="9690" y="4737"/>
                </a:lnTo>
                <a:lnTo>
                  <a:pt x="19100" y="4737"/>
                </a:lnTo>
                <a:lnTo>
                  <a:pt x="18897" y="5994"/>
                </a:lnTo>
                <a:lnTo>
                  <a:pt x="17754" y="9753"/>
                </a:lnTo>
                <a:lnTo>
                  <a:pt x="0" y="68160"/>
                </a:lnTo>
                <a:lnTo>
                  <a:pt x="0" y="73520"/>
                </a:lnTo>
                <a:lnTo>
                  <a:pt x="11798" y="73520"/>
                </a:lnTo>
                <a:lnTo>
                  <a:pt x="18262" y="66687"/>
                </a:lnTo>
                <a:lnTo>
                  <a:pt x="22771" y="59182"/>
                </a:lnTo>
                <a:lnTo>
                  <a:pt x="19215" y="59182"/>
                </a:lnTo>
                <a:lnTo>
                  <a:pt x="16903" y="62509"/>
                </a:lnTo>
                <a:lnTo>
                  <a:pt x="12839" y="67208"/>
                </a:lnTo>
                <a:lnTo>
                  <a:pt x="9067" y="67208"/>
                </a:lnTo>
                <a:lnTo>
                  <a:pt x="8420" y="65544"/>
                </a:lnTo>
                <a:lnTo>
                  <a:pt x="28524" y="0"/>
                </a:lnTo>
                <a:close/>
              </a:path>
            </a:pathLst>
          </a:custGeom>
          <a:solidFill>
            <a:srgbClr val="12151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282082" y="3333949"/>
            <a:ext cx="28575" cy="73660"/>
          </a:xfrm>
          <a:custGeom>
            <a:avLst/>
            <a:gdLst/>
            <a:ahLst/>
            <a:cxnLst/>
            <a:rect l="l" t="t" r="r" b="b"/>
            <a:pathLst>
              <a:path w="28575" h="73660">
                <a:moveTo>
                  <a:pt x="28511" y="0"/>
                </a:moveTo>
                <a:lnTo>
                  <a:pt x="27381" y="0"/>
                </a:lnTo>
                <a:lnTo>
                  <a:pt x="23177" y="1054"/>
                </a:lnTo>
                <a:lnTo>
                  <a:pt x="10845" y="1155"/>
                </a:lnTo>
                <a:lnTo>
                  <a:pt x="9677" y="4737"/>
                </a:lnTo>
                <a:lnTo>
                  <a:pt x="19100" y="4737"/>
                </a:lnTo>
                <a:lnTo>
                  <a:pt x="18910" y="5994"/>
                </a:lnTo>
                <a:lnTo>
                  <a:pt x="17754" y="9753"/>
                </a:lnTo>
                <a:lnTo>
                  <a:pt x="0" y="68160"/>
                </a:lnTo>
                <a:lnTo>
                  <a:pt x="0" y="73520"/>
                </a:lnTo>
                <a:lnTo>
                  <a:pt x="11798" y="73520"/>
                </a:lnTo>
                <a:lnTo>
                  <a:pt x="18249" y="66687"/>
                </a:lnTo>
                <a:lnTo>
                  <a:pt x="22783" y="59182"/>
                </a:lnTo>
                <a:lnTo>
                  <a:pt x="19215" y="59182"/>
                </a:lnTo>
                <a:lnTo>
                  <a:pt x="16903" y="62509"/>
                </a:lnTo>
                <a:lnTo>
                  <a:pt x="12839" y="67208"/>
                </a:lnTo>
                <a:lnTo>
                  <a:pt x="9067" y="67208"/>
                </a:lnTo>
                <a:lnTo>
                  <a:pt x="8432" y="65544"/>
                </a:lnTo>
                <a:lnTo>
                  <a:pt x="28511" y="0"/>
                </a:lnTo>
                <a:close/>
              </a:path>
            </a:pathLst>
          </a:custGeom>
          <a:solidFill>
            <a:srgbClr val="12151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422587" y="2932762"/>
            <a:ext cx="19050" cy="25400"/>
          </a:xfrm>
          <a:custGeom>
            <a:avLst/>
            <a:gdLst/>
            <a:ahLst/>
            <a:cxnLst/>
            <a:rect l="l" t="t" r="r" b="b"/>
            <a:pathLst>
              <a:path w="19050" h="25400">
                <a:moveTo>
                  <a:pt x="18783" y="0"/>
                </a:moveTo>
                <a:lnTo>
                  <a:pt x="9385" y="6273"/>
                </a:lnTo>
                <a:lnTo>
                  <a:pt x="0" y="0"/>
                </a:lnTo>
                <a:lnTo>
                  <a:pt x="9385" y="25057"/>
                </a:lnTo>
                <a:lnTo>
                  <a:pt x="18783" y="0"/>
                </a:lnTo>
                <a:close/>
              </a:path>
            </a:pathLst>
          </a:custGeom>
          <a:solidFill>
            <a:srgbClr val="12151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75"/>
          <p:cNvGrpSpPr/>
          <p:nvPr/>
        </p:nvGrpSpPr>
        <p:grpSpPr>
          <a:xfrm>
            <a:off x="6422587" y="2819359"/>
            <a:ext cx="19050" cy="120014"/>
            <a:chOff x="695681" y="2819359"/>
            <a:chExt cx="19050" cy="120014"/>
          </a:xfrm>
        </p:grpSpPr>
        <p:sp>
          <p:nvSpPr>
            <p:cNvPr id="76" name="object 76"/>
            <p:cNvSpPr/>
            <p:nvPr/>
          </p:nvSpPr>
          <p:spPr>
            <a:xfrm>
              <a:off x="695681" y="2819359"/>
              <a:ext cx="19050" cy="25400"/>
            </a:xfrm>
            <a:custGeom>
              <a:avLst/>
              <a:gdLst/>
              <a:ahLst/>
              <a:cxnLst/>
              <a:rect l="l" t="t" r="r" b="b"/>
              <a:pathLst>
                <a:path w="19050" h="25400">
                  <a:moveTo>
                    <a:pt x="9385" y="0"/>
                  </a:moveTo>
                  <a:lnTo>
                    <a:pt x="0" y="25057"/>
                  </a:lnTo>
                  <a:lnTo>
                    <a:pt x="9385" y="18783"/>
                  </a:lnTo>
                  <a:lnTo>
                    <a:pt x="18783" y="25057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05067" y="2838147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100888"/>
                  </a:moveTo>
                  <a:lnTo>
                    <a:pt x="0" y="0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6422587" y="3065555"/>
            <a:ext cx="19050" cy="25400"/>
          </a:xfrm>
          <a:custGeom>
            <a:avLst/>
            <a:gdLst/>
            <a:ahLst/>
            <a:cxnLst/>
            <a:rect l="l" t="t" r="r" b="b"/>
            <a:pathLst>
              <a:path w="19050" h="25400">
                <a:moveTo>
                  <a:pt x="18783" y="0"/>
                </a:moveTo>
                <a:lnTo>
                  <a:pt x="9385" y="6261"/>
                </a:lnTo>
                <a:lnTo>
                  <a:pt x="0" y="0"/>
                </a:lnTo>
                <a:lnTo>
                  <a:pt x="9385" y="25057"/>
                </a:lnTo>
                <a:lnTo>
                  <a:pt x="18783" y="0"/>
                </a:lnTo>
                <a:close/>
              </a:path>
            </a:pathLst>
          </a:custGeom>
          <a:solidFill>
            <a:srgbClr val="12151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6422587" y="2954522"/>
            <a:ext cx="19050" cy="117475"/>
            <a:chOff x="695681" y="2954521"/>
            <a:chExt cx="19050" cy="117475"/>
          </a:xfrm>
        </p:grpSpPr>
        <p:sp>
          <p:nvSpPr>
            <p:cNvPr id="80" name="object 80"/>
            <p:cNvSpPr/>
            <p:nvPr/>
          </p:nvSpPr>
          <p:spPr>
            <a:xfrm>
              <a:off x="695681" y="2954521"/>
              <a:ext cx="19050" cy="25400"/>
            </a:xfrm>
            <a:custGeom>
              <a:avLst/>
              <a:gdLst/>
              <a:ahLst/>
              <a:cxnLst/>
              <a:rect l="l" t="t" r="r" b="b"/>
              <a:pathLst>
                <a:path w="19050" h="25400">
                  <a:moveTo>
                    <a:pt x="9385" y="0"/>
                  </a:moveTo>
                  <a:lnTo>
                    <a:pt x="0" y="25057"/>
                  </a:lnTo>
                  <a:lnTo>
                    <a:pt x="9385" y="18783"/>
                  </a:lnTo>
                  <a:lnTo>
                    <a:pt x="18783" y="25057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1215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705067" y="2973302"/>
              <a:ext cx="0" cy="99060"/>
            </a:xfrm>
            <a:custGeom>
              <a:avLst/>
              <a:gdLst/>
              <a:ahLst/>
              <a:cxnLst/>
              <a:rect l="l" t="t" r="r" b="b"/>
              <a:pathLst>
                <a:path h="99060">
                  <a:moveTo>
                    <a:pt x="0" y="98513"/>
                  </a:moveTo>
                  <a:lnTo>
                    <a:pt x="0" y="0"/>
                  </a:lnTo>
                </a:path>
              </a:pathLst>
            </a:custGeom>
            <a:ln w="3949">
              <a:solidFill>
                <a:srgbClr val="12151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6297877" y="3936423"/>
            <a:ext cx="1904364" cy="1353820"/>
            <a:chOff x="570971" y="3936423"/>
            <a:chExt cx="1904364" cy="1353820"/>
          </a:xfrm>
        </p:grpSpPr>
        <p:sp>
          <p:nvSpPr>
            <p:cNvPr id="83" name="object 83"/>
            <p:cNvSpPr/>
            <p:nvPr/>
          </p:nvSpPr>
          <p:spPr>
            <a:xfrm>
              <a:off x="625211" y="4484324"/>
              <a:ext cx="306705" cy="619760"/>
            </a:xfrm>
            <a:custGeom>
              <a:avLst/>
              <a:gdLst/>
              <a:ahLst/>
              <a:cxnLst/>
              <a:rect l="l" t="t" r="r" b="b"/>
              <a:pathLst>
                <a:path w="306705" h="619760">
                  <a:moveTo>
                    <a:pt x="200448" y="0"/>
                  </a:moveTo>
                  <a:lnTo>
                    <a:pt x="106075" y="0"/>
                  </a:lnTo>
                  <a:lnTo>
                    <a:pt x="106075" y="112242"/>
                  </a:lnTo>
                  <a:lnTo>
                    <a:pt x="58005" y="112242"/>
                  </a:lnTo>
                  <a:lnTo>
                    <a:pt x="47845" y="116433"/>
                  </a:lnTo>
                  <a:lnTo>
                    <a:pt x="45456" y="125653"/>
                  </a:lnTo>
                  <a:lnTo>
                    <a:pt x="49342" y="134873"/>
                  </a:lnTo>
                  <a:lnTo>
                    <a:pt x="58005" y="139064"/>
                  </a:lnTo>
                  <a:lnTo>
                    <a:pt x="100918" y="139064"/>
                  </a:lnTo>
                  <a:lnTo>
                    <a:pt x="97134" y="214020"/>
                  </a:lnTo>
                  <a:lnTo>
                    <a:pt x="44556" y="214020"/>
                  </a:lnTo>
                  <a:lnTo>
                    <a:pt x="32976" y="217929"/>
                  </a:lnTo>
                  <a:lnTo>
                    <a:pt x="29116" y="226529"/>
                  </a:lnTo>
                  <a:lnTo>
                    <a:pt x="32976" y="235130"/>
                  </a:lnTo>
                  <a:lnTo>
                    <a:pt x="44556" y="239039"/>
                  </a:lnTo>
                  <a:lnTo>
                    <a:pt x="95800" y="239039"/>
                  </a:lnTo>
                  <a:lnTo>
                    <a:pt x="92016" y="318452"/>
                  </a:lnTo>
                  <a:lnTo>
                    <a:pt x="42638" y="318452"/>
                  </a:lnTo>
                  <a:lnTo>
                    <a:pt x="28385" y="322558"/>
                  </a:lnTo>
                  <a:lnTo>
                    <a:pt x="25031" y="331590"/>
                  </a:lnTo>
                  <a:lnTo>
                    <a:pt x="30481" y="340623"/>
                  </a:lnTo>
                  <a:lnTo>
                    <a:pt x="42638" y="344728"/>
                  </a:lnTo>
                  <a:lnTo>
                    <a:pt x="90758" y="344728"/>
                  </a:lnTo>
                  <a:lnTo>
                    <a:pt x="85729" y="421601"/>
                  </a:lnTo>
                  <a:lnTo>
                    <a:pt x="33037" y="421601"/>
                  </a:lnTo>
                  <a:lnTo>
                    <a:pt x="18342" y="425731"/>
                  </a:lnTo>
                  <a:lnTo>
                    <a:pt x="13444" y="434816"/>
                  </a:lnTo>
                  <a:lnTo>
                    <a:pt x="18342" y="443901"/>
                  </a:lnTo>
                  <a:lnTo>
                    <a:pt x="33037" y="448030"/>
                  </a:lnTo>
                  <a:lnTo>
                    <a:pt x="83202" y="448030"/>
                  </a:lnTo>
                  <a:lnTo>
                    <a:pt x="79802" y="478796"/>
                  </a:lnTo>
                  <a:lnTo>
                    <a:pt x="75282" y="504766"/>
                  </a:lnTo>
                  <a:lnTo>
                    <a:pt x="71331" y="522713"/>
                  </a:lnTo>
                  <a:lnTo>
                    <a:pt x="69638" y="529412"/>
                  </a:lnTo>
                  <a:lnTo>
                    <a:pt x="17606" y="529412"/>
                  </a:lnTo>
                  <a:lnTo>
                    <a:pt x="4103" y="533595"/>
                  </a:lnTo>
                  <a:lnTo>
                    <a:pt x="0" y="542797"/>
                  </a:lnTo>
                  <a:lnTo>
                    <a:pt x="4699" y="552000"/>
                  </a:lnTo>
                  <a:lnTo>
                    <a:pt x="17606" y="556183"/>
                  </a:lnTo>
                  <a:lnTo>
                    <a:pt x="65816" y="556183"/>
                  </a:lnTo>
                  <a:lnTo>
                    <a:pt x="60421" y="584312"/>
                  </a:lnTo>
                  <a:lnTo>
                    <a:pt x="54297" y="604094"/>
                  </a:lnTo>
                  <a:lnTo>
                    <a:pt x="49278" y="615780"/>
                  </a:lnTo>
                  <a:lnTo>
                    <a:pt x="47197" y="619620"/>
                  </a:lnTo>
                  <a:lnTo>
                    <a:pt x="259326" y="619620"/>
                  </a:lnTo>
                  <a:lnTo>
                    <a:pt x="251884" y="607234"/>
                  </a:lnTo>
                  <a:lnTo>
                    <a:pt x="247467" y="596498"/>
                  </a:lnTo>
                  <a:lnTo>
                    <a:pt x="244331" y="581463"/>
                  </a:lnTo>
                  <a:lnTo>
                    <a:pt x="240733" y="556183"/>
                  </a:lnTo>
                  <a:lnTo>
                    <a:pt x="288929" y="556183"/>
                  </a:lnTo>
                  <a:lnTo>
                    <a:pt x="301831" y="552000"/>
                  </a:lnTo>
                  <a:lnTo>
                    <a:pt x="306531" y="542797"/>
                  </a:lnTo>
                  <a:lnTo>
                    <a:pt x="302431" y="533595"/>
                  </a:lnTo>
                  <a:lnTo>
                    <a:pt x="288929" y="529412"/>
                  </a:lnTo>
                  <a:lnTo>
                    <a:pt x="236885" y="529412"/>
                  </a:lnTo>
                  <a:lnTo>
                    <a:pt x="230758" y="506430"/>
                  </a:lnTo>
                  <a:lnTo>
                    <a:pt x="227304" y="490293"/>
                  </a:lnTo>
                  <a:lnTo>
                    <a:pt x="225253" y="473369"/>
                  </a:lnTo>
                  <a:lnTo>
                    <a:pt x="223334" y="448030"/>
                  </a:lnTo>
                  <a:lnTo>
                    <a:pt x="273486" y="448030"/>
                  </a:lnTo>
                  <a:lnTo>
                    <a:pt x="288181" y="443901"/>
                  </a:lnTo>
                  <a:lnTo>
                    <a:pt x="293079" y="434816"/>
                  </a:lnTo>
                  <a:lnTo>
                    <a:pt x="288181" y="425731"/>
                  </a:lnTo>
                  <a:lnTo>
                    <a:pt x="273486" y="421601"/>
                  </a:lnTo>
                  <a:lnTo>
                    <a:pt x="220806" y="421601"/>
                  </a:lnTo>
                  <a:lnTo>
                    <a:pt x="215765" y="344728"/>
                  </a:lnTo>
                  <a:lnTo>
                    <a:pt x="263898" y="344728"/>
                  </a:lnTo>
                  <a:lnTo>
                    <a:pt x="276047" y="340623"/>
                  </a:lnTo>
                  <a:lnTo>
                    <a:pt x="281495" y="331590"/>
                  </a:lnTo>
                  <a:lnTo>
                    <a:pt x="278144" y="322558"/>
                  </a:lnTo>
                  <a:lnTo>
                    <a:pt x="263898" y="318452"/>
                  </a:lnTo>
                  <a:lnTo>
                    <a:pt x="214507" y="318452"/>
                  </a:lnTo>
                  <a:lnTo>
                    <a:pt x="210735" y="239039"/>
                  </a:lnTo>
                  <a:lnTo>
                    <a:pt x="261967" y="239039"/>
                  </a:lnTo>
                  <a:lnTo>
                    <a:pt x="273561" y="235130"/>
                  </a:lnTo>
                  <a:lnTo>
                    <a:pt x="277426" y="226529"/>
                  </a:lnTo>
                  <a:lnTo>
                    <a:pt x="273561" y="217929"/>
                  </a:lnTo>
                  <a:lnTo>
                    <a:pt x="261967" y="214020"/>
                  </a:lnTo>
                  <a:lnTo>
                    <a:pt x="209389" y="214020"/>
                  </a:lnTo>
                  <a:lnTo>
                    <a:pt x="205605" y="139064"/>
                  </a:lnTo>
                  <a:lnTo>
                    <a:pt x="248531" y="139064"/>
                  </a:lnTo>
                  <a:lnTo>
                    <a:pt x="257189" y="134873"/>
                  </a:lnTo>
                  <a:lnTo>
                    <a:pt x="261075" y="125653"/>
                  </a:lnTo>
                  <a:lnTo>
                    <a:pt x="258689" y="116433"/>
                  </a:lnTo>
                  <a:lnTo>
                    <a:pt x="248531" y="112242"/>
                  </a:lnTo>
                  <a:lnTo>
                    <a:pt x="200448" y="112242"/>
                  </a:lnTo>
                  <a:lnTo>
                    <a:pt x="20044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25211" y="4484324"/>
              <a:ext cx="306705" cy="619760"/>
            </a:xfrm>
            <a:custGeom>
              <a:avLst/>
              <a:gdLst/>
              <a:ahLst/>
              <a:cxnLst/>
              <a:rect l="l" t="t" r="r" b="b"/>
              <a:pathLst>
                <a:path w="306705" h="619760">
                  <a:moveTo>
                    <a:pt x="259326" y="619620"/>
                  </a:moveTo>
                  <a:lnTo>
                    <a:pt x="251884" y="607234"/>
                  </a:lnTo>
                  <a:lnTo>
                    <a:pt x="247467" y="596498"/>
                  </a:lnTo>
                  <a:lnTo>
                    <a:pt x="244331" y="581463"/>
                  </a:lnTo>
                  <a:lnTo>
                    <a:pt x="240733" y="556183"/>
                  </a:lnTo>
                  <a:lnTo>
                    <a:pt x="288929" y="556183"/>
                  </a:lnTo>
                  <a:lnTo>
                    <a:pt x="301831" y="552000"/>
                  </a:lnTo>
                  <a:lnTo>
                    <a:pt x="306531" y="542797"/>
                  </a:lnTo>
                  <a:lnTo>
                    <a:pt x="302431" y="533595"/>
                  </a:lnTo>
                  <a:lnTo>
                    <a:pt x="288929" y="529412"/>
                  </a:lnTo>
                  <a:lnTo>
                    <a:pt x="236885" y="529412"/>
                  </a:lnTo>
                  <a:lnTo>
                    <a:pt x="230758" y="506430"/>
                  </a:lnTo>
                  <a:lnTo>
                    <a:pt x="227304" y="490293"/>
                  </a:lnTo>
                  <a:lnTo>
                    <a:pt x="225253" y="473369"/>
                  </a:lnTo>
                  <a:lnTo>
                    <a:pt x="223334" y="448030"/>
                  </a:lnTo>
                  <a:lnTo>
                    <a:pt x="273486" y="448030"/>
                  </a:lnTo>
                  <a:lnTo>
                    <a:pt x="288181" y="443901"/>
                  </a:lnTo>
                  <a:lnTo>
                    <a:pt x="293079" y="434816"/>
                  </a:lnTo>
                  <a:lnTo>
                    <a:pt x="288181" y="425731"/>
                  </a:lnTo>
                  <a:lnTo>
                    <a:pt x="273486" y="421601"/>
                  </a:lnTo>
                  <a:lnTo>
                    <a:pt x="220806" y="421601"/>
                  </a:lnTo>
                  <a:lnTo>
                    <a:pt x="215765" y="344728"/>
                  </a:lnTo>
                  <a:lnTo>
                    <a:pt x="263898" y="344728"/>
                  </a:lnTo>
                  <a:lnTo>
                    <a:pt x="276047" y="340623"/>
                  </a:lnTo>
                  <a:lnTo>
                    <a:pt x="281495" y="331590"/>
                  </a:lnTo>
                  <a:lnTo>
                    <a:pt x="278144" y="322558"/>
                  </a:lnTo>
                  <a:lnTo>
                    <a:pt x="263898" y="318452"/>
                  </a:lnTo>
                  <a:lnTo>
                    <a:pt x="214507" y="318452"/>
                  </a:lnTo>
                  <a:lnTo>
                    <a:pt x="210735" y="239039"/>
                  </a:lnTo>
                  <a:lnTo>
                    <a:pt x="261967" y="239039"/>
                  </a:lnTo>
                  <a:lnTo>
                    <a:pt x="273561" y="235130"/>
                  </a:lnTo>
                  <a:lnTo>
                    <a:pt x="277426" y="226529"/>
                  </a:lnTo>
                  <a:lnTo>
                    <a:pt x="273561" y="217929"/>
                  </a:lnTo>
                  <a:lnTo>
                    <a:pt x="261967" y="214020"/>
                  </a:lnTo>
                  <a:lnTo>
                    <a:pt x="209389" y="214020"/>
                  </a:lnTo>
                  <a:lnTo>
                    <a:pt x="205605" y="139064"/>
                  </a:lnTo>
                  <a:lnTo>
                    <a:pt x="248531" y="139064"/>
                  </a:lnTo>
                  <a:lnTo>
                    <a:pt x="257189" y="134873"/>
                  </a:lnTo>
                  <a:lnTo>
                    <a:pt x="261075" y="125653"/>
                  </a:lnTo>
                  <a:lnTo>
                    <a:pt x="258689" y="116433"/>
                  </a:lnTo>
                  <a:lnTo>
                    <a:pt x="248531" y="112242"/>
                  </a:lnTo>
                  <a:lnTo>
                    <a:pt x="200448" y="112242"/>
                  </a:lnTo>
                  <a:lnTo>
                    <a:pt x="200448" y="0"/>
                  </a:lnTo>
                  <a:lnTo>
                    <a:pt x="106075" y="0"/>
                  </a:lnTo>
                  <a:lnTo>
                    <a:pt x="106075" y="112242"/>
                  </a:lnTo>
                  <a:lnTo>
                    <a:pt x="58005" y="112242"/>
                  </a:lnTo>
                  <a:lnTo>
                    <a:pt x="47845" y="116433"/>
                  </a:lnTo>
                  <a:lnTo>
                    <a:pt x="45456" y="125653"/>
                  </a:lnTo>
                  <a:lnTo>
                    <a:pt x="49342" y="134873"/>
                  </a:lnTo>
                  <a:lnTo>
                    <a:pt x="58005" y="139064"/>
                  </a:lnTo>
                  <a:lnTo>
                    <a:pt x="100918" y="139064"/>
                  </a:lnTo>
                  <a:lnTo>
                    <a:pt x="97134" y="214020"/>
                  </a:lnTo>
                  <a:lnTo>
                    <a:pt x="44556" y="214020"/>
                  </a:lnTo>
                  <a:lnTo>
                    <a:pt x="32976" y="217929"/>
                  </a:lnTo>
                  <a:lnTo>
                    <a:pt x="29116" y="226529"/>
                  </a:lnTo>
                  <a:lnTo>
                    <a:pt x="32976" y="235130"/>
                  </a:lnTo>
                  <a:lnTo>
                    <a:pt x="44556" y="239039"/>
                  </a:lnTo>
                  <a:lnTo>
                    <a:pt x="95800" y="239039"/>
                  </a:lnTo>
                  <a:lnTo>
                    <a:pt x="92016" y="318452"/>
                  </a:lnTo>
                  <a:lnTo>
                    <a:pt x="42638" y="318452"/>
                  </a:lnTo>
                  <a:lnTo>
                    <a:pt x="28385" y="322558"/>
                  </a:lnTo>
                  <a:lnTo>
                    <a:pt x="25031" y="331590"/>
                  </a:lnTo>
                  <a:lnTo>
                    <a:pt x="30481" y="340623"/>
                  </a:lnTo>
                  <a:lnTo>
                    <a:pt x="42638" y="344728"/>
                  </a:lnTo>
                  <a:lnTo>
                    <a:pt x="90758" y="344728"/>
                  </a:lnTo>
                  <a:lnTo>
                    <a:pt x="85729" y="421601"/>
                  </a:lnTo>
                  <a:lnTo>
                    <a:pt x="33037" y="421601"/>
                  </a:lnTo>
                  <a:lnTo>
                    <a:pt x="18342" y="425731"/>
                  </a:lnTo>
                  <a:lnTo>
                    <a:pt x="13444" y="434816"/>
                  </a:lnTo>
                  <a:lnTo>
                    <a:pt x="18342" y="443901"/>
                  </a:lnTo>
                  <a:lnTo>
                    <a:pt x="33037" y="448030"/>
                  </a:lnTo>
                  <a:lnTo>
                    <a:pt x="83202" y="448030"/>
                  </a:lnTo>
                  <a:lnTo>
                    <a:pt x="79802" y="478796"/>
                  </a:lnTo>
                  <a:lnTo>
                    <a:pt x="75282" y="504766"/>
                  </a:lnTo>
                  <a:lnTo>
                    <a:pt x="71331" y="522713"/>
                  </a:lnTo>
                  <a:lnTo>
                    <a:pt x="69638" y="529412"/>
                  </a:lnTo>
                  <a:lnTo>
                    <a:pt x="17606" y="529412"/>
                  </a:lnTo>
                  <a:lnTo>
                    <a:pt x="4103" y="533595"/>
                  </a:lnTo>
                  <a:lnTo>
                    <a:pt x="0" y="542797"/>
                  </a:lnTo>
                  <a:lnTo>
                    <a:pt x="4699" y="552000"/>
                  </a:lnTo>
                  <a:lnTo>
                    <a:pt x="17606" y="556183"/>
                  </a:lnTo>
                  <a:lnTo>
                    <a:pt x="65816" y="556183"/>
                  </a:lnTo>
                  <a:lnTo>
                    <a:pt x="60421" y="584312"/>
                  </a:lnTo>
                  <a:lnTo>
                    <a:pt x="54297" y="604094"/>
                  </a:lnTo>
                  <a:lnTo>
                    <a:pt x="49278" y="615780"/>
                  </a:lnTo>
                  <a:lnTo>
                    <a:pt x="47197" y="619620"/>
                  </a:lnTo>
                  <a:lnTo>
                    <a:pt x="259326" y="619620"/>
                  </a:lnTo>
                  <a:close/>
                </a:path>
                <a:path w="306705" h="619760">
                  <a:moveTo>
                    <a:pt x="106075" y="112242"/>
                  </a:moveTo>
                  <a:lnTo>
                    <a:pt x="200448" y="112242"/>
                  </a:lnTo>
                </a:path>
                <a:path w="306705" h="619760">
                  <a:moveTo>
                    <a:pt x="100918" y="139064"/>
                  </a:moveTo>
                  <a:lnTo>
                    <a:pt x="205605" y="139064"/>
                  </a:lnTo>
                </a:path>
                <a:path w="306705" h="619760">
                  <a:moveTo>
                    <a:pt x="97134" y="214020"/>
                  </a:moveTo>
                  <a:lnTo>
                    <a:pt x="209389" y="214020"/>
                  </a:lnTo>
                </a:path>
                <a:path w="306705" h="619760">
                  <a:moveTo>
                    <a:pt x="90758" y="239636"/>
                  </a:moveTo>
                  <a:lnTo>
                    <a:pt x="210735" y="239636"/>
                  </a:lnTo>
                </a:path>
                <a:path w="306705" h="619760">
                  <a:moveTo>
                    <a:pt x="92016" y="318452"/>
                  </a:moveTo>
                  <a:lnTo>
                    <a:pt x="214507" y="318452"/>
                  </a:lnTo>
                </a:path>
                <a:path w="306705" h="619760">
                  <a:moveTo>
                    <a:pt x="90758" y="344728"/>
                  </a:moveTo>
                  <a:lnTo>
                    <a:pt x="215765" y="344728"/>
                  </a:lnTo>
                </a:path>
                <a:path w="306705" h="619760">
                  <a:moveTo>
                    <a:pt x="85729" y="421601"/>
                  </a:moveTo>
                  <a:lnTo>
                    <a:pt x="223105" y="421601"/>
                  </a:lnTo>
                </a:path>
                <a:path w="306705" h="619760">
                  <a:moveTo>
                    <a:pt x="83202" y="448030"/>
                  </a:moveTo>
                  <a:lnTo>
                    <a:pt x="223334" y="448030"/>
                  </a:lnTo>
                </a:path>
                <a:path w="306705" h="619760">
                  <a:moveTo>
                    <a:pt x="69638" y="529412"/>
                  </a:moveTo>
                  <a:lnTo>
                    <a:pt x="236885" y="529412"/>
                  </a:lnTo>
                </a:path>
                <a:path w="306705" h="619760">
                  <a:moveTo>
                    <a:pt x="65816" y="556183"/>
                  </a:moveTo>
                  <a:lnTo>
                    <a:pt x="240733" y="556183"/>
                  </a:lnTo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78478" y="3936423"/>
              <a:ext cx="0" cy="1235710"/>
            </a:xfrm>
            <a:custGeom>
              <a:avLst/>
              <a:gdLst/>
              <a:ahLst/>
              <a:cxnLst/>
              <a:rect l="l" t="t" r="r" b="b"/>
              <a:pathLst>
                <a:path h="1235710">
                  <a:moveTo>
                    <a:pt x="0" y="1235709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03041" y="5103944"/>
              <a:ext cx="1868170" cy="0"/>
            </a:xfrm>
            <a:custGeom>
              <a:avLst/>
              <a:gdLst/>
              <a:ahLst/>
              <a:cxnLst/>
              <a:rect l="l" t="t" r="r" b="b"/>
              <a:pathLst>
                <a:path w="1868170">
                  <a:moveTo>
                    <a:pt x="0" y="0"/>
                  </a:moveTo>
                  <a:lnTo>
                    <a:pt x="1868017" y="0"/>
                  </a:lnTo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345589" y="4484400"/>
              <a:ext cx="306705" cy="619760"/>
            </a:xfrm>
            <a:custGeom>
              <a:avLst/>
              <a:gdLst/>
              <a:ahLst/>
              <a:cxnLst/>
              <a:rect l="l" t="t" r="r" b="b"/>
              <a:pathLst>
                <a:path w="306705" h="619760">
                  <a:moveTo>
                    <a:pt x="200461" y="0"/>
                  </a:moveTo>
                  <a:lnTo>
                    <a:pt x="106075" y="0"/>
                  </a:lnTo>
                  <a:lnTo>
                    <a:pt x="106075" y="112166"/>
                  </a:lnTo>
                  <a:lnTo>
                    <a:pt x="58005" y="112166"/>
                  </a:lnTo>
                  <a:lnTo>
                    <a:pt x="47847" y="116357"/>
                  </a:lnTo>
                  <a:lnTo>
                    <a:pt x="45461" y="125577"/>
                  </a:lnTo>
                  <a:lnTo>
                    <a:pt x="49347" y="134797"/>
                  </a:lnTo>
                  <a:lnTo>
                    <a:pt x="58005" y="138988"/>
                  </a:lnTo>
                  <a:lnTo>
                    <a:pt x="100918" y="138988"/>
                  </a:lnTo>
                  <a:lnTo>
                    <a:pt x="97147" y="213944"/>
                  </a:lnTo>
                  <a:lnTo>
                    <a:pt x="44556" y="213944"/>
                  </a:lnTo>
                  <a:lnTo>
                    <a:pt x="32976" y="217853"/>
                  </a:lnTo>
                  <a:lnTo>
                    <a:pt x="29116" y="226453"/>
                  </a:lnTo>
                  <a:lnTo>
                    <a:pt x="32976" y="235053"/>
                  </a:lnTo>
                  <a:lnTo>
                    <a:pt x="44556" y="238963"/>
                  </a:lnTo>
                  <a:lnTo>
                    <a:pt x="95813" y="238963"/>
                  </a:lnTo>
                  <a:lnTo>
                    <a:pt x="92028" y="318376"/>
                  </a:lnTo>
                  <a:lnTo>
                    <a:pt x="42638" y="318376"/>
                  </a:lnTo>
                  <a:lnTo>
                    <a:pt x="28392" y="322481"/>
                  </a:lnTo>
                  <a:lnTo>
                    <a:pt x="25041" y="331514"/>
                  </a:lnTo>
                  <a:lnTo>
                    <a:pt x="30488" y="340546"/>
                  </a:lnTo>
                  <a:lnTo>
                    <a:pt x="42638" y="344652"/>
                  </a:lnTo>
                  <a:lnTo>
                    <a:pt x="90771" y="344652"/>
                  </a:lnTo>
                  <a:lnTo>
                    <a:pt x="85729" y="421525"/>
                  </a:lnTo>
                  <a:lnTo>
                    <a:pt x="33037" y="421525"/>
                  </a:lnTo>
                  <a:lnTo>
                    <a:pt x="18342" y="425655"/>
                  </a:lnTo>
                  <a:lnTo>
                    <a:pt x="13444" y="434740"/>
                  </a:lnTo>
                  <a:lnTo>
                    <a:pt x="18342" y="443824"/>
                  </a:lnTo>
                  <a:lnTo>
                    <a:pt x="33037" y="447954"/>
                  </a:lnTo>
                  <a:lnTo>
                    <a:pt x="83202" y="447954"/>
                  </a:lnTo>
                  <a:lnTo>
                    <a:pt x="79804" y="478720"/>
                  </a:lnTo>
                  <a:lnTo>
                    <a:pt x="75288" y="504690"/>
                  </a:lnTo>
                  <a:lnTo>
                    <a:pt x="71342" y="522636"/>
                  </a:lnTo>
                  <a:lnTo>
                    <a:pt x="69651" y="529336"/>
                  </a:lnTo>
                  <a:lnTo>
                    <a:pt x="17606" y="529336"/>
                  </a:lnTo>
                  <a:lnTo>
                    <a:pt x="4103" y="533519"/>
                  </a:lnTo>
                  <a:lnTo>
                    <a:pt x="0" y="542721"/>
                  </a:lnTo>
                  <a:lnTo>
                    <a:pt x="4699" y="551924"/>
                  </a:lnTo>
                  <a:lnTo>
                    <a:pt x="17606" y="556107"/>
                  </a:lnTo>
                  <a:lnTo>
                    <a:pt x="65816" y="556107"/>
                  </a:lnTo>
                  <a:lnTo>
                    <a:pt x="60423" y="584236"/>
                  </a:lnTo>
                  <a:lnTo>
                    <a:pt x="54303" y="604018"/>
                  </a:lnTo>
                  <a:lnTo>
                    <a:pt x="49289" y="615704"/>
                  </a:lnTo>
                  <a:lnTo>
                    <a:pt x="47210" y="619544"/>
                  </a:lnTo>
                  <a:lnTo>
                    <a:pt x="259338" y="619544"/>
                  </a:lnTo>
                  <a:lnTo>
                    <a:pt x="251890" y="607158"/>
                  </a:lnTo>
                  <a:lnTo>
                    <a:pt x="247469" y="596422"/>
                  </a:lnTo>
                  <a:lnTo>
                    <a:pt x="244331" y="581387"/>
                  </a:lnTo>
                  <a:lnTo>
                    <a:pt x="240733" y="556107"/>
                  </a:lnTo>
                  <a:lnTo>
                    <a:pt x="288929" y="556107"/>
                  </a:lnTo>
                  <a:lnTo>
                    <a:pt x="301845" y="551924"/>
                  </a:lnTo>
                  <a:lnTo>
                    <a:pt x="306551" y="542721"/>
                  </a:lnTo>
                  <a:lnTo>
                    <a:pt x="302445" y="533519"/>
                  </a:lnTo>
                  <a:lnTo>
                    <a:pt x="288929" y="529336"/>
                  </a:lnTo>
                  <a:lnTo>
                    <a:pt x="236897" y="529336"/>
                  </a:lnTo>
                  <a:lnTo>
                    <a:pt x="230763" y="506354"/>
                  </a:lnTo>
                  <a:lnTo>
                    <a:pt x="227306" y="490216"/>
                  </a:lnTo>
                  <a:lnTo>
                    <a:pt x="225253" y="473293"/>
                  </a:lnTo>
                  <a:lnTo>
                    <a:pt x="223334" y="447954"/>
                  </a:lnTo>
                  <a:lnTo>
                    <a:pt x="273499" y="447954"/>
                  </a:lnTo>
                  <a:lnTo>
                    <a:pt x="288193" y="443824"/>
                  </a:lnTo>
                  <a:lnTo>
                    <a:pt x="293092" y="434740"/>
                  </a:lnTo>
                  <a:lnTo>
                    <a:pt x="288193" y="425655"/>
                  </a:lnTo>
                  <a:lnTo>
                    <a:pt x="273499" y="421525"/>
                  </a:lnTo>
                  <a:lnTo>
                    <a:pt x="220806" y="421525"/>
                  </a:lnTo>
                  <a:lnTo>
                    <a:pt x="215765" y="344652"/>
                  </a:lnTo>
                  <a:lnTo>
                    <a:pt x="263898" y="344652"/>
                  </a:lnTo>
                  <a:lnTo>
                    <a:pt x="276054" y="340546"/>
                  </a:lnTo>
                  <a:lnTo>
                    <a:pt x="281505" y="331514"/>
                  </a:lnTo>
                  <a:lnTo>
                    <a:pt x="278151" y="322481"/>
                  </a:lnTo>
                  <a:lnTo>
                    <a:pt x="263898" y="318376"/>
                  </a:lnTo>
                  <a:lnTo>
                    <a:pt x="214520" y="318376"/>
                  </a:lnTo>
                  <a:lnTo>
                    <a:pt x="210735" y="238963"/>
                  </a:lnTo>
                  <a:lnTo>
                    <a:pt x="261980" y="238963"/>
                  </a:lnTo>
                  <a:lnTo>
                    <a:pt x="273567" y="235053"/>
                  </a:lnTo>
                  <a:lnTo>
                    <a:pt x="277429" y="226453"/>
                  </a:lnTo>
                  <a:lnTo>
                    <a:pt x="273567" y="217853"/>
                  </a:lnTo>
                  <a:lnTo>
                    <a:pt x="261980" y="213944"/>
                  </a:lnTo>
                  <a:lnTo>
                    <a:pt x="209389" y="213944"/>
                  </a:lnTo>
                  <a:lnTo>
                    <a:pt x="205617" y="138988"/>
                  </a:lnTo>
                  <a:lnTo>
                    <a:pt x="248543" y="138988"/>
                  </a:lnTo>
                  <a:lnTo>
                    <a:pt x="257200" y="134797"/>
                  </a:lnTo>
                  <a:lnTo>
                    <a:pt x="261083" y="125577"/>
                  </a:lnTo>
                  <a:lnTo>
                    <a:pt x="258696" y="116357"/>
                  </a:lnTo>
                  <a:lnTo>
                    <a:pt x="248543" y="112166"/>
                  </a:lnTo>
                  <a:lnTo>
                    <a:pt x="200461" y="112166"/>
                  </a:lnTo>
                  <a:lnTo>
                    <a:pt x="20046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345589" y="4484400"/>
              <a:ext cx="306705" cy="619760"/>
            </a:xfrm>
            <a:custGeom>
              <a:avLst/>
              <a:gdLst/>
              <a:ahLst/>
              <a:cxnLst/>
              <a:rect l="l" t="t" r="r" b="b"/>
              <a:pathLst>
                <a:path w="306705" h="619760">
                  <a:moveTo>
                    <a:pt x="259338" y="619544"/>
                  </a:moveTo>
                  <a:lnTo>
                    <a:pt x="251890" y="607158"/>
                  </a:lnTo>
                  <a:lnTo>
                    <a:pt x="247469" y="596422"/>
                  </a:lnTo>
                  <a:lnTo>
                    <a:pt x="244331" y="581387"/>
                  </a:lnTo>
                  <a:lnTo>
                    <a:pt x="240733" y="556107"/>
                  </a:lnTo>
                  <a:lnTo>
                    <a:pt x="288929" y="556107"/>
                  </a:lnTo>
                  <a:lnTo>
                    <a:pt x="301845" y="551924"/>
                  </a:lnTo>
                  <a:lnTo>
                    <a:pt x="306551" y="542721"/>
                  </a:lnTo>
                  <a:lnTo>
                    <a:pt x="302445" y="533519"/>
                  </a:lnTo>
                  <a:lnTo>
                    <a:pt x="288929" y="529336"/>
                  </a:lnTo>
                  <a:lnTo>
                    <a:pt x="236897" y="529336"/>
                  </a:lnTo>
                  <a:lnTo>
                    <a:pt x="230763" y="506354"/>
                  </a:lnTo>
                  <a:lnTo>
                    <a:pt x="227306" y="490216"/>
                  </a:lnTo>
                  <a:lnTo>
                    <a:pt x="225253" y="473293"/>
                  </a:lnTo>
                  <a:lnTo>
                    <a:pt x="223334" y="447954"/>
                  </a:lnTo>
                  <a:lnTo>
                    <a:pt x="273499" y="447954"/>
                  </a:lnTo>
                  <a:lnTo>
                    <a:pt x="288193" y="443824"/>
                  </a:lnTo>
                  <a:lnTo>
                    <a:pt x="293092" y="434740"/>
                  </a:lnTo>
                  <a:lnTo>
                    <a:pt x="288193" y="425655"/>
                  </a:lnTo>
                  <a:lnTo>
                    <a:pt x="273499" y="421525"/>
                  </a:lnTo>
                  <a:lnTo>
                    <a:pt x="220806" y="421525"/>
                  </a:lnTo>
                  <a:lnTo>
                    <a:pt x="215765" y="344652"/>
                  </a:lnTo>
                  <a:lnTo>
                    <a:pt x="263898" y="344652"/>
                  </a:lnTo>
                  <a:lnTo>
                    <a:pt x="276054" y="340546"/>
                  </a:lnTo>
                  <a:lnTo>
                    <a:pt x="281505" y="331514"/>
                  </a:lnTo>
                  <a:lnTo>
                    <a:pt x="278151" y="322481"/>
                  </a:lnTo>
                  <a:lnTo>
                    <a:pt x="263898" y="318376"/>
                  </a:lnTo>
                  <a:lnTo>
                    <a:pt x="214520" y="318376"/>
                  </a:lnTo>
                  <a:lnTo>
                    <a:pt x="210735" y="238963"/>
                  </a:lnTo>
                  <a:lnTo>
                    <a:pt x="261980" y="238963"/>
                  </a:lnTo>
                  <a:lnTo>
                    <a:pt x="273567" y="235053"/>
                  </a:lnTo>
                  <a:lnTo>
                    <a:pt x="277429" y="226453"/>
                  </a:lnTo>
                  <a:lnTo>
                    <a:pt x="273567" y="217853"/>
                  </a:lnTo>
                  <a:lnTo>
                    <a:pt x="261980" y="213944"/>
                  </a:lnTo>
                  <a:lnTo>
                    <a:pt x="209389" y="213944"/>
                  </a:lnTo>
                  <a:lnTo>
                    <a:pt x="205617" y="138988"/>
                  </a:lnTo>
                  <a:lnTo>
                    <a:pt x="248543" y="138988"/>
                  </a:lnTo>
                  <a:lnTo>
                    <a:pt x="257200" y="134797"/>
                  </a:lnTo>
                  <a:lnTo>
                    <a:pt x="261083" y="125577"/>
                  </a:lnTo>
                  <a:lnTo>
                    <a:pt x="258696" y="116357"/>
                  </a:lnTo>
                  <a:lnTo>
                    <a:pt x="248543" y="112166"/>
                  </a:lnTo>
                  <a:lnTo>
                    <a:pt x="200461" y="112166"/>
                  </a:lnTo>
                  <a:lnTo>
                    <a:pt x="200461" y="0"/>
                  </a:lnTo>
                  <a:lnTo>
                    <a:pt x="106075" y="0"/>
                  </a:lnTo>
                  <a:lnTo>
                    <a:pt x="106075" y="112166"/>
                  </a:lnTo>
                  <a:lnTo>
                    <a:pt x="58005" y="112166"/>
                  </a:lnTo>
                  <a:lnTo>
                    <a:pt x="47847" y="116357"/>
                  </a:lnTo>
                  <a:lnTo>
                    <a:pt x="45461" y="125577"/>
                  </a:lnTo>
                  <a:lnTo>
                    <a:pt x="49347" y="134797"/>
                  </a:lnTo>
                  <a:lnTo>
                    <a:pt x="58005" y="138988"/>
                  </a:lnTo>
                  <a:lnTo>
                    <a:pt x="100918" y="138988"/>
                  </a:lnTo>
                  <a:lnTo>
                    <a:pt x="97147" y="213944"/>
                  </a:lnTo>
                  <a:lnTo>
                    <a:pt x="44556" y="213944"/>
                  </a:lnTo>
                  <a:lnTo>
                    <a:pt x="32976" y="217853"/>
                  </a:lnTo>
                  <a:lnTo>
                    <a:pt x="29116" y="226453"/>
                  </a:lnTo>
                  <a:lnTo>
                    <a:pt x="32976" y="235053"/>
                  </a:lnTo>
                  <a:lnTo>
                    <a:pt x="44556" y="238963"/>
                  </a:lnTo>
                  <a:lnTo>
                    <a:pt x="95813" y="238963"/>
                  </a:lnTo>
                  <a:lnTo>
                    <a:pt x="92028" y="318376"/>
                  </a:lnTo>
                  <a:lnTo>
                    <a:pt x="42638" y="318376"/>
                  </a:lnTo>
                  <a:lnTo>
                    <a:pt x="28392" y="322481"/>
                  </a:lnTo>
                  <a:lnTo>
                    <a:pt x="25041" y="331514"/>
                  </a:lnTo>
                  <a:lnTo>
                    <a:pt x="30488" y="340546"/>
                  </a:lnTo>
                  <a:lnTo>
                    <a:pt x="42638" y="344652"/>
                  </a:lnTo>
                  <a:lnTo>
                    <a:pt x="90771" y="344652"/>
                  </a:lnTo>
                  <a:lnTo>
                    <a:pt x="85729" y="421525"/>
                  </a:lnTo>
                  <a:lnTo>
                    <a:pt x="33037" y="421525"/>
                  </a:lnTo>
                  <a:lnTo>
                    <a:pt x="18342" y="425655"/>
                  </a:lnTo>
                  <a:lnTo>
                    <a:pt x="13444" y="434740"/>
                  </a:lnTo>
                  <a:lnTo>
                    <a:pt x="18342" y="443824"/>
                  </a:lnTo>
                  <a:lnTo>
                    <a:pt x="33037" y="447954"/>
                  </a:lnTo>
                  <a:lnTo>
                    <a:pt x="83202" y="447954"/>
                  </a:lnTo>
                  <a:lnTo>
                    <a:pt x="79804" y="478720"/>
                  </a:lnTo>
                  <a:lnTo>
                    <a:pt x="75288" y="504690"/>
                  </a:lnTo>
                  <a:lnTo>
                    <a:pt x="71342" y="522636"/>
                  </a:lnTo>
                  <a:lnTo>
                    <a:pt x="69651" y="529336"/>
                  </a:lnTo>
                  <a:lnTo>
                    <a:pt x="17606" y="529336"/>
                  </a:lnTo>
                  <a:lnTo>
                    <a:pt x="4103" y="533519"/>
                  </a:lnTo>
                  <a:lnTo>
                    <a:pt x="0" y="542721"/>
                  </a:lnTo>
                  <a:lnTo>
                    <a:pt x="4699" y="551924"/>
                  </a:lnTo>
                  <a:lnTo>
                    <a:pt x="17606" y="556107"/>
                  </a:lnTo>
                  <a:lnTo>
                    <a:pt x="65816" y="556107"/>
                  </a:lnTo>
                  <a:lnTo>
                    <a:pt x="60423" y="584236"/>
                  </a:lnTo>
                  <a:lnTo>
                    <a:pt x="54303" y="604018"/>
                  </a:lnTo>
                  <a:lnTo>
                    <a:pt x="49289" y="615704"/>
                  </a:lnTo>
                  <a:lnTo>
                    <a:pt x="47210" y="619544"/>
                  </a:lnTo>
                  <a:lnTo>
                    <a:pt x="259338" y="619544"/>
                  </a:lnTo>
                  <a:close/>
                </a:path>
                <a:path w="306705" h="619760">
                  <a:moveTo>
                    <a:pt x="106075" y="112166"/>
                  </a:moveTo>
                  <a:lnTo>
                    <a:pt x="200461" y="112166"/>
                  </a:lnTo>
                </a:path>
                <a:path w="306705" h="619760">
                  <a:moveTo>
                    <a:pt x="100918" y="138988"/>
                  </a:moveTo>
                  <a:lnTo>
                    <a:pt x="205617" y="138988"/>
                  </a:lnTo>
                </a:path>
                <a:path w="306705" h="619760">
                  <a:moveTo>
                    <a:pt x="97147" y="213944"/>
                  </a:moveTo>
                  <a:lnTo>
                    <a:pt x="209389" y="213944"/>
                  </a:lnTo>
                </a:path>
                <a:path w="306705" h="619760">
                  <a:moveTo>
                    <a:pt x="90771" y="239560"/>
                  </a:moveTo>
                  <a:lnTo>
                    <a:pt x="210735" y="239560"/>
                  </a:lnTo>
                </a:path>
                <a:path w="306705" h="619760">
                  <a:moveTo>
                    <a:pt x="92028" y="318376"/>
                  </a:moveTo>
                  <a:lnTo>
                    <a:pt x="214520" y="318376"/>
                  </a:lnTo>
                </a:path>
                <a:path w="306705" h="619760">
                  <a:moveTo>
                    <a:pt x="90771" y="344652"/>
                  </a:moveTo>
                  <a:lnTo>
                    <a:pt x="215765" y="344652"/>
                  </a:lnTo>
                </a:path>
                <a:path w="306705" h="619760">
                  <a:moveTo>
                    <a:pt x="85729" y="421525"/>
                  </a:moveTo>
                  <a:lnTo>
                    <a:pt x="223105" y="421525"/>
                  </a:lnTo>
                </a:path>
                <a:path w="306705" h="619760">
                  <a:moveTo>
                    <a:pt x="83202" y="447954"/>
                  </a:moveTo>
                  <a:lnTo>
                    <a:pt x="223334" y="447954"/>
                  </a:lnTo>
                </a:path>
                <a:path w="306705" h="619760">
                  <a:moveTo>
                    <a:pt x="69651" y="529336"/>
                  </a:moveTo>
                  <a:lnTo>
                    <a:pt x="236897" y="529336"/>
                  </a:lnTo>
                </a:path>
                <a:path w="306705" h="619760">
                  <a:moveTo>
                    <a:pt x="65816" y="556107"/>
                  </a:moveTo>
                  <a:lnTo>
                    <a:pt x="240733" y="556107"/>
                  </a:lnTo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421345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33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33" y="417652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421345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0" y="0"/>
                  </a:moveTo>
                  <a:lnTo>
                    <a:pt x="52133" y="0"/>
                  </a:lnTo>
                  <a:lnTo>
                    <a:pt x="52133" y="417652"/>
                  </a:lnTo>
                  <a:lnTo>
                    <a:pt x="0" y="417652"/>
                  </a:lnTo>
                  <a:lnTo>
                    <a:pt x="0" y="0"/>
                  </a:lnTo>
                  <a:close/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498861" y="4044246"/>
              <a:ext cx="0" cy="1128395"/>
            </a:xfrm>
            <a:custGeom>
              <a:avLst/>
              <a:gdLst/>
              <a:ahLst/>
              <a:cxnLst/>
              <a:rect l="l" t="t" r="r" b="b"/>
              <a:pathLst>
                <a:path h="1128395">
                  <a:moveTo>
                    <a:pt x="0" y="1127887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525612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20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20" y="417652"/>
                  </a:lnTo>
                  <a:lnTo>
                    <a:pt x="5212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525612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20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20" y="417652"/>
                  </a:lnTo>
                  <a:lnTo>
                    <a:pt x="52120" y="0"/>
                  </a:lnTo>
                  <a:close/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2065994" y="4484705"/>
              <a:ext cx="306705" cy="619760"/>
            </a:xfrm>
            <a:custGeom>
              <a:avLst/>
              <a:gdLst/>
              <a:ahLst/>
              <a:cxnLst/>
              <a:rect l="l" t="t" r="r" b="b"/>
              <a:pathLst>
                <a:path w="306705" h="619760">
                  <a:moveTo>
                    <a:pt x="200453" y="0"/>
                  </a:moveTo>
                  <a:lnTo>
                    <a:pt x="106079" y="0"/>
                  </a:lnTo>
                  <a:lnTo>
                    <a:pt x="106079" y="111861"/>
                  </a:lnTo>
                  <a:lnTo>
                    <a:pt x="58010" y="111861"/>
                  </a:lnTo>
                  <a:lnTo>
                    <a:pt x="47844" y="116052"/>
                  </a:lnTo>
                  <a:lnTo>
                    <a:pt x="45456" y="125272"/>
                  </a:lnTo>
                  <a:lnTo>
                    <a:pt x="49345" y="134493"/>
                  </a:lnTo>
                  <a:lnTo>
                    <a:pt x="58010" y="138684"/>
                  </a:lnTo>
                  <a:lnTo>
                    <a:pt x="100911" y="138684"/>
                  </a:lnTo>
                  <a:lnTo>
                    <a:pt x="97139" y="213639"/>
                  </a:lnTo>
                  <a:lnTo>
                    <a:pt x="44561" y="213639"/>
                  </a:lnTo>
                  <a:lnTo>
                    <a:pt x="32973" y="217548"/>
                  </a:lnTo>
                  <a:lnTo>
                    <a:pt x="29111" y="226148"/>
                  </a:lnTo>
                  <a:lnTo>
                    <a:pt x="32973" y="234749"/>
                  </a:lnTo>
                  <a:lnTo>
                    <a:pt x="44561" y="238658"/>
                  </a:lnTo>
                  <a:lnTo>
                    <a:pt x="95805" y="238658"/>
                  </a:lnTo>
                  <a:lnTo>
                    <a:pt x="92021" y="318071"/>
                  </a:lnTo>
                  <a:lnTo>
                    <a:pt x="42643" y="318071"/>
                  </a:lnTo>
                  <a:lnTo>
                    <a:pt x="28389" y="322177"/>
                  </a:lnTo>
                  <a:lnTo>
                    <a:pt x="25036" y="331209"/>
                  </a:lnTo>
                  <a:lnTo>
                    <a:pt x="30486" y="340242"/>
                  </a:lnTo>
                  <a:lnTo>
                    <a:pt x="42643" y="344347"/>
                  </a:lnTo>
                  <a:lnTo>
                    <a:pt x="90763" y="344347"/>
                  </a:lnTo>
                  <a:lnTo>
                    <a:pt x="85721" y="421220"/>
                  </a:lnTo>
                  <a:lnTo>
                    <a:pt x="33029" y="421220"/>
                  </a:lnTo>
                  <a:lnTo>
                    <a:pt x="18334" y="425350"/>
                  </a:lnTo>
                  <a:lnTo>
                    <a:pt x="13436" y="434435"/>
                  </a:lnTo>
                  <a:lnTo>
                    <a:pt x="18334" y="443520"/>
                  </a:lnTo>
                  <a:lnTo>
                    <a:pt x="33029" y="447649"/>
                  </a:lnTo>
                  <a:lnTo>
                    <a:pt x="83207" y="447649"/>
                  </a:lnTo>
                  <a:lnTo>
                    <a:pt x="79802" y="478415"/>
                  </a:lnTo>
                  <a:lnTo>
                    <a:pt x="75282" y="504385"/>
                  </a:lnTo>
                  <a:lnTo>
                    <a:pt x="71334" y="522332"/>
                  </a:lnTo>
                  <a:lnTo>
                    <a:pt x="69643" y="529031"/>
                  </a:lnTo>
                  <a:lnTo>
                    <a:pt x="17611" y="529031"/>
                  </a:lnTo>
                  <a:lnTo>
                    <a:pt x="4102" y="533214"/>
                  </a:lnTo>
                  <a:lnTo>
                    <a:pt x="0" y="542417"/>
                  </a:lnTo>
                  <a:lnTo>
                    <a:pt x="4702" y="551619"/>
                  </a:lnTo>
                  <a:lnTo>
                    <a:pt x="17611" y="555802"/>
                  </a:lnTo>
                  <a:lnTo>
                    <a:pt x="65808" y="555802"/>
                  </a:lnTo>
                  <a:lnTo>
                    <a:pt x="60420" y="583931"/>
                  </a:lnTo>
                  <a:lnTo>
                    <a:pt x="54300" y="603713"/>
                  </a:lnTo>
                  <a:lnTo>
                    <a:pt x="49282" y="615399"/>
                  </a:lnTo>
                  <a:lnTo>
                    <a:pt x="47202" y="619239"/>
                  </a:lnTo>
                  <a:lnTo>
                    <a:pt x="259330" y="619239"/>
                  </a:lnTo>
                  <a:lnTo>
                    <a:pt x="251882" y="606853"/>
                  </a:lnTo>
                  <a:lnTo>
                    <a:pt x="247461" y="596117"/>
                  </a:lnTo>
                  <a:lnTo>
                    <a:pt x="244323" y="581082"/>
                  </a:lnTo>
                  <a:lnTo>
                    <a:pt x="240725" y="555802"/>
                  </a:lnTo>
                  <a:lnTo>
                    <a:pt x="288921" y="555802"/>
                  </a:lnTo>
                  <a:lnTo>
                    <a:pt x="301830" y="551619"/>
                  </a:lnTo>
                  <a:lnTo>
                    <a:pt x="306533" y="542417"/>
                  </a:lnTo>
                  <a:lnTo>
                    <a:pt x="302430" y="533214"/>
                  </a:lnTo>
                  <a:lnTo>
                    <a:pt x="288921" y="529031"/>
                  </a:lnTo>
                  <a:lnTo>
                    <a:pt x="236877" y="529031"/>
                  </a:lnTo>
                  <a:lnTo>
                    <a:pt x="230750" y="506049"/>
                  </a:lnTo>
                  <a:lnTo>
                    <a:pt x="227295" y="489912"/>
                  </a:lnTo>
                  <a:lnTo>
                    <a:pt x="225240" y="472988"/>
                  </a:lnTo>
                  <a:lnTo>
                    <a:pt x="223313" y="447649"/>
                  </a:lnTo>
                  <a:lnTo>
                    <a:pt x="273504" y="447649"/>
                  </a:lnTo>
                  <a:lnTo>
                    <a:pt x="288191" y="443520"/>
                  </a:lnTo>
                  <a:lnTo>
                    <a:pt x="293087" y="434435"/>
                  </a:lnTo>
                  <a:lnTo>
                    <a:pt x="288191" y="425350"/>
                  </a:lnTo>
                  <a:lnTo>
                    <a:pt x="273504" y="421220"/>
                  </a:lnTo>
                  <a:lnTo>
                    <a:pt x="220811" y="421220"/>
                  </a:lnTo>
                  <a:lnTo>
                    <a:pt x="215757" y="344347"/>
                  </a:lnTo>
                  <a:lnTo>
                    <a:pt x="263902" y="344347"/>
                  </a:lnTo>
                  <a:lnTo>
                    <a:pt x="276041" y="340242"/>
                  </a:lnTo>
                  <a:lnTo>
                    <a:pt x="281490" y="331209"/>
                  </a:lnTo>
                  <a:lnTo>
                    <a:pt x="278145" y="322177"/>
                  </a:lnTo>
                  <a:lnTo>
                    <a:pt x="263902" y="318071"/>
                  </a:lnTo>
                  <a:lnTo>
                    <a:pt x="214499" y="318071"/>
                  </a:lnTo>
                  <a:lnTo>
                    <a:pt x="210740" y="238658"/>
                  </a:lnTo>
                  <a:lnTo>
                    <a:pt x="261959" y="238658"/>
                  </a:lnTo>
                  <a:lnTo>
                    <a:pt x="273554" y="234749"/>
                  </a:lnTo>
                  <a:lnTo>
                    <a:pt x="277418" y="226148"/>
                  </a:lnTo>
                  <a:lnTo>
                    <a:pt x="273554" y="217548"/>
                  </a:lnTo>
                  <a:lnTo>
                    <a:pt x="261959" y="213639"/>
                  </a:lnTo>
                  <a:lnTo>
                    <a:pt x="209381" y="213639"/>
                  </a:lnTo>
                  <a:lnTo>
                    <a:pt x="205622" y="138684"/>
                  </a:lnTo>
                  <a:lnTo>
                    <a:pt x="248523" y="138684"/>
                  </a:lnTo>
                  <a:lnTo>
                    <a:pt x="257186" y="134493"/>
                  </a:lnTo>
                  <a:lnTo>
                    <a:pt x="261072" y="125272"/>
                  </a:lnTo>
                  <a:lnTo>
                    <a:pt x="258683" y="116052"/>
                  </a:lnTo>
                  <a:lnTo>
                    <a:pt x="248523" y="111861"/>
                  </a:lnTo>
                  <a:lnTo>
                    <a:pt x="200453" y="111861"/>
                  </a:lnTo>
                  <a:lnTo>
                    <a:pt x="20045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065994" y="4484705"/>
              <a:ext cx="306705" cy="619760"/>
            </a:xfrm>
            <a:custGeom>
              <a:avLst/>
              <a:gdLst/>
              <a:ahLst/>
              <a:cxnLst/>
              <a:rect l="l" t="t" r="r" b="b"/>
              <a:pathLst>
                <a:path w="306705" h="619760">
                  <a:moveTo>
                    <a:pt x="259330" y="619239"/>
                  </a:moveTo>
                  <a:lnTo>
                    <a:pt x="251882" y="606853"/>
                  </a:lnTo>
                  <a:lnTo>
                    <a:pt x="247461" y="596117"/>
                  </a:lnTo>
                  <a:lnTo>
                    <a:pt x="244323" y="581082"/>
                  </a:lnTo>
                  <a:lnTo>
                    <a:pt x="240725" y="555802"/>
                  </a:lnTo>
                  <a:lnTo>
                    <a:pt x="288921" y="555802"/>
                  </a:lnTo>
                  <a:lnTo>
                    <a:pt x="301830" y="551619"/>
                  </a:lnTo>
                  <a:lnTo>
                    <a:pt x="306533" y="542417"/>
                  </a:lnTo>
                  <a:lnTo>
                    <a:pt x="302430" y="533214"/>
                  </a:lnTo>
                  <a:lnTo>
                    <a:pt x="288921" y="529031"/>
                  </a:lnTo>
                  <a:lnTo>
                    <a:pt x="236877" y="529031"/>
                  </a:lnTo>
                  <a:lnTo>
                    <a:pt x="230750" y="506049"/>
                  </a:lnTo>
                  <a:lnTo>
                    <a:pt x="227295" y="489912"/>
                  </a:lnTo>
                  <a:lnTo>
                    <a:pt x="225240" y="472988"/>
                  </a:lnTo>
                  <a:lnTo>
                    <a:pt x="223313" y="447649"/>
                  </a:lnTo>
                  <a:lnTo>
                    <a:pt x="273504" y="447649"/>
                  </a:lnTo>
                  <a:lnTo>
                    <a:pt x="288191" y="443520"/>
                  </a:lnTo>
                  <a:lnTo>
                    <a:pt x="293087" y="434435"/>
                  </a:lnTo>
                  <a:lnTo>
                    <a:pt x="288191" y="425350"/>
                  </a:lnTo>
                  <a:lnTo>
                    <a:pt x="273504" y="421220"/>
                  </a:lnTo>
                  <a:lnTo>
                    <a:pt x="220811" y="421220"/>
                  </a:lnTo>
                  <a:lnTo>
                    <a:pt x="215757" y="344347"/>
                  </a:lnTo>
                  <a:lnTo>
                    <a:pt x="263902" y="344347"/>
                  </a:lnTo>
                  <a:lnTo>
                    <a:pt x="276041" y="340242"/>
                  </a:lnTo>
                  <a:lnTo>
                    <a:pt x="281490" y="331209"/>
                  </a:lnTo>
                  <a:lnTo>
                    <a:pt x="278145" y="322177"/>
                  </a:lnTo>
                  <a:lnTo>
                    <a:pt x="263902" y="318071"/>
                  </a:lnTo>
                  <a:lnTo>
                    <a:pt x="214499" y="318071"/>
                  </a:lnTo>
                  <a:lnTo>
                    <a:pt x="210740" y="238658"/>
                  </a:lnTo>
                  <a:lnTo>
                    <a:pt x="261959" y="238658"/>
                  </a:lnTo>
                  <a:lnTo>
                    <a:pt x="273554" y="234749"/>
                  </a:lnTo>
                  <a:lnTo>
                    <a:pt x="277418" y="226148"/>
                  </a:lnTo>
                  <a:lnTo>
                    <a:pt x="273554" y="217548"/>
                  </a:lnTo>
                  <a:lnTo>
                    <a:pt x="261959" y="213639"/>
                  </a:lnTo>
                  <a:lnTo>
                    <a:pt x="209381" y="213639"/>
                  </a:lnTo>
                  <a:lnTo>
                    <a:pt x="205622" y="138684"/>
                  </a:lnTo>
                  <a:lnTo>
                    <a:pt x="248523" y="138684"/>
                  </a:lnTo>
                  <a:lnTo>
                    <a:pt x="257186" y="134493"/>
                  </a:lnTo>
                  <a:lnTo>
                    <a:pt x="261072" y="125272"/>
                  </a:lnTo>
                  <a:lnTo>
                    <a:pt x="258683" y="116052"/>
                  </a:lnTo>
                  <a:lnTo>
                    <a:pt x="248523" y="111861"/>
                  </a:lnTo>
                  <a:lnTo>
                    <a:pt x="200453" y="111861"/>
                  </a:lnTo>
                  <a:lnTo>
                    <a:pt x="200453" y="0"/>
                  </a:lnTo>
                  <a:lnTo>
                    <a:pt x="106079" y="0"/>
                  </a:lnTo>
                  <a:lnTo>
                    <a:pt x="106079" y="111861"/>
                  </a:lnTo>
                  <a:lnTo>
                    <a:pt x="58010" y="111861"/>
                  </a:lnTo>
                  <a:lnTo>
                    <a:pt x="47844" y="116052"/>
                  </a:lnTo>
                  <a:lnTo>
                    <a:pt x="45456" y="125272"/>
                  </a:lnTo>
                  <a:lnTo>
                    <a:pt x="49345" y="134493"/>
                  </a:lnTo>
                  <a:lnTo>
                    <a:pt x="58010" y="138684"/>
                  </a:lnTo>
                  <a:lnTo>
                    <a:pt x="100911" y="138684"/>
                  </a:lnTo>
                  <a:lnTo>
                    <a:pt x="97139" y="213639"/>
                  </a:lnTo>
                  <a:lnTo>
                    <a:pt x="44561" y="213639"/>
                  </a:lnTo>
                  <a:lnTo>
                    <a:pt x="32973" y="217548"/>
                  </a:lnTo>
                  <a:lnTo>
                    <a:pt x="29111" y="226148"/>
                  </a:lnTo>
                  <a:lnTo>
                    <a:pt x="32973" y="234749"/>
                  </a:lnTo>
                  <a:lnTo>
                    <a:pt x="44561" y="238658"/>
                  </a:lnTo>
                  <a:lnTo>
                    <a:pt x="95805" y="238658"/>
                  </a:lnTo>
                  <a:lnTo>
                    <a:pt x="92021" y="318071"/>
                  </a:lnTo>
                  <a:lnTo>
                    <a:pt x="42643" y="318071"/>
                  </a:lnTo>
                  <a:lnTo>
                    <a:pt x="28389" y="322177"/>
                  </a:lnTo>
                  <a:lnTo>
                    <a:pt x="25036" y="331209"/>
                  </a:lnTo>
                  <a:lnTo>
                    <a:pt x="30486" y="340242"/>
                  </a:lnTo>
                  <a:lnTo>
                    <a:pt x="42643" y="344347"/>
                  </a:lnTo>
                  <a:lnTo>
                    <a:pt x="90763" y="344347"/>
                  </a:lnTo>
                  <a:lnTo>
                    <a:pt x="85721" y="421220"/>
                  </a:lnTo>
                  <a:lnTo>
                    <a:pt x="33029" y="421220"/>
                  </a:lnTo>
                  <a:lnTo>
                    <a:pt x="18334" y="425350"/>
                  </a:lnTo>
                  <a:lnTo>
                    <a:pt x="13436" y="434435"/>
                  </a:lnTo>
                  <a:lnTo>
                    <a:pt x="18334" y="443520"/>
                  </a:lnTo>
                  <a:lnTo>
                    <a:pt x="33029" y="447649"/>
                  </a:lnTo>
                  <a:lnTo>
                    <a:pt x="83207" y="447649"/>
                  </a:lnTo>
                  <a:lnTo>
                    <a:pt x="79802" y="478415"/>
                  </a:lnTo>
                  <a:lnTo>
                    <a:pt x="75282" y="504385"/>
                  </a:lnTo>
                  <a:lnTo>
                    <a:pt x="71334" y="522332"/>
                  </a:lnTo>
                  <a:lnTo>
                    <a:pt x="69643" y="529031"/>
                  </a:lnTo>
                  <a:lnTo>
                    <a:pt x="17611" y="529031"/>
                  </a:lnTo>
                  <a:lnTo>
                    <a:pt x="4102" y="533214"/>
                  </a:lnTo>
                  <a:lnTo>
                    <a:pt x="0" y="542417"/>
                  </a:lnTo>
                  <a:lnTo>
                    <a:pt x="4702" y="551619"/>
                  </a:lnTo>
                  <a:lnTo>
                    <a:pt x="17611" y="555802"/>
                  </a:lnTo>
                  <a:lnTo>
                    <a:pt x="65808" y="555802"/>
                  </a:lnTo>
                  <a:lnTo>
                    <a:pt x="60420" y="583931"/>
                  </a:lnTo>
                  <a:lnTo>
                    <a:pt x="54300" y="603713"/>
                  </a:lnTo>
                  <a:lnTo>
                    <a:pt x="49282" y="615399"/>
                  </a:lnTo>
                  <a:lnTo>
                    <a:pt x="47202" y="619239"/>
                  </a:lnTo>
                  <a:lnTo>
                    <a:pt x="259330" y="619239"/>
                  </a:lnTo>
                  <a:close/>
                </a:path>
                <a:path w="306705" h="619760">
                  <a:moveTo>
                    <a:pt x="106079" y="111861"/>
                  </a:moveTo>
                  <a:lnTo>
                    <a:pt x="200453" y="111861"/>
                  </a:lnTo>
                </a:path>
                <a:path w="306705" h="619760">
                  <a:moveTo>
                    <a:pt x="100911" y="138684"/>
                  </a:moveTo>
                  <a:lnTo>
                    <a:pt x="205622" y="138684"/>
                  </a:lnTo>
                </a:path>
                <a:path w="306705" h="619760">
                  <a:moveTo>
                    <a:pt x="97139" y="213639"/>
                  </a:moveTo>
                  <a:lnTo>
                    <a:pt x="209381" y="213639"/>
                  </a:lnTo>
                </a:path>
                <a:path w="306705" h="619760">
                  <a:moveTo>
                    <a:pt x="90763" y="239255"/>
                  </a:moveTo>
                  <a:lnTo>
                    <a:pt x="210740" y="239255"/>
                  </a:lnTo>
                </a:path>
                <a:path w="306705" h="619760">
                  <a:moveTo>
                    <a:pt x="92021" y="318071"/>
                  </a:moveTo>
                  <a:lnTo>
                    <a:pt x="214499" y="318071"/>
                  </a:lnTo>
                </a:path>
                <a:path w="306705" h="619760">
                  <a:moveTo>
                    <a:pt x="90763" y="344347"/>
                  </a:moveTo>
                  <a:lnTo>
                    <a:pt x="215757" y="344347"/>
                  </a:lnTo>
                </a:path>
                <a:path w="306705" h="619760">
                  <a:moveTo>
                    <a:pt x="85721" y="421220"/>
                  </a:moveTo>
                  <a:lnTo>
                    <a:pt x="223110" y="421220"/>
                  </a:lnTo>
                </a:path>
                <a:path w="306705" h="619760">
                  <a:moveTo>
                    <a:pt x="83207" y="447649"/>
                  </a:moveTo>
                  <a:lnTo>
                    <a:pt x="223313" y="447649"/>
                  </a:lnTo>
                </a:path>
                <a:path w="306705" h="619760">
                  <a:moveTo>
                    <a:pt x="69643" y="529031"/>
                  </a:moveTo>
                  <a:lnTo>
                    <a:pt x="236877" y="529031"/>
                  </a:lnTo>
                </a:path>
                <a:path w="306705" h="619760">
                  <a:moveTo>
                    <a:pt x="65808" y="555802"/>
                  </a:moveTo>
                  <a:lnTo>
                    <a:pt x="240725" y="555802"/>
                  </a:lnTo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219266" y="3936423"/>
              <a:ext cx="0" cy="1235710"/>
            </a:xfrm>
            <a:custGeom>
              <a:avLst/>
              <a:gdLst/>
              <a:ahLst/>
              <a:cxnLst/>
              <a:rect l="l" t="t" r="r" b="b"/>
              <a:pathLst>
                <a:path h="1235710">
                  <a:moveTo>
                    <a:pt x="0" y="1235709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70971" y="4271640"/>
              <a:ext cx="1817370" cy="0"/>
            </a:xfrm>
            <a:custGeom>
              <a:avLst/>
              <a:gdLst/>
              <a:ahLst/>
              <a:cxnLst/>
              <a:rect l="l" t="t" r="r" b="b"/>
              <a:pathLst>
                <a:path w="1817370">
                  <a:moveTo>
                    <a:pt x="0" y="0"/>
                  </a:moveTo>
                  <a:lnTo>
                    <a:pt x="129433" y="0"/>
                  </a:lnTo>
                </a:path>
                <a:path w="1817370">
                  <a:moveTo>
                    <a:pt x="181566" y="0"/>
                  </a:moveTo>
                  <a:lnTo>
                    <a:pt x="233700" y="0"/>
                  </a:lnTo>
                </a:path>
                <a:path w="1817370">
                  <a:moveTo>
                    <a:pt x="285821" y="0"/>
                  </a:moveTo>
                  <a:lnTo>
                    <a:pt x="1570730" y="0"/>
                  </a:lnTo>
                </a:path>
                <a:path w="1817370">
                  <a:moveTo>
                    <a:pt x="1622851" y="0"/>
                  </a:moveTo>
                  <a:lnTo>
                    <a:pt x="1674997" y="0"/>
                  </a:lnTo>
                </a:path>
                <a:path w="1817370">
                  <a:moveTo>
                    <a:pt x="1727118" y="0"/>
                  </a:moveTo>
                  <a:lnTo>
                    <a:pt x="1816963" y="0"/>
                  </a:lnTo>
                </a:path>
              </a:pathLst>
            </a:custGeom>
            <a:ln w="3809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523480" y="3992651"/>
              <a:ext cx="57785" cy="492125"/>
            </a:xfrm>
            <a:custGeom>
              <a:avLst/>
              <a:gdLst/>
              <a:ahLst/>
              <a:cxnLst/>
              <a:rect l="l" t="t" r="r" b="b"/>
              <a:pathLst>
                <a:path w="57784" h="492125">
                  <a:moveTo>
                    <a:pt x="57683" y="489762"/>
                  </a:moveTo>
                  <a:lnTo>
                    <a:pt x="57683" y="3822"/>
                  </a:lnTo>
                </a:path>
                <a:path w="57784" h="492125">
                  <a:moveTo>
                    <a:pt x="0" y="491985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584167" y="4004236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90" h="25400">
                  <a:moveTo>
                    <a:pt x="33794" y="0"/>
                  </a:moveTo>
                  <a:lnTo>
                    <a:pt x="0" y="12674"/>
                  </a:lnTo>
                  <a:lnTo>
                    <a:pt x="33794" y="25349"/>
                  </a:lnTo>
                  <a:lnTo>
                    <a:pt x="25336" y="12674"/>
                  </a:lnTo>
                  <a:lnTo>
                    <a:pt x="337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523359" y="4016911"/>
              <a:ext cx="57785" cy="0"/>
            </a:xfrm>
            <a:custGeom>
              <a:avLst/>
              <a:gdLst/>
              <a:ahLst/>
              <a:cxnLst/>
              <a:rect l="l" t="t" r="r" b="b"/>
              <a:pathLst>
                <a:path w="57784">
                  <a:moveTo>
                    <a:pt x="0" y="0"/>
                  </a:moveTo>
                  <a:lnTo>
                    <a:pt x="57264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86999" y="4004236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90" h="25400">
                  <a:moveTo>
                    <a:pt x="0" y="0"/>
                  </a:moveTo>
                  <a:lnTo>
                    <a:pt x="8445" y="12674"/>
                  </a:lnTo>
                  <a:lnTo>
                    <a:pt x="0" y="25349"/>
                  </a:lnTo>
                  <a:lnTo>
                    <a:pt x="33794" y="12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434772" y="4016911"/>
              <a:ext cx="73025" cy="0"/>
            </a:xfrm>
            <a:custGeom>
              <a:avLst/>
              <a:gdLst/>
              <a:ahLst/>
              <a:cxnLst/>
              <a:rect l="l" t="t" r="r" b="b"/>
              <a:pathLst>
                <a:path w="73025">
                  <a:moveTo>
                    <a:pt x="0" y="0"/>
                  </a:moveTo>
                  <a:lnTo>
                    <a:pt x="72694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431440" y="4482147"/>
              <a:ext cx="25400" cy="622300"/>
            </a:xfrm>
            <a:custGeom>
              <a:avLst/>
              <a:gdLst/>
              <a:ahLst/>
              <a:cxnLst/>
              <a:rect l="l" t="t" r="r" b="b"/>
              <a:pathLst>
                <a:path w="25400" h="622300">
                  <a:moveTo>
                    <a:pt x="25336" y="588441"/>
                  </a:moveTo>
                  <a:lnTo>
                    <a:pt x="12674" y="596887"/>
                  </a:lnTo>
                  <a:lnTo>
                    <a:pt x="0" y="588441"/>
                  </a:lnTo>
                  <a:lnTo>
                    <a:pt x="12674" y="622223"/>
                  </a:lnTo>
                  <a:lnTo>
                    <a:pt x="25336" y="588441"/>
                  </a:lnTo>
                  <a:close/>
                </a:path>
                <a:path w="25400" h="622300">
                  <a:moveTo>
                    <a:pt x="25336" y="33794"/>
                  </a:moveTo>
                  <a:lnTo>
                    <a:pt x="12674" y="0"/>
                  </a:lnTo>
                  <a:lnTo>
                    <a:pt x="0" y="33794"/>
                  </a:lnTo>
                  <a:lnTo>
                    <a:pt x="12674" y="25349"/>
                  </a:lnTo>
                  <a:lnTo>
                    <a:pt x="25336" y="337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78476" y="4507490"/>
              <a:ext cx="1666239" cy="782955"/>
            </a:xfrm>
            <a:custGeom>
              <a:avLst/>
              <a:gdLst/>
              <a:ahLst/>
              <a:cxnLst/>
              <a:rect l="l" t="t" r="r" b="b"/>
              <a:pathLst>
                <a:path w="1666239" h="782954">
                  <a:moveTo>
                    <a:pt x="1665643" y="571538"/>
                  </a:moveTo>
                  <a:lnTo>
                    <a:pt x="1665643" y="0"/>
                  </a:lnTo>
                </a:path>
                <a:path w="1666239" h="782954">
                  <a:moveTo>
                    <a:pt x="720382" y="664641"/>
                  </a:moveTo>
                  <a:lnTo>
                    <a:pt x="720382" y="782459"/>
                  </a:lnTo>
                </a:path>
                <a:path w="1666239" h="782954">
                  <a:moveTo>
                    <a:pt x="0" y="664641"/>
                  </a:moveTo>
                  <a:lnTo>
                    <a:pt x="0" y="782459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496631" y="5241797"/>
              <a:ext cx="723900" cy="25400"/>
            </a:xfrm>
            <a:custGeom>
              <a:avLst/>
              <a:gdLst/>
              <a:ahLst/>
              <a:cxnLst/>
              <a:rect l="l" t="t" r="r" b="b"/>
              <a:pathLst>
                <a:path w="723900" h="25400">
                  <a:moveTo>
                    <a:pt x="33782" y="0"/>
                  </a:moveTo>
                  <a:lnTo>
                    <a:pt x="0" y="12674"/>
                  </a:lnTo>
                  <a:lnTo>
                    <a:pt x="33782" y="25336"/>
                  </a:lnTo>
                  <a:lnTo>
                    <a:pt x="25336" y="12674"/>
                  </a:lnTo>
                  <a:lnTo>
                    <a:pt x="33782" y="0"/>
                  </a:lnTo>
                  <a:close/>
                </a:path>
                <a:path w="723900" h="25400">
                  <a:moveTo>
                    <a:pt x="723366" y="12674"/>
                  </a:moveTo>
                  <a:lnTo>
                    <a:pt x="689584" y="0"/>
                  </a:lnTo>
                  <a:lnTo>
                    <a:pt x="698030" y="12674"/>
                  </a:lnTo>
                  <a:lnTo>
                    <a:pt x="689584" y="25336"/>
                  </a:lnTo>
                  <a:lnTo>
                    <a:pt x="723366" y="126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77735" y="5241797"/>
              <a:ext cx="722630" cy="25400"/>
            </a:xfrm>
            <a:custGeom>
              <a:avLst/>
              <a:gdLst/>
              <a:ahLst/>
              <a:cxnLst/>
              <a:rect l="l" t="t" r="r" b="b"/>
              <a:pathLst>
                <a:path w="722630" h="25400">
                  <a:moveTo>
                    <a:pt x="33782" y="0"/>
                  </a:moveTo>
                  <a:lnTo>
                    <a:pt x="0" y="12674"/>
                  </a:lnTo>
                  <a:lnTo>
                    <a:pt x="33782" y="25336"/>
                  </a:lnTo>
                  <a:lnTo>
                    <a:pt x="25323" y="12674"/>
                  </a:lnTo>
                  <a:lnTo>
                    <a:pt x="33782" y="0"/>
                  </a:lnTo>
                  <a:close/>
                </a:path>
                <a:path w="722630" h="25400">
                  <a:moveTo>
                    <a:pt x="722464" y="12674"/>
                  </a:moveTo>
                  <a:lnTo>
                    <a:pt x="688670" y="0"/>
                  </a:lnTo>
                  <a:lnTo>
                    <a:pt x="697115" y="12674"/>
                  </a:lnTo>
                  <a:lnTo>
                    <a:pt x="688670" y="25336"/>
                  </a:lnTo>
                  <a:lnTo>
                    <a:pt x="722464" y="126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219269" y="5172127"/>
              <a:ext cx="0" cy="118110"/>
            </a:xfrm>
            <a:custGeom>
              <a:avLst/>
              <a:gdLst/>
              <a:ahLst/>
              <a:cxnLst/>
              <a:rect l="l" t="t" r="r" b="b"/>
              <a:pathLst>
                <a:path h="118110">
                  <a:moveTo>
                    <a:pt x="0" y="0"/>
                  </a:moveTo>
                  <a:lnTo>
                    <a:pt x="0" y="117817"/>
                  </a:lnTo>
                </a:path>
              </a:pathLst>
            </a:custGeom>
            <a:ln w="380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47528" y="4270125"/>
              <a:ext cx="157276" cy="216418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700405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4" h="417829">
                  <a:moveTo>
                    <a:pt x="52133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33" y="417652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700405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4" h="417829">
                  <a:moveTo>
                    <a:pt x="0" y="0"/>
                  </a:moveTo>
                  <a:lnTo>
                    <a:pt x="52133" y="0"/>
                  </a:lnTo>
                  <a:lnTo>
                    <a:pt x="52133" y="417652"/>
                  </a:lnTo>
                  <a:lnTo>
                    <a:pt x="0" y="417652"/>
                  </a:lnTo>
                  <a:lnTo>
                    <a:pt x="0" y="0"/>
                  </a:lnTo>
                  <a:close/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804672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20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20" y="417652"/>
                  </a:lnTo>
                  <a:lnTo>
                    <a:pt x="5212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804672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20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20" y="417652"/>
                  </a:lnTo>
                  <a:lnTo>
                    <a:pt x="52120" y="0"/>
                  </a:lnTo>
                  <a:close/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141702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20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20" y="417652"/>
                  </a:lnTo>
                  <a:lnTo>
                    <a:pt x="5212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141702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0" y="0"/>
                  </a:moveTo>
                  <a:lnTo>
                    <a:pt x="52120" y="0"/>
                  </a:lnTo>
                  <a:lnTo>
                    <a:pt x="52120" y="417652"/>
                  </a:lnTo>
                  <a:lnTo>
                    <a:pt x="0" y="417652"/>
                  </a:lnTo>
                  <a:lnTo>
                    <a:pt x="0" y="0"/>
                  </a:lnTo>
                  <a:close/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245969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20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20" y="417652"/>
                  </a:lnTo>
                  <a:lnTo>
                    <a:pt x="52120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245969" y="4066984"/>
              <a:ext cx="52705" cy="417830"/>
            </a:xfrm>
            <a:custGeom>
              <a:avLst/>
              <a:gdLst/>
              <a:ahLst/>
              <a:cxnLst/>
              <a:rect l="l" t="t" r="r" b="b"/>
              <a:pathLst>
                <a:path w="52705" h="417829">
                  <a:moveTo>
                    <a:pt x="52120" y="0"/>
                  </a:moveTo>
                  <a:lnTo>
                    <a:pt x="0" y="0"/>
                  </a:lnTo>
                  <a:lnTo>
                    <a:pt x="0" y="417652"/>
                  </a:lnTo>
                  <a:lnTo>
                    <a:pt x="52120" y="417652"/>
                  </a:lnTo>
                  <a:lnTo>
                    <a:pt x="52120" y="0"/>
                  </a:lnTo>
                  <a:close/>
                </a:path>
              </a:pathLst>
            </a:custGeom>
            <a:ln w="53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193828" y="3992655"/>
              <a:ext cx="52705" cy="492125"/>
            </a:xfrm>
            <a:custGeom>
              <a:avLst/>
              <a:gdLst/>
              <a:ahLst/>
              <a:cxnLst/>
              <a:rect l="l" t="t" r="r" b="b"/>
              <a:pathLst>
                <a:path w="52705" h="492125">
                  <a:moveTo>
                    <a:pt x="52146" y="491985"/>
                  </a:moveTo>
                  <a:lnTo>
                    <a:pt x="52146" y="0"/>
                  </a:lnTo>
                </a:path>
                <a:path w="52705" h="492125">
                  <a:moveTo>
                    <a:pt x="0" y="491985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236360" y="4004236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33794" y="0"/>
                  </a:moveTo>
                  <a:lnTo>
                    <a:pt x="0" y="12674"/>
                  </a:lnTo>
                  <a:lnTo>
                    <a:pt x="33794" y="25349"/>
                  </a:lnTo>
                  <a:lnTo>
                    <a:pt x="25349" y="12674"/>
                  </a:lnTo>
                  <a:lnTo>
                    <a:pt x="337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193726" y="4016911"/>
              <a:ext cx="254000" cy="0"/>
            </a:xfrm>
            <a:custGeom>
              <a:avLst/>
              <a:gdLst/>
              <a:ahLst/>
              <a:cxnLst/>
              <a:rect l="l" t="t" r="r" b="b"/>
              <a:pathLst>
                <a:path w="254000">
                  <a:moveTo>
                    <a:pt x="67983" y="0"/>
                  </a:moveTo>
                  <a:lnTo>
                    <a:pt x="253949" y="0"/>
                  </a:lnTo>
                </a:path>
                <a:path w="254000">
                  <a:moveTo>
                    <a:pt x="0" y="0"/>
                  </a:moveTo>
                  <a:lnTo>
                    <a:pt x="51816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169394" y="4004236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0" y="0"/>
                  </a:moveTo>
                  <a:lnTo>
                    <a:pt x="8432" y="12674"/>
                  </a:lnTo>
                  <a:lnTo>
                    <a:pt x="0" y="25349"/>
                  </a:lnTo>
                  <a:lnTo>
                    <a:pt x="33781" y="12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155131" y="4016911"/>
              <a:ext cx="320675" cy="467995"/>
            </a:xfrm>
            <a:custGeom>
              <a:avLst/>
              <a:gdLst/>
              <a:ahLst/>
              <a:cxnLst/>
              <a:rect l="l" t="t" r="r" b="b"/>
              <a:pathLst>
                <a:path w="320675" h="467995">
                  <a:moveTo>
                    <a:pt x="0" y="0"/>
                  </a:moveTo>
                  <a:lnTo>
                    <a:pt x="22694" y="0"/>
                  </a:lnTo>
                </a:path>
                <a:path w="320675" h="467995">
                  <a:moveTo>
                    <a:pt x="139941" y="467728"/>
                  </a:moveTo>
                  <a:lnTo>
                    <a:pt x="320154" y="467728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430614" y="4062272"/>
              <a:ext cx="25400" cy="422275"/>
            </a:xfrm>
            <a:custGeom>
              <a:avLst/>
              <a:gdLst/>
              <a:ahLst/>
              <a:cxnLst/>
              <a:rect l="l" t="t" r="r" b="b"/>
              <a:pathLst>
                <a:path w="25400" h="422275">
                  <a:moveTo>
                    <a:pt x="25336" y="387946"/>
                  </a:moveTo>
                  <a:lnTo>
                    <a:pt x="12661" y="396392"/>
                  </a:lnTo>
                  <a:lnTo>
                    <a:pt x="0" y="387946"/>
                  </a:lnTo>
                  <a:lnTo>
                    <a:pt x="12661" y="421728"/>
                  </a:lnTo>
                  <a:lnTo>
                    <a:pt x="25336" y="387946"/>
                  </a:lnTo>
                  <a:close/>
                </a:path>
                <a:path w="25400" h="422275">
                  <a:moveTo>
                    <a:pt x="25336" y="33794"/>
                  </a:moveTo>
                  <a:lnTo>
                    <a:pt x="12661" y="0"/>
                  </a:lnTo>
                  <a:lnTo>
                    <a:pt x="0" y="33794"/>
                  </a:lnTo>
                  <a:lnTo>
                    <a:pt x="12661" y="25336"/>
                  </a:lnTo>
                  <a:lnTo>
                    <a:pt x="25336" y="337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295074" y="4066986"/>
              <a:ext cx="157480" cy="391795"/>
            </a:xfrm>
            <a:custGeom>
              <a:avLst/>
              <a:gdLst/>
              <a:ahLst/>
              <a:cxnLst/>
              <a:rect l="l" t="t" r="r" b="b"/>
              <a:pathLst>
                <a:path w="157480" h="391795">
                  <a:moveTo>
                    <a:pt x="148208" y="20612"/>
                  </a:moveTo>
                  <a:lnTo>
                    <a:pt x="148208" y="391680"/>
                  </a:lnTo>
                </a:path>
                <a:path w="157480" h="391795">
                  <a:moveTo>
                    <a:pt x="0" y="0"/>
                  </a:moveTo>
                  <a:lnTo>
                    <a:pt x="157289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8918207" y="446313"/>
            <a:ext cx="3592829" cy="61595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1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290206" y="1730065"/>
            <a:ext cx="35496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Vista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9008206" y="1741125"/>
            <a:ext cx="3065780" cy="598170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12700">
              <a:spcBef>
                <a:spcPts val="385"/>
              </a:spcBef>
            </a:pPr>
            <a:r>
              <a:rPr sz="500" b="1" spc="30" dirty="0">
                <a:solidFill>
                  <a:srgbClr val="4C5152"/>
                </a:solidFill>
                <a:latin typeface="Trebuchet MS"/>
                <a:cs typeface="Trebuchet MS"/>
              </a:rPr>
              <a:t>Datos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10" dirty="0">
                <a:solidFill>
                  <a:srgbClr val="4C5152"/>
                </a:solidFill>
                <a:latin typeface="Trebuchet MS"/>
                <a:cs typeface="Trebuchet MS"/>
              </a:rPr>
              <a:t>del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dirty="0">
                <a:solidFill>
                  <a:srgbClr val="4C5152"/>
                </a:solidFill>
                <a:latin typeface="Trebuchet MS"/>
                <a:cs typeface="Trebuchet MS"/>
              </a:rPr>
              <a:t>ejercicio</a:t>
            </a:r>
            <a:endParaRPr sz="500" dirty="0">
              <a:latin typeface="Trebuchet MS"/>
              <a:cs typeface="Trebuchet MS"/>
            </a:endParaRPr>
          </a:p>
          <a:p>
            <a:pPr marL="120650" marR="508634" indent="-108585">
              <a:lnSpc>
                <a:spcPct val="166600"/>
              </a:lnSpc>
              <a:spcBef>
                <a:spcPts val="20"/>
              </a:spcBef>
              <a:buClr>
                <a:srgbClr val="3FAC39"/>
              </a:buClr>
              <a:buSzPct val="116666"/>
              <a:buChar char="•"/>
              <a:tabLst>
                <a:tab pos="121285" algn="l"/>
              </a:tabLst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Considere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cuadro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compuesto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menos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celdas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MT. </a:t>
            </a:r>
            <a:r>
              <a:rPr sz="600" spc="-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Cada</a:t>
            </a:r>
            <a:r>
              <a:rPr lang="es-ES"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celda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dispone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aisladores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(1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fase).</a:t>
            </a:r>
            <a:endParaRPr sz="600" dirty="0">
              <a:latin typeface="Microsoft Sans Serif"/>
              <a:cs typeface="Microsoft Sans Serif"/>
            </a:endParaRPr>
          </a:p>
          <a:p>
            <a:pPr marL="120650">
              <a:spcBef>
                <a:spcPts val="480"/>
              </a:spcBef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compuestas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fase,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interconectan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eléctricamente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 celdas.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6327461" y="2003608"/>
            <a:ext cx="40005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Cubículo</a:t>
            </a:r>
            <a:r>
              <a:rPr sz="60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817"/>
                </a:solidFill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835691" y="2003608"/>
            <a:ext cx="40005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Cubículo</a:t>
            </a:r>
            <a:r>
              <a:rPr sz="60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817"/>
                </a:solidFill>
                <a:latin typeface="Microsoft Sans Serif"/>
                <a:cs typeface="Microsoft Sans Serif"/>
              </a:rPr>
              <a:t>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7332292" y="2003608"/>
            <a:ext cx="40005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Cubículo</a:t>
            </a:r>
            <a:r>
              <a:rPr sz="60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817"/>
                </a:solidFill>
                <a:latin typeface="Microsoft Sans Serif"/>
                <a:cs typeface="Microsoft Sans Serif"/>
              </a:rPr>
              <a:t>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826953" y="2003608"/>
            <a:ext cx="40005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Cubículo</a:t>
            </a:r>
            <a:r>
              <a:rPr sz="60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817"/>
                </a:solidFill>
                <a:latin typeface="Microsoft Sans Serif"/>
                <a:cs typeface="Microsoft Sans Serif"/>
              </a:rPr>
              <a:t>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8319676" y="2003608"/>
            <a:ext cx="40005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817"/>
                </a:solidFill>
                <a:latin typeface="Microsoft Sans Serif"/>
                <a:cs typeface="Microsoft Sans Serif"/>
              </a:rPr>
              <a:t>Cubículo</a:t>
            </a:r>
            <a:r>
              <a:rPr sz="600" spc="-5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817"/>
                </a:solidFill>
                <a:latin typeface="Microsoft Sans Serif"/>
                <a:cs typeface="Microsoft Sans Serif"/>
              </a:rPr>
              <a:t>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9008158" y="2475834"/>
            <a:ext cx="13608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15" dirty="0">
                <a:solidFill>
                  <a:srgbClr val="4C5152"/>
                </a:solidFill>
                <a:latin typeface="Trebuchet MS"/>
                <a:cs typeface="Trebuchet MS"/>
              </a:rPr>
              <a:t>Características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20" dirty="0">
                <a:solidFill>
                  <a:srgbClr val="4C5152"/>
                </a:solidFill>
                <a:latin typeface="Trebuchet MS"/>
                <a:cs typeface="Trebuchet MS"/>
              </a:rPr>
              <a:t>las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25" dirty="0">
                <a:solidFill>
                  <a:srgbClr val="4C5152"/>
                </a:solidFill>
                <a:latin typeface="Trebuchet MS"/>
                <a:cs typeface="Trebuchet MS"/>
              </a:rPr>
              <a:t>barras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35" dirty="0">
                <a:solidFill>
                  <a:srgbClr val="4C5152"/>
                </a:solidFill>
                <a:latin typeface="Trebuchet MS"/>
                <a:cs typeface="Trebuchet MS"/>
              </a:rPr>
              <a:t>a</a:t>
            </a:r>
            <a:r>
              <a:rPr sz="50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00" b="1" spc="15" dirty="0">
                <a:solidFill>
                  <a:srgbClr val="4C5152"/>
                </a:solidFill>
                <a:latin typeface="Trebuchet MS"/>
                <a:cs typeface="Trebuchet MS"/>
              </a:rPr>
              <a:t>comprobar:</a:t>
            </a:r>
            <a:endParaRPr sz="500">
              <a:latin typeface="Trebuchet MS"/>
              <a:cs typeface="Trebuchet MS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9594171" y="3345911"/>
            <a:ext cx="2882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Departamento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9594171" y="3451778"/>
            <a:ext cx="25146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1/4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dureza,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admisible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η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1200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daN/cm</a:t>
            </a:r>
            <a:r>
              <a:rPr sz="3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9594093" y="3602068"/>
            <a:ext cx="58991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Montado</a:t>
            </a:r>
            <a:r>
              <a:rPr sz="4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borde</a:t>
            </a:r>
            <a:endParaRPr sz="450">
              <a:latin typeface="Microsoft Sans Serif"/>
              <a:cs typeface="Microsoft Sans Serif"/>
            </a:endParaRPr>
          </a:p>
        </p:txBody>
      </p:sp>
      <p:graphicFrame>
        <p:nvGraphicFramePr>
          <p:cNvPr id="137" name="object 137"/>
          <p:cNvGraphicFramePr>
            <a:graphicFrameLocks noGrp="1"/>
          </p:cNvGraphicFramePr>
          <p:nvPr/>
        </p:nvGraphicFramePr>
        <p:xfrm>
          <a:off x="9029223" y="2602911"/>
          <a:ext cx="3607434" cy="690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22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9608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2804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9623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4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Sección</a:t>
                      </a:r>
                      <a:r>
                        <a:rPr sz="4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transversal</a:t>
                      </a:r>
                      <a:r>
                        <a:rPr sz="4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sz="4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(10 </a:t>
                      </a:r>
                      <a:r>
                        <a:rPr sz="4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r>
                        <a:rPr sz="4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1)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6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18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01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i="1" dirty="0">
                          <a:solidFill>
                            <a:srgbClr val="4C5152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6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6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aisladores</a:t>
                      </a:r>
                      <a:r>
                        <a:rPr sz="6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6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misma</a:t>
                      </a:r>
                      <a:r>
                        <a:rPr sz="6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θn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5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ambiente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-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76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(θ</a:t>
                      </a:r>
                      <a:r>
                        <a:rPr sz="650" spc="-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650" spc="-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θn)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55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Aumento</a:t>
                      </a:r>
                      <a:r>
                        <a:rPr sz="5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permitido</a:t>
                      </a:r>
                      <a:r>
                        <a:rPr sz="5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(90-40-50)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38" name="object 138"/>
          <p:cNvSpPr txBox="1"/>
          <p:nvPr/>
        </p:nvSpPr>
        <p:spPr>
          <a:xfrm>
            <a:off x="6350847" y="2788091"/>
            <a:ext cx="84455" cy="2959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200"/>
              </a:lnSpc>
              <a:spcBef>
                <a:spcPts val="100"/>
              </a:spcBef>
            </a:pPr>
            <a:r>
              <a:rPr sz="750" spc="30" dirty="0">
                <a:solidFill>
                  <a:srgbClr val="171817"/>
                </a:solidFill>
                <a:latin typeface="Microsoft Sans Serif"/>
                <a:cs typeface="Microsoft Sans Serif"/>
              </a:rPr>
              <a:t>d</a:t>
            </a:r>
            <a:r>
              <a:rPr lang="es-ES" sz="750" spc="30" dirty="0">
                <a:solidFill>
                  <a:srgbClr val="171817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817"/>
                </a:solidFill>
                <a:latin typeface="Microsoft Sans Serif"/>
                <a:cs typeface="Microsoft Sans Serif"/>
              </a:rPr>
              <a:t>d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018189" y="3300572"/>
            <a:ext cx="22732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Perfil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018188" y="3444539"/>
            <a:ext cx="3213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Material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9018109" y="3575780"/>
            <a:ext cx="3505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Acuerdo</a:t>
            </a:r>
            <a:endParaRPr sz="650">
              <a:latin typeface="Microsoft Sans Serif"/>
              <a:cs typeface="Microsoft Sans Serif"/>
            </a:endParaRPr>
          </a:p>
        </p:txBody>
      </p:sp>
      <p:graphicFrame>
        <p:nvGraphicFramePr>
          <p:cNvPr id="142" name="object 142"/>
          <p:cNvGraphicFramePr>
            <a:graphicFrameLocks noGrp="1"/>
          </p:cNvGraphicFramePr>
          <p:nvPr/>
        </p:nvGraphicFramePr>
        <p:xfrm>
          <a:off x="9029223" y="3706327"/>
          <a:ext cx="3607434" cy="13760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8315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80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623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barras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fase: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143" name="object 143"/>
          <p:cNvSpPr txBox="1"/>
          <p:nvPr/>
        </p:nvSpPr>
        <p:spPr>
          <a:xfrm>
            <a:off x="6290205" y="3659917"/>
            <a:ext cx="3746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Vista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lateral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7323446" y="3890709"/>
            <a:ext cx="2025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u="sng" spc="2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1cm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997216" y="3895073"/>
            <a:ext cx="2025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1cm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982804" y="4018559"/>
            <a:ext cx="3502660" cy="10274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6050" indent="-108585">
              <a:spcBef>
                <a:spcPts val="100"/>
              </a:spcBef>
              <a:buClr>
                <a:srgbClr val="3FAC39"/>
              </a:buClr>
              <a:buSzPct val="127272"/>
              <a:buChar char="•"/>
              <a:tabLst>
                <a:tab pos="146685" algn="l"/>
              </a:tabLst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colectoras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deben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poder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soportar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3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2500 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forma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permanente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endParaRPr sz="550" dirty="0">
              <a:latin typeface="Microsoft Sans Serif"/>
              <a:cs typeface="Microsoft Sans Serif"/>
            </a:endParaRPr>
          </a:p>
          <a:p>
            <a:pPr marL="146050">
              <a:spcBef>
                <a:spcPts val="540"/>
              </a:spcBef>
            </a:pP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soportada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duración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3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th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31500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rms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tiempo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45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segu</a:t>
            </a:r>
            <a:r>
              <a:rPr sz="600" spc="-67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k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ndos.</a:t>
            </a:r>
            <a:endParaRPr sz="5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490"/>
              </a:spcBef>
              <a:buClr>
                <a:srgbClr val="3FAC39"/>
              </a:buClr>
              <a:buSzPct val="116666"/>
              <a:buChar char="•"/>
              <a:tabLst>
                <a:tab pos="146685" algn="l"/>
              </a:tabLst>
            </a:pP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Frecuencia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nominal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70" dirty="0">
                <a:solidFill>
                  <a:srgbClr val="4C5152"/>
                </a:solidFill>
                <a:latin typeface="Microsoft Sans Serif"/>
                <a:cs typeface="Microsoft Sans Serif"/>
              </a:rPr>
              <a:t>f</a:t>
            </a:r>
            <a:r>
              <a:rPr sz="600" spc="-104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600" spc="22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50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Hz.</a:t>
            </a:r>
            <a:endParaRPr sz="60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430"/>
              </a:spcBef>
              <a:buClr>
                <a:srgbClr val="3FAC39"/>
              </a:buClr>
              <a:buSzPct val="107692"/>
              <a:buChar char="•"/>
              <a:tabLst>
                <a:tab pos="146685" algn="l"/>
              </a:tabLst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Otras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características:</a:t>
            </a:r>
            <a:endParaRPr sz="650" dirty="0">
              <a:latin typeface="Microsoft Sans Serif"/>
              <a:cs typeface="Microsoft Sans Serif"/>
            </a:endParaRPr>
          </a:p>
          <a:p>
            <a:pPr marL="254000" marR="539750" lvl="1" indent="-108585">
              <a:lnSpc>
                <a:spcPts val="1200"/>
              </a:lnSpc>
              <a:spcBef>
                <a:spcPts val="110"/>
              </a:spcBef>
              <a:buClr>
                <a:srgbClr val="3FAC39"/>
              </a:buClr>
              <a:buSzPct val="127272"/>
              <a:buChar char="-"/>
              <a:tabLst>
                <a:tab pos="254635" algn="l"/>
              </a:tabLst>
            </a:pP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partes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contacto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colectoras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pueden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soportar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lang="es-ES"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máxima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θmax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100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°C,</a:t>
            </a:r>
            <a:endParaRPr sz="550" dirty="0">
              <a:latin typeface="Microsoft Sans Serif"/>
              <a:cs typeface="Microsoft Sans Serif"/>
            </a:endParaRPr>
          </a:p>
          <a:p>
            <a:pPr marL="254000" lvl="1" indent="-108585">
              <a:spcBef>
                <a:spcPts val="260"/>
              </a:spcBef>
              <a:buClr>
                <a:srgbClr val="3FAC39"/>
              </a:buClr>
              <a:buSzPct val="127272"/>
              <a:buChar char="-"/>
              <a:tabLst>
                <a:tab pos="254635" algn="l"/>
              </a:tabLst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soportes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utilizados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tienen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resistencia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flexión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F'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1000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daN.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8169862" y="4259682"/>
            <a:ext cx="29400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centímetros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7399721" y="4357383"/>
            <a:ext cx="27241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centímetros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8169680" y="4707886"/>
            <a:ext cx="2533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12cm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290205" y="5125628"/>
            <a:ext cx="1644650" cy="450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9395">
              <a:spcBef>
                <a:spcPts val="100"/>
              </a:spcBef>
              <a:tabLst>
                <a:tab pos="548005" algn="l"/>
                <a:tab pos="911225" algn="l"/>
                <a:tab pos="1293495" algn="l"/>
                <a:tab pos="1630680" algn="l"/>
              </a:tabLst>
            </a:pPr>
            <a:r>
              <a:rPr sz="7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u="sng" spc="4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d	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u="sng" spc="4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d	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700">
              <a:spcBef>
                <a:spcPts val="700"/>
              </a:spcBef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Dibujo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6183392" y="3907442"/>
            <a:ext cx="123111" cy="30289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DE59025EN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6183392" y="1965917"/>
            <a:ext cx="61555" cy="29273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DE59024ES</a:t>
            </a:r>
            <a:endParaRPr sz="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2904" y="1728001"/>
            <a:ext cx="3798570" cy="7990205"/>
            <a:chOff x="3185998" y="1728000"/>
            <a:chExt cx="3798570" cy="7990205"/>
          </a:xfrm>
        </p:grpSpPr>
        <p:sp>
          <p:nvSpPr>
            <p:cNvPr id="3" name="object 3"/>
            <p:cNvSpPr/>
            <p:nvPr/>
          </p:nvSpPr>
          <p:spPr>
            <a:xfrm>
              <a:off x="3185998" y="1728000"/>
              <a:ext cx="3798570" cy="7990205"/>
            </a:xfrm>
            <a:custGeom>
              <a:avLst/>
              <a:gdLst/>
              <a:ahLst/>
              <a:cxnLst/>
              <a:rect l="l" t="t" r="r" b="b"/>
              <a:pathLst>
                <a:path w="3798570" h="7990205">
                  <a:moveTo>
                    <a:pt x="3797998" y="0"/>
                  </a:moveTo>
                  <a:lnTo>
                    <a:pt x="0" y="0"/>
                  </a:lnTo>
                  <a:lnTo>
                    <a:pt x="0" y="7989938"/>
                  </a:lnTo>
                  <a:lnTo>
                    <a:pt x="3797998" y="7989938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708448" y="2395163"/>
              <a:ext cx="1371600" cy="0"/>
            </a:xfrm>
            <a:custGeom>
              <a:avLst/>
              <a:gdLst/>
              <a:ahLst/>
              <a:cxnLst/>
              <a:rect l="l" t="t" r="r" b="b"/>
              <a:pathLst>
                <a:path w="1371600">
                  <a:moveTo>
                    <a:pt x="0" y="0"/>
                  </a:moveTo>
                  <a:lnTo>
                    <a:pt x="1371600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12224454" y="2834920"/>
            <a:ext cx="396240" cy="550545"/>
          </a:xfrm>
          <a:custGeom>
            <a:avLst/>
            <a:gdLst/>
            <a:ahLst/>
            <a:cxnLst/>
            <a:rect l="l" t="t" r="r" b="b"/>
            <a:pathLst>
              <a:path w="396240" h="550545">
                <a:moveTo>
                  <a:pt x="395998" y="0"/>
                </a:moveTo>
                <a:lnTo>
                  <a:pt x="0" y="0"/>
                </a:lnTo>
                <a:lnTo>
                  <a:pt x="0" y="550418"/>
                </a:lnTo>
                <a:lnTo>
                  <a:pt x="395998" y="550418"/>
                </a:lnTo>
                <a:lnTo>
                  <a:pt x="395998" y="0"/>
                </a:lnTo>
                <a:close/>
              </a:path>
            </a:pathLst>
          </a:custGeom>
          <a:solidFill>
            <a:srgbClr val="E7EAE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8984457" y="2695722"/>
            <a:ext cx="3636010" cy="3175"/>
            <a:chOff x="3257551" y="2695721"/>
            <a:chExt cx="3636010" cy="3175"/>
          </a:xfrm>
        </p:grpSpPr>
        <p:sp>
          <p:nvSpPr>
            <p:cNvPr id="7" name="object 7"/>
            <p:cNvSpPr/>
            <p:nvPr/>
          </p:nvSpPr>
          <p:spPr>
            <a:xfrm>
              <a:off x="3257551" y="2697308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689551" y="2697308"/>
              <a:ext cx="1980564" cy="0"/>
            </a:xfrm>
            <a:custGeom>
              <a:avLst/>
              <a:gdLst/>
              <a:ahLst/>
              <a:cxnLst/>
              <a:rect l="l" t="t" r="r" b="b"/>
              <a:pathLst>
                <a:path w="1980564">
                  <a:moveTo>
                    <a:pt x="0" y="0"/>
                  </a:moveTo>
                  <a:lnTo>
                    <a:pt x="1980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669551" y="2697308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7551" y="2697308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84457" y="3521365"/>
            <a:ext cx="3636010" cy="3175"/>
            <a:chOff x="3257551" y="3521364"/>
            <a:chExt cx="3636010" cy="3175"/>
          </a:xfrm>
        </p:grpSpPr>
        <p:sp>
          <p:nvSpPr>
            <p:cNvPr id="12" name="object 12"/>
            <p:cNvSpPr/>
            <p:nvPr/>
          </p:nvSpPr>
          <p:spPr>
            <a:xfrm>
              <a:off x="3257551" y="3522952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89551" y="3522952"/>
              <a:ext cx="1980564" cy="0"/>
            </a:xfrm>
            <a:custGeom>
              <a:avLst/>
              <a:gdLst/>
              <a:ahLst/>
              <a:cxnLst/>
              <a:rect l="l" t="t" r="r" b="b"/>
              <a:pathLst>
                <a:path w="1980564">
                  <a:moveTo>
                    <a:pt x="0" y="0"/>
                  </a:moveTo>
                  <a:lnTo>
                    <a:pt x="1980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669551" y="3522952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497551" y="352295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84457" y="3658974"/>
            <a:ext cx="3636010" cy="3175"/>
            <a:chOff x="3257551" y="3658973"/>
            <a:chExt cx="3636010" cy="3175"/>
          </a:xfrm>
        </p:grpSpPr>
        <p:sp>
          <p:nvSpPr>
            <p:cNvPr id="17" name="object 17"/>
            <p:cNvSpPr/>
            <p:nvPr/>
          </p:nvSpPr>
          <p:spPr>
            <a:xfrm>
              <a:off x="3257551" y="366056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689551" y="3660560"/>
              <a:ext cx="1980564" cy="0"/>
            </a:xfrm>
            <a:custGeom>
              <a:avLst/>
              <a:gdLst/>
              <a:ahLst/>
              <a:cxnLst/>
              <a:rect l="l" t="t" r="r" b="b"/>
              <a:pathLst>
                <a:path w="1980564">
                  <a:moveTo>
                    <a:pt x="0" y="0"/>
                  </a:moveTo>
                  <a:lnTo>
                    <a:pt x="1980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669551" y="3660560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497551" y="3660560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984457" y="3929931"/>
            <a:ext cx="3636010" cy="3175"/>
            <a:chOff x="3257551" y="3929930"/>
            <a:chExt cx="3636010" cy="3175"/>
          </a:xfrm>
        </p:grpSpPr>
        <p:sp>
          <p:nvSpPr>
            <p:cNvPr id="22" name="object 22"/>
            <p:cNvSpPr/>
            <p:nvPr/>
          </p:nvSpPr>
          <p:spPr>
            <a:xfrm>
              <a:off x="3257551" y="3931517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89551" y="3931517"/>
              <a:ext cx="1980564" cy="0"/>
            </a:xfrm>
            <a:custGeom>
              <a:avLst/>
              <a:gdLst/>
              <a:ahLst/>
              <a:cxnLst/>
              <a:rect l="l" t="t" r="r" b="b"/>
              <a:pathLst>
                <a:path w="1980564">
                  <a:moveTo>
                    <a:pt x="0" y="0"/>
                  </a:moveTo>
                  <a:lnTo>
                    <a:pt x="1980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669551" y="3931517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497551" y="3931517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9020447" y="4880864"/>
            <a:ext cx="3600450" cy="173990"/>
          </a:xfrm>
          <a:custGeom>
            <a:avLst/>
            <a:gdLst/>
            <a:ahLst/>
            <a:cxnLst/>
            <a:rect l="l" t="t" r="r" b="b"/>
            <a:pathLst>
              <a:path w="3600450" h="173989">
                <a:moveTo>
                  <a:pt x="3600005" y="0"/>
                </a:moveTo>
                <a:lnTo>
                  <a:pt x="3600005" y="0"/>
                </a:lnTo>
                <a:lnTo>
                  <a:pt x="0" y="0"/>
                </a:lnTo>
                <a:lnTo>
                  <a:pt x="0" y="173609"/>
                </a:lnTo>
                <a:lnTo>
                  <a:pt x="3600005" y="173609"/>
                </a:lnTo>
                <a:lnTo>
                  <a:pt x="3600005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020447" y="5295264"/>
            <a:ext cx="3600450" cy="313690"/>
          </a:xfrm>
          <a:custGeom>
            <a:avLst/>
            <a:gdLst/>
            <a:ahLst/>
            <a:cxnLst/>
            <a:rect l="l" t="t" r="r" b="b"/>
            <a:pathLst>
              <a:path w="3600450" h="313689">
                <a:moveTo>
                  <a:pt x="3600005" y="0"/>
                </a:moveTo>
                <a:lnTo>
                  <a:pt x="3600005" y="0"/>
                </a:lnTo>
                <a:lnTo>
                  <a:pt x="0" y="0"/>
                </a:lnTo>
                <a:lnTo>
                  <a:pt x="0" y="313309"/>
                </a:lnTo>
                <a:lnTo>
                  <a:pt x="3600005" y="313309"/>
                </a:lnTo>
                <a:lnTo>
                  <a:pt x="3600005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9020456" y="5052879"/>
            <a:ext cx="3600450" cy="3175"/>
            <a:chOff x="3293550" y="5052878"/>
            <a:chExt cx="3600450" cy="3175"/>
          </a:xfrm>
        </p:grpSpPr>
        <p:sp>
          <p:nvSpPr>
            <p:cNvPr id="29" name="object 29"/>
            <p:cNvSpPr/>
            <p:nvPr/>
          </p:nvSpPr>
          <p:spPr>
            <a:xfrm>
              <a:off x="3293550" y="5054465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977550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01550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625550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49551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273551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597551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921551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245551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69550" y="505446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9020456" y="5226486"/>
            <a:ext cx="3600450" cy="3175"/>
            <a:chOff x="3293550" y="5226485"/>
            <a:chExt cx="3600450" cy="3175"/>
          </a:xfrm>
        </p:grpSpPr>
        <p:sp>
          <p:nvSpPr>
            <p:cNvPr id="40" name="object 40"/>
            <p:cNvSpPr/>
            <p:nvPr/>
          </p:nvSpPr>
          <p:spPr>
            <a:xfrm>
              <a:off x="3293550" y="5228073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977550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301550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625550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949551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273551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597551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921551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245551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569550" y="522807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020456" y="5606988"/>
            <a:ext cx="3600450" cy="3175"/>
            <a:chOff x="3293550" y="5606987"/>
            <a:chExt cx="3600450" cy="3175"/>
          </a:xfrm>
        </p:grpSpPr>
        <p:sp>
          <p:nvSpPr>
            <p:cNvPr id="51" name="object 51"/>
            <p:cNvSpPr/>
            <p:nvPr/>
          </p:nvSpPr>
          <p:spPr>
            <a:xfrm>
              <a:off x="3293550" y="5608575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977550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301550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625550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49551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273551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597551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921551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245551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569550" y="5608575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9020456" y="5780596"/>
            <a:ext cx="3600450" cy="3175"/>
            <a:chOff x="3293550" y="5780595"/>
            <a:chExt cx="3600450" cy="3175"/>
          </a:xfrm>
        </p:grpSpPr>
        <p:sp>
          <p:nvSpPr>
            <p:cNvPr id="62" name="object 62"/>
            <p:cNvSpPr/>
            <p:nvPr/>
          </p:nvSpPr>
          <p:spPr>
            <a:xfrm>
              <a:off x="3293550" y="5782183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977550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301550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625550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949551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273551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597551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921551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245551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569550" y="5782183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9020456" y="5954204"/>
            <a:ext cx="3600450" cy="3175"/>
            <a:chOff x="3293550" y="5954203"/>
            <a:chExt cx="3600450" cy="3175"/>
          </a:xfrm>
        </p:grpSpPr>
        <p:sp>
          <p:nvSpPr>
            <p:cNvPr id="73" name="object 73"/>
            <p:cNvSpPr/>
            <p:nvPr/>
          </p:nvSpPr>
          <p:spPr>
            <a:xfrm>
              <a:off x="3293550" y="5955790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977550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301550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625550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949551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273551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597551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921551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245551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569550" y="595579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6498127" y="1989684"/>
            <a:ext cx="104139" cy="832485"/>
            <a:chOff x="771220" y="1989683"/>
            <a:chExt cx="104139" cy="832485"/>
          </a:xfrm>
        </p:grpSpPr>
        <p:sp>
          <p:nvSpPr>
            <p:cNvPr id="84" name="object 84"/>
            <p:cNvSpPr/>
            <p:nvPr/>
          </p:nvSpPr>
          <p:spPr>
            <a:xfrm>
              <a:off x="777684" y="19961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5">
                  <a:moveTo>
                    <a:pt x="91211" y="0"/>
                  </a:moveTo>
                  <a:lnTo>
                    <a:pt x="0" y="0"/>
                  </a:lnTo>
                  <a:lnTo>
                    <a:pt x="0" y="819213"/>
                  </a:lnTo>
                  <a:lnTo>
                    <a:pt x="91211" y="819213"/>
                  </a:lnTo>
                  <a:lnTo>
                    <a:pt x="9121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77684" y="1996148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5">
                  <a:moveTo>
                    <a:pt x="0" y="0"/>
                  </a:moveTo>
                  <a:lnTo>
                    <a:pt x="91211" y="0"/>
                  </a:lnTo>
                  <a:lnTo>
                    <a:pt x="91211" y="819213"/>
                  </a:lnTo>
                  <a:lnTo>
                    <a:pt x="0" y="819213"/>
                  </a:lnTo>
                  <a:lnTo>
                    <a:pt x="0" y="0"/>
                  </a:lnTo>
                  <a:close/>
                </a:path>
              </a:pathLst>
            </a:custGeom>
            <a:ln w="129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6698876" y="1989684"/>
            <a:ext cx="104139" cy="832485"/>
            <a:chOff x="971969" y="1989683"/>
            <a:chExt cx="104139" cy="832485"/>
          </a:xfrm>
        </p:grpSpPr>
        <p:sp>
          <p:nvSpPr>
            <p:cNvPr id="87" name="object 87"/>
            <p:cNvSpPr/>
            <p:nvPr/>
          </p:nvSpPr>
          <p:spPr>
            <a:xfrm>
              <a:off x="978433" y="19961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5">
                  <a:moveTo>
                    <a:pt x="91198" y="0"/>
                  </a:moveTo>
                  <a:lnTo>
                    <a:pt x="0" y="0"/>
                  </a:lnTo>
                  <a:lnTo>
                    <a:pt x="0" y="819213"/>
                  </a:lnTo>
                  <a:lnTo>
                    <a:pt x="91198" y="819213"/>
                  </a:lnTo>
                  <a:lnTo>
                    <a:pt x="9119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978433" y="1996148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5">
                  <a:moveTo>
                    <a:pt x="0" y="0"/>
                  </a:moveTo>
                  <a:lnTo>
                    <a:pt x="91198" y="0"/>
                  </a:lnTo>
                  <a:lnTo>
                    <a:pt x="91198" y="819213"/>
                  </a:lnTo>
                  <a:lnTo>
                    <a:pt x="0" y="819213"/>
                  </a:lnTo>
                  <a:lnTo>
                    <a:pt x="0" y="0"/>
                  </a:lnTo>
                  <a:close/>
                </a:path>
              </a:pathLst>
            </a:custGeom>
            <a:ln w="129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6889147" y="1989684"/>
            <a:ext cx="104139" cy="832485"/>
            <a:chOff x="1162240" y="1989683"/>
            <a:chExt cx="104139" cy="832485"/>
          </a:xfrm>
        </p:grpSpPr>
        <p:sp>
          <p:nvSpPr>
            <p:cNvPr id="90" name="object 90"/>
            <p:cNvSpPr/>
            <p:nvPr/>
          </p:nvSpPr>
          <p:spPr>
            <a:xfrm>
              <a:off x="1168704" y="1996135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5">
                  <a:moveTo>
                    <a:pt x="91198" y="0"/>
                  </a:moveTo>
                  <a:lnTo>
                    <a:pt x="0" y="0"/>
                  </a:lnTo>
                  <a:lnTo>
                    <a:pt x="0" y="819213"/>
                  </a:lnTo>
                  <a:lnTo>
                    <a:pt x="91198" y="819213"/>
                  </a:lnTo>
                  <a:lnTo>
                    <a:pt x="9119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68704" y="1996148"/>
              <a:ext cx="91440" cy="819785"/>
            </a:xfrm>
            <a:custGeom>
              <a:avLst/>
              <a:gdLst/>
              <a:ahLst/>
              <a:cxnLst/>
              <a:rect l="l" t="t" r="r" b="b"/>
              <a:pathLst>
                <a:path w="91440" h="819785">
                  <a:moveTo>
                    <a:pt x="0" y="0"/>
                  </a:moveTo>
                  <a:lnTo>
                    <a:pt x="91198" y="0"/>
                  </a:lnTo>
                  <a:lnTo>
                    <a:pt x="91198" y="819213"/>
                  </a:lnTo>
                  <a:lnTo>
                    <a:pt x="0" y="819213"/>
                  </a:lnTo>
                  <a:lnTo>
                    <a:pt x="0" y="0"/>
                  </a:lnTo>
                  <a:close/>
                </a:path>
              </a:pathLst>
            </a:custGeom>
            <a:ln w="1292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/>
          <p:nvPr/>
        </p:nvSpPr>
        <p:spPr>
          <a:xfrm>
            <a:off x="6702541" y="1801284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198120"/>
                </a:moveTo>
                <a:lnTo>
                  <a:pt x="0" y="0"/>
                </a:lnTo>
              </a:path>
            </a:pathLst>
          </a:custGeom>
          <a:ln w="391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6606285" y="1801279"/>
            <a:ext cx="354330" cy="198120"/>
            <a:chOff x="879379" y="1801279"/>
            <a:chExt cx="354330" cy="198120"/>
          </a:xfrm>
        </p:grpSpPr>
        <p:sp>
          <p:nvSpPr>
            <p:cNvPr id="94" name="object 94"/>
            <p:cNvSpPr/>
            <p:nvPr/>
          </p:nvSpPr>
          <p:spPr>
            <a:xfrm>
              <a:off x="1078616" y="1823157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5">
                  <a:moveTo>
                    <a:pt x="46240" y="0"/>
                  </a:moveTo>
                  <a:lnTo>
                    <a:pt x="0" y="16090"/>
                  </a:lnTo>
                  <a:lnTo>
                    <a:pt x="46240" y="32169"/>
                  </a:lnTo>
                  <a:lnTo>
                    <a:pt x="46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879379" y="1801279"/>
              <a:ext cx="354330" cy="198120"/>
            </a:xfrm>
            <a:custGeom>
              <a:avLst/>
              <a:gdLst/>
              <a:ahLst/>
              <a:cxnLst/>
              <a:rect l="l" t="t" r="r" b="b"/>
              <a:pathLst>
                <a:path w="354330" h="198119">
                  <a:moveTo>
                    <a:pt x="0" y="37973"/>
                  </a:moveTo>
                  <a:lnTo>
                    <a:pt x="354190" y="37973"/>
                  </a:lnTo>
                </a:path>
                <a:path w="354330" h="198119">
                  <a:moveTo>
                    <a:pt x="192760" y="198120"/>
                  </a:moveTo>
                  <a:lnTo>
                    <a:pt x="192760" y="0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925584" y="1823158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5">
                  <a:moveTo>
                    <a:pt x="0" y="0"/>
                  </a:moveTo>
                  <a:lnTo>
                    <a:pt x="0" y="32169"/>
                  </a:lnTo>
                  <a:lnTo>
                    <a:pt x="46240" y="160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6350094" y="1994188"/>
            <a:ext cx="154940" cy="53340"/>
            <a:chOff x="623188" y="1994188"/>
            <a:chExt cx="154940" cy="53340"/>
          </a:xfrm>
        </p:grpSpPr>
        <p:sp>
          <p:nvSpPr>
            <p:cNvPr id="98" name="object 98"/>
            <p:cNvSpPr/>
            <p:nvPr/>
          </p:nvSpPr>
          <p:spPr>
            <a:xfrm>
              <a:off x="641442" y="1996144"/>
              <a:ext cx="136525" cy="0"/>
            </a:xfrm>
            <a:custGeom>
              <a:avLst/>
              <a:gdLst/>
              <a:ahLst/>
              <a:cxnLst/>
              <a:rect l="l" t="t" r="r" b="b"/>
              <a:pathLst>
                <a:path w="136525">
                  <a:moveTo>
                    <a:pt x="136245" y="0"/>
                  </a:moveTo>
                  <a:lnTo>
                    <a:pt x="0" y="0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23188" y="2001209"/>
              <a:ext cx="32384" cy="46355"/>
            </a:xfrm>
            <a:custGeom>
              <a:avLst/>
              <a:gdLst/>
              <a:ahLst/>
              <a:cxnLst/>
              <a:rect l="l" t="t" r="r" b="b"/>
              <a:pathLst>
                <a:path w="32384" h="46355">
                  <a:moveTo>
                    <a:pt x="16078" y="0"/>
                  </a:moveTo>
                  <a:lnTo>
                    <a:pt x="0" y="46227"/>
                  </a:lnTo>
                  <a:lnTo>
                    <a:pt x="32156" y="46227"/>
                  </a:lnTo>
                  <a:lnTo>
                    <a:pt x="160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6350100" y="2007227"/>
            <a:ext cx="154940" cy="810260"/>
            <a:chOff x="623194" y="2007227"/>
            <a:chExt cx="154940" cy="810260"/>
          </a:xfrm>
        </p:grpSpPr>
        <p:sp>
          <p:nvSpPr>
            <p:cNvPr id="101" name="object 101"/>
            <p:cNvSpPr/>
            <p:nvPr/>
          </p:nvSpPr>
          <p:spPr>
            <a:xfrm>
              <a:off x="623194" y="2761776"/>
              <a:ext cx="32384" cy="46355"/>
            </a:xfrm>
            <a:custGeom>
              <a:avLst/>
              <a:gdLst/>
              <a:ahLst/>
              <a:cxnLst/>
              <a:rect l="l" t="t" r="r" b="b"/>
              <a:pathLst>
                <a:path w="32384" h="46355">
                  <a:moveTo>
                    <a:pt x="32156" y="0"/>
                  </a:moveTo>
                  <a:lnTo>
                    <a:pt x="0" y="0"/>
                  </a:lnTo>
                  <a:lnTo>
                    <a:pt x="16065" y="46240"/>
                  </a:lnTo>
                  <a:lnTo>
                    <a:pt x="321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39263" y="2007227"/>
              <a:ext cx="138430" cy="808355"/>
            </a:xfrm>
            <a:custGeom>
              <a:avLst/>
              <a:gdLst/>
              <a:ahLst/>
              <a:cxnLst/>
              <a:rect l="l" t="t" r="r" b="b"/>
              <a:pathLst>
                <a:path w="138429" h="808355">
                  <a:moveTo>
                    <a:pt x="0" y="0"/>
                  </a:moveTo>
                  <a:lnTo>
                    <a:pt x="0" y="794753"/>
                  </a:lnTo>
                </a:path>
                <a:path w="138429" h="808355">
                  <a:moveTo>
                    <a:pt x="138430" y="808126"/>
                  </a:moveTo>
                  <a:lnTo>
                    <a:pt x="2171" y="808126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3"/>
          <p:cNvSpPr/>
          <p:nvPr/>
        </p:nvSpPr>
        <p:spPr>
          <a:xfrm>
            <a:off x="6798998" y="2815239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0"/>
                </a:moveTo>
                <a:lnTo>
                  <a:pt x="0" y="198119"/>
                </a:lnTo>
              </a:path>
            </a:pathLst>
          </a:custGeom>
          <a:ln w="391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" name="object 104"/>
          <p:cNvGrpSpPr/>
          <p:nvPr/>
        </p:nvGrpSpPr>
        <p:grpSpPr>
          <a:xfrm>
            <a:off x="6691031" y="2815238"/>
            <a:ext cx="369570" cy="176530"/>
            <a:chOff x="964125" y="2815238"/>
            <a:chExt cx="369570" cy="176530"/>
          </a:xfrm>
        </p:grpSpPr>
        <p:sp>
          <p:nvSpPr>
            <p:cNvPr id="105" name="object 105"/>
            <p:cNvSpPr/>
            <p:nvPr/>
          </p:nvSpPr>
          <p:spPr>
            <a:xfrm>
              <a:off x="1172731" y="2959335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5">
                  <a:moveTo>
                    <a:pt x="46228" y="0"/>
                  </a:moveTo>
                  <a:lnTo>
                    <a:pt x="0" y="16078"/>
                  </a:lnTo>
                  <a:lnTo>
                    <a:pt x="46228" y="32156"/>
                  </a:lnTo>
                  <a:lnTo>
                    <a:pt x="462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964125" y="2815238"/>
              <a:ext cx="369570" cy="172720"/>
            </a:xfrm>
            <a:custGeom>
              <a:avLst/>
              <a:gdLst/>
              <a:ahLst/>
              <a:cxnLst/>
              <a:rect l="l" t="t" r="r" b="b"/>
              <a:pathLst>
                <a:path w="369569" h="172719">
                  <a:moveTo>
                    <a:pt x="0" y="160172"/>
                  </a:moveTo>
                  <a:lnTo>
                    <a:pt x="369417" y="160172"/>
                  </a:lnTo>
                </a:path>
                <a:path w="369569" h="172719">
                  <a:moveTo>
                    <a:pt x="202133" y="0"/>
                  </a:moveTo>
                  <a:lnTo>
                    <a:pt x="202133" y="172250"/>
                  </a:lnTo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022031" y="2959330"/>
              <a:ext cx="46355" cy="32384"/>
            </a:xfrm>
            <a:custGeom>
              <a:avLst/>
              <a:gdLst/>
              <a:ahLst/>
              <a:cxnLst/>
              <a:rect l="l" t="t" r="r" b="b"/>
              <a:pathLst>
                <a:path w="46355" h="32385">
                  <a:moveTo>
                    <a:pt x="0" y="0"/>
                  </a:moveTo>
                  <a:lnTo>
                    <a:pt x="0" y="32156"/>
                  </a:lnTo>
                  <a:lnTo>
                    <a:pt x="46240" y="160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" name="object 108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8900206" y="446313"/>
            <a:ext cx="3592829" cy="61595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1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6856392" y="1703205"/>
            <a:ext cx="1466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8965254" y="1714680"/>
            <a:ext cx="3193415" cy="65913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38100">
              <a:spcBef>
                <a:spcPts val="540"/>
              </a:spcBef>
            </a:pPr>
            <a:r>
              <a:rPr sz="700" b="1" spc="35" dirty="0">
                <a:solidFill>
                  <a:srgbClr val="4C5152"/>
                </a:solidFill>
                <a:latin typeface="Trebuchet MS"/>
                <a:cs typeface="Trebuchet MS"/>
              </a:rPr>
              <a:t>Para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4C5152"/>
                </a:solidFill>
                <a:latin typeface="Trebuchet MS"/>
                <a:cs typeface="Trebuchet MS"/>
              </a:rPr>
              <a:t>la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15" dirty="0">
                <a:solidFill>
                  <a:srgbClr val="4C5152"/>
                </a:solidFill>
                <a:latin typeface="Trebuchet MS"/>
                <a:cs typeface="Trebuchet MS"/>
              </a:rPr>
              <a:t>corriente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35" dirty="0">
                <a:solidFill>
                  <a:srgbClr val="4C5152"/>
                </a:solidFill>
                <a:latin typeface="Trebuchet MS"/>
                <a:cs typeface="Trebuchet MS"/>
              </a:rPr>
              <a:t>nominal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4C5152"/>
                </a:solidFill>
                <a:latin typeface="Trebuchet MS"/>
                <a:cs typeface="Trebuchet MS"/>
              </a:rPr>
              <a:t>(I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5" dirty="0">
                <a:solidFill>
                  <a:srgbClr val="4C5152"/>
                </a:solidFill>
                <a:latin typeface="Trebuchet MS"/>
                <a:cs typeface="Trebuchet MS"/>
              </a:rPr>
              <a:t>)</a:t>
            </a:r>
            <a:r>
              <a:rPr sz="750" b="1" spc="7" baseline="-33333" dirty="0">
                <a:solidFill>
                  <a:srgbClr val="4C5152"/>
                </a:solidFill>
                <a:latin typeface="Trebuchet MS"/>
                <a:cs typeface="Trebuchet MS"/>
              </a:rPr>
              <a:t>r</a:t>
            </a:r>
            <a:endParaRPr sz="750" baseline="-33333" dirty="0">
              <a:latin typeface="Trebuchet MS"/>
              <a:cs typeface="Trebuchet MS"/>
            </a:endParaRPr>
          </a:p>
          <a:p>
            <a:pPr marL="38100" marR="30480">
              <a:lnSpc>
                <a:spcPts val="1200"/>
              </a:lnSpc>
              <a:spcBef>
                <a:spcPts val="100"/>
              </a:spcBef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MELSOM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&amp;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BOOTH,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publicada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revista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'Copper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Development</a:t>
            </a:r>
            <a:r>
              <a:rPr lang="es-ES"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Association',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nos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permite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definir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admisible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conductor:</a:t>
            </a:r>
            <a:endParaRPr sz="650" dirty="0">
              <a:latin typeface="Microsoft Sans Serif"/>
              <a:cs typeface="Microsoft Sans Serif"/>
            </a:endParaRPr>
          </a:p>
          <a:p>
            <a:pPr marL="638175">
              <a:spcBef>
                <a:spcPts val="425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24,9×</a:t>
            </a:r>
            <a:r>
              <a:rPr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(θ-θn)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×S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×p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9741772" y="2416322"/>
            <a:ext cx="7315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55" dirty="0">
                <a:solidFill>
                  <a:srgbClr val="3FAC39"/>
                </a:solidFill>
                <a:latin typeface="Lucida Sans Unicode"/>
                <a:cs typeface="Lucida Sans Unicode"/>
              </a:rPr>
              <a:t>√(ρ</a:t>
            </a:r>
            <a:r>
              <a:rPr sz="3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[1+α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(θ-20)])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6265622" y="2309829"/>
            <a:ext cx="825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990654" y="2332718"/>
            <a:ext cx="3321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8990676" y="2543321"/>
            <a:ext cx="1771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8971757" y="2697315"/>
            <a:ext cx="558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9403722" y="2710016"/>
            <a:ext cx="170688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permitida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expresada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amperios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(A)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9403757" y="3391704"/>
            <a:ext cx="24371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Resistencia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°C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(IEC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60943):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1,83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µΩcm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9403757" y="3542021"/>
            <a:ext cx="1694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resistividad.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0.004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9403757" y="3679637"/>
            <a:ext cx="2510790" cy="2425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condiciones: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(producto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coeficientes: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k1,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k2,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k3,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k4,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k5,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k6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39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descritos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continuación)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6969353" y="2841133"/>
            <a:ext cx="1466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8971793" y="3522081"/>
            <a:ext cx="806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α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8971793" y="3659698"/>
            <a:ext cx="730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endParaRPr sz="700">
              <a:latin typeface="Microsoft Sans Serif"/>
              <a:cs typeface="Microsoft Sans Serif"/>
            </a:endParaRPr>
          </a:p>
        </p:txBody>
      </p:sp>
      <p:graphicFrame>
        <p:nvGraphicFramePr>
          <p:cNvPr id="124" name="object 124"/>
          <p:cNvGraphicFramePr>
            <a:graphicFrameLocks noGrp="1"/>
          </p:cNvGraphicFramePr>
          <p:nvPr/>
        </p:nvGraphicFramePr>
        <p:xfrm>
          <a:off x="8982869" y="2833328"/>
          <a:ext cx="3636009" cy="55042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1173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80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623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spc="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θn	</a:t>
                      </a:r>
                      <a:r>
                        <a:rPr sz="5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50" spc="-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ambiente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°C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7EA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  <a:tabLst>
                          <a:tab pos="431800" algn="l"/>
                        </a:tabLst>
                      </a:pP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(θ</a:t>
                      </a:r>
                      <a:r>
                        <a:rPr sz="6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θn)	</a:t>
                      </a:r>
                      <a:r>
                        <a:rPr sz="5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Aumento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permitido</a:t>
                      </a:r>
                      <a:r>
                        <a:rPr sz="3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7EA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76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spc="-8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	</a:t>
                      </a:r>
                      <a:r>
                        <a:rPr sz="3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Sección</a:t>
                      </a:r>
                      <a:r>
                        <a:rPr sz="3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transversal</a:t>
                      </a:r>
                      <a:r>
                        <a:rPr sz="3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3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3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7EA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pag	</a:t>
                      </a:r>
                      <a:r>
                        <a:rPr sz="4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Perímetro</a:t>
                      </a:r>
                      <a:r>
                        <a:rPr sz="40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0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7EA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25" name="object 125"/>
          <p:cNvSpPr txBox="1"/>
          <p:nvPr/>
        </p:nvSpPr>
        <p:spPr>
          <a:xfrm>
            <a:off x="8946357" y="3413804"/>
            <a:ext cx="1854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50" baseline="19841" dirty="0">
                <a:solidFill>
                  <a:srgbClr val="4C5152"/>
                </a:solidFill>
                <a:latin typeface="Microsoft Sans Serif"/>
                <a:cs typeface="Microsoft Sans Serif"/>
              </a:rPr>
              <a:t>ρ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8971757" y="3946434"/>
            <a:ext cx="3648710" cy="16575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550" i="1" spc="-10" dirty="0">
                <a:solidFill>
                  <a:srgbClr val="4C5152"/>
                </a:solidFill>
                <a:latin typeface="Arial"/>
                <a:cs typeface="Arial"/>
              </a:rPr>
              <a:t>(1)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4C5152"/>
                </a:solidFill>
                <a:latin typeface="Arial"/>
                <a:cs typeface="Arial"/>
              </a:rPr>
              <a:t>Ver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4C5152"/>
                </a:solidFill>
                <a:latin typeface="Arial"/>
                <a:cs typeface="Arial"/>
              </a:rPr>
              <a:t>tabla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4C5152"/>
                </a:solidFill>
                <a:latin typeface="Arial"/>
                <a:cs typeface="Arial"/>
              </a:rPr>
              <a:t>3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4C5152"/>
                </a:solidFill>
                <a:latin typeface="Arial"/>
                <a:cs typeface="Arial"/>
              </a:rPr>
              <a:t>de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4C5152"/>
                </a:solidFill>
                <a:latin typeface="Arial"/>
                <a:cs typeface="Arial"/>
              </a:rPr>
              <a:t>las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4C5152"/>
                </a:solidFill>
                <a:latin typeface="Arial"/>
                <a:cs typeface="Arial"/>
              </a:rPr>
              <a:t>especificaciones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4C5152"/>
                </a:solidFill>
                <a:latin typeface="Arial"/>
                <a:cs typeface="Arial"/>
              </a:rPr>
              <a:t>comunes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4C5152"/>
                </a:solidFill>
                <a:latin typeface="Arial"/>
                <a:cs typeface="Arial"/>
              </a:rPr>
              <a:t>de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4C5152"/>
                </a:solidFill>
                <a:latin typeface="Arial"/>
                <a:cs typeface="Arial"/>
              </a:rPr>
              <a:t>la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4C5152"/>
                </a:solidFill>
                <a:latin typeface="Arial"/>
                <a:cs typeface="Arial"/>
              </a:rPr>
              <a:t>norma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-30" dirty="0">
                <a:solidFill>
                  <a:srgbClr val="4C5152"/>
                </a:solidFill>
                <a:latin typeface="Arial"/>
                <a:cs typeface="Arial"/>
              </a:rPr>
              <a:t>IEC</a:t>
            </a:r>
            <a:r>
              <a:rPr sz="550" i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4C5152"/>
                </a:solidFill>
                <a:latin typeface="Arial"/>
                <a:cs typeface="Arial"/>
              </a:rPr>
              <a:t>62271-1.</a:t>
            </a:r>
            <a:endParaRPr sz="550" dirty="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 dirty="0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850" dirty="0">
              <a:latin typeface="Arial"/>
              <a:cs typeface="Arial"/>
            </a:endParaRPr>
          </a:p>
          <a:p>
            <a:pPr marL="31115"/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Definición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coeficientes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k1,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k2,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k3,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k4,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k5,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k6</a:t>
            </a:r>
            <a:endParaRPr sz="650" dirty="0">
              <a:latin typeface="Microsoft Sans Serif"/>
              <a:cs typeface="Microsoft Sans Serif"/>
            </a:endParaRPr>
          </a:p>
          <a:p>
            <a:pPr marL="139065" indent="-108585">
              <a:spcBef>
                <a:spcPts val="470"/>
              </a:spcBef>
              <a:buClr>
                <a:srgbClr val="3FAC39"/>
              </a:buClr>
              <a:buSzPct val="116666"/>
              <a:buChar char="•"/>
              <a:tabLst>
                <a:tab pos="139700" algn="l"/>
              </a:tabLst>
            </a:pP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número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tiras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fase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para:</a:t>
            </a:r>
            <a:endParaRPr sz="600" dirty="0">
              <a:latin typeface="Microsoft Sans Serif"/>
              <a:cs typeface="Microsoft Sans Serif"/>
            </a:endParaRPr>
          </a:p>
          <a:p>
            <a:pPr marL="139065">
              <a:spcBef>
                <a:spcPts val="38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00" spc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(k1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1),</a:t>
            </a:r>
            <a:endParaRPr sz="550" dirty="0">
              <a:latin typeface="Microsoft Sans Serif"/>
              <a:cs typeface="Microsoft Sans Serif"/>
            </a:endParaRPr>
          </a:p>
          <a:p>
            <a:pPr marL="139065">
              <a:spcBef>
                <a:spcPts val="36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00" spc="4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barras,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ver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tabla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continuación:</a:t>
            </a:r>
            <a:endParaRPr sz="500" dirty="0">
              <a:latin typeface="Microsoft Sans Serif"/>
              <a:cs typeface="Microsoft Sans Serif"/>
            </a:endParaRPr>
          </a:p>
          <a:p>
            <a:pPr marL="732155">
              <a:spcBef>
                <a:spcPts val="500"/>
              </a:spcBef>
            </a:pPr>
            <a:r>
              <a:rPr sz="700" b="1" spc="25" dirty="0">
                <a:solidFill>
                  <a:srgbClr val="FFFFFF"/>
                </a:solidFill>
                <a:latin typeface="Trebuchet MS"/>
                <a:cs typeface="Trebuchet MS"/>
              </a:rPr>
              <a:t>e/a</a:t>
            </a:r>
            <a:endParaRPr sz="700" dirty="0">
              <a:latin typeface="Trebuchet MS"/>
              <a:cs typeface="Trebuchet MS"/>
            </a:endParaRPr>
          </a:p>
          <a:p>
            <a:pPr marL="732155">
              <a:spcBef>
                <a:spcPts val="530"/>
              </a:spcBef>
              <a:tabLst>
                <a:tab pos="1056640" algn="l"/>
                <a:tab pos="1380490" algn="l"/>
                <a:tab pos="1704339" algn="l"/>
                <a:tab pos="2028189" algn="l"/>
                <a:tab pos="2352675" algn="l"/>
                <a:tab pos="2676525" algn="l"/>
                <a:tab pos="3000375" algn="l"/>
                <a:tab pos="3324860" algn="l"/>
              </a:tabLst>
            </a:pPr>
            <a:r>
              <a:rPr sz="7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0,05	0,06	0,08	</a:t>
            </a: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0,10	</a:t>
            </a:r>
            <a:r>
              <a:rPr sz="7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0,12	0,14	0,16	0,18	0,20</a:t>
            </a:r>
            <a:endParaRPr sz="700" dirty="0">
              <a:latin typeface="Microsoft Sans Serif"/>
              <a:cs typeface="Microsoft Sans Serif"/>
            </a:endParaRPr>
          </a:p>
          <a:p>
            <a:pPr marL="48895" marR="2875915">
              <a:lnSpc>
                <a:spcPct val="141000"/>
              </a:lnSpc>
              <a:spcBef>
                <a:spcPts val="785"/>
              </a:spcBef>
            </a:pPr>
            <a:r>
              <a:rPr sz="650" b="1" spc="25" dirty="0">
                <a:solidFill>
                  <a:srgbClr val="FFFFFF"/>
                </a:solidFill>
                <a:latin typeface="Trebuchet MS"/>
                <a:cs typeface="Trebuchet MS"/>
              </a:rPr>
              <a:t>No.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30" dirty="0" err="1">
                <a:solidFill>
                  <a:srgbClr val="FFFFFF"/>
                </a:solidFill>
                <a:latin typeface="Trebuchet MS"/>
                <a:cs typeface="Trebuchet MS"/>
              </a:rPr>
              <a:t>barras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20" dirty="0" err="1">
                <a:solidFill>
                  <a:srgbClr val="FFFFFF"/>
                </a:solidFill>
                <a:latin typeface="Trebuchet MS"/>
                <a:cs typeface="Trebuchet MS"/>
              </a:rPr>
              <a:t>por</a:t>
            </a:r>
            <a:r>
              <a:rPr lang="es-ES" sz="650" b="1" spc="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25" dirty="0" err="1">
                <a:solidFill>
                  <a:srgbClr val="FFFFFF"/>
                </a:solidFill>
                <a:latin typeface="Trebuchet MS"/>
                <a:cs typeface="Trebuchet MS"/>
              </a:rPr>
              <a:t>fase</a:t>
            </a:r>
            <a:r>
              <a:rPr sz="65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15" dirty="0">
                <a:solidFill>
                  <a:srgbClr val="FFFFFF"/>
                </a:solidFill>
                <a:latin typeface="Trebuchet MS"/>
                <a:cs typeface="Trebuchet MS"/>
              </a:rPr>
              <a:t>k1</a:t>
            </a:r>
            <a:endParaRPr sz="650" dirty="0">
              <a:latin typeface="Trebuchet MS"/>
              <a:cs typeface="Trebuchet MS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9007757" y="5626582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9008114" y="5800204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008471" y="6005576"/>
            <a:ext cx="46863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nuestro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4C5152"/>
                </a:solidFill>
                <a:latin typeface="Microsoft Sans Serif"/>
                <a:cs typeface="Microsoft Sans Serif"/>
              </a:rPr>
              <a:t>caso: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691753" y="5626582"/>
            <a:ext cx="2226310" cy="304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984250" algn="l"/>
                <a:tab pos="1308735" algn="l"/>
              </a:tabLst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1,63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1,73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1,76	</a:t>
            </a: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1,80	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1,83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1,85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1,87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1,89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1,91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575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2,40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2,45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2,50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2,55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2,60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2,63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2,65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2,68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2,70</a:t>
            </a:r>
            <a:endParaRPr sz="650">
              <a:latin typeface="Microsoft Sans Serif"/>
              <a:cs typeface="Microsoft Sans Serif"/>
            </a:endParaRPr>
          </a:p>
        </p:txBody>
      </p:sp>
      <p:graphicFrame>
        <p:nvGraphicFramePr>
          <p:cNvPr id="131" name="object 131"/>
          <p:cNvGraphicFramePr>
            <a:graphicFrameLocks noGrp="1"/>
          </p:cNvGraphicFramePr>
          <p:nvPr/>
        </p:nvGraphicFramePr>
        <p:xfrm>
          <a:off x="9018870" y="6127809"/>
          <a:ext cx="3601083" cy="52082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223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4833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2051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73607"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e/a</a:t>
                      </a:r>
                      <a:r>
                        <a:rPr sz="6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0,10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73607"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650" spc="-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barras</a:t>
                      </a:r>
                      <a:r>
                        <a:rPr sz="6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=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73607"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Dando</a:t>
                      </a:r>
                      <a:r>
                        <a:rPr sz="650" spc="-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k1</a:t>
                      </a:r>
                      <a:r>
                        <a:rPr sz="650" spc="-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1,80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132" name="object 132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163849" y="1757387"/>
            <a:ext cx="123111" cy="23622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DE59018</a:t>
            </a:r>
            <a:endParaRPr sz="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30912" y="1728001"/>
            <a:ext cx="3798570" cy="7990205"/>
            <a:chOff x="3204006" y="1728000"/>
            <a:chExt cx="3798570" cy="7990205"/>
          </a:xfrm>
        </p:grpSpPr>
        <p:sp>
          <p:nvSpPr>
            <p:cNvPr id="3" name="object 3"/>
            <p:cNvSpPr/>
            <p:nvPr/>
          </p:nvSpPr>
          <p:spPr>
            <a:xfrm>
              <a:off x="3204006" y="1728000"/>
              <a:ext cx="3798570" cy="7990205"/>
            </a:xfrm>
            <a:custGeom>
              <a:avLst/>
              <a:gdLst/>
              <a:ahLst/>
              <a:cxnLst/>
              <a:rect l="l" t="t" r="r" b="b"/>
              <a:pathLst>
                <a:path w="3798570" h="7990205">
                  <a:moveTo>
                    <a:pt x="3797998" y="0"/>
                  </a:moveTo>
                  <a:lnTo>
                    <a:pt x="0" y="0"/>
                  </a:lnTo>
                  <a:lnTo>
                    <a:pt x="0" y="7989938"/>
                  </a:lnTo>
                  <a:lnTo>
                    <a:pt x="3797998" y="7989938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326399" y="5030198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10399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34399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658399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982399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306400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630400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954400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278399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602399" y="503019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326399" y="5203806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10399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34399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658399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982399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306400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630400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954400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278399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602399" y="5203806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326399" y="5377414"/>
              <a:ext cx="684530" cy="0"/>
            </a:xfrm>
            <a:custGeom>
              <a:avLst/>
              <a:gdLst/>
              <a:ahLst/>
              <a:cxnLst/>
              <a:rect l="l" t="t" r="r" b="b"/>
              <a:pathLst>
                <a:path w="684529">
                  <a:moveTo>
                    <a:pt x="0" y="0"/>
                  </a:moveTo>
                  <a:lnTo>
                    <a:pt x="6839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010399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34399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658399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982399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306400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630400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954400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278399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602399" y="5377414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963601" y="6887151"/>
              <a:ext cx="306070" cy="0"/>
            </a:xfrm>
            <a:custGeom>
              <a:avLst/>
              <a:gdLst/>
              <a:ahLst/>
              <a:cxnLst/>
              <a:rect l="l" t="t" r="r" b="b"/>
              <a:pathLst>
                <a:path w="306070">
                  <a:moveTo>
                    <a:pt x="0" y="0"/>
                  </a:moveTo>
                  <a:lnTo>
                    <a:pt x="305993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269601" y="6887151"/>
              <a:ext cx="2142490" cy="0"/>
            </a:xfrm>
            <a:custGeom>
              <a:avLst/>
              <a:gdLst/>
              <a:ahLst/>
              <a:cxnLst/>
              <a:rect l="l" t="t" r="r" b="b"/>
              <a:pathLst>
                <a:path w="2142490">
                  <a:moveTo>
                    <a:pt x="0" y="0"/>
                  </a:moveTo>
                  <a:lnTo>
                    <a:pt x="214200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03600" y="7354916"/>
              <a:ext cx="1390015" cy="0"/>
            </a:xfrm>
            <a:custGeom>
              <a:avLst/>
              <a:gdLst/>
              <a:ahLst/>
              <a:cxnLst/>
              <a:rect l="l" t="t" r="r" b="b"/>
              <a:pathLst>
                <a:path w="1390014">
                  <a:moveTo>
                    <a:pt x="0" y="0"/>
                  </a:moveTo>
                  <a:lnTo>
                    <a:pt x="138959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61559" y="7072404"/>
              <a:ext cx="1513840" cy="0"/>
            </a:xfrm>
            <a:custGeom>
              <a:avLst/>
              <a:gdLst/>
              <a:ahLst/>
              <a:cxnLst/>
              <a:rect l="l" t="t" r="r" b="b"/>
              <a:pathLst>
                <a:path w="1513839">
                  <a:moveTo>
                    <a:pt x="0" y="0"/>
                  </a:moveTo>
                  <a:lnTo>
                    <a:pt x="15138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919679" y="7541857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18207" y="446313"/>
            <a:ext cx="3592829" cy="61595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1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93805" y="1732144"/>
            <a:ext cx="3386454" cy="3276600"/>
          </a:xfrm>
          <a:prstGeom prst="rect">
            <a:avLst/>
          </a:prstGeom>
        </p:spPr>
        <p:txBody>
          <a:bodyPr vert="horz" wrap="square" lIns="0" tIns="51435" rIns="0" bIns="0" rtlCol="0">
            <a:spAutoFit/>
          </a:bodyPr>
          <a:lstStyle/>
          <a:p>
            <a:pPr marL="120650" indent="-108585">
              <a:spcBef>
                <a:spcPts val="405"/>
              </a:spcBef>
              <a:buClr>
                <a:srgbClr val="3FAC39"/>
              </a:buClr>
              <a:buSzPct val="127272"/>
              <a:buChar char="•"/>
              <a:tabLst>
                <a:tab pos="121285" algn="l"/>
              </a:tabLst>
            </a:pP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k2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estado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superficie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barras:</a:t>
            </a:r>
            <a:endParaRPr sz="5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90"/>
              </a:spcBef>
              <a:buClr>
                <a:srgbClr val="3FAC39"/>
              </a:buClr>
              <a:buSzPct val="140000"/>
              <a:buChar char="-"/>
              <a:tabLst>
                <a:tab pos="229235" algn="l"/>
              </a:tabLst>
            </a:pP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desnudo:</a:t>
            </a:r>
            <a:r>
              <a:rPr sz="5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k2</a:t>
            </a:r>
            <a:r>
              <a:rPr sz="5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1,</a:t>
            </a:r>
            <a:endParaRPr sz="5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60"/>
              </a:spcBef>
              <a:buClr>
                <a:srgbClr val="3FAC39"/>
              </a:buClr>
              <a:buSzPct val="107692"/>
              <a:buChar char="-"/>
              <a:tabLst>
                <a:tab pos="229235" algn="l"/>
              </a:tabLst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pintado: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k2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1,15.</a:t>
            </a:r>
            <a:endParaRPr sz="650" dirty="0">
              <a:latin typeface="Microsoft Sans Serif"/>
              <a:cs typeface="Microsoft Sans Serif"/>
            </a:endParaRPr>
          </a:p>
          <a:p>
            <a:pPr lvl="1">
              <a:spcBef>
                <a:spcPts val="40"/>
              </a:spcBef>
              <a:buClr>
                <a:srgbClr val="3FAC39"/>
              </a:buClr>
              <a:buFont typeface="Microsoft Sans Serif"/>
              <a:buChar char="-"/>
            </a:pPr>
            <a:endParaRPr sz="130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16666"/>
              <a:buChar char="•"/>
              <a:tabLst>
                <a:tab pos="121285" algn="l"/>
              </a:tabLst>
            </a:pP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k3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posición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barras:</a:t>
            </a:r>
            <a:endParaRPr sz="6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80"/>
              </a:spcBef>
              <a:buClr>
                <a:srgbClr val="3FAC39"/>
              </a:buClr>
              <a:buSzPct val="140000"/>
              <a:buChar char="-"/>
              <a:tabLst>
                <a:tab pos="229235" algn="l"/>
              </a:tabLst>
            </a:pP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montadas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borde: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k3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1,</a:t>
            </a:r>
            <a:endParaRPr sz="5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60"/>
              </a:spcBef>
              <a:buClr>
                <a:srgbClr val="3FAC39"/>
              </a:buClr>
              <a:buSzPct val="140000"/>
              <a:buChar char="-"/>
              <a:tabLst>
                <a:tab pos="229235" algn="l"/>
              </a:tabLst>
            </a:pP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montada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sobre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base: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k3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0,95,</a:t>
            </a:r>
            <a:endParaRPr sz="5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60"/>
              </a:spcBef>
              <a:buClr>
                <a:srgbClr val="3FAC39"/>
              </a:buClr>
              <a:buSzPct val="107692"/>
              <a:buChar char="-"/>
              <a:tabLst>
                <a:tab pos="229235" algn="l"/>
              </a:tabLst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varias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base: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k3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0,75.</a:t>
            </a:r>
            <a:endParaRPr sz="650" dirty="0">
              <a:latin typeface="Microsoft Sans Serif"/>
              <a:cs typeface="Microsoft Sans Serif"/>
            </a:endParaRPr>
          </a:p>
          <a:p>
            <a:pPr lvl="1">
              <a:spcBef>
                <a:spcPts val="45"/>
              </a:spcBef>
              <a:buClr>
                <a:srgbClr val="3FAC39"/>
              </a:buClr>
              <a:buFont typeface="Microsoft Sans Serif"/>
              <a:buChar char="-"/>
            </a:pPr>
            <a:endParaRPr sz="125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k4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lugar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donde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se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instalan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barras: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70"/>
              </a:spcBef>
              <a:buClr>
                <a:srgbClr val="3FAC39"/>
              </a:buClr>
              <a:buSzPct val="116666"/>
              <a:buChar char="-"/>
              <a:tabLst>
                <a:tab pos="229235" algn="l"/>
              </a:tabLst>
            </a:pP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atmósfera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interior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tranquila: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k4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1,</a:t>
            </a:r>
            <a:endParaRPr sz="6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60"/>
              </a:spcBef>
              <a:buClr>
                <a:srgbClr val="3FAC39"/>
              </a:buClr>
              <a:buSzPct val="116666"/>
              <a:buChar char="-"/>
              <a:tabLst>
                <a:tab pos="229235" algn="l"/>
              </a:tabLst>
            </a:pP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atmósfera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exterior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tranquila: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k4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1,2,</a:t>
            </a:r>
            <a:endParaRPr sz="60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60"/>
              </a:spcBef>
              <a:buClr>
                <a:srgbClr val="3FAC39"/>
              </a:buClr>
              <a:buSzPct val="116666"/>
              <a:buChar char="-"/>
              <a:tabLst>
                <a:tab pos="229235" algn="l"/>
              </a:tabLst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conductos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no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ventilados: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k4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0,80.</a:t>
            </a:r>
            <a:endParaRPr sz="600" dirty="0">
              <a:latin typeface="Microsoft Sans Serif"/>
              <a:cs typeface="Microsoft Sans Serif"/>
            </a:endParaRPr>
          </a:p>
          <a:p>
            <a:pPr lvl="1">
              <a:spcBef>
                <a:spcPts val="45"/>
              </a:spcBef>
              <a:buClr>
                <a:srgbClr val="3FAC39"/>
              </a:buClr>
              <a:buFont typeface="Microsoft Sans Serif"/>
              <a:buChar char="-"/>
            </a:pPr>
            <a:endParaRPr sz="125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k5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ventilación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artificial: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70"/>
              </a:spcBef>
              <a:buClr>
                <a:srgbClr val="3FAC39"/>
              </a:buClr>
              <a:buSzPct val="107692"/>
              <a:buChar char="-"/>
              <a:tabLst>
                <a:tab pos="229235" algn="l"/>
              </a:tabLst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sin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ventilación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forzada: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k5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1,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360"/>
              </a:spcBef>
              <a:buClr>
                <a:srgbClr val="3FAC39"/>
              </a:buClr>
              <a:buSzPct val="107692"/>
              <a:buChar char="-"/>
              <a:tabLst>
                <a:tab pos="229235" algn="l"/>
              </a:tabLst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ventilación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debe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abordarse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caso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caso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luego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validarse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mediante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pruebas.</a:t>
            </a:r>
            <a:endParaRPr sz="650" dirty="0">
              <a:latin typeface="Microsoft Sans Serif"/>
              <a:cs typeface="Microsoft Sans Serif"/>
            </a:endParaRPr>
          </a:p>
          <a:p>
            <a:pPr lvl="1">
              <a:spcBef>
                <a:spcPts val="45"/>
              </a:spcBef>
              <a:buClr>
                <a:srgbClr val="3FAC39"/>
              </a:buClr>
              <a:buFont typeface="Microsoft Sans Serif"/>
              <a:buChar char="-"/>
            </a:pPr>
            <a:endParaRPr sz="125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k6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tipo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corriente:</a:t>
            </a:r>
            <a:endParaRPr sz="650" dirty="0">
              <a:latin typeface="Microsoft Sans Serif"/>
              <a:cs typeface="Microsoft Sans Serif"/>
            </a:endParaRPr>
          </a:p>
          <a:p>
            <a:pPr marL="228600" marR="133985" lvl="1" indent="-108585">
              <a:lnSpc>
                <a:spcPts val="1200"/>
              </a:lnSpc>
              <a:spcBef>
                <a:spcPts val="110"/>
              </a:spcBef>
              <a:buClr>
                <a:srgbClr val="3FAC39"/>
              </a:buClr>
              <a:buSzPct val="107692"/>
              <a:buChar char="-"/>
              <a:tabLst>
                <a:tab pos="229235" algn="l"/>
              </a:tabLst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alterna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frecuencia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45" dirty="0">
                <a:solidFill>
                  <a:srgbClr val="4C5152"/>
                </a:solidFill>
                <a:latin typeface="Lucida Sans Unicode"/>
                <a:cs typeface="Lucida Sans Unicode"/>
              </a:rPr>
              <a:t>≤</a:t>
            </a:r>
            <a:r>
              <a:rPr sz="650" spc="-90" dirty="0">
                <a:solidFill>
                  <a:srgbClr val="4C5152"/>
                </a:solidFill>
                <a:latin typeface="Lucida Sans Unicode"/>
                <a:cs typeface="Lucida Sans Unicode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Hz,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k6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número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n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fase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separación,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260"/>
              </a:spcBef>
              <a:buClr>
                <a:srgbClr val="3FAC39"/>
              </a:buClr>
              <a:buSzPct val="116666"/>
              <a:buChar char="-"/>
              <a:tabLst>
                <a:tab pos="229235" algn="l"/>
              </a:tabLst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k6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separación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igual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espesor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barras: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040607" y="5099006"/>
            <a:ext cx="12318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040696" y="5221827"/>
            <a:ext cx="1238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040785" y="5427198"/>
            <a:ext cx="46863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En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nuestro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caso: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724604" y="5048205"/>
            <a:ext cx="850265" cy="2923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36550" algn="l"/>
                <a:tab pos="660400" algn="l"/>
              </a:tabLst>
            </a:pP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	</a:t>
            </a: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525"/>
              </a:spcBef>
              <a:tabLst>
                <a:tab pos="336550" algn="l"/>
                <a:tab pos="660400" algn="l"/>
              </a:tabLst>
            </a:pP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	</a:t>
            </a:r>
            <a:r>
              <a:rPr sz="7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0,98</a:t>
            </a:r>
            <a:endParaRPr sz="700">
              <a:latin typeface="Microsoft Sans Serif"/>
              <a:cs typeface="Microsoft Sans Serif"/>
            </a:endParaRPr>
          </a:p>
        </p:txBody>
      </p: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9051718" y="5558805"/>
          <a:ext cx="3599179" cy="3472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389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4769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26758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73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norte</a:t>
                      </a:r>
                      <a:r>
                        <a:rPr sz="3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73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650" spc="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dando</a:t>
                      </a:r>
                      <a:r>
                        <a:rPr sz="650" spc="-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k6</a:t>
                      </a:r>
                      <a:r>
                        <a:rPr sz="650" spc="-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47" name="object 47"/>
          <p:cNvSpPr txBox="1"/>
          <p:nvPr/>
        </p:nvSpPr>
        <p:spPr>
          <a:xfrm>
            <a:off x="8993806" y="6169545"/>
            <a:ext cx="7531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30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600" b="1" spc="-5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4C5152"/>
                </a:solidFill>
                <a:latin typeface="Trebuchet MS"/>
                <a:cs typeface="Trebuchet MS"/>
              </a:rPr>
              <a:t>hecho</a:t>
            </a:r>
            <a:r>
              <a:rPr sz="600" b="1" spc="-4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4C5152"/>
                </a:solidFill>
                <a:latin typeface="Trebuchet MS"/>
                <a:cs typeface="Trebuchet MS"/>
              </a:rPr>
              <a:t>tenemos: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93806" y="6445798"/>
            <a:ext cx="1473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240501" y="6442595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marL="93980">
              <a:spcBef>
                <a:spcPts val="125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1,80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637532" y="6445798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744501" y="6442595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marL="635"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0141506" y="6445798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0248513" y="6442595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0645481" y="6445798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752513" y="6442595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1149455" y="6445798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1256512" y="6442595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1653429" y="6445798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1760511" y="6442595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2150469" y="6445798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2264511" y="6442595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marL="93980">
              <a:spcBef>
                <a:spcPts val="125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1.44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050507" y="6719939"/>
            <a:ext cx="36004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270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90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0220746" y="6901960"/>
            <a:ext cx="812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0418963" y="6721999"/>
            <a:ext cx="546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482510" y="6719939"/>
            <a:ext cx="36004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270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804369" y="6705414"/>
            <a:ext cx="2540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50" baseline="-19841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0302512" y="6888739"/>
            <a:ext cx="344170" cy="132728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2384" rIns="0" bIns="0" rtlCol="0">
            <a:spAutoFit/>
          </a:bodyPr>
          <a:lstStyle/>
          <a:p>
            <a:pPr marL="66675">
              <a:spcBef>
                <a:spcPts val="254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1,83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[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0638112" y="6908311"/>
            <a:ext cx="3771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0.004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094511" y="6719939"/>
            <a:ext cx="36004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270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1441806" y="6705414"/>
            <a:ext cx="1485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1634502" y="6719939"/>
            <a:ext cx="36004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270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1546253" y="6908311"/>
            <a:ext cx="2451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20)])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1981807" y="6743515"/>
            <a:ext cx="12636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93806" y="6805654"/>
            <a:ext cx="558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108666" y="6818367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222505" y="6719938"/>
            <a:ext cx="360045" cy="22442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750">
              <a:latin typeface="Times New Roman"/>
              <a:cs typeface="Times New Roman"/>
            </a:endParaRPr>
          </a:p>
          <a:p>
            <a:pPr marL="93980"/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1.44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576217" y="6734712"/>
            <a:ext cx="4476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50" spc="-89" baseline="-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1050" spc="187" baseline="-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24,9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×(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1220506" y="6888739"/>
            <a:ext cx="306070" cy="13401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6034" rIns="0" bIns="0" rtlCol="0">
            <a:spAutoFit/>
          </a:bodyPr>
          <a:lstStyle/>
          <a:p>
            <a:pPr marL="102870">
              <a:spcBef>
                <a:spcPts val="204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90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464621" y="7208829"/>
            <a:ext cx="99060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24,9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×(θ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θn)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×S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0,5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×p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0,39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968407" y="7273421"/>
            <a:ext cx="3930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lang="es-ES"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050" spc="-15" baseline="-7936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050" spc="487" baseline="-793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K(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0707408" y="7273421"/>
            <a:ext cx="5206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9555200" y="7376074"/>
            <a:ext cx="7975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(ρ</a:t>
            </a: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300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[</a:t>
            </a:r>
            <a:r>
              <a:rPr sz="600" spc="-322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α×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20)])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68407" y="7575032"/>
            <a:ext cx="2419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lang="es-ES"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050" spc="-15" baseline="-7936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1050" baseline="-7936" dirty="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222505" y="7572922"/>
            <a:ext cx="360045" cy="134011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3655" rIns="0" bIns="0" rtlCol="0">
            <a:spAutoFit/>
          </a:bodyPr>
          <a:lstStyle/>
          <a:p>
            <a:pPr marL="79375">
              <a:spcBef>
                <a:spcPts val="265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2689A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993807" y="7964490"/>
            <a:ext cx="7651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solución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elegida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0014503" y="7956030"/>
            <a:ext cx="46799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635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0520576" y="7983539"/>
            <a:ext cx="3486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barra(s)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0986510" y="7956030"/>
            <a:ext cx="46799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270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1491542" y="7970851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4C5152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1598510" y="7956030"/>
            <a:ext cx="32448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635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1960577" y="7977202"/>
            <a:ext cx="4813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cm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fase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8968406" y="8142290"/>
            <a:ext cx="144018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apropiado: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&lt;</a:t>
            </a:r>
            <a:r>
              <a:rPr sz="600" spc="30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2500A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&lt;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2689A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87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2904" y="1728001"/>
            <a:ext cx="3798570" cy="7990205"/>
            <a:chOff x="3185998" y="1728000"/>
            <a:chExt cx="3798570" cy="7990205"/>
          </a:xfrm>
        </p:grpSpPr>
        <p:sp>
          <p:nvSpPr>
            <p:cNvPr id="3" name="object 3"/>
            <p:cNvSpPr/>
            <p:nvPr/>
          </p:nvSpPr>
          <p:spPr>
            <a:xfrm>
              <a:off x="3185998" y="1728000"/>
              <a:ext cx="3798570" cy="7990205"/>
            </a:xfrm>
            <a:custGeom>
              <a:avLst/>
              <a:gdLst/>
              <a:ahLst/>
              <a:cxnLst/>
              <a:rect l="l" t="t" r="r" b="b"/>
              <a:pathLst>
                <a:path w="3798570" h="7990205">
                  <a:moveTo>
                    <a:pt x="3797998" y="0"/>
                  </a:moveTo>
                  <a:lnTo>
                    <a:pt x="0" y="0"/>
                  </a:lnTo>
                  <a:lnTo>
                    <a:pt x="0" y="7989938"/>
                  </a:lnTo>
                  <a:lnTo>
                    <a:pt x="3797998" y="7989938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36448" y="2699963"/>
              <a:ext cx="972185" cy="0"/>
            </a:xfrm>
            <a:custGeom>
              <a:avLst/>
              <a:gdLst/>
              <a:ahLst/>
              <a:cxnLst/>
              <a:rect l="l" t="t" r="r" b="b"/>
              <a:pathLst>
                <a:path w="972185">
                  <a:moveTo>
                    <a:pt x="0" y="0"/>
                  </a:moveTo>
                  <a:lnTo>
                    <a:pt x="971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275550" y="3002108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07551" y="3002108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705551" y="300210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497551" y="3002108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75550" y="3963232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707551" y="3963232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705551" y="3963232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497551" y="39632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54843" y="4544834"/>
              <a:ext cx="1620520" cy="334645"/>
            </a:xfrm>
            <a:custGeom>
              <a:avLst/>
              <a:gdLst/>
              <a:ahLst/>
              <a:cxnLst/>
              <a:rect l="l" t="t" r="r" b="b"/>
              <a:pathLst>
                <a:path w="1620520" h="334645">
                  <a:moveTo>
                    <a:pt x="359994" y="0"/>
                  </a:moveTo>
                  <a:lnTo>
                    <a:pt x="0" y="0"/>
                  </a:lnTo>
                  <a:lnTo>
                    <a:pt x="0" y="334416"/>
                  </a:lnTo>
                  <a:lnTo>
                    <a:pt x="359994" y="334416"/>
                  </a:lnTo>
                  <a:lnTo>
                    <a:pt x="359994" y="0"/>
                  </a:lnTo>
                  <a:close/>
                </a:path>
                <a:path w="1620520" h="334645">
                  <a:moveTo>
                    <a:pt x="1007999" y="0"/>
                  </a:moveTo>
                  <a:lnTo>
                    <a:pt x="648004" y="0"/>
                  </a:lnTo>
                  <a:lnTo>
                    <a:pt x="648004" y="334416"/>
                  </a:lnTo>
                  <a:lnTo>
                    <a:pt x="1007999" y="334416"/>
                  </a:lnTo>
                  <a:lnTo>
                    <a:pt x="1007999" y="0"/>
                  </a:lnTo>
                  <a:close/>
                </a:path>
                <a:path w="1620520" h="334645">
                  <a:moveTo>
                    <a:pt x="1619999" y="0"/>
                  </a:moveTo>
                  <a:lnTo>
                    <a:pt x="1260005" y="0"/>
                  </a:lnTo>
                  <a:lnTo>
                    <a:pt x="1260005" y="334416"/>
                  </a:lnTo>
                  <a:lnTo>
                    <a:pt x="1619999" y="334416"/>
                  </a:lnTo>
                  <a:lnTo>
                    <a:pt x="1619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794847" y="4712040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54848" y="4712040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514847" y="4712040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802847" y="4712040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162847" y="4712040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414848" y="4712040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384448" y="6794870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21248" y="6794870"/>
              <a:ext cx="243204" cy="0"/>
            </a:xfrm>
            <a:custGeom>
              <a:avLst/>
              <a:gdLst/>
              <a:ahLst/>
              <a:cxnLst/>
              <a:rect l="l" t="t" r="r" b="b"/>
              <a:pathLst>
                <a:path w="243204">
                  <a:moveTo>
                    <a:pt x="0" y="0"/>
                  </a:moveTo>
                  <a:lnTo>
                    <a:pt x="2430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774848" y="6794870"/>
              <a:ext cx="243204" cy="0"/>
            </a:xfrm>
            <a:custGeom>
              <a:avLst/>
              <a:gdLst/>
              <a:ahLst/>
              <a:cxnLst/>
              <a:rect l="l" t="t" r="r" b="b"/>
              <a:pathLst>
                <a:path w="243204">
                  <a:moveTo>
                    <a:pt x="0" y="0"/>
                  </a:moveTo>
                  <a:lnTo>
                    <a:pt x="2430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708448" y="679487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844248" y="6794870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350047" y="6794870"/>
              <a:ext cx="243204" cy="0"/>
            </a:xfrm>
            <a:custGeom>
              <a:avLst/>
              <a:gdLst/>
              <a:ahLst/>
              <a:cxnLst/>
              <a:rect l="l" t="t" r="r" b="b"/>
              <a:pathLst>
                <a:path w="243204">
                  <a:moveTo>
                    <a:pt x="0" y="0"/>
                  </a:moveTo>
                  <a:lnTo>
                    <a:pt x="2430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528448" y="7179198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49599" y="7651203"/>
              <a:ext cx="1152525" cy="144145"/>
            </a:xfrm>
            <a:custGeom>
              <a:avLst/>
              <a:gdLst/>
              <a:ahLst/>
              <a:cxnLst/>
              <a:rect l="l" t="t" r="r" b="b"/>
              <a:pathLst>
                <a:path w="1152525" h="144145">
                  <a:moveTo>
                    <a:pt x="179997" y="0"/>
                  </a:moveTo>
                  <a:lnTo>
                    <a:pt x="0" y="0"/>
                  </a:lnTo>
                  <a:lnTo>
                    <a:pt x="0" y="144005"/>
                  </a:lnTo>
                  <a:lnTo>
                    <a:pt x="179997" y="144005"/>
                  </a:lnTo>
                  <a:lnTo>
                    <a:pt x="179997" y="0"/>
                  </a:lnTo>
                  <a:close/>
                </a:path>
                <a:path w="1152525" h="144145">
                  <a:moveTo>
                    <a:pt x="503999" y="0"/>
                  </a:moveTo>
                  <a:lnTo>
                    <a:pt x="324002" y="0"/>
                  </a:lnTo>
                  <a:lnTo>
                    <a:pt x="324002" y="144005"/>
                  </a:lnTo>
                  <a:lnTo>
                    <a:pt x="503999" y="144005"/>
                  </a:lnTo>
                  <a:lnTo>
                    <a:pt x="503999" y="0"/>
                  </a:lnTo>
                  <a:close/>
                </a:path>
                <a:path w="1152525" h="144145">
                  <a:moveTo>
                    <a:pt x="828001" y="0"/>
                  </a:moveTo>
                  <a:lnTo>
                    <a:pt x="648004" y="0"/>
                  </a:lnTo>
                  <a:lnTo>
                    <a:pt x="648004" y="144005"/>
                  </a:lnTo>
                  <a:lnTo>
                    <a:pt x="828001" y="144005"/>
                  </a:lnTo>
                  <a:lnTo>
                    <a:pt x="828001" y="0"/>
                  </a:lnTo>
                  <a:close/>
                </a:path>
                <a:path w="1152525" h="144145">
                  <a:moveTo>
                    <a:pt x="1151991" y="0"/>
                  </a:moveTo>
                  <a:lnTo>
                    <a:pt x="971994" y="0"/>
                  </a:lnTo>
                  <a:lnTo>
                    <a:pt x="971994" y="144005"/>
                  </a:lnTo>
                  <a:lnTo>
                    <a:pt x="1151991" y="144005"/>
                  </a:lnTo>
                  <a:lnTo>
                    <a:pt x="1151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00206" y="446313"/>
            <a:ext cx="3592829" cy="61595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1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284905" y="1728001"/>
            <a:ext cx="2484120" cy="500137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0" rIns="0" bIns="0" rtlCol="0">
            <a:spAutoFit/>
          </a:bodyPr>
          <a:lstStyle/>
          <a:p>
            <a:pPr marL="50800" marR="194945" indent="-635">
              <a:lnSpc>
                <a:spcPts val="1300"/>
              </a:lnSpc>
            </a:pPr>
            <a:r>
              <a:rPr sz="8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Cálculo 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 θ</a:t>
            </a:r>
            <a:r>
              <a:rPr sz="4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t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debe </a:t>
            </a:r>
            <a:r>
              <a:rPr sz="8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examinarse con </a:t>
            </a:r>
            <a:r>
              <a:rPr sz="800" spc="2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más</a:t>
            </a:r>
            <a:r>
              <a:rPr sz="8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detalle</a:t>
            </a:r>
            <a:r>
              <a:rPr lang="es-ES"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porque</a:t>
            </a:r>
            <a:r>
              <a:rPr sz="800" dirty="0">
                <a:solidFill>
                  <a:srgbClr val="FFFFFF"/>
                </a:solidFill>
                <a:latin typeface="Microsoft Sans Serif"/>
                <a:cs typeface="Microsoft Sans Serif"/>
              </a:rPr>
              <a:t> las 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barras</a:t>
            </a:r>
            <a:r>
              <a:rPr sz="8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colectoras</a:t>
            </a:r>
            <a:r>
              <a:rPr sz="80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requeridas</a:t>
            </a:r>
            <a:r>
              <a:rPr sz="8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deben</a:t>
            </a:r>
            <a:r>
              <a:rPr lang="es-ES" sz="80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 err="1">
                <a:solidFill>
                  <a:srgbClr val="FFFFFF"/>
                </a:solidFill>
                <a:latin typeface="Microsoft Sans Serif"/>
                <a:cs typeface="Microsoft Sans Serif"/>
              </a:rPr>
              <a:t>resistir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I</a:t>
            </a:r>
            <a:r>
              <a:rPr sz="4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r</a:t>
            </a:r>
            <a:r>
              <a:rPr sz="80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=</a:t>
            </a: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2500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A</a:t>
            </a: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como</a:t>
            </a: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máximo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y</a:t>
            </a: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no</a:t>
            </a: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FFFFFF"/>
                </a:solidFill>
                <a:latin typeface="Microsoft Sans Serif"/>
                <a:cs typeface="Microsoft Sans Serif"/>
              </a:rPr>
              <a:t>2689A.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0641" y="1770756"/>
            <a:ext cx="3218815" cy="737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35" dirty="0">
                <a:solidFill>
                  <a:srgbClr val="4C5152"/>
                </a:solidFill>
                <a:latin typeface="Trebuchet MS"/>
                <a:cs typeface="Trebuchet MS"/>
              </a:rPr>
              <a:t>Para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4C5152"/>
                </a:solidFill>
                <a:latin typeface="Trebuchet MS"/>
                <a:cs typeface="Trebuchet MS"/>
              </a:rPr>
              <a:t>la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15" dirty="0">
                <a:solidFill>
                  <a:srgbClr val="4C5152"/>
                </a:solidFill>
                <a:latin typeface="Trebuchet MS"/>
                <a:cs typeface="Trebuchet MS"/>
              </a:rPr>
              <a:t>corriente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35" dirty="0">
                <a:solidFill>
                  <a:srgbClr val="4C5152"/>
                </a:solidFill>
                <a:latin typeface="Trebuchet MS"/>
                <a:cs typeface="Trebuchet MS"/>
              </a:rPr>
              <a:t>soportada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20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25" dirty="0">
                <a:solidFill>
                  <a:srgbClr val="4C5152"/>
                </a:solidFill>
                <a:latin typeface="Trebuchet MS"/>
                <a:cs typeface="Trebuchet MS"/>
              </a:rPr>
              <a:t>corta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spc="30" dirty="0">
                <a:solidFill>
                  <a:srgbClr val="4C5152"/>
                </a:solidFill>
                <a:latin typeface="Trebuchet MS"/>
                <a:cs typeface="Trebuchet MS"/>
              </a:rPr>
              <a:t>duración</a:t>
            </a:r>
            <a:r>
              <a:rPr sz="70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00" b="1" dirty="0">
                <a:solidFill>
                  <a:srgbClr val="4C5152"/>
                </a:solidFill>
                <a:latin typeface="Trebuchet MS"/>
                <a:cs typeface="Trebuchet MS"/>
              </a:rPr>
              <a:t>(l</a:t>
            </a:r>
            <a:r>
              <a:rPr sz="400" b="1" dirty="0">
                <a:solidFill>
                  <a:srgbClr val="4C5152"/>
                </a:solidFill>
                <a:latin typeface="Trebuchet MS"/>
                <a:cs typeface="Trebuchet MS"/>
              </a:rPr>
              <a:t>th</a:t>
            </a:r>
            <a:r>
              <a:rPr sz="700" b="1" dirty="0">
                <a:solidFill>
                  <a:srgbClr val="4C5152"/>
                </a:solidFill>
                <a:latin typeface="Trebuchet MS"/>
                <a:cs typeface="Trebuchet MS"/>
              </a:rPr>
              <a:t>)</a:t>
            </a:r>
            <a:endParaRPr sz="700">
              <a:latin typeface="Trebuchet MS"/>
              <a:cs typeface="Trebuchet MS"/>
            </a:endParaRPr>
          </a:p>
          <a:p>
            <a:pPr marL="12700">
              <a:spcBef>
                <a:spcPts val="459"/>
              </a:spcBef>
            </a:pP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Suponemos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toda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(1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segundos):</a:t>
            </a:r>
            <a:endParaRPr sz="6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80"/>
              </a:spcBef>
              <a:buClr>
                <a:srgbClr val="3FAC39"/>
              </a:buClr>
              <a:buSzPct val="116666"/>
              <a:buChar char="•"/>
              <a:tabLst>
                <a:tab pos="121285" algn="l"/>
              </a:tabLst>
            </a:pP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todo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calor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desprende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utiliza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aumentar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conductor;</a:t>
            </a:r>
            <a:endParaRPr sz="6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630"/>
              </a:spcBef>
              <a:buClr>
                <a:srgbClr val="3FAC39"/>
              </a:buClr>
              <a:buSzPct val="155555"/>
              <a:buChar char="•"/>
              <a:tabLst>
                <a:tab pos="121285" algn="l"/>
              </a:tabLst>
            </a:pP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4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efectos</a:t>
            </a:r>
            <a:r>
              <a:rPr sz="4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4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radiación</a:t>
            </a:r>
            <a:r>
              <a:rPr sz="4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son</a:t>
            </a:r>
            <a:r>
              <a:rPr sz="4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insignificantes.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560"/>
              </a:spcBef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siguiente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puede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utilizar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calcular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65253" y="2553913"/>
            <a:ext cx="1278890" cy="2693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90220" algn="ctr">
              <a:lnSpc>
                <a:spcPts val="695"/>
              </a:lnSpc>
              <a:spcBef>
                <a:spcPts val="100"/>
              </a:spcBef>
            </a:pP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0,24×ρ</a:t>
            </a:r>
            <a:r>
              <a:rPr sz="4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×yo</a:t>
            </a:r>
            <a:r>
              <a:rPr sz="4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00" spc="-22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th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×t</a:t>
            </a:r>
            <a:r>
              <a:rPr sz="650" spc="3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baseline="-20833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endParaRPr sz="600" baseline="-20833" dirty="0">
              <a:latin typeface="Microsoft Sans Serif"/>
              <a:cs typeface="Microsoft Sans Serif"/>
            </a:endParaRPr>
          </a:p>
          <a:p>
            <a:pPr marL="38100">
              <a:lnSpc>
                <a:spcPts val="740"/>
              </a:lnSpc>
            </a:pPr>
            <a:r>
              <a:rPr sz="30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lang="es-ES"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  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 dirty="0">
              <a:latin typeface="Microsoft Sans Serif"/>
              <a:cs typeface="Microsoft Sans Serif"/>
            </a:endParaRPr>
          </a:p>
          <a:p>
            <a:pPr marL="437515" algn="ctr">
              <a:lnSpc>
                <a:spcPts val="645"/>
              </a:lnSpc>
            </a:pP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(norte×S)</a:t>
            </a:r>
            <a:r>
              <a:rPr sz="35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×c×δ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90629" y="2848121"/>
            <a:ext cx="1771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89757" y="3001229"/>
            <a:ext cx="819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5" dirty="0">
                <a:solidFill>
                  <a:srgbClr val="4C5152"/>
                </a:solidFill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421721" y="3008470"/>
            <a:ext cx="18910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Calor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específico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metal: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0.091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kcal/kg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°C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421758" y="3573687"/>
            <a:ext cx="11385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máxima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cortocircuito,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eficaz)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421758" y="3838342"/>
            <a:ext cx="15170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Densidad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metal: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8.9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gramos/cm</a:t>
            </a:r>
            <a:r>
              <a:rPr sz="3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421758" y="3975940"/>
            <a:ext cx="18573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Resistividad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°C: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1,83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µΩcm</a:t>
            </a:r>
            <a:endParaRPr sz="600">
              <a:latin typeface="Microsoft Sans Serif"/>
              <a:cs typeface="Microsoft Sans Serif"/>
            </a:endParaRPr>
          </a:p>
        </p:txBody>
      </p:sp>
      <p:graphicFrame>
        <p:nvGraphicFramePr>
          <p:cNvPr id="39" name="object 39"/>
          <p:cNvGraphicFramePr>
            <a:graphicFrameLocks noGrp="1"/>
          </p:cNvGraphicFramePr>
          <p:nvPr/>
        </p:nvGraphicFramePr>
        <p:xfrm>
          <a:off x="9000869" y="3138129"/>
          <a:ext cx="3617593" cy="41281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184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56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spc="-8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	</a:t>
                      </a:r>
                      <a:r>
                        <a:rPr sz="3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Sección</a:t>
                      </a:r>
                      <a:r>
                        <a:rPr sz="3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transversal</a:t>
                      </a:r>
                      <a:r>
                        <a:rPr sz="3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3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3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  <a:tabLst>
                          <a:tab pos="431800" algn="l"/>
                        </a:tabLst>
                      </a:pPr>
                      <a:r>
                        <a:rPr sz="3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norte	</a:t>
                      </a:r>
                      <a:r>
                        <a:rPr sz="650" spc="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barras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76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600" spc="22" baseline="-27777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th	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soportada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corta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duración: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(corriente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78105" algn="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31500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5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Brazos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40" name="object 40"/>
          <p:cNvSpPr txBox="1"/>
          <p:nvPr/>
        </p:nvSpPr>
        <p:spPr>
          <a:xfrm>
            <a:off x="8989793" y="3824752"/>
            <a:ext cx="793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δ</a:t>
            </a:r>
            <a:endParaRPr sz="700">
              <a:latin typeface="Microsoft Sans Serif"/>
              <a:cs typeface="Microsoft Sans Serif"/>
            </a:endParaRPr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9000869" y="3686429"/>
          <a:ext cx="3617593" cy="13760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184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56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1050" spc="52" baseline="-7936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</a:t>
                      </a:r>
                      <a:r>
                        <a:rPr sz="600" spc="52" baseline="-13888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k	</a:t>
                      </a:r>
                      <a:r>
                        <a:rPr sz="4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r>
                        <a:rPr sz="4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sz="4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soportada</a:t>
                      </a:r>
                      <a:r>
                        <a:rPr sz="4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corta</a:t>
                      </a:r>
                      <a:r>
                        <a:rPr sz="4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duración</a:t>
                      </a:r>
                      <a:r>
                        <a:rPr sz="4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(1 </a:t>
                      </a:r>
                      <a:r>
                        <a:rPr sz="4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4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4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s)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42" name="object 42"/>
          <p:cNvSpPr txBox="1"/>
          <p:nvPr/>
        </p:nvSpPr>
        <p:spPr>
          <a:xfrm>
            <a:off x="8964358" y="3991690"/>
            <a:ext cx="1854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50" baseline="19841" dirty="0">
                <a:solidFill>
                  <a:srgbClr val="4C5152"/>
                </a:solidFill>
                <a:latin typeface="Microsoft Sans Serif"/>
                <a:cs typeface="Microsoft Sans Serif"/>
              </a:rPr>
              <a:t>ρ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20</a:t>
            </a:r>
            <a:endParaRPr sz="400">
              <a:latin typeface="Microsoft Sans Serif"/>
              <a:cs typeface="Microsoft Sans Serif"/>
            </a:endParaRPr>
          </a:p>
        </p:txBody>
      </p:sp>
      <p:graphicFrame>
        <p:nvGraphicFramePr>
          <p:cNvPr id="43" name="object 43"/>
          <p:cNvGraphicFramePr>
            <a:graphicFrameLocks noGrp="1"/>
          </p:cNvGraphicFramePr>
          <p:nvPr/>
        </p:nvGraphicFramePr>
        <p:xfrm>
          <a:off x="9000869" y="4099251"/>
          <a:ext cx="3617593" cy="13760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184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56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  <a:tabLst>
                          <a:tab pos="431800" algn="l"/>
                        </a:tabLst>
                      </a:pP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(θ</a:t>
                      </a:r>
                      <a:r>
                        <a:rPr sz="6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θn)	</a:t>
                      </a:r>
                      <a:r>
                        <a:rPr sz="5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Aumento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permitido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</a:tbl>
          </a:graphicData>
        </a:graphic>
      </p:graphicFrame>
      <p:sp>
        <p:nvSpPr>
          <p:cNvPr id="44" name="object 44"/>
          <p:cNvSpPr txBox="1"/>
          <p:nvPr/>
        </p:nvSpPr>
        <p:spPr>
          <a:xfrm>
            <a:off x="8990653" y="4411484"/>
            <a:ext cx="190627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27272"/>
              <a:buChar char="•"/>
              <a:tabLst>
                <a:tab pos="121285" algn="l"/>
              </a:tabLst>
            </a:pP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aumento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debido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al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561514" y="4566029"/>
            <a:ext cx="2584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0,24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881750" y="4544835"/>
            <a:ext cx="385445" cy="134011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3655" rIns="0" bIns="0" rtlCol="0">
            <a:spAutoFit/>
          </a:bodyPr>
          <a:lstStyle/>
          <a:p>
            <a:pPr marL="93345">
              <a:spcBef>
                <a:spcPts val="265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1,83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242577" y="4566029"/>
            <a:ext cx="1644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-6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881750" y="4713628"/>
            <a:ext cx="360045" cy="132728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2384" rIns="0" bIns="0" rtlCol="0">
            <a:spAutoFit/>
          </a:bodyPr>
          <a:lstStyle/>
          <a:p>
            <a:pPr marL="73025">
              <a:spcBef>
                <a:spcPts val="254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2x10)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529754" y="4544835"/>
            <a:ext cx="360045" cy="134011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3655" rIns="0" bIns="0" rtlCol="0">
            <a:spAutoFit/>
          </a:bodyPr>
          <a:lstStyle/>
          <a:p>
            <a:pPr marL="57150">
              <a:spcBef>
                <a:spcPts val="265"/>
              </a:spcBef>
            </a:pP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31500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529754" y="4713628"/>
            <a:ext cx="360045" cy="132728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2384" rIns="0" bIns="0" rtlCol="0">
            <a:spAutoFit/>
          </a:bodyPr>
          <a:lstStyle/>
          <a:p>
            <a:pPr marL="69215">
              <a:spcBef>
                <a:spcPts val="254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0.091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877080" y="4559640"/>
            <a:ext cx="1352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0973937" y="4726848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1141755" y="4544835"/>
            <a:ext cx="36004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270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1141755" y="4713628"/>
            <a:ext cx="360045" cy="13401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6034" rIns="0" bIns="0" rtlCol="0">
            <a:spAutoFit/>
          </a:bodyPr>
          <a:lstStyle/>
          <a:p>
            <a:pPr marL="118110">
              <a:spcBef>
                <a:spcPts val="204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8.9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113054" y="4643244"/>
            <a:ext cx="3714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lang="es-ES"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839427" y="4714148"/>
            <a:ext cx="5206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90654" y="5116306"/>
            <a:ext cx="2716530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27272"/>
              <a:buChar char="•"/>
              <a:tabLst>
                <a:tab pos="121285" algn="l"/>
              </a:tabLst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θ</a:t>
            </a:r>
            <a:r>
              <a:rPr sz="3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después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será: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 (θ</a:t>
            </a: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110" dirty="0">
                <a:solidFill>
                  <a:srgbClr val="3FAC39"/>
                </a:solidFill>
                <a:latin typeface="Microsoft Sans Serif"/>
                <a:cs typeface="Microsoft Sans Serif"/>
              </a:rPr>
              <a:t>–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endParaRPr sz="550">
              <a:latin typeface="Microsoft Sans Serif"/>
              <a:cs typeface="Microsoft Sans Serif"/>
            </a:endParaRPr>
          </a:p>
          <a:p>
            <a:pPr marL="120014">
              <a:spcBef>
                <a:spcPts val="540"/>
              </a:spcBef>
            </a:pP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5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3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3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3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3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3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098655" y="5405259"/>
            <a:ext cx="1479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113055" y="4944857"/>
            <a:ext cx="3714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r>
              <a:rPr lang="es-ES"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521754" y="4930052"/>
            <a:ext cx="288290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270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822170" y="4944857"/>
            <a:ext cx="730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345352" y="5402059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marL="1270"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735544" y="5405259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849352" y="5402059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marL="1270"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239607" y="5405259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353351" y="5402059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marL="635"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0743581" y="5405259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0857351" y="5402059"/>
            <a:ext cx="360045" cy="12375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5875" rIns="0" bIns="0" rtlCol="0">
            <a:spAutoFit/>
          </a:bodyPr>
          <a:lstStyle/>
          <a:p>
            <a:pPr marL="1270" algn="ctr">
              <a:spcBef>
                <a:spcPts val="12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94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240798" y="5405259"/>
            <a:ext cx="1200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°C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098654" y="5630271"/>
            <a:ext cx="3111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9442100" y="5596853"/>
            <a:ext cx="288290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45720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2689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742558" y="5618016"/>
            <a:ext cx="15589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(ver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páginas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anteriores).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952553" y="5980711"/>
            <a:ext cx="3032760" cy="62293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50800">
              <a:spcBef>
                <a:spcPts val="440"/>
              </a:spcBef>
            </a:pP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Afinemos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cálculo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θt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2500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55" dirty="0">
                <a:solidFill>
                  <a:srgbClr val="3FAC39"/>
                </a:solidFill>
                <a:latin typeface="Microsoft Sans Serif"/>
                <a:cs typeface="Microsoft Sans Serif"/>
              </a:rPr>
              <a:t>(co</a:t>
            </a:r>
            <a:r>
              <a:rPr sz="600" spc="-82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00" spc="-67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rriente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barras)</a:t>
            </a:r>
            <a:endParaRPr sz="65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425"/>
              </a:spcBef>
              <a:buClr>
                <a:srgbClr val="3FAC39"/>
              </a:buClr>
              <a:buSzPct val="107692"/>
              <a:buChar char="•"/>
              <a:tabLst>
                <a:tab pos="159385" algn="l"/>
              </a:tabLst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MELSOM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&amp;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BOOTH,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nos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permite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deducir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lo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siguiente: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  <a:p>
            <a:pPr marL="158750">
              <a:spcBef>
                <a:spcPts val="42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constante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(θ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3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3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14" dirty="0">
                <a:solidFill>
                  <a:srgbClr val="3FAC39"/>
                </a:solidFill>
                <a:latin typeface="Microsoft Sans Serif"/>
                <a:cs typeface="Microsoft Sans Serif"/>
              </a:rPr>
              <a:t>c</a:t>
            </a:r>
            <a:r>
              <a:rPr sz="600" spc="-172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00" spc="-44" baseline="-3472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onstante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(Δθ)</a:t>
            </a:r>
            <a:r>
              <a:rPr sz="3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endParaRPr sz="350">
              <a:latin typeface="Microsoft Sans Serif"/>
              <a:cs typeface="Microsoft Sans Serif"/>
            </a:endParaRPr>
          </a:p>
          <a:p>
            <a:pPr marL="158750">
              <a:spcBef>
                <a:spcPts val="52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5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lo</a:t>
            </a:r>
            <a:r>
              <a:rPr sz="5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tanto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0158802" y="6559960"/>
            <a:ext cx="694690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34340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2689	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50</a:t>
            </a:r>
            <a:r>
              <a:rPr sz="135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0158852" y="6809678"/>
            <a:ext cx="5499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32434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2500	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136320" y="6642470"/>
            <a:ext cx="7391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88620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50	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2689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1/0.61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261644" y="6631891"/>
            <a:ext cx="13017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400" spc="-5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132765" y="6578970"/>
            <a:ext cx="82486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  <a:tabLst>
                <a:tab pos="361315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3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12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00" baseline="-27777" dirty="0">
                <a:solidFill>
                  <a:srgbClr val="3FAC39"/>
                </a:solidFill>
                <a:latin typeface="Microsoft Sans Serif"/>
                <a:cs typeface="Microsoft Sans Serif"/>
              </a:rPr>
              <a:t>0,61</a:t>
            </a:r>
            <a:endParaRPr sz="600" baseline="-27777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0027142" y="6724741"/>
            <a:ext cx="793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359310" y="6635841"/>
            <a:ext cx="118046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  <a:tabLst>
                <a:tab pos="608965" algn="l"/>
                <a:tab pos="979805" algn="l"/>
              </a:tabLst>
            </a:pPr>
            <a:r>
              <a:rPr sz="1050" spc="-44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2100" spc="-44" baseline="1984" dirty="0">
                <a:solidFill>
                  <a:srgbClr val="3FAC39"/>
                </a:solidFill>
                <a:latin typeface="Microsoft Sans Serif"/>
                <a:cs typeface="Microsoft Sans Serif"/>
              </a:rPr>
              <a:t>(	</a:t>
            </a:r>
            <a:r>
              <a:rPr sz="7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o	</a:t>
            </a:r>
            <a:r>
              <a:rPr sz="1050" spc="-15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050" spc="22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100" spc="-75" baseline="-992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2100" baseline="-992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1732054" y="6669978"/>
            <a:ext cx="7874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400" spc="-5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9149579" y="6809678"/>
            <a:ext cx="5137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95605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	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1133997" y="6809678"/>
            <a:ext cx="6076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90525" algn="l"/>
              </a:tabLst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Δθ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2500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265254" y="7026836"/>
            <a:ext cx="1276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098655" y="7110846"/>
            <a:ext cx="74358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50520" algn="l"/>
              </a:tabLst>
            </a:pPr>
            <a:r>
              <a:rPr sz="7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o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00" spc="27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1.126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0015392" y="7110846"/>
            <a:ext cx="5099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700" spc="26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=44,3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ºC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952554" y="7148286"/>
            <a:ext cx="3528695" cy="63754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R="2769870" algn="ctr">
              <a:spcBef>
                <a:spcPts val="459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endParaRPr sz="70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560"/>
              </a:spcBef>
              <a:buClr>
                <a:srgbClr val="3FAC39"/>
              </a:buClr>
              <a:buSzPct val="140000"/>
              <a:buChar char="•"/>
              <a:tabLst>
                <a:tab pos="159385" algn="l"/>
              </a:tabLst>
            </a:pP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θ</a:t>
            </a:r>
            <a:r>
              <a:rPr sz="3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conductor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después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cortocircuito,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nominal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2500 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e</a:t>
            </a:r>
            <a:r>
              <a:rPr sz="600" spc="-60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50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s: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θ</a:t>
            </a:r>
            <a:r>
              <a:rPr sz="3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+Δθ </a:t>
            </a:r>
            <a:r>
              <a:rPr sz="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endParaRPr sz="500">
              <a:latin typeface="Microsoft Sans Serif"/>
              <a:cs typeface="Microsoft Sans Serif"/>
            </a:endParaRPr>
          </a:p>
          <a:p>
            <a:pPr marR="2778760" algn="ctr">
              <a:spcBef>
                <a:spcPts val="600"/>
              </a:spcBef>
            </a:pPr>
            <a:r>
              <a:rPr sz="5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Δθ</a:t>
            </a:r>
            <a:r>
              <a:rPr sz="3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CAROLINA</a:t>
            </a:r>
            <a:r>
              <a:rPr sz="3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3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3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3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SUR</a:t>
            </a:r>
            <a:endParaRPr sz="300">
              <a:latin typeface="Microsoft Sans Serif"/>
              <a:cs typeface="Microsoft Sans Serif"/>
            </a:endParaRPr>
          </a:p>
          <a:p>
            <a:pPr marL="154305">
              <a:spcBef>
                <a:spcPts val="475"/>
              </a:spcBef>
            </a:pP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θ</a:t>
            </a:r>
            <a:r>
              <a:rPr sz="4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=40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+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44,3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+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=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88,3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ºC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4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2500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098591" y="7900630"/>
            <a:ext cx="3197225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3800"/>
              </a:lnSpc>
              <a:spcBef>
                <a:spcPts val="100"/>
              </a:spcBef>
            </a:pP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elegidas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son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adecuadas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porque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θ</a:t>
            </a:r>
            <a:r>
              <a:rPr sz="3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88,3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°C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menor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θ</a:t>
            </a:r>
            <a:r>
              <a:rPr sz="3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máximo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100ºC</a:t>
            </a:r>
            <a:r>
              <a:rPr lang="es-ES"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(θ</a:t>
            </a:r>
            <a:r>
              <a:rPr sz="3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máximo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máxima que pueden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soportar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las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piezas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 contacto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lang="es-ES"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).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30912" y="1728001"/>
            <a:ext cx="3798570" cy="7990205"/>
            <a:chOff x="3204006" y="1728000"/>
            <a:chExt cx="3798570" cy="7990205"/>
          </a:xfrm>
        </p:grpSpPr>
        <p:sp>
          <p:nvSpPr>
            <p:cNvPr id="3" name="object 3"/>
            <p:cNvSpPr/>
            <p:nvPr/>
          </p:nvSpPr>
          <p:spPr>
            <a:xfrm>
              <a:off x="3204006" y="1728000"/>
              <a:ext cx="3798570" cy="7990205"/>
            </a:xfrm>
            <a:custGeom>
              <a:avLst/>
              <a:gdLst/>
              <a:ahLst/>
              <a:cxnLst/>
              <a:rect l="l" t="t" r="r" b="b"/>
              <a:pathLst>
                <a:path w="3798570" h="7990205">
                  <a:moveTo>
                    <a:pt x="3797998" y="0"/>
                  </a:moveTo>
                  <a:lnTo>
                    <a:pt x="0" y="0"/>
                  </a:lnTo>
                  <a:lnTo>
                    <a:pt x="0" y="7989938"/>
                  </a:lnTo>
                  <a:lnTo>
                    <a:pt x="3797998" y="7989938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35999" y="2242763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276000" y="3402266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07999" y="3402266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706000" y="3402266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498000" y="3402266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36001" y="3723462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707999" y="4524448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9218910" y="7387247"/>
            <a:ext cx="504190" cy="167640"/>
          </a:xfrm>
          <a:custGeom>
            <a:avLst/>
            <a:gdLst/>
            <a:ahLst/>
            <a:cxnLst/>
            <a:rect l="l" t="t" r="r" b="b"/>
            <a:pathLst>
              <a:path w="504189" h="167640">
                <a:moveTo>
                  <a:pt x="503999" y="0"/>
                </a:moveTo>
                <a:lnTo>
                  <a:pt x="0" y="0"/>
                </a:lnTo>
                <a:lnTo>
                  <a:pt x="0" y="167208"/>
                </a:lnTo>
                <a:lnTo>
                  <a:pt x="503999" y="167208"/>
                </a:lnTo>
                <a:lnTo>
                  <a:pt x="503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918207" y="446313"/>
            <a:ext cx="3592829" cy="61595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1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990207" y="1764406"/>
            <a:ext cx="3235325" cy="2870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5" dirty="0">
                <a:solidFill>
                  <a:srgbClr val="4C5152"/>
                </a:solidFill>
                <a:latin typeface="Trebuchet MS"/>
                <a:cs typeface="Trebuchet MS"/>
              </a:rPr>
              <a:t>Fuerzas</a:t>
            </a:r>
            <a:r>
              <a:rPr sz="750" b="1" spc="-3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50" b="1" spc="20" dirty="0">
                <a:solidFill>
                  <a:srgbClr val="4C5152"/>
                </a:solidFill>
                <a:latin typeface="Trebuchet MS"/>
                <a:cs typeface="Trebuchet MS"/>
              </a:rPr>
              <a:t>entre</a:t>
            </a:r>
            <a:r>
              <a:rPr sz="750" b="1" spc="-3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4C5152"/>
                </a:solidFill>
                <a:latin typeface="Trebuchet MS"/>
                <a:cs typeface="Trebuchet MS"/>
              </a:rPr>
              <a:t>conductores</a:t>
            </a:r>
            <a:r>
              <a:rPr sz="7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50" b="1" spc="45" dirty="0">
                <a:solidFill>
                  <a:srgbClr val="4C5152"/>
                </a:solidFill>
                <a:latin typeface="Trebuchet MS"/>
                <a:cs typeface="Trebuchet MS"/>
              </a:rPr>
              <a:t>montados</a:t>
            </a:r>
            <a:r>
              <a:rPr sz="750" b="1" spc="-3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50" b="1" spc="30" dirty="0">
                <a:solidFill>
                  <a:srgbClr val="4C5152"/>
                </a:solidFill>
                <a:latin typeface="Trebuchet MS"/>
                <a:cs typeface="Trebuchet MS"/>
              </a:rPr>
              <a:t>en</a:t>
            </a:r>
            <a:r>
              <a:rPr sz="7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750" b="1" spc="25" dirty="0">
                <a:solidFill>
                  <a:srgbClr val="4C5152"/>
                </a:solidFill>
                <a:latin typeface="Trebuchet MS"/>
                <a:cs typeface="Trebuchet MS"/>
              </a:rPr>
              <a:t>paralelo</a:t>
            </a:r>
            <a:endParaRPr sz="750">
              <a:latin typeface="Trebuchet MS"/>
              <a:cs typeface="Trebuchet MS"/>
            </a:endParaRPr>
          </a:p>
          <a:p>
            <a:pPr marL="12700">
              <a:spcBef>
                <a:spcPts val="500"/>
              </a:spcBef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fuerzas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electrodinámicas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durante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vienen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dadas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90207" y="2167618"/>
            <a:ext cx="2711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39278" y="2228703"/>
            <a:ext cx="546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412472" y="2086448"/>
            <a:ext cx="448945" cy="21971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ts val="750"/>
              </a:lnSpc>
              <a:spcBef>
                <a:spcPts val="130"/>
              </a:spcBef>
            </a:pPr>
            <a:r>
              <a:rPr sz="700" i="1" spc="20" dirty="0">
                <a:solidFill>
                  <a:srgbClr val="3FAC39"/>
                </a:solidFill>
                <a:latin typeface="Arial"/>
                <a:cs typeface="Arial"/>
              </a:rPr>
              <a:t>yo</a:t>
            </a:r>
            <a:endParaRPr sz="700">
              <a:latin typeface="Arial"/>
              <a:cs typeface="Arial"/>
            </a:endParaRPr>
          </a:p>
          <a:p>
            <a:pPr marL="140970">
              <a:lnSpc>
                <a:spcPts val="750"/>
              </a:lnSpc>
            </a:pP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xyo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x10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621862" y="2212068"/>
            <a:ext cx="28511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di</a:t>
            </a:r>
            <a:r>
              <a:rPr sz="400" spc="-55" dirty="0">
                <a:solidFill>
                  <a:srgbClr val="3FAC39"/>
                </a:solidFill>
                <a:latin typeface="Microsoft Sans Serif"/>
                <a:cs typeface="Microsoft Sans Serif"/>
              </a:rPr>
              <a:t>n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lang="es-ES"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  </a:t>
            </a:r>
            <a:r>
              <a:rPr sz="4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-8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394871" y="2257571"/>
            <a:ext cx="806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90198" y="2416296"/>
            <a:ext cx="189483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(ver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dibujo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inicio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ejemplo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cálculo)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422207" y="3141888"/>
            <a:ext cx="10274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pico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422207" y="3275238"/>
            <a:ext cx="13284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kxl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th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2,5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x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31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500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endParaRPr sz="600">
              <a:latin typeface="Microsoft Sans Serif"/>
              <a:cs typeface="Microsoft Sans Serif"/>
            </a:endParaRPr>
          </a:p>
        </p:txBody>
      </p: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9001318" y="2714772"/>
          <a:ext cx="3617593" cy="41282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184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56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i="1" spc="20" dirty="0">
                          <a:solidFill>
                            <a:srgbClr val="4C5152"/>
                          </a:solidFill>
                          <a:latin typeface="Arial"/>
                          <a:cs typeface="Arial"/>
                        </a:rPr>
                        <a:t>yo	</a:t>
                      </a:r>
                      <a:r>
                        <a:rPr sz="5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5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5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aisladores</a:t>
                      </a:r>
                      <a:r>
                        <a:rPr sz="5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5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5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misma</a:t>
                      </a:r>
                      <a:r>
                        <a:rPr sz="5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fase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spc="4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	</a:t>
                      </a:r>
                      <a:r>
                        <a:rPr sz="6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fases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18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k	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5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Hz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según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3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IEC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5969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2.5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24" name="object 24"/>
          <p:cNvSpPr txBox="1"/>
          <p:nvPr/>
        </p:nvSpPr>
        <p:spPr>
          <a:xfrm>
            <a:off x="8990244" y="3144939"/>
            <a:ext cx="1314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4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din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432901" y="3266783"/>
            <a:ext cx="792480" cy="11734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7145" rIns="0" bIns="0" rtlCol="0">
            <a:spAutoFit/>
          </a:bodyPr>
          <a:lstStyle/>
          <a:p>
            <a:pPr marL="469265">
              <a:spcBef>
                <a:spcPts val="135"/>
              </a:spcBef>
            </a:pP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78750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2248249" y="3264937"/>
            <a:ext cx="825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90207" y="3648316"/>
            <a:ext cx="2711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39278" y="3709403"/>
            <a:ext cx="546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373135" y="3571062"/>
            <a:ext cx="80454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75"/>
              </a:lnSpc>
              <a:spcBef>
                <a:spcPts val="100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70</a:t>
            </a:r>
            <a:endParaRPr sz="700">
              <a:latin typeface="Microsoft Sans Serif"/>
              <a:cs typeface="Microsoft Sans Serif"/>
            </a:endParaRPr>
          </a:p>
          <a:p>
            <a:pPr marL="180340">
              <a:lnSpc>
                <a:spcPts val="630"/>
              </a:lnSpc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(78750)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x10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-8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755"/>
              </a:lnSpc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0285407" y="3556255"/>
            <a:ext cx="301625" cy="223779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00">
              <a:latin typeface="Times New Roman"/>
              <a:cs typeface="Times New Roman"/>
            </a:endParaRPr>
          </a:p>
          <a:p>
            <a:pPr marL="35560"/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482.3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621318" y="3654665"/>
            <a:ext cx="1981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daN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90242" y="4055718"/>
            <a:ext cx="182372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Fuerzas</a:t>
            </a:r>
            <a:r>
              <a:rPr sz="6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en</a:t>
            </a:r>
            <a:r>
              <a:rPr sz="6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cabeza</a:t>
            </a:r>
            <a:r>
              <a:rPr sz="6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apoyos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6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conductos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480"/>
              </a:spcBef>
            </a:pP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calcular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fuerzas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sobre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apoyo: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473616" y="4359350"/>
            <a:ext cx="2216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H+h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547681" y="4535929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90206" y="4441287"/>
            <a:ext cx="3035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225100" y="4512917"/>
            <a:ext cx="5841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graphicFrame>
        <p:nvGraphicFramePr>
          <p:cNvPr id="37" name="object 37"/>
          <p:cNvGraphicFramePr>
            <a:graphicFrameLocks noGrp="1"/>
          </p:cNvGraphicFramePr>
          <p:nvPr/>
        </p:nvGraphicFramePr>
        <p:xfrm>
          <a:off x="9002010" y="4688545"/>
          <a:ext cx="3618864" cy="695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2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13804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4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9623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47421"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7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6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Fuerza</a:t>
                      </a:r>
                      <a:r>
                        <a:rPr sz="600" spc="-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expresada</a:t>
                      </a:r>
                      <a:r>
                        <a:rPr sz="600" spc="-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00" spc="-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daN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76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h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Altura</a:t>
                      </a:r>
                      <a:r>
                        <a:rPr sz="50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aislador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76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h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5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desde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cabeza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aislador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centro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54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gravedad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0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barra</a:t>
                      </a:r>
                      <a:r>
                        <a:rPr sz="50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colectora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38" name="object 38"/>
          <p:cNvSpPr txBox="1"/>
          <p:nvPr/>
        </p:nvSpPr>
        <p:spPr>
          <a:xfrm>
            <a:off x="8964800" y="5643697"/>
            <a:ext cx="3016885" cy="941069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38100">
              <a:spcBef>
                <a:spcPts val="520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Calcular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una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fuerza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si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hay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N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apoyos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30480">
              <a:lnSpc>
                <a:spcPct val="153800"/>
              </a:lnSpc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fuerza </a:t>
            </a:r>
            <a:r>
              <a:rPr sz="650" spc="-60" dirty="0">
                <a:solidFill>
                  <a:srgbClr val="4C5152"/>
                </a:solidFill>
                <a:latin typeface="Microsoft Sans Serif"/>
                <a:cs typeface="Microsoft Sans Serif"/>
              </a:rPr>
              <a:t>F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absorbida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por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cada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soporte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como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máximo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igual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fuerza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4C5152"/>
                </a:solidFill>
                <a:latin typeface="Microsoft Sans Serif"/>
                <a:cs typeface="Microsoft Sans Serif"/>
              </a:rPr>
              <a:t>F</a:t>
            </a:r>
            <a:r>
              <a:rPr lang="es-ES" sz="650" spc="-6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calculad</a:t>
            </a:r>
            <a:r>
              <a:rPr sz="600" spc="-22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(ver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capítulo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anterior)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multiplicada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coeficiente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kn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varía</a:t>
            </a:r>
            <a:r>
              <a:rPr lang="es-ES"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según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número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total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equidistantes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instalados.</a:t>
            </a:r>
            <a:endParaRPr sz="6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420"/>
              </a:spcBef>
              <a:buClr>
                <a:srgbClr val="3FAC39"/>
              </a:buClr>
              <a:buSzPct val="107692"/>
              <a:buChar char="•"/>
              <a:tabLst>
                <a:tab pos="146685" algn="l"/>
              </a:tabLst>
            </a:pP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Número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soportes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N</a:t>
            </a:r>
            <a:r>
              <a:rPr sz="650" spc="-145" dirty="0">
                <a:solidFill>
                  <a:srgbClr val="3FAC39"/>
                </a:solidFill>
                <a:latin typeface="Lucida Sans Unicode"/>
                <a:cs typeface="Lucida Sans Unicode"/>
              </a:rPr>
              <a:t>≥</a:t>
            </a:r>
            <a:r>
              <a:rPr sz="650" spc="-40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5.</a:t>
            </a:r>
            <a:endParaRPr sz="6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470"/>
              </a:spcBef>
              <a:buClr>
                <a:srgbClr val="3FAC39"/>
              </a:buClr>
              <a:buSzPct val="116666"/>
              <a:buChar char="•"/>
              <a:tabLst>
                <a:tab pos="146685" algn="l"/>
              </a:tabLst>
            </a:pP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Sabemos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N,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definamos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3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norte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ayuda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tabla:</a:t>
            </a:r>
            <a:endParaRPr sz="600" dirty="0">
              <a:latin typeface="Microsoft Sans Serif"/>
              <a:cs typeface="Microsoft Sans Serif"/>
            </a:endParaRPr>
          </a:p>
        </p:txBody>
      </p:sp>
      <p:graphicFrame>
        <p:nvGraphicFramePr>
          <p:cNvPr id="39" name="object 39"/>
          <p:cNvGraphicFramePr>
            <a:graphicFrameLocks noGrp="1"/>
          </p:cNvGraphicFramePr>
          <p:nvPr/>
        </p:nvGraphicFramePr>
        <p:xfrm>
          <a:off x="9002906" y="6739992"/>
          <a:ext cx="3674108" cy="81446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210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825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541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4828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1239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3657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8829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38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118808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173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spc="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2065" algn="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5560" marR="1206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93040" algn="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429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spc="-100" dirty="0">
                          <a:solidFill>
                            <a:srgbClr val="3FAC39"/>
                          </a:solidFill>
                          <a:latin typeface="Lucida Sans Unicode"/>
                          <a:cs typeface="Lucida Sans Unicode"/>
                        </a:rPr>
                        <a:t>≥5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73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r>
                        <a:rPr sz="150" spc="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1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0,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1,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sz="650" spc="-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1,10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1.14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000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4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Donación: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72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F</a:t>
                      </a:r>
                      <a:r>
                        <a:rPr sz="70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683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6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(F</a:t>
                      </a:r>
                      <a:r>
                        <a:rPr sz="4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6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sz="6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7145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1.14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35560"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4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(k</a:t>
                      </a:r>
                      <a:r>
                        <a:rPr sz="2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norte</a:t>
                      </a:r>
                      <a:r>
                        <a:rPr sz="4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sz="450" spc="-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9055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778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47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spc="2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daN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40" name="object 40"/>
          <p:cNvSpPr txBox="1"/>
          <p:nvPr/>
        </p:nvSpPr>
        <p:spPr>
          <a:xfrm>
            <a:off x="8990216" y="7719590"/>
            <a:ext cx="318008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soportes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utilizados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tienen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resistencia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flexión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F'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1000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daN;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fuerza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calculada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480"/>
              </a:spcBef>
            </a:pPr>
            <a:r>
              <a:rPr sz="6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778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daN.</a:t>
            </a:r>
            <a:r>
              <a:rPr sz="600" b="1" spc="25" dirty="0">
                <a:solidFill>
                  <a:srgbClr val="3FAC39"/>
                </a:solidFill>
                <a:latin typeface="Trebuchet MS"/>
                <a:cs typeface="Trebuchet MS"/>
              </a:rPr>
              <a:t>La</a:t>
            </a:r>
            <a:r>
              <a:rPr sz="600" b="1" spc="-25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600" b="1" spc="20" dirty="0">
                <a:solidFill>
                  <a:srgbClr val="3FAC39"/>
                </a:solidFill>
                <a:latin typeface="Trebuchet MS"/>
                <a:cs typeface="Trebuchet MS"/>
              </a:rPr>
              <a:t>solución</a:t>
            </a:r>
            <a:r>
              <a:rPr sz="600" b="1" spc="-25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600" b="1" spc="25" dirty="0">
                <a:solidFill>
                  <a:srgbClr val="3FAC39"/>
                </a:solidFill>
                <a:latin typeface="Trebuchet MS"/>
                <a:cs typeface="Trebuchet MS"/>
              </a:rPr>
              <a:t>está</a:t>
            </a:r>
            <a:r>
              <a:rPr sz="600" b="1" spc="-25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600" b="1" spc="5" dirty="0">
                <a:solidFill>
                  <a:srgbClr val="3FAC39"/>
                </a:solidFill>
                <a:latin typeface="Trebuchet MS"/>
                <a:cs typeface="Trebuchet MS"/>
              </a:rPr>
              <a:t>bien.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89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2904" y="1728001"/>
            <a:ext cx="3798570" cy="7990205"/>
            <a:chOff x="3185998" y="1728000"/>
            <a:chExt cx="3798570" cy="7990205"/>
          </a:xfrm>
        </p:grpSpPr>
        <p:sp>
          <p:nvSpPr>
            <p:cNvPr id="3" name="object 3"/>
            <p:cNvSpPr/>
            <p:nvPr/>
          </p:nvSpPr>
          <p:spPr>
            <a:xfrm>
              <a:off x="3185998" y="1728000"/>
              <a:ext cx="3798570" cy="7990205"/>
            </a:xfrm>
            <a:custGeom>
              <a:avLst/>
              <a:gdLst/>
              <a:ahLst/>
              <a:cxnLst/>
              <a:rect l="l" t="t" r="r" b="b"/>
              <a:pathLst>
                <a:path w="3798570" h="7990205">
                  <a:moveTo>
                    <a:pt x="3797998" y="0"/>
                  </a:moveTo>
                  <a:lnTo>
                    <a:pt x="0" y="0"/>
                  </a:lnTo>
                  <a:lnTo>
                    <a:pt x="0" y="7989938"/>
                  </a:lnTo>
                  <a:lnTo>
                    <a:pt x="3797998" y="7989938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460047" y="2395163"/>
              <a:ext cx="284480" cy="0"/>
            </a:xfrm>
            <a:custGeom>
              <a:avLst/>
              <a:gdLst/>
              <a:ahLst/>
              <a:cxnLst/>
              <a:rect l="l" t="t" r="r" b="b"/>
              <a:pathLst>
                <a:path w="284479">
                  <a:moveTo>
                    <a:pt x="0" y="0"/>
                  </a:moveTo>
                  <a:lnTo>
                    <a:pt x="284403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852448" y="2395163"/>
              <a:ext cx="137160" cy="0"/>
            </a:xfrm>
            <a:custGeom>
              <a:avLst/>
              <a:gdLst/>
              <a:ahLst/>
              <a:cxnLst/>
              <a:rect l="l" t="t" r="r" b="b"/>
              <a:pathLst>
                <a:path w="137160">
                  <a:moveTo>
                    <a:pt x="0" y="0"/>
                  </a:moveTo>
                  <a:lnTo>
                    <a:pt x="13680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706452" y="2834919"/>
              <a:ext cx="792480" cy="275590"/>
            </a:xfrm>
            <a:custGeom>
              <a:avLst/>
              <a:gdLst/>
              <a:ahLst/>
              <a:cxnLst/>
              <a:rect l="l" t="t" r="r" b="b"/>
              <a:pathLst>
                <a:path w="792479" h="275589">
                  <a:moveTo>
                    <a:pt x="791997" y="0"/>
                  </a:moveTo>
                  <a:lnTo>
                    <a:pt x="0" y="0"/>
                  </a:lnTo>
                  <a:lnTo>
                    <a:pt x="0" y="275209"/>
                  </a:lnTo>
                  <a:lnTo>
                    <a:pt x="791997" y="275209"/>
                  </a:lnTo>
                  <a:lnTo>
                    <a:pt x="7919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76447" y="2697308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708448" y="2697308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706447" y="269730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8447" y="2697308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76447" y="28349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708448" y="2834915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706447" y="2834915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498447" y="283491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276447" y="2972522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708448" y="2972522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706447" y="2972522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498447" y="297252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76447" y="3247738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708448" y="3247738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498447" y="3247738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706447" y="324773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60047" y="3568932"/>
              <a:ext cx="471170" cy="0"/>
            </a:xfrm>
            <a:custGeom>
              <a:avLst/>
              <a:gdLst/>
              <a:ahLst/>
              <a:cxnLst/>
              <a:rect l="l" t="t" r="r" b="b"/>
              <a:pathLst>
                <a:path w="471170">
                  <a:moveTo>
                    <a:pt x="0" y="0"/>
                  </a:moveTo>
                  <a:lnTo>
                    <a:pt x="471157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039199" y="3568932"/>
              <a:ext cx="281305" cy="0"/>
            </a:xfrm>
            <a:custGeom>
              <a:avLst/>
              <a:gdLst/>
              <a:ahLst/>
              <a:cxnLst/>
              <a:rect l="l" t="t" r="r" b="b"/>
              <a:pathLst>
                <a:path w="281304">
                  <a:moveTo>
                    <a:pt x="0" y="0"/>
                  </a:moveTo>
                  <a:lnTo>
                    <a:pt x="280797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61156" y="4396536"/>
              <a:ext cx="3632835" cy="347345"/>
            </a:xfrm>
            <a:custGeom>
              <a:avLst/>
              <a:gdLst/>
              <a:ahLst/>
              <a:cxnLst/>
              <a:rect l="l" t="t" r="r" b="b"/>
              <a:pathLst>
                <a:path w="3632834" h="347345">
                  <a:moveTo>
                    <a:pt x="1727987" y="0"/>
                  </a:moveTo>
                  <a:lnTo>
                    <a:pt x="1476006" y="0"/>
                  </a:lnTo>
                  <a:lnTo>
                    <a:pt x="1224000" y="0"/>
                  </a:lnTo>
                  <a:lnTo>
                    <a:pt x="0" y="0"/>
                  </a:lnTo>
                  <a:lnTo>
                    <a:pt x="0" y="347218"/>
                  </a:lnTo>
                  <a:lnTo>
                    <a:pt x="1224000" y="347218"/>
                  </a:lnTo>
                  <a:lnTo>
                    <a:pt x="1475994" y="347218"/>
                  </a:lnTo>
                  <a:lnTo>
                    <a:pt x="1727987" y="347218"/>
                  </a:lnTo>
                  <a:lnTo>
                    <a:pt x="1727987" y="0"/>
                  </a:lnTo>
                  <a:close/>
                </a:path>
                <a:path w="3632834" h="347345">
                  <a:moveTo>
                    <a:pt x="2156383" y="0"/>
                  </a:moveTo>
                  <a:lnTo>
                    <a:pt x="1728000" y="0"/>
                  </a:lnTo>
                  <a:lnTo>
                    <a:pt x="1728000" y="347218"/>
                  </a:lnTo>
                  <a:lnTo>
                    <a:pt x="2156383" y="347218"/>
                  </a:lnTo>
                  <a:lnTo>
                    <a:pt x="2156383" y="0"/>
                  </a:lnTo>
                  <a:close/>
                </a:path>
                <a:path w="3632834" h="347345">
                  <a:moveTo>
                    <a:pt x="3632390" y="0"/>
                  </a:moveTo>
                  <a:lnTo>
                    <a:pt x="2156396" y="0"/>
                  </a:lnTo>
                  <a:lnTo>
                    <a:pt x="2156396" y="347218"/>
                  </a:lnTo>
                  <a:lnTo>
                    <a:pt x="3632390" y="347218"/>
                  </a:lnTo>
                  <a:lnTo>
                    <a:pt x="3632390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61151" y="5455376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39">
                  <a:moveTo>
                    <a:pt x="0" y="0"/>
                  </a:moveTo>
                  <a:lnTo>
                    <a:pt x="61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9600058" y="5453790"/>
            <a:ext cx="3020695" cy="3175"/>
            <a:chOff x="3873151" y="5453789"/>
            <a:chExt cx="3020695" cy="3175"/>
          </a:xfrm>
        </p:grpSpPr>
        <p:sp>
          <p:nvSpPr>
            <p:cNvPr id="28" name="object 28"/>
            <p:cNvSpPr/>
            <p:nvPr/>
          </p:nvSpPr>
          <p:spPr>
            <a:xfrm>
              <a:off x="3873151" y="5455376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39">
                  <a:moveTo>
                    <a:pt x="0" y="0"/>
                  </a:moveTo>
                  <a:lnTo>
                    <a:pt x="61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485152" y="5455376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37152" y="5455376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989151" y="5455376"/>
              <a:ext cx="428625" cy="0"/>
            </a:xfrm>
            <a:custGeom>
              <a:avLst/>
              <a:gdLst/>
              <a:ahLst/>
              <a:cxnLst/>
              <a:rect l="l" t="t" r="r" b="b"/>
              <a:pathLst>
                <a:path w="428625">
                  <a:moveTo>
                    <a:pt x="0" y="0"/>
                  </a:moveTo>
                  <a:lnTo>
                    <a:pt x="4283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417551" y="5455376"/>
              <a:ext cx="1476375" cy="0"/>
            </a:xfrm>
            <a:custGeom>
              <a:avLst/>
              <a:gdLst/>
              <a:ahLst/>
              <a:cxnLst/>
              <a:rect l="l" t="t" r="r" b="b"/>
              <a:pathLst>
                <a:path w="1476375">
                  <a:moveTo>
                    <a:pt x="0" y="0"/>
                  </a:moveTo>
                  <a:lnTo>
                    <a:pt x="1475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8988057" y="5754177"/>
            <a:ext cx="612140" cy="0"/>
          </a:xfrm>
          <a:custGeom>
            <a:avLst/>
            <a:gdLst/>
            <a:ahLst/>
            <a:cxnLst/>
            <a:rect l="l" t="t" r="r" b="b"/>
            <a:pathLst>
              <a:path w="612139">
                <a:moveTo>
                  <a:pt x="0" y="0"/>
                </a:moveTo>
                <a:lnTo>
                  <a:pt x="612000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" name="object 34"/>
          <p:cNvGrpSpPr/>
          <p:nvPr/>
        </p:nvGrpSpPr>
        <p:grpSpPr>
          <a:xfrm>
            <a:off x="9600058" y="5752590"/>
            <a:ext cx="3020695" cy="3175"/>
            <a:chOff x="3873151" y="5752589"/>
            <a:chExt cx="3020695" cy="3175"/>
          </a:xfrm>
        </p:grpSpPr>
        <p:sp>
          <p:nvSpPr>
            <p:cNvPr id="35" name="object 35"/>
            <p:cNvSpPr/>
            <p:nvPr/>
          </p:nvSpPr>
          <p:spPr>
            <a:xfrm>
              <a:off x="3873151" y="5754177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39">
                  <a:moveTo>
                    <a:pt x="0" y="0"/>
                  </a:moveTo>
                  <a:lnTo>
                    <a:pt x="61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485152" y="57541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737152" y="57541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989151" y="5754177"/>
              <a:ext cx="428625" cy="0"/>
            </a:xfrm>
            <a:custGeom>
              <a:avLst/>
              <a:gdLst/>
              <a:ahLst/>
              <a:cxnLst/>
              <a:rect l="l" t="t" r="r" b="b"/>
              <a:pathLst>
                <a:path w="428625">
                  <a:moveTo>
                    <a:pt x="0" y="0"/>
                  </a:moveTo>
                  <a:lnTo>
                    <a:pt x="4283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417551" y="5754177"/>
              <a:ext cx="1476375" cy="0"/>
            </a:xfrm>
            <a:custGeom>
              <a:avLst/>
              <a:gdLst/>
              <a:ahLst/>
              <a:cxnLst/>
              <a:rect l="l" t="t" r="r" b="b"/>
              <a:pathLst>
                <a:path w="1476375">
                  <a:moveTo>
                    <a:pt x="0" y="0"/>
                  </a:moveTo>
                  <a:lnTo>
                    <a:pt x="1475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/>
          <p:nvPr/>
        </p:nvSpPr>
        <p:spPr>
          <a:xfrm>
            <a:off x="8988057" y="6052977"/>
            <a:ext cx="612140" cy="0"/>
          </a:xfrm>
          <a:custGeom>
            <a:avLst/>
            <a:gdLst/>
            <a:ahLst/>
            <a:cxnLst/>
            <a:rect l="l" t="t" r="r" b="b"/>
            <a:pathLst>
              <a:path w="612139">
                <a:moveTo>
                  <a:pt x="0" y="0"/>
                </a:moveTo>
                <a:lnTo>
                  <a:pt x="612000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9600058" y="6051391"/>
            <a:ext cx="3020695" cy="3175"/>
            <a:chOff x="3873151" y="6051390"/>
            <a:chExt cx="3020695" cy="3175"/>
          </a:xfrm>
        </p:grpSpPr>
        <p:sp>
          <p:nvSpPr>
            <p:cNvPr id="42" name="object 42"/>
            <p:cNvSpPr/>
            <p:nvPr/>
          </p:nvSpPr>
          <p:spPr>
            <a:xfrm>
              <a:off x="3873151" y="6052977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39">
                  <a:moveTo>
                    <a:pt x="0" y="0"/>
                  </a:moveTo>
                  <a:lnTo>
                    <a:pt x="61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485152" y="60529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737152" y="60529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989151" y="6052977"/>
              <a:ext cx="428625" cy="0"/>
            </a:xfrm>
            <a:custGeom>
              <a:avLst/>
              <a:gdLst/>
              <a:ahLst/>
              <a:cxnLst/>
              <a:rect l="l" t="t" r="r" b="b"/>
              <a:pathLst>
                <a:path w="428625">
                  <a:moveTo>
                    <a:pt x="0" y="0"/>
                  </a:moveTo>
                  <a:lnTo>
                    <a:pt x="4283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417551" y="6052977"/>
              <a:ext cx="1476375" cy="0"/>
            </a:xfrm>
            <a:custGeom>
              <a:avLst/>
              <a:gdLst/>
              <a:ahLst/>
              <a:cxnLst/>
              <a:rect l="l" t="t" r="r" b="b"/>
              <a:pathLst>
                <a:path w="1476375">
                  <a:moveTo>
                    <a:pt x="0" y="0"/>
                  </a:moveTo>
                  <a:lnTo>
                    <a:pt x="1475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/>
          <p:nvPr/>
        </p:nvSpPr>
        <p:spPr>
          <a:xfrm>
            <a:off x="8988057" y="6351777"/>
            <a:ext cx="612140" cy="0"/>
          </a:xfrm>
          <a:custGeom>
            <a:avLst/>
            <a:gdLst/>
            <a:ahLst/>
            <a:cxnLst/>
            <a:rect l="l" t="t" r="r" b="b"/>
            <a:pathLst>
              <a:path w="612139">
                <a:moveTo>
                  <a:pt x="0" y="0"/>
                </a:moveTo>
                <a:lnTo>
                  <a:pt x="612000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9600058" y="6350190"/>
            <a:ext cx="3020695" cy="3175"/>
            <a:chOff x="3873151" y="6350189"/>
            <a:chExt cx="3020695" cy="3175"/>
          </a:xfrm>
        </p:grpSpPr>
        <p:sp>
          <p:nvSpPr>
            <p:cNvPr id="49" name="object 49"/>
            <p:cNvSpPr/>
            <p:nvPr/>
          </p:nvSpPr>
          <p:spPr>
            <a:xfrm>
              <a:off x="3873151" y="6351777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39">
                  <a:moveTo>
                    <a:pt x="0" y="0"/>
                  </a:moveTo>
                  <a:lnTo>
                    <a:pt x="61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485152" y="63517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737152" y="63517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89151" y="6351777"/>
              <a:ext cx="428625" cy="0"/>
            </a:xfrm>
            <a:custGeom>
              <a:avLst/>
              <a:gdLst/>
              <a:ahLst/>
              <a:cxnLst/>
              <a:rect l="l" t="t" r="r" b="b"/>
              <a:pathLst>
                <a:path w="428625">
                  <a:moveTo>
                    <a:pt x="0" y="0"/>
                  </a:moveTo>
                  <a:lnTo>
                    <a:pt x="4283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417551" y="6351777"/>
              <a:ext cx="1476375" cy="0"/>
            </a:xfrm>
            <a:custGeom>
              <a:avLst/>
              <a:gdLst/>
              <a:ahLst/>
              <a:cxnLst/>
              <a:rect l="l" t="t" r="r" b="b"/>
              <a:pathLst>
                <a:path w="1476375">
                  <a:moveTo>
                    <a:pt x="0" y="0"/>
                  </a:moveTo>
                  <a:lnTo>
                    <a:pt x="1475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8988057" y="6650577"/>
            <a:ext cx="612140" cy="0"/>
          </a:xfrm>
          <a:custGeom>
            <a:avLst/>
            <a:gdLst/>
            <a:ahLst/>
            <a:cxnLst/>
            <a:rect l="l" t="t" r="r" b="b"/>
            <a:pathLst>
              <a:path w="612139">
                <a:moveTo>
                  <a:pt x="0" y="0"/>
                </a:moveTo>
                <a:lnTo>
                  <a:pt x="612000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600057" y="6650577"/>
            <a:ext cx="612140" cy="0"/>
          </a:xfrm>
          <a:custGeom>
            <a:avLst/>
            <a:gdLst/>
            <a:ahLst/>
            <a:cxnLst/>
            <a:rect l="l" t="t" r="r" b="b"/>
            <a:pathLst>
              <a:path w="612139">
                <a:moveTo>
                  <a:pt x="0" y="0"/>
                </a:moveTo>
                <a:lnTo>
                  <a:pt x="612000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0716058" y="6650577"/>
            <a:ext cx="428625" cy="0"/>
          </a:xfrm>
          <a:custGeom>
            <a:avLst/>
            <a:gdLst/>
            <a:ahLst/>
            <a:cxnLst/>
            <a:rect l="l" t="t" r="r" b="b"/>
            <a:pathLst>
              <a:path w="428625">
                <a:moveTo>
                  <a:pt x="0" y="0"/>
                </a:moveTo>
                <a:lnTo>
                  <a:pt x="428396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7"/>
          <p:cNvGrpSpPr/>
          <p:nvPr/>
        </p:nvGrpSpPr>
        <p:grpSpPr>
          <a:xfrm>
            <a:off x="8988057" y="6947791"/>
            <a:ext cx="1224280" cy="3175"/>
            <a:chOff x="3261151" y="6947790"/>
            <a:chExt cx="1224280" cy="3175"/>
          </a:xfrm>
        </p:grpSpPr>
        <p:sp>
          <p:nvSpPr>
            <p:cNvPr id="58" name="object 58"/>
            <p:cNvSpPr/>
            <p:nvPr/>
          </p:nvSpPr>
          <p:spPr>
            <a:xfrm>
              <a:off x="3261151" y="6949378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39">
                  <a:moveTo>
                    <a:pt x="0" y="0"/>
                  </a:moveTo>
                  <a:lnTo>
                    <a:pt x="61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873152" y="6949378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39">
                  <a:moveTo>
                    <a:pt x="0" y="0"/>
                  </a:moveTo>
                  <a:lnTo>
                    <a:pt x="61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10212058" y="6648991"/>
            <a:ext cx="504190" cy="3175"/>
            <a:chOff x="4485152" y="6648990"/>
            <a:chExt cx="504190" cy="3175"/>
          </a:xfrm>
        </p:grpSpPr>
        <p:sp>
          <p:nvSpPr>
            <p:cNvPr id="61" name="object 61"/>
            <p:cNvSpPr/>
            <p:nvPr/>
          </p:nvSpPr>
          <p:spPr>
            <a:xfrm>
              <a:off x="4485152" y="66505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737151" y="665057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11144458" y="6650577"/>
            <a:ext cx="1476375" cy="0"/>
          </a:xfrm>
          <a:custGeom>
            <a:avLst/>
            <a:gdLst/>
            <a:ahLst/>
            <a:cxnLst/>
            <a:rect l="l" t="t" r="r" b="b"/>
            <a:pathLst>
              <a:path w="1476375">
                <a:moveTo>
                  <a:pt x="0" y="0"/>
                </a:moveTo>
                <a:lnTo>
                  <a:pt x="1475994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" name="object 64"/>
          <p:cNvGrpSpPr/>
          <p:nvPr/>
        </p:nvGrpSpPr>
        <p:grpSpPr>
          <a:xfrm>
            <a:off x="10212059" y="6947791"/>
            <a:ext cx="2408555" cy="3175"/>
            <a:chOff x="4485152" y="6947790"/>
            <a:chExt cx="2408555" cy="3175"/>
          </a:xfrm>
        </p:grpSpPr>
        <p:sp>
          <p:nvSpPr>
            <p:cNvPr id="65" name="object 65"/>
            <p:cNvSpPr/>
            <p:nvPr/>
          </p:nvSpPr>
          <p:spPr>
            <a:xfrm>
              <a:off x="4485152" y="6949378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737151" y="6949378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989151" y="6949378"/>
              <a:ext cx="428625" cy="0"/>
            </a:xfrm>
            <a:custGeom>
              <a:avLst/>
              <a:gdLst/>
              <a:ahLst/>
              <a:cxnLst/>
              <a:rect l="l" t="t" r="r" b="b"/>
              <a:pathLst>
                <a:path w="428625">
                  <a:moveTo>
                    <a:pt x="0" y="0"/>
                  </a:moveTo>
                  <a:lnTo>
                    <a:pt x="42839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417551" y="6949378"/>
              <a:ext cx="1476375" cy="0"/>
            </a:xfrm>
            <a:custGeom>
              <a:avLst/>
              <a:gdLst/>
              <a:ahLst/>
              <a:cxnLst/>
              <a:rect l="l" t="t" r="r" b="b"/>
              <a:pathLst>
                <a:path w="1476375">
                  <a:moveTo>
                    <a:pt x="0" y="0"/>
                  </a:moveTo>
                  <a:lnTo>
                    <a:pt x="1475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9326463" y="5226420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540"/>
                </a:lnTo>
              </a:path>
            </a:pathLst>
          </a:custGeom>
          <a:ln w="25971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9473694" y="5184002"/>
            <a:ext cx="5715" cy="840740"/>
            <a:chOff x="3746787" y="5184002"/>
            <a:chExt cx="5715" cy="840740"/>
          </a:xfrm>
        </p:grpSpPr>
        <p:sp>
          <p:nvSpPr>
            <p:cNvPr id="71" name="object 71"/>
            <p:cNvSpPr/>
            <p:nvPr/>
          </p:nvSpPr>
          <p:spPr>
            <a:xfrm>
              <a:off x="3749384" y="5184002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h="252095">
                  <a:moveTo>
                    <a:pt x="0" y="0"/>
                  </a:moveTo>
                  <a:lnTo>
                    <a:pt x="0" y="251510"/>
                  </a:lnTo>
                </a:path>
              </a:pathLst>
            </a:custGeom>
            <a:ln w="51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749384" y="5478453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h="252095">
                  <a:moveTo>
                    <a:pt x="0" y="0"/>
                  </a:moveTo>
                  <a:lnTo>
                    <a:pt x="0" y="251523"/>
                  </a:lnTo>
                </a:path>
              </a:pathLst>
            </a:custGeom>
            <a:ln w="51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749384" y="5772913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h="252095">
                  <a:moveTo>
                    <a:pt x="0" y="0"/>
                  </a:moveTo>
                  <a:lnTo>
                    <a:pt x="0" y="251510"/>
                  </a:lnTo>
                </a:path>
              </a:pathLst>
            </a:custGeom>
            <a:ln w="51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/>
          <p:nvPr/>
        </p:nvSpPr>
        <p:spPr>
          <a:xfrm>
            <a:off x="9476290" y="6081774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510"/>
                </a:lnTo>
              </a:path>
            </a:pathLst>
          </a:custGeom>
          <a:ln w="51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9277828" y="6418656"/>
            <a:ext cx="47625" cy="160655"/>
          </a:xfrm>
          <a:custGeom>
            <a:avLst/>
            <a:gdLst/>
            <a:ahLst/>
            <a:cxnLst/>
            <a:rect l="l" t="t" r="r" b="b"/>
            <a:pathLst>
              <a:path w="47625" h="160654">
                <a:moveTo>
                  <a:pt x="47447" y="0"/>
                </a:moveTo>
                <a:lnTo>
                  <a:pt x="47447" y="160540"/>
                </a:lnTo>
              </a:path>
              <a:path w="47625" h="160654">
                <a:moveTo>
                  <a:pt x="0" y="0"/>
                </a:moveTo>
                <a:lnTo>
                  <a:pt x="0" y="160540"/>
                </a:lnTo>
              </a:path>
            </a:pathLst>
          </a:custGeom>
          <a:ln w="25971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248659" y="6180745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476290" y="6376234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510"/>
                </a:lnTo>
              </a:path>
            </a:pathLst>
          </a:custGeom>
          <a:ln w="51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246188" y="6842004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160553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246188" y="6744747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160553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589079" y="6842004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160540" y="0"/>
                </a:moveTo>
                <a:lnTo>
                  <a:pt x="0" y="0"/>
                </a:lnTo>
              </a:path>
            </a:pathLst>
          </a:custGeom>
          <a:ln w="25971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900206" y="446313"/>
            <a:ext cx="3592829" cy="61595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1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90654" y="1742523"/>
            <a:ext cx="3390265" cy="464184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12700">
              <a:spcBef>
                <a:spcPts val="470"/>
              </a:spcBef>
            </a:pPr>
            <a:r>
              <a:rPr sz="550" b="1" spc="20" dirty="0">
                <a:solidFill>
                  <a:srgbClr val="4C5152"/>
                </a:solidFill>
                <a:latin typeface="Trebuchet MS"/>
                <a:cs typeface="Trebuchet MS"/>
              </a:rPr>
              <a:t>Resistencia</a:t>
            </a:r>
            <a:r>
              <a:rPr sz="5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0" dirty="0">
                <a:solidFill>
                  <a:srgbClr val="4C5152"/>
                </a:solidFill>
                <a:latin typeface="Trebuchet MS"/>
                <a:cs typeface="Trebuchet MS"/>
              </a:rPr>
              <a:t>mecánica</a:t>
            </a:r>
            <a:r>
              <a:rPr sz="5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de</a:t>
            </a:r>
            <a:r>
              <a:rPr sz="550" b="1" spc="-25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0" dirty="0">
                <a:solidFill>
                  <a:srgbClr val="4C5152"/>
                </a:solidFill>
                <a:latin typeface="Trebuchet MS"/>
                <a:cs typeface="Trebuchet MS"/>
              </a:rPr>
              <a:t>la</a:t>
            </a:r>
            <a:r>
              <a:rPr sz="5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25" dirty="0">
                <a:solidFill>
                  <a:srgbClr val="4C5152"/>
                </a:solidFill>
                <a:latin typeface="Trebuchet MS"/>
                <a:cs typeface="Trebuchet MS"/>
              </a:rPr>
              <a:t>barra</a:t>
            </a:r>
            <a:r>
              <a:rPr sz="550" b="1" spc="-30" dirty="0">
                <a:solidFill>
                  <a:srgbClr val="4C5152"/>
                </a:solidFill>
                <a:latin typeface="Trebuchet MS"/>
                <a:cs typeface="Trebuchet MS"/>
              </a:rPr>
              <a:t> </a:t>
            </a:r>
            <a:r>
              <a:rPr sz="550" b="1" spc="15" dirty="0">
                <a:solidFill>
                  <a:srgbClr val="4C5152"/>
                </a:solidFill>
                <a:latin typeface="Trebuchet MS"/>
                <a:cs typeface="Trebuchet MS"/>
              </a:rPr>
              <a:t>colectora</a:t>
            </a:r>
            <a:endParaRPr sz="550" dirty="0">
              <a:latin typeface="Trebuchet MS"/>
              <a:cs typeface="Trebuchet MS"/>
            </a:endParaRPr>
          </a:p>
          <a:p>
            <a:pPr marL="12700" marR="5080">
              <a:lnSpc>
                <a:spcPct val="153800"/>
              </a:lnSpc>
              <a:spcBef>
                <a:spcPts val="20"/>
              </a:spcBef>
            </a:pP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Al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suponer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extremos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están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sellados,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somete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momento</a:t>
            </a:r>
            <a:r>
              <a:rPr lang="es-ES"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flector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cuyo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esfuerzo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resultante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990654" y="2313667"/>
            <a:ext cx="1543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η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220727" y="2242763"/>
            <a:ext cx="462915" cy="203902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281940" marR="5080" indent="-269875">
              <a:lnSpc>
                <a:spcPct val="78400"/>
              </a:lnSpc>
              <a:spcBef>
                <a:spcPts val="280"/>
              </a:spcBef>
              <a:tabLst>
                <a:tab pos="404495" algn="l"/>
              </a:tabLst>
            </a:pPr>
            <a:r>
              <a:rPr sz="550" spc="-55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30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55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550" i="1" spc="15" dirty="0">
                <a:solidFill>
                  <a:srgbClr val="3FAC39"/>
                </a:solidFill>
                <a:latin typeface="Arial"/>
                <a:cs typeface="Arial"/>
              </a:rPr>
              <a:t>yo		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v</a:t>
            </a:r>
            <a:r>
              <a:rPr lang="es-ES"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990634" y="2383351"/>
            <a:ext cx="687705" cy="280846"/>
          </a:xfrm>
          <a:prstGeom prst="rect">
            <a:avLst/>
          </a:prstGeom>
        </p:spPr>
        <p:txBody>
          <a:bodyPr vert="horz" wrap="square" lIns="0" tIns="39370" rIns="0" bIns="0" rtlCol="0">
            <a:spAutoFit/>
          </a:bodyPr>
          <a:lstStyle/>
          <a:p>
            <a:pPr marL="288925">
              <a:spcBef>
                <a:spcPts val="310"/>
              </a:spcBef>
              <a:tabLst>
                <a:tab pos="644525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12	</a:t>
            </a: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210"/>
              </a:spcBef>
            </a:pP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422655" y="2853974"/>
            <a:ext cx="157924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Distancia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entre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aisladores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misma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fase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397218" y="2710016"/>
            <a:ext cx="12954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00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resultante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daN/cm</a:t>
            </a:r>
            <a:r>
              <a:rPr sz="3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8990654" y="2670556"/>
            <a:ext cx="125095" cy="279564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</a:pPr>
            <a:r>
              <a:rPr sz="70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η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245"/>
              </a:spcBef>
            </a:pPr>
            <a:r>
              <a:rPr sz="700" i="1" spc="20" dirty="0">
                <a:solidFill>
                  <a:srgbClr val="4C5152"/>
                </a:solidFill>
                <a:latin typeface="Arial"/>
                <a:cs typeface="Arial"/>
              </a:rPr>
              <a:t>yo</a:t>
            </a:r>
            <a:endParaRPr sz="7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2040582" y="2834923"/>
            <a:ext cx="2533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70</a:t>
            </a:r>
            <a:r>
              <a:rPr sz="7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1919142" y="2978881"/>
            <a:ext cx="3822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14.45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cm</a:t>
            </a:r>
            <a:r>
              <a:rPr sz="4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8990690" y="2971651"/>
            <a:ext cx="1270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l/</a:t>
            </a:r>
            <a:r>
              <a:rPr sz="7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v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397255" y="2991581"/>
            <a:ext cx="18961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00" spc="-7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módulo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inercia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entre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conjunto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360758" y="3583740"/>
            <a:ext cx="6591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34975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12	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14.45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8952553" y="3124930"/>
            <a:ext cx="1885950" cy="4334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2600">
              <a:spcBef>
                <a:spcPts val="10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(valor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elegido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tabla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siguiente)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50800">
              <a:tabLst>
                <a:tab pos="929005" algn="l"/>
              </a:tabLst>
            </a:pPr>
            <a:r>
              <a:rPr sz="1050" spc="60" baseline="-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η</a:t>
            </a:r>
            <a:r>
              <a:rPr sz="1050" spc="-7" baseline="-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050" spc="-15" baseline="-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050" spc="705" baseline="-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482.3X70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676784" y="3500059"/>
            <a:ext cx="781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06259" y="3506410"/>
            <a:ext cx="6946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6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η</a:t>
            </a:r>
            <a:r>
              <a:rPr sz="6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=195</a:t>
            </a:r>
            <a:r>
              <a:rPr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daN/cm</a:t>
            </a:r>
            <a:r>
              <a:rPr sz="4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8990667" y="3907629"/>
            <a:ext cx="3261360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resultante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calculada</a:t>
            </a: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(η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195 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daN/cm</a:t>
            </a:r>
            <a:r>
              <a:rPr sz="3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menor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permitida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las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colectoras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1/4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dureza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(1200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daN/cm</a:t>
            </a:r>
            <a:r>
              <a:rPr sz="3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).</a:t>
            </a:r>
            <a:r>
              <a:rPr sz="550" b="1" spc="15" dirty="0">
                <a:solidFill>
                  <a:srgbClr val="3FAC39"/>
                </a:solidFill>
                <a:latin typeface="Trebuchet MS"/>
                <a:cs typeface="Trebuchet MS"/>
              </a:rPr>
              <a:t>La</a:t>
            </a:r>
            <a:r>
              <a:rPr sz="550" b="1" spc="-20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550" b="1" spc="20" dirty="0">
                <a:solidFill>
                  <a:srgbClr val="3FAC39"/>
                </a:solidFill>
                <a:latin typeface="Trebuchet MS"/>
                <a:cs typeface="Trebuchet MS"/>
              </a:rPr>
              <a:t>solución</a:t>
            </a:r>
            <a:r>
              <a:rPr sz="550" b="1" spc="-20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550" b="1" spc="25" dirty="0">
                <a:solidFill>
                  <a:srgbClr val="3FAC39"/>
                </a:solidFill>
                <a:latin typeface="Trebuchet MS"/>
                <a:cs typeface="Trebuchet MS"/>
              </a:rPr>
              <a:t>está</a:t>
            </a:r>
            <a:r>
              <a:rPr sz="550" b="1" spc="-20" dirty="0">
                <a:solidFill>
                  <a:srgbClr val="3FAC39"/>
                </a:solidFill>
                <a:latin typeface="Trebuchet MS"/>
                <a:cs typeface="Trebuchet MS"/>
              </a:rPr>
              <a:t> </a:t>
            </a:r>
            <a:r>
              <a:rPr sz="550" b="1" spc="5" dirty="0">
                <a:solidFill>
                  <a:srgbClr val="3FAC39"/>
                </a:solidFill>
                <a:latin typeface="Trebuchet MS"/>
                <a:cs typeface="Trebuchet MS"/>
              </a:rPr>
              <a:t>bien.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4059" y="4420898"/>
            <a:ext cx="3562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b="1" spc="25" dirty="0">
                <a:solidFill>
                  <a:srgbClr val="FFFFFF"/>
                </a:solidFill>
                <a:latin typeface="Trebuchet MS"/>
                <a:cs typeface="Trebuchet MS"/>
              </a:rPr>
              <a:t>Acuerdo</a:t>
            </a:r>
            <a:endParaRPr sz="650">
              <a:latin typeface="Trebuchet MS"/>
              <a:cs typeface="Trebuchet MS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1144458" y="4446298"/>
            <a:ext cx="870585" cy="259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50" b="1" spc="20" dirty="0">
                <a:solidFill>
                  <a:srgbClr val="FFFFFF"/>
                </a:solidFill>
                <a:latin typeface="Trebuchet MS"/>
                <a:cs typeface="Trebuchet MS"/>
              </a:rPr>
              <a:t>Dimensiones</a:t>
            </a:r>
            <a:r>
              <a:rPr sz="4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450" b="1" spc="15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45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450" b="1" spc="15" dirty="0">
                <a:solidFill>
                  <a:srgbClr val="FFFFFF"/>
                </a:solidFill>
                <a:latin typeface="Trebuchet MS"/>
                <a:cs typeface="Trebuchet MS"/>
              </a:rPr>
              <a:t>la</a:t>
            </a:r>
            <a:r>
              <a:rPr sz="45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450" b="1" spc="20" dirty="0">
                <a:solidFill>
                  <a:srgbClr val="FFFFFF"/>
                </a:solidFill>
                <a:latin typeface="Trebuchet MS"/>
                <a:cs typeface="Trebuchet MS"/>
              </a:rPr>
              <a:t>barra</a:t>
            </a:r>
            <a:r>
              <a:rPr sz="45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450" b="1" spc="20" dirty="0">
                <a:solidFill>
                  <a:srgbClr val="FFFFFF"/>
                </a:solidFill>
                <a:latin typeface="Trebuchet MS"/>
                <a:cs typeface="Trebuchet MS"/>
              </a:rPr>
              <a:t>(mm)</a:t>
            </a:r>
            <a:endParaRPr sz="450">
              <a:latin typeface="Trebuchet MS"/>
              <a:cs typeface="Trebuchet MS"/>
            </a:endParaRPr>
          </a:p>
          <a:p>
            <a:pPr>
              <a:spcBef>
                <a:spcPts val="45"/>
              </a:spcBef>
            </a:pPr>
            <a:endParaRPr sz="5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r>
              <a:rPr sz="650" b="1" spc="-5" dirty="0">
                <a:solidFill>
                  <a:srgbClr val="FFFFFF"/>
                </a:solidFill>
                <a:latin typeface="Trebuchet MS"/>
                <a:cs typeface="Trebuchet MS"/>
              </a:rPr>
              <a:t>100x10</a:t>
            </a:r>
            <a:endParaRPr sz="650">
              <a:latin typeface="Trebuchet MS"/>
              <a:cs typeface="Trebuchet MS"/>
            </a:endParaRPr>
          </a:p>
        </p:txBody>
      </p:sp>
      <p:graphicFrame>
        <p:nvGraphicFramePr>
          <p:cNvPr id="101" name="object 101"/>
          <p:cNvGraphicFramePr>
            <a:graphicFrameLocks noGrp="1"/>
          </p:cNvGraphicFramePr>
          <p:nvPr/>
        </p:nvGraphicFramePr>
        <p:xfrm>
          <a:off x="8986470" y="4742168"/>
          <a:ext cx="3632199" cy="41282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42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09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9083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000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3606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37607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60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metro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32384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daN/cm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0,089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760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A5/L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32384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daN/cm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0,027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102" name="object 102"/>
          <p:cNvSpPr txBox="1"/>
          <p:nvPr/>
        </p:nvSpPr>
        <p:spPr>
          <a:xfrm>
            <a:off x="10703349" y="6800025"/>
            <a:ext cx="1803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cm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1131758" y="6799982"/>
            <a:ext cx="1276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</p:txBody>
      </p:sp>
      <p:graphicFrame>
        <p:nvGraphicFramePr>
          <p:cNvPr id="104" name="object 104"/>
          <p:cNvGraphicFramePr>
            <a:graphicFrameLocks noGrp="1"/>
          </p:cNvGraphicFramePr>
          <p:nvPr/>
        </p:nvGraphicFramePr>
        <p:xfrm>
          <a:off x="9264842" y="5163149"/>
          <a:ext cx="3349622" cy="163682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4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096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441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83439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5465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161226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142828">
                <a:tc rowSpan="3"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762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0,83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9398">
                <a:tc gridSpan="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1,66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9400">
                <a:tc gridSpan="5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16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83,33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94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16.66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94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21.66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94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46B751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46B751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14.45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2776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ts val="805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ts val="805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ts val="755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166,66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82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27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ts val="735"/>
                        </a:lnSpc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33.33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94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979EA5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R w="28575">
                      <a:solidFill>
                        <a:srgbClr val="979EA5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979EA5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82,5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94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979EA5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</a:pP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X'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R w="28575">
                      <a:solidFill>
                        <a:srgbClr val="979EA5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979EA5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yo/v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L w="28575">
                      <a:solidFill>
                        <a:srgbClr val="979EA5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941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X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L w="6350">
                      <a:solidFill>
                        <a:srgbClr val="231F20"/>
                      </a:solidFill>
                      <a:prstDash val="solid"/>
                    </a:lnL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4030">
                        <a:lnSpc>
                          <a:spcPts val="540"/>
                        </a:lnSpc>
                        <a:spcBef>
                          <a:spcPts val="10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034" algn="ctr">
                        <a:lnSpc>
                          <a:spcPts val="540"/>
                        </a:lnSpc>
                        <a:spcBef>
                          <a:spcPts val="1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ts val="54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552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979EA5"/>
                      </a:solidFill>
                      <a:prstDash val="solid"/>
                    </a:lnT>
                    <a:lnB w="285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</a:tbl>
          </a:graphicData>
        </a:graphic>
      </p:graphicFrame>
      <p:sp>
        <p:nvSpPr>
          <p:cNvPr id="105" name="object 105"/>
          <p:cNvSpPr txBox="1"/>
          <p:nvPr/>
        </p:nvSpPr>
        <p:spPr>
          <a:xfrm>
            <a:off x="9474969" y="6847465"/>
            <a:ext cx="666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X'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0199374" y="6800025"/>
            <a:ext cx="2032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yo/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30912" y="1728012"/>
            <a:ext cx="3798570" cy="3337560"/>
          </a:xfrm>
          <a:custGeom>
            <a:avLst/>
            <a:gdLst/>
            <a:ahLst/>
            <a:cxnLst/>
            <a:rect l="l" t="t" r="r" b="b"/>
            <a:pathLst>
              <a:path w="3798570" h="3337560">
                <a:moveTo>
                  <a:pt x="3797998" y="0"/>
                </a:moveTo>
                <a:lnTo>
                  <a:pt x="0" y="0"/>
                </a:lnTo>
                <a:lnTo>
                  <a:pt x="0" y="3337191"/>
                </a:lnTo>
                <a:lnTo>
                  <a:pt x="3797998" y="3337191"/>
                </a:lnTo>
                <a:lnTo>
                  <a:pt x="3797998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30912" y="5256009"/>
            <a:ext cx="3798570" cy="613410"/>
          </a:xfrm>
          <a:custGeom>
            <a:avLst/>
            <a:gdLst/>
            <a:ahLst/>
            <a:cxnLst/>
            <a:rect l="l" t="t" r="r" b="b"/>
            <a:pathLst>
              <a:path w="3798570" h="613410">
                <a:moveTo>
                  <a:pt x="3797998" y="0"/>
                </a:moveTo>
                <a:lnTo>
                  <a:pt x="0" y="0"/>
                </a:lnTo>
                <a:lnTo>
                  <a:pt x="0" y="613321"/>
                </a:lnTo>
                <a:lnTo>
                  <a:pt x="3797998" y="613321"/>
                </a:lnTo>
                <a:lnTo>
                  <a:pt x="3797998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470907" y="2547563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9002907" y="2848122"/>
            <a:ext cx="3618229" cy="3175"/>
            <a:chOff x="3276000" y="2848121"/>
            <a:chExt cx="3618229" cy="3175"/>
          </a:xfrm>
        </p:grpSpPr>
        <p:sp>
          <p:nvSpPr>
            <p:cNvPr id="6" name="object 6"/>
            <p:cNvSpPr/>
            <p:nvPr/>
          </p:nvSpPr>
          <p:spPr>
            <a:xfrm>
              <a:off x="3276000" y="2849708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707999" y="2849708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705999" y="2849708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498000" y="2849708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9002907" y="2985729"/>
            <a:ext cx="3618229" cy="3175"/>
            <a:chOff x="3276000" y="2985728"/>
            <a:chExt cx="3618229" cy="3175"/>
          </a:xfrm>
        </p:grpSpPr>
        <p:sp>
          <p:nvSpPr>
            <p:cNvPr id="11" name="object 11"/>
            <p:cNvSpPr/>
            <p:nvPr/>
          </p:nvSpPr>
          <p:spPr>
            <a:xfrm>
              <a:off x="3276000" y="29873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707999" y="2987315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705999" y="2987315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498000" y="2987315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9002907" y="3390037"/>
            <a:ext cx="3618229" cy="3175"/>
            <a:chOff x="3276000" y="3390036"/>
            <a:chExt cx="3618229" cy="3175"/>
          </a:xfrm>
        </p:grpSpPr>
        <p:sp>
          <p:nvSpPr>
            <p:cNvPr id="16" name="object 16"/>
            <p:cNvSpPr/>
            <p:nvPr/>
          </p:nvSpPr>
          <p:spPr>
            <a:xfrm>
              <a:off x="3276000" y="3391623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707999" y="3391623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705999" y="3391623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498000" y="339162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9002907" y="4083189"/>
            <a:ext cx="2430145" cy="3175"/>
            <a:chOff x="3276000" y="4083188"/>
            <a:chExt cx="2430145" cy="3175"/>
          </a:xfrm>
        </p:grpSpPr>
        <p:sp>
          <p:nvSpPr>
            <p:cNvPr id="21" name="object 21"/>
            <p:cNvSpPr/>
            <p:nvPr/>
          </p:nvSpPr>
          <p:spPr>
            <a:xfrm>
              <a:off x="3276000" y="4084776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707999" y="4084776"/>
              <a:ext cx="1998345" cy="0"/>
            </a:xfrm>
            <a:custGeom>
              <a:avLst/>
              <a:gdLst/>
              <a:ahLst/>
              <a:cxnLst/>
              <a:rect l="l" t="t" r="r" b="b"/>
              <a:pathLst>
                <a:path w="1998345">
                  <a:moveTo>
                    <a:pt x="0" y="0"/>
                  </a:moveTo>
                  <a:lnTo>
                    <a:pt x="1998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432906" y="4083189"/>
            <a:ext cx="1188085" cy="3175"/>
            <a:chOff x="5705999" y="4083188"/>
            <a:chExt cx="1188085" cy="3175"/>
          </a:xfrm>
        </p:grpSpPr>
        <p:sp>
          <p:nvSpPr>
            <p:cNvPr id="24" name="object 24"/>
            <p:cNvSpPr/>
            <p:nvPr/>
          </p:nvSpPr>
          <p:spPr>
            <a:xfrm>
              <a:off x="6498000" y="4084776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705999" y="4084776"/>
              <a:ext cx="792480" cy="0"/>
            </a:xfrm>
            <a:custGeom>
              <a:avLst/>
              <a:gdLst/>
              <a:ahLst/>
              <a:cxnLst/>
              <a:rect l="l" t="t" r="r" b="b"/>
              <a:pathLst>
                <a:path w="792479">
                  <a:moveTo>
                    <a:pt x="0" y="0"/>
                  </a:moveTo>
                  <a:lnTo>
                    <a:pt x="791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9470907" y="4386920"/>
            <a:ext cx="756285" cy="0"/>
          </a:xfrm>
          <a:custGeom>
            <a:avLst/>
            <a:gdLst/>
            <a:ahLst/>
            <a:cxnLst/>
            <a:rect l="l" t="t" r="r" b="b"/>
            <a:pathLst>
              <a:path w="756285">
                <a:moveTo>
                  <a:pt x="0" y="0"/>
                </a:moveTo>
                <a:lnTo>
                  <a:pt x="756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442106" y="2397612"/>
            <a:ext cx="372745" cy="0"/>
          </a:xfrm>
          <a:custGeom>
            <a:avLst/>
            <a:gdLst/>
            <a:ahLst/>
            <a:cxnLst/>
            <a:rect l="l" t="t" r="r" b="b"/>
            <a:pathLst>
              <a:path w="372745">
                <a:moveTo>
                  <a:pt x="0" y="0"/>
                </a:moveTo>
                <a:lnTo>
                  <a:pt x="3726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442105" y="4229787"/>
            <a:ext cx="791210" cy="0"/>
          </a:xfrm>
          <a:custGeom>
            <a:avLst/>
            <a:gdLst/>
            <a:ahLst/>
            <a:cxnLst/>
            <a:rect l="l" t="t" r="r" b="b"/>
            <a:pathLst>
              <a:path w="791210">
                <a:moveTo>
                  <a:pt x="0" y="0"/>
                </a:moveTo>
                <a:lnTo>
                  <a:pt x="79110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18207" y="446313"/>
            <a:ext cx="3592829" cy="61595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endParaRPr>
              <a:latin typeface="Microsoft Sans Serif"/>
              <a:cs typeface="Microsoft Sans Serif"/>
            </a:endParaRPr>
          </a:p>
          <a:p>
            <a:pPr marL="12700">
              <a:spcBef>
                <a:spcPts val="355"/>
              </a:spcBef>
            </a:pPr>
            <a:r>
              <a:rPr sz="14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90207" y="1777106"/>
            <a:ext cx="3582035" cy="579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solidFill>
                  <a:srgbClr val="4C5152"/>
                </a:solidFill>
                <a:latin typeface="Arial"/>
                <a:cs typeface="Arial"/>
              </a:rPr>
              <a:t>Frecuencia</a:t>
            </a:r>
            <a:r>
              <a:rPr sz="650" b="1" spc="-2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4C5152"/>
                </a:solidFill>
                <a:latin typeface="Arial"/>
                <a:cs typeface="Arial"/>
              </a:rPr>
              <a:t>de</a:t>
            </a:r>
            <a:r>
              <a:rPr sz="650" b="1" spc="-2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4C5152"/>
                </a:solidFill>
                <a:latin typeface="Arial"/>
                <a:cs typeface="Arial"/>
              </a:rPr>
              <a:t>resonancia</a:t>
            </a:r>
            <a:r>
              <a:rPr sz="650" b="1" spc="-2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30" dirty="0">
                <a:solidFill>
                  <a:srgbClr val="4C5152"/>
                </a:solidFill>
                <a:latin typeface="Arial"/>
                <a:cs typeface="Arial"/>
              </a:rPr>
              <a:t>inherente</a:t>
            </a:r>
            <a:endParaRPr sz="650" dirty="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110"/>
              </a:spcBef>
            </a:pP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frecuencias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resonancia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inherentes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evitar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sometidas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50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Hz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son</a:t>
            </a:r>
            <a:r>
              <a:rPr lang="es-ES"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frecuencias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alrededor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50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100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Hz.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409"/>
              </a:spcBef>
            </a:pP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Esta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frecuencia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resonancia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inherente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viene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dada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ecuación: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549354" y="2426914"/>
            <a:ext cx="15430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r>
              <a:rPr sz="3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3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519876" y="2598794"/>
            <a:ext cx="210820" cy="60273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metro</a:t>
            </a:r>
            <a:r>
              <a:rPr sz="3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300" i="1" spc="5" dirty="0">
                <a:solidFill>
                  <a:srgbClr val="3FAC39"/>
                </a:solidFill>
                <a:latin typeface="Arial"/>
                <a:cs typeface="Arial"/>
              </a:rPr>
              <a:t>yo</a:t>
            </a:r>
            <a:r>
              <a:rPr sz="150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90207" y="2386402"/>
            <a:ext cx="408305" cy="4419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112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14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endParaRPr sz="1400">
              <a:latin typeface="Microsoft Sans Serif"/>
              <a:cs typeface="Microsoft Sans Serif"/>
            </a:endParaRPr>
          </a:p>
          <a:p>
            <a:pPr marL="12700">
              <a:spcBef>
                <a:spcPts val="755"/>
              </a:spcBef>
            </a:pP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90207" y="2848831"/>
            <a:ext cx="71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65" dirty="0">
                <a:solidFill>
                  <a:srgbClr val="4C5152"/>
                </a:solidFill>
                <a:latin typeface="Microsoft Sans Serif"/>
                <a:cs typeface="Microsoft Sans Serif"/>
              </a:rPr>
              <a:t>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422172" y="2875120"/>
            <a:ext cx="9683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Frecuencia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resonancia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Hz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422171" y="2975013"/>
            <a:ext cx="1526540" cy="41148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spcBef>
                <a:spcPts val="295"/>
              </a:spcBef>
            </a:pP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Módulo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elasticidad:</a:t>
            </a:r>
            <a:endParaRPr sz="6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80"/>
              </a:spcBef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cobre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1,3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3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6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daN/cm</a:t>
            </a:r>
            <a:r>
              <a:rPr sz="3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70"/>
              </a:spcBef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aluminio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A5/L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0,67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3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6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daN/cm</a:t>
            </a:r>
            <a:r>
              <a:rPr sz="3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422171" y="3404335"/>
            <a:ext cx="85598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Masa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lineal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422171" y="3531335"/>
            <a:ext cx="133350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(elija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tabla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arriba)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422206" y="3828629"/>
            <a:ext cx="163322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Momento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inercia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sección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422207" y="3961979"/>
            <a:ext cx="18053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respecto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eje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x'x,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perpendicular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plano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vibración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90206" y="2986448"/>
            <a:ext cx="1320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5" dirty="0">
                <a:solidFill>
                  <a:srgbClr val="4C5152"/>
                </a:solidFill>
                <a:latin typeface="Microsoft Sans Serif"/>
                <a:cs typeface="Microsoft Sans Serif"/>
              </a:rPr>
              <a:t>mi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990207" y="3441545"/>
            <a:ext cx="13525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432901" y="3393211"/>
            <a:ext cx="792480" cy="11734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17145" rIns="0" bIns="0" rtlCol="0">
            <a:spAutoFit/>
          </a:bodyPr>
          <a:lstStyle/>
          <a:p>
            <a:pPr marL="497840">
              <a:spcBef>
                <a:spcPts val="135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0,089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248213" y="3397985"/>
            <a:ext cx="3327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daN/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cm</a:t>
            </a:r>
            <a:endParaRPr sz="650">
              <a:latin typeface="Microsoft Sans Serif"/>
              <a:cs typeface="Microsoft Sans Serif"/>
            </a:endParaRPr>
          </a:p>
        </p:txBody>
      </p: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9001318" y="3670367"/>
          <a:ext cx="3654424" cy="2752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01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86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56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37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431800" algn="l"/>
                        </a:tabLst>
                      </a:pPr>
                      <a:r>
                        <a:rPr sz="700" i="1" spc="20" dirty="0">
                          <a:solidFill>
                            <a:srgbClr val="4C5152"/>
                          </a:solidFill>
                          <a:latin typeface="Arial"/>
                          <a:cs typeface="Arial"/>
                        </a:rPr>
                        <a:t>yo	</a:t>
                      </a:r>
                      <a:r>
                        <a:rPr sz="650" spc="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Longitud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entre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soportes</a:t>
                      </a:r>
                      <a:r>
                        <a:rPr sz="650" spc="-1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1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conductos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49275" marR="3048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1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00" spc="25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5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98475"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50" dirty="0">
                          <a:solidFill>
                            <a:srgbClr val="3FAC39"/>
                          </a:solidFill>
                          <a:latin typeface="Microsoft Sans Serif"/>
                          <a:cs typeface="Microsoft Sans Serif"/>
                        </a:rPr>
                        <a:t>21.66</a:t>
                      </a:r>
                      <a:r>
                        <a:rPr sz="65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cm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400" dirty="0">
                          <a:solidFill>
                            <a:srgbClr val="4C5152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47" name="object 47"/>
          <p:cNvSpPr txBox="1"/>
          <p:nvPr/>
        </p:nvSpPr>
        <p:spPr>
          <a:xfrm>
            <a:off x="8990242" y="3808689"/>
            <a:ext cx="1250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554660" y="4228171"/>
            <a:ext cx="5467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1.3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6</a:t>
            </a:r>
            <a:r>
              <a:rPr sz="650" spc="-5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21.66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621778" y="4395379"/>
            <a:ext cx="4083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0,089</a:t>
            </a:r>
            <a:r>
              <a:rPr sz="650" spc="-5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70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4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90207" y="4225758"/>
            <a:ext cx="40830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f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112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14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311094" y="4318124"/>
            <a:ext cx="5410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lang="es-ES" sz="7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frecuencia</a:t>
            </a:r>
            <a:r>
              <a:rPr sz="3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r>
              <a:rPr sz="3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3FAC39"/>
                </a:solidFill>
                <a:latin typeface="Microsoft Sans Serif"/>
                <a:cs typeface="Microsoft Sans Serif"/>
              </a:rPr>
              <a:t>406Hz</a:t>
            </a:r>
            <a:endParaRPr sz="350" dirty="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990207" y="4659564"/>
            <a:ext cx="30537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3800"/>
              </a:lnSpc>
              <a:spcBef>
                <a:spcPts val="100"/>
              </a:spcBef>
            </a:pP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f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está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fuera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valores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deben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evitarse,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decir,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42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58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Hz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80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lang="es-ES"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115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Hz.</a:t>
            </a:r>
            <a:r>
              <a:rPr sz="650" b="1" spc="-5" dirty="0">
                <a:solidFill>
                  <a:srgbClr val="3FAC39"/>
                </a:solidFill>
                <a:latin typeface="Arial"/>
                <a:cs typeface="Arial"/>
              </a:rPr>
              <a:t>La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5" dirty="0">
                <a:solidFill>
                  <a:srgbClr val="3FAC39"/>
                </a:solidFill>
                <a:latin typeface="Arial"/>
                <a:cs typeface="Arial"/>
              </a:rPr>
              <a:t>solución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3FAC39"/>
                </a:solidFill>
                <a:latin typeface="Arial"/>
                <a:cs typeface="Arial"/>
              </a:rPr>
              <a:t>está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3FAC39"/>
                </a:solidFill>
                <a:latin typeface="Arial"/>
                <a:cs typeface="Arial"/>
              </a:rPr>
              <a:t>bien.</a:t>
            </a:r>
            <a:endParaRPr sz="650" dirty="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002907" y="5313559"/>
            <a:ext cx="941069" cy="3041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b="1" spc="-25" dirty="0">
                <a:solidFill>
                  <a:srgbClr val="4C5152"/>
                </a:solidFill>
                <a:latin typeface="Arial"/>
                <a:cs typeface="Arial"/>
              </a:rPr>
              <a:t>En</a:t>
            </a:r>
            <a:r>
              <a:rPr sz="800" b="1" spc="-1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4C5152"/>
                </a:solidFill>
                <a:latin typeface="Arial"/>
                <a:cs typeface="Arial"/>
              </a:rPr>
              <a:t>conclusión</a:t>
            </a:r>
            <a:endParaRPr sz="800">
              <a:latin typeface="Arial"/>
              <a:cs typeface="Arial"/>
            </a:endParaRPr>
          </a:p>
          <a:p>
            <a:pPr>
              <a:spcBef>
                <a:spcPts val="750"/>
              </a:spcBef>
            </a:pPr>
            <a:r>
              <a:rPr sz="4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4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colectoras</a:t>
            </a:r>
            <a:r>
              <a:rPr sz="4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elegidas,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decir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002907" y="5658567"/>
            <a:ext cx="189420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b="1" spc="-5" dirty="0">
                <a:solidFill>
                  <a:srgbClr val="4C5152"/>
                </a:solidFill>
                <a:latin typeface="Arial"/>
                <a:cs typeface="Arial"/>
              </a:rPr>
              <a:t>son</a:t>
            </a:r>
            <a:r>
              <a:rPr sz="600" b="1" spc="-2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4C5152"/>
                </a:solidFill>
                <a:latin typeface="Arial"/>
                <a:cs typeface="Arial"/>
              </a:rPr>
              <a:t>adecuados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3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2500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yo</a:t>
            </a:r>
            <a:r>
              <a:rPr sz="3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th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31,5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kA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018109" y="5478654"/>
            <a:ext cx="504190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635" algn="ctr">
              <a:spcBef>
                <a:spcPts val="215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0547189" y="5518867"/>
            <a:ext cx="2978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barras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0846111" y="5478654"/>
            <a:ext cx="540385" cy="135293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7305" rIns="0" bIns="0" rtlCol="0">
            <a:spAutoFit/>
          </a:bodyPr>
          <a:lstStyle/>
          <a:p>
            <a:pPr marL="184150">
              <a:spcBef>
                <a:spcPts val="215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10.1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1386138" y="5499818"/>
            <a:ext cx="4902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cm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fase,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91</a:t>
            </a:r>
            <a:endParaRPr sz="650">
              <a:latin typeface="Microsoft Sans Serif"/>
              <a:cs typeface="Microsoft Sans Serif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5726906" y="0"/>
            <a:ext cx="2466340" cy="127000"/>
            <a:chOff x="0" y="0"/>
            <a:chExt cx="2466340" cy="127000"/>
          </a:xfrm>
        </p:grpSpPr>
        <p:sp>
          <p:nvSpPr>
            <p:cNvPr id="62" name="object 62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5892768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Traducido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del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inglés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al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español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-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sz="600" spc="20" dirty="0">
                <a:solidFill>
                  <a:srgbClr val="0E2B46"/>
                </a:solidFill>
                <a:latin typeface="Microsoft Sans Serif"/>
                <a:cs typeface="Microsoft Sans Serif"/>
                <a:hlinkClick r:id="rId3"/>
              </a:rPr>
              <a:t>www.onlinedoctranslator.com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2905" y="4498413"/>
            <a:ext cx="3798570" cy="3175"/>
            <a:chOff x="3185999" y="4498412"/>
            <a:chExt cx="3798570" cy="3175"/>
          </a:xfrm>
        </p:grpSpPr>
        <p:sp>
          <p:nvSpPr>
            <p:cNvPr id="3" name="object 3"/>
            <p:cNvSpPr/>
            <p:nvPr/>
          </p:nvSpPr>
          <p:spPr>
            <a:xfrm>
              <a:off x="3185999" y="450000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17998" y="450000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912905" y="4645393"/>
            <a:ext cx="3798570" cy="3175"/>
            <a:chOff x="3185999" y="4645392"/>
            <a:chExt cx="3798570" cy="3175"/>
          </a:xfrm>
        </p:grpSpPr>
        <p:sp>
          <p:nvSpPr>
            <p:cNvPr id="6" name="object 6"/>
            <p:cNvSpPr/>
            <p:nvPr/>
          </p:nvSpPr>
          <p:spPr>
            <a:xfrm>
              <a:off x="3185999" y="464697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17998" y="464697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912905" y="4792373"/>
            <a:ext cx="3798570" cy="3175"/>
            <a:chOff x="3185999" y="4792372"/>
            <a:chExt cx="3798570" cy="3175"/>
          </a:xfrm>
        </p:grpSpPr>
        <p:sp>
          <p:nvSpPr>
            <p:cNvPr id="9" name="object 9"/>
            <p:cNvSpPr/>
            <p:nvPr/>
          </p:nvSpPr>
          <p:spPr>
            <a:xfrm>
              <a:off x="3185999" y="479396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617998" y="479396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12905" y="5472753"/>
            <a:ext cx="3798570" cy="3175"/>
            <a:chOff x="3185999" y="5472752"/>
            <a:chExt cx="3798570" cy="3175"/>
          </a:xfrm>
        </p:grpSpPr>
        <p:sp>
          <p:nvSpPr>
            <p:cNvPr id="12" name="object 12"/>
            <p:cNvSpPr/>
            <p:nvPr/>
          </p:nvSpPr>
          <p:spPr>
            <a:xfrm>
              <a:off x="3185999" y="547434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17998" y="547434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00205" y="477384"/>
            <a:ext cx="2847340" cy="83121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sz="1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700">
              <a:latin typeface="Microsoft Sans Serif"/>
              <a:cs typeface="Microsoft Sans Serif"/>
            </a:endParaRPr>
          </a:p>
          <a:p>
            <a:pPr marL="12700">
              <a:spcBef>
                <a:spcPts val="275"/>
              </a:spcBef>
            </a:pP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r>
              <a:rPr sz="15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120"/>
              </a:spcBef>
            </a:pP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1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rigidez</a:t>
            </a:r>
            <a:r>
              <a:rPr sz="1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1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1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medio.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284905" y="1728012"/>
            <a:ext cx="2484120" cy="82715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36830" rIns="0" bIns="0" rtlCol="0">
            <a:spAutoFit/>
          </a:bodyPr>
          <a:lstStyle/>
          <a:p>
            <a:pPr marL="50800">
              <a:spcBef>
                <a:spcPts val="290"/>
              </a:spcBef>
            </a:pPr>
            <a:r>
              <a:rPr sz="7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Algunos</a:t>
            </a:r>
            <a:r>
              <a:rPr sz="750" spc="-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órdenes</a:t>
            </a:r>
            <a:r>
              <a:rPr sz="7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7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magnitud</a:t>
            </a:r>
            <a:endParaRPr sz="750">
              <a:latin typeface="Microsoft Sans Serif"/>
              <a:cs typeface="Microsoft Sans Serif"/>
            </a:endParaRPr>
          </a:p>
          <a:p>
            <a:pPr marL="111125" indent="-60960">
              <a:spcBef>
                <a:spcPts val="400"/>
              </a:spcBef>
              <a:buChar char="•"/>
              <a:tabLst>
                <a:tab pos="111760" algn="l"/>
              </a:tabLst>
            </a:pPr>
            <a:r>
              <a:rPr sz="750" dirty="0">
                <a:solidFill>
                  <a:srgbClr val="FFFFFF"/>
                </a:solidFill>
                <a:latin typeface="Microsoft Sans Serif"/>
                <a:cs typeface="Microsoft Sans Serif"/>
              </a:rPr>
              <a:t>Resistencia</a:t>
            </a:r>
            <a:r>
              <a:rPr sz="7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dieléctrica</a:t>
            </a:r>
            <a:endParaRPr sz="750">
              <a:latin typeface="Microsoft Sans Serif"/>
              <a:cs typeface="Microsoft Sans Serif"/>
            </a:endParaRPr>
          </a:p>
          <a:p>
            <a:pPr marL="158750">
              <a:spcBef>
                <a:spcPts val="300"/>
              </a:spcBef>
            </a:pP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(20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°C,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bar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absoluto):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2,9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FFFFFF"/>
                </a:solidFill>
                <a:latin typeface="Microsoft Sans Serif"/>
                <a:cs typeface="Microsoft Sans Serif"/>
              </a:rPr>
              <a:t>a</a:t>
            </a:r>
            <a:r>
              <a:rPr sz="85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r>
              <a:rPr sz="8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>
                <a:solidFill>
                  <a:srgbClr val="FFFFFF"/>
                </a:solidFill>
                <a:latin typeface="Microsoft Sans Serif"/>
                <a:cs typeface="Microsoft Sans Serif"/>
              </a:rPr>
              <a:t>kV/mm</a:t>
            </a:r>
            <a:endParaRPr sz="850">
              <a:latin typeface="Microsoft Sans Serif"/>
              <a:cs typeface="Microsoft Sans Serif"/>
            </a:endParaRPr>
          </a:p>
          <a:p>
            <a:pPr marL="103505" indent="-52705">
              <a:spcBef>
                <a:spcPts val="480"/>
              </a:spcBef>
              <a:buChar char="•"/>
              <a:tabLst>
                <a:tab pos="103505" algn="l"/>
              </a:tabLst>
            </a:pPr>
            <a:r>
              <a:rPr sz="6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Límite</a:t>
            </a:r>
            <a:r>
              <a:rPr sz="650" spc="-2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de</a:t>
            </a:r>
            <a:r>
              <a:rPr sz="650" spc="-2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FFFFFF"/>
                </a:solidFill>
                <a:latin typeface="Microsoft Sans Serif"/>
                <a:cs typeface="Microsoft Sans Serif"/>
              </a:rPr>
              <a:t>ionización</a:t>
            </a:r>
            <a:endParaRPr sz="650">
              <a:latin typeface="Microsoft Sans Serif"/>
              <a:cs typeface="Microsoft Sans Serif"/>
            </a:endParaRPr>
          </a:p>
          <a:p>
            <a:pPr marL="158750">
              <a:spcBef>
                <a:spcPts val="370"/>
              </a:spcBef>
            </a:pPr>
            <a:r>
              <a:rPr sz="8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(20</a:t>
            </a:r>
            <a:r>
              <a:rPr sz="80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-20" dirty="0">
                <a:solidFill>
                  <a:srgbClr val="FFFFFF"/>
                </a:solidFill>
                <a:latin typeface="Microsoft Sans Serif"/>
                <a:cs typeface="Microsoft Sans Serif"/>
              </a:rPr>
              <a:t>°C,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FFFFFF"/>
                </a:solidFill>
                <a:latin typeface="Microsoft Sans Serif"/>
                <a:cs typeface="Microsoft Sans Serif"/>
              </a:rPr>
              <a:t>bar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FFFFFF"/>
                </a:solidFill>
                <a:latin typeface="Microsoft Sans Serif"/>
                <a:cs typeface="Microsoft Sans Serif"/>
              </a:rPr>
              <a:t>absoluto):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2,6</a:t>
            </a:r>
            <a:r>
              <a:rPr sz="8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Microsoft Sans Serif"/>
                <a:cs typeface="Microsoft Sans Serif"/>
              </a:rPr>
              <a:t>kV/mm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00205" y="1562379"/>
            <a:ext cx="3596640" cy="1451610"/>
          </a:xfrm>
          <a:prstGeom prst="rect">
            <a:avLst/>
          </a:prstGeom>
        </p:spPr>
        <p:txBody>
          <a:bodyPr vert="horz" wrap="square" lIns="0" tIns="125095" rIns="0" bIns="0" rtlCol="0">
            <a:spAutoFit/>
          </a:bodyPr>
          <a:lstStyle/>
          <a:p>
            <a:pPr marL="12700">
              <a:spcBef>
                <a:spcPts val="985"/>
              </a:spcBef>
            </a:pPr>
            <a:r>
              <a:rPr sz="15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General</a:t>
            </a:r>
            <a:endParaRPr sz="1500" dirty="0">
              <a:latin typeface="Microsoft Sans Serif"/>
              <a:cs typeface="Microsoft Sans Serif"/>
            </a:endParaRPr>
          </a:p>
          <a:p>
            <a:pPr marL="12700">
              <a:spcBef>
                <a:spcPts val="38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3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principales: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ct val="13460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rigidez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Ésta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fluido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(gas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líquido)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constituye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atmosféricas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contaminación;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7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distancia:</a:t>
            </a:r>
            <a:endParaRPr sz="7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100"/>
              </a:spcBef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vivas,</a:t>
            </a:r>
            <a:endParaRPr sz="650" dirty="0">
              <a:latin typeface="Microsoft Sans Serif"/>
              <a:cs typeface="Microsoft Sans Serif"/>
            </a:endParaRPr>
          </a:p>
          <a:p>
            <a:pPr marL="228600" lvl="1" indent="-108585">
              <a:spcBef>
                <a:spcPts val="90"/>
              </a:spcBef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Interfaz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vivas.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862106" y="3164912"/>
            <a:ext cx="3491865" cy="13439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establece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endParaRPr sz="550" dirty="0">
              <a:latin typeface="Microsoft Sans Serif"/>
              <a:cs typeface="Microsoft Sans Serif"/>
            </a:endParaRPr>
          </a:p>
          <a:p>
            <a:pPr marL="50800">
              <a:spcBef>
                <a:spcPts val="390"/>
              </a:spcBef>
            </a:pP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nominales:</a:t>
            </a:r>
            <a:endParaRPr sz="550" dirty="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340"/>
              </a:spcBef>
              <a:buClr>
                <a:srgbClr val="3FAC39"/>
              </a:buClr>
              <a:buSzPct val="133333"/>
              <a:buChar char="•"/>
              <a:tabLst>
                <a:tab pos="1593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nominal;</a:t>
            </a:r>
            <a:endParaRPr sz="600" dirty="0">
              <a:latin typeface="Microsoft Sans Serif"/>
              <a:cs typeface="Microsoft Sans Serif"/>
            </a:endParaRPr>
          </a:p>
          <a:p>
            <a:pPr marL="158750" indent="-108585">
              <a:spcBef>
                <a:spcPts val="280"/>
              </a:spcBef>
              <a:buClr>
                <a:srgbClr val="3FAC39"/>
              </a:buClr>
              <a:buSzPct val="123076"/>
              <a:buChar char="•"/>
              <a:tabLst>
                <a:tab pos="1593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rayo.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50800"/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(IEC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60060-1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700" spc="-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700" spc="-5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700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Std4)</a:t>
            </a:r>
            <a:endParaRPr sz="700" dirty="0">
              <a:latin typeface="Microsoft Sans Serif"/>
              <a:cs typeface="Microsoft Sans Serif"/>
            </a:endParaRPr>
          </a:p>
          <a:p>
            <a:pPr marL="50800" marR="270510">
              <a:lnSpc>
                <a:spcPts val="1050"/>
              </a:lnSpc>
              <a:spcBef>
                <a:spcPts val="70"/>
              </a:spcBef>
            </a:pP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 de pruebas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comprobar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soportadas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comparación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referencia.</a:t>
            </a:r>
            <a:endParaRPr sz="600" dirty="0">
              <a:latin typeface="Microsoft Sans Serif"/>
              <a:cs typeface="Microsoft Sans Serif"/>
            </a:endParaRPr>
          </a:p>
          <a:p>
            <a:pPr marL="50800">
              <a:spcBef>
                <a:spcPts val="9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434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75" spc="30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oh</a:t>
            </a:r>
            <a:r>
              <a:rPr sz="675" spc="-82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(0</a:t>
            </a:r>
            <a:r>
              <a:rPr sz="750" spc="-19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75" spc="7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95</a:t>
            </a:r>
            <a:r>
              <a:rPr sz="750" spc="-85" dirty="0">
                <a:solidFill>
                  <a:srgbClr val="171514"/>
                </a:solidFill>
                <a:latin typeface="Lucida Sans Unicode"/>
                <a:cs typeface="Lucida Sans Unicode"/>
              </a:rPr>
              <a:t>≤K≤1,0</a:t>
            </a:r>
            <a:r>
              <a:rPr sz="750" spc="-235" dirty="0">
                <a:solidFill>
                  <a:srgbClr val="171514"/>
                </a:solidFill>
                <a:latin typeface="Lucida Sans Unicode"/>
                <a:cs typeface="Lucida Sans Unicode"/>
              </a:rPr>
              <a:t>5</a:t>
            </a:r>
            <a:r>
              <a:rPr sz="675" spc="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)</a:t>
            </a:r>
            <a:endParaRPr sz="750" dirty="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00206" y="4496681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332209" y="4522081"/>
            <a:ext cx="262953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externas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332204" y="4656359"/>
            <a:ext cx="30670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(impulso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rayo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874806" y="4643696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874801" y="4790676"/>
            <a:ext cx="1651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800" spc="-1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675" baseline="-30864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306805" y="4776720"/>
            <a:ext cx="1933575" cy="694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>
              <a:lnSpc>
                <a:spcPct val="125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referencia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Atmósfera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referencia:</a:t>
            </a:r>
            <a:endParaRPr sz="70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60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4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75" spc="3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75" spc="-20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7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101,3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kPa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(1013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mbar)</a:t>
            </a:r>
            <a:endParaRPr sz="7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46685" algn="l"/>
              </a:tabLst>
            </a:pP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absoluta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700" spc="-1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20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26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75" spc="3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75" spc="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g/</a:t>
            </a:r>
            <a:r>
              <a:rPr sz="7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862105" y="5547302"/>
            <a:ext cx="3812540" cy="3853619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50800">
              <a:spcBef>
                <a:spcPts val="38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Descargo</a:t>
            </a:r>
            <a:r>
              <a:rPr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parcial</a:t>
            </a:r>
            <a:endParaRPr sz="750" dirty="0">
              <a:latin typeface="Microsoft Sans Serif"/>
              <a:cs typeface="Microsoft Sans Serif"/>
            </a:endParaRPr>
          </a:p>
          <a:p>
            <a:pPr marL="50800" marR="362585">
              <a:lnSpc>
                <a:spcPts val="1050"/>
              </a:lnSpc>
              <a:spcBef>
                <a:spcPts val="6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parciales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detectar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ciertos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puntos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débiles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aparamenta.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213360">
              <a:lnSpc>
                <a:spcPts val="105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 establecer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confiable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resultados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descargas parciales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desempeño del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esperanza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vida.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tanto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criterios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parcial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realizadas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completo.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50800"/>
            <a:r>
              <a:rPr sz="15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1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rigidez</a:t>
            </a:r>
            <a:r>
              <a:rPr sz="1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dieléctrica</a:t>
            </a:r>
            <a:r>
              <a:rPr sz="1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medio.</a:t>
            </a:r>
            <a:endParaRPr sz="1500" dirty="0">
              <a:latin typeface="Microsoft Sans Serif"/>
              <a:cs typeface="Microsoft Sans Serif"/>
            </a:endParaRPr>
          </a:p>
          <a:p>
            <a:pPr marL="50800">
              <a:spcBef>
                <a:spcPts val="335"/>
              </a:spcBef>
            </a:pP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Condiciones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atmosféricas</a:t>
            </a:r>
            <a:endParaRPr sz="850" dirty="0">
              <a:latin typeface="Microsoft Sans Serif"/>
              <a:cs typeface="Microsoft Sans Serif"/>
            </a:endParaRPr>
          </a:p>
          <a:p>
            <a:pPr marL="50800" marR="26670">
              <a:lnSpc>
                <a:spcPct val="134600"/>
              </a:lnSpc>
              <a:spcBef>
                <a:spcPts val="245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atmosféricas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influyen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rigidez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laboratorios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pruebas.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269240">
              <a:lnSpc>
                <a:spcPct val="134600"/>
              </a:lnSpc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influyen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(AIS)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tableros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(GIS)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blindado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(SSIS).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50800"/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endParaRPr sz="750" dirty="0">
              <a:latin typeface="Microsoft Sans Serif"/>
              <a:cs typeface="Microsoft Sans Serif"/>
            </a:endParaRPr>
          </a:p>
          <a:p>
            <a:pPr marL="50800" marR="1038225">
              <a:lnSpc>
                <a:spcPts val="1050"/>
              </a:lnSpc>
              <a:spcBef>
                <a:spcPts val="60"/>
              </a:spcBef>
            </a:pP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presión.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caída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provoca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caída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50800"/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60060-1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62271-1)</a:t>
            </a:r>
            <a:endParaRPr sz="750" dirty="0">
              <a:latin typeface="Microsoft Sans Serif"/>
              <a:cs typeface="Microsoft Sans Serif"/>
            </a:endParaRPr>
          </a:p>
          <a:p>
            <a:pPr marL="50800" marR="43180">
              <a:lnSpc>
                <a:spcPts val="1050"/>
              </a:lnSpc>
              <a:spcBef>
                <a:spcPts val="60"/>
              </a:spcBef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fluidos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líquidos,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presencia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provocar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cambio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aislante.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líquidos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siempre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conlleva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caída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gases,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caída 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(SF,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N2,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etc</a:t>
            </a:r>
            <a:r>
              <a:rPr sz="675" spc="-6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.)</a:t>
            </a:r>
            <a:r>
              <a:rPr lang="es-ES"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concentración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(humedad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&lt;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%)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ligera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mejora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llamado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"rendimiento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gas".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'.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6" y="367938"/>
            <a:ext cx="2252980" cy="685800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spcBef>
                <a:spcPts val="1270"/>
              </a:spcBef>
            </a:pPr>
            <a:r>
              <a:rPr sz="1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700">
              <a:latin typeface="Microsoft Sans Serif"/>
              <a:cs typeface="Microsoft Sans Serif"/>
            </a:endParaRPr>
          </a:p>
          <a:p>
            <a:pPr marL="12700">
              <a:spcBef>
                <a:spcPts val="725"/>
              </a:spcBef>
            </a:pPr>
            <a:r>
              <a:rPr sz="10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10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5" y="1665878"/>
            <a:ext cx="3771900" cy="6874061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259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gaseoso,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disminuyen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08585">
              <a:lnSpc>
                <a:spcPts val="1050"/>
              </a:lnSpc>
              <a:spcBef>
                <a:spcPts val="75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temperatura.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choques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causa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microfisuras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conducir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rápidamente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rotura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83565">
              <a:lnSpc>
                <a:spcPts val="1050"/>
              </a:lnSpc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prestar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mucha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atención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fenómenos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dilatación: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dilata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veces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700">
              <a:spcBef>
                <a:spcPts val="695"/>
              </a:spcBef>
            </a:pPr>
            <a:r>
              <a:rPr sz="10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Pruebas</a:t>
            </a:r>
            <a:r>
              <a:rPr sz="10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0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dieléctricas</a:t>
            </a:r>
            <a:endParaRPr sz="1050" dirty="0">
              <a:latin typeface="Microsoft Sans Serif"/>
              <a:cs typeface="Microsoft Sans Serif"/>
            </a:endParaRPr>
          </a:p>
          <a:p>
            <a:pPr marL="12700">
              <a:spcBef>
                <a:spcPts val="525"/>
              </a:spcBef>
            </a:pP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Ensayos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resistencia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al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impulso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rayo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(Nivel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Impulso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Básico)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41275">
              <a:lnSpc>
                <a:spcPct val="134600"/>
              </a:lnSpc>
              <a:spcBef>
                <a:spcPts val="260"/>
              </a:spcBef>
            </a:pP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obligatoria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proceso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certificación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demostrar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69215">
              <a:lnSpc>
                <a:spcPct val="134600"/>
              </a:lnSpc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(fase 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 y fase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geometría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terminaciones 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propiedades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clave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lograr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éxito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48590">
              <a:lnSpc>
                <a:spcPct val="145800"/>
              </a:lnSpc>
              <a:spcBef>
                <a:spcPts val="5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resistencias dieléctricas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influenciadas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inmersión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317500">
              <a:lnSpc>
                <a:spcPct val="125000"/>
              </a:lnSpc>
              <a:spcBef>
                <a:spcPts val="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determinará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ubicación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producto, teniendo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cuenta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 influencia de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podrían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diferir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normalizadas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5"/>
              </a:spcBef>
            </a:pPr>
            <a:endParaRPr sz="1200" dirty="0">
              <a:latin typeface="Microsoft Sans Serif"/>
              <a:cs typeface="Microsoft Sans Serif"/>
            </a:endParaRPr>
          </a:p>
          <a:p>
            <a:pPr marL="12700"/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Ensayos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tensión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soportada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industrial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corta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duración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60325">
              <a:lnSpc>
                <a:spcPct val="145800"/>
              </a:lnSpc>
              <a:spcBef>
                <a:spcPts val="26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someterán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60060-1.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1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elevará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mantendrá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min.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realizarán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húmedas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500" dirty="0">
              <a:latin typeface="Microsoft Sans Serif"/>
              <a:cs typeface="Microsoft Sans Serif"/>
            </a:endParaRPr>
          </a:p>
          <a:p>
            <a:pPr marL="120650" marR="147320" indent="-108585">
              <a:lnSpc>
                <a:spcPct val="134600"/>
              </a:lnSpc>
              <a:spcBef>
                <a:spcPts val="3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preferido: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dispositivo 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abierto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tierra;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62230" indent="-108585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alternativo: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encapsulado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72,5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convencional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fijar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precisión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Uf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energizar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segundo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aislado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suelo, su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potencial Uf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intermedio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fijo: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ej.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flotante.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 marR="100330">
              <a:lnSpc>
                <a:spcPct val="145800"/>
              </a:lnSpc>
              <a:spcBef>
                <a:spcPts val="5"/>
              </a:spcBef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interpone una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persiana metálica conectada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entre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desenganchados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segregación,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celdas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ninguna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2065">
              <a:lnSpc>
                <a:spcPct val="133400"/>
              </a:lnSpc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tensión: Debido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amplia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resultados de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 húmedas de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tensión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170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245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kV,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acuerda</a:t>
            </a:r>
            <a:r>
              <a:rPr lang="es-ES"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sustituir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húmeda.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250/2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500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µs,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1,55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eficaz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especificada.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5" y="8572184"/>
            <a:ext cx="3787140" cy="5600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95580">
              <a:lnSpc>
                <a:spcPct val="134600"/>
              </a:lnSpc>
              <a:spcBef>
                <a:spcPts val="100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dieléctricas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corrección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el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aplicado.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continuación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destacarán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basado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1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países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ANSI.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28906" y="2370857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452905" y="2370857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5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912905" y="2598238"/>
            <a:ext cx="3798570" cy="3175"/>
            <a:chOff x="3185999" y="2598237"/>
            <a:chExt cx="3798570" cy="3175"/>
          </a:xfrm>
        </p:grpSpPr>
        <p:sp>
          <p:nvSpPr>
            <p:cNvPr id="5" name="object 5"/>
            <p:cNvSpPr/>
            <p:nvPr/>
          </p:nvSpPr>
          <p:spPr>
            <a:xfrm>
              <a:off x="3185999" y="259982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17998" y="259982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912905" y="2745219"/>
            <a:ext cx="3798570" cy="3175"/>
            <a:chOff x="3185999" y="2745218"/>
            <a:chExt cx="3798570" cy="3175"/>
          </a:xfrm>
        </p:grpSpPr>
        <p:sp>
          <p:nvSpPr>
            <p:cNvPr id="8" name="object 8"/>
            <p:cNvSpPr/>
            <p:nvPr/>
          </p:nvSpPr>
          <p:spPr>
            <a:xfrm>
              <a:off x="3185999" y="274680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17998" y="274680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912905" y="2892197"/>
            <a:ext cx="3798570" cy="3175"/>
            <a:chOff x="3185999" y="2892196"/>
            <a:chExt cx="3798570" cy="3175"/>
          </a:xfrm>
        </p:grpSpPr>
        <p:sp>
          <p:nvSpPr>
            <p:cNvPr id="11" name="object 11"/>
            <p:cNvSpPr/>
            <p:nvPr/>
          </p:nvSpPr>
          <p:spPr>
            <a:xfrm>
              <a:off x="3185999" y="289378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617998" y="289378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8912905" y="3039178"/>
            <a:ext cx="3798570" cy="3175"/>
            <a:chOff x="3185999" y="3039177"/>
            <a:chExt cx="3798570" cy="3175"/>
          </a:xfrm>
        </p:grpSpPr>
        <p:sp>
          <p:nvSpPr>
            <p:cNvPr id="14" name="object 14"/>
            <p:cNvSpPr/>
            <p:nvPr/>
          </p:nvSpPr>
          <p:spPr>
            <a:xfrm>
              <a:off x="3185999" y="304076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17998" y="304076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12905" y="3186158"/>
            <a:ext cx="3798570" cy="3175"/>
            <a:chOff x="3185999" y="3186157"/>
            <a:chExt cx="3798570" cy="3175"/>
          </a:xfrm>
        </p:grpSpPr>
        <p:sp>
          <p:nvSpPr>
            <p:cNvPr id="17" name="object 17"/>
            <p:cNvSpPr/>
            <p:nvPr/>
          </p:nvSpPr>
          <p:spPr>
            <a:xfrm>
              <a:off x="3185999" y="318774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617998" y="318774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9128906" y="3842530"/>
            <a:ext cx="972819" cy="3175"/>
            <a:chOff x="3401999" y="3842529"/>
            <a:chExt cx="972819" cy="3175"/>
          </a:xfrm>
        </p:grpSpPr>
        <p:sp>
          <p:nvSpPr>
            <p:cNvPr id="20" name="object 20"/>
            <p:cNvSpPr/>
            <p:nvPr/>
          </p:nvSpPr>
          <p:spPr>
            <a:xfrm>
              <a:off x="3401999" y="3844117"/>
              <a:ext cx="572770" cy="0"/>
            </a:xfrm>
            <a:custGeom>
              <a:avLst/>
              <a:gdLst/>
              <a:ahLst/>
              <a:cxnLst/>
              <a:rect l="l" t="t" r="r" b="b"/>
              <a:pathLst>
                <a:path w="572770">
                  <a:moveTo>
                    <a:pt x="0" y="0"/>
                  </a:moveTo>
                  <a:lnTo>
                    <a:pt x="5724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974398" y="384411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12498" y="3844117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336498" y="384411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8912905" y="4071499"/>
            <a:ext cx="3798570" cy="3175"/>
            <a:chOff x="3185999" y="4071498"/>
            <a:chExt cx="3798570" cy="3175"/>
          </a:xfrm>
        </p:grpSpPr>
        <p:sp>
          <p:nvSpPr>
            <p:cNvPr id="25" name="object 25"/>
            <p:cNvSpPr/>
            <p:nvPr/>
          </p:nvSpPr>
          <p:spPr>
            <a:xfrm>
              <a:off x="3185999" y="407308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617998" y="407308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8912905" y="4218478"/>
            <a:ext cx="3798570" cy="3175"/>
            <a:chOff x="3185999" y="4218477"/>
            <a:chExt cx="3798570" cy="3175"/>
          </a:xfrm>
        </p:grpSpPr>
        <p:sp>
          <p:nvSpPr>
            <p:cNvPr id="28" name="object 28"/>
            <p:cNvSpPr/>
            <p:nvPr/>
          </p:nvSpPr>
          <p:spPr>
            <a:xfrm>
              <a:off x="3185999" y="422006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17998" y="422006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8912905" y="4365458"/>
            <a:ext cx="3798570" cy="3175"/>
            <a:chOff x="3185999" y="4365457"/>
            <a:chExt cx="3798570" cy="3175"/>
          </a:xfrm>
        </p:grpSpPr>
        <p:sp>
          <p:nvSpPr>
            <p:cNvPr id="31" name="object 31"/>
            <p:cNvSpPr/>
            <p:nvPr/>
          </p:nvSpPr>
          <p:spPr>
            <a:xfrm>
              <a:off x="3185999" y="436704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17998" y="436704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9674606" y="4945262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584806" y="4945262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740905" y="5431772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740905" y="5918282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128905" y="6671492"/>
            <a:ext cx="684530" cy="0"/>
          </a:xfrm>
          <a:custGeom>
            <a:avLst/>
            <a:gdLst/>
            <a:ahLst/>
            <a:cxnLst/>
            <a:rect l="l" t="t" r="r" b="b"/>
            <a:pathLst>
              <a:path w="684529">
                <a:moveTo>
                  <a:pt x="0" y="0"/>
                </a:moveTo>
                <a:lnTo>
                  <a:pt x="68399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8912905" y="6898873"/>
            <a:ext cx="3798570" cy="3175"/>
            <a:chOff x="3185999" y="6898872"/>
            <a:chExt cx="3798570" cy="3175"/>
          </a:xfrm>
        </p:grpSpPr>
        <p:sp>
          <p:nvSpPr>
            <p:cNvPr id="39" name="object 39"/>
            <p:cNvSpPr/>
            <p:nvPr/>
          </p:nvSpPr>
          <p:spPr>
            <a:xfrm>
              <a:off x="3185999" y="690046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17998" y="690046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8912905" y="7484003"/>
            <a:ext cx="3798570" cy="3175"/>
            <a:chOff x="3185999" y="7484002"/>
            <a:chExt cx="3798570" cy="3175"/>
          </a:xfrm>
        </p:grpSpPr>
        <p:sp>
          <p:nvSpPr>
            <p:cNvPr id="42" name="object 42"/>
            <p:cNvSpPr/>
            <p:nvPr/>
          </p:nvSpPr>
          <p:spPr>
            <a:xfrm>
              <a:off x="3185999" y="748558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17998" y="748558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8912905" y="7630982"/>
            <a:ext cx="3798570" cy="3175"/>
            <a:chOff x="3185999" y="7630981"/>
            <a:chExt cx="3798570" cy="3175"/>
          </a:xfrm>
        </p:grpSpPr>
        <p:sp>
          <p:nvSpPr>
            <p:cNvPr id="45" name="object 45"/>
            <p:cNvSpPr/>
            <p:nvPr/>
          </p:nvSpPr>
          <p:spPr>
            <a:xfrm>
              <a:off x="3185999" y="763256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17998" y="763256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8912905" y="7777962"/>
            <a:ext cx="3798570" cy="3175"/>
            <a:chOff x="3185999" y="7777961"/>
            <a:chExt cx="3798570" cy="3175"/>
          </a:xfrm>
        </p:grpSpPr>
        <p:sp>
          <p:nvSpPr>
            <p:cNvPr id="48" name="object 48"/>
            <p:cNvSpPr/>
            <p:nvPr/>
          </p:nvSpPr>
          <p:spPr>
            <a:xfrm>
              <a:off x="3185999" y="777954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17998" y="777954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8914706" y="7944143"/>
          <a:ext cx="3794758" cy="9178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851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6842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0781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8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gramo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4464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3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metro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gramos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(g-0,2)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0,8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gramos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(g-0,2)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0,8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1,0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1,2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2,0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(2,2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g)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(2,0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g)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7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&gt;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grpSp>
        <p:nvGrpSpPr>
          <p:cNvPr id="51" name="object 51"/>
          <p:cNvGrpSpPr/>
          <p:nvPr/>
        </p:nvGrpSpPr>
        <p:grpSpPr>
          <a:xfrm>
            <a:off x="6284905" y="1728000"/>
            <a:ext cx="2484120" cy="8014970"/>
            <a:chOff x="557999" y="1728000"/>
            <a:chExt cx="2484120" cy="8014970"/>
          </a:xfrm>
        </p:grpSpPr>
        <p:sp>
          <p:nvSpPr>
            <p:cNvPr id="52" name="object 52"/>
            <p:cNvSpPr/>
            <p:nvPr/>
          </p:nvSpPr>
          <p:spPr>
            <a:xfrm>
              <a:off x="557999" y="1728000"/>
              <a:ext cx="2484120" cy="8014970"/>
            </a:xfrm>
            <a:custGeom>
              <a:avLst/>
              <a:gdLst/>
              <a:ahLst/>
              <a:cxnLst/>
              <a:rect l="l" t="t" r="r" b="b"/>
              <a:pathLst>
                <a:path w="2484120" h="8014970">
                  <a:moveTo>
                    <a:pt x="2484005" y="0"/>
                  </a:moveTo>
                  <a:lnTo>
                    <a:pt x="0" y="0"/>
                  </a:lnTo>
                  <a:lnTo>
                    <a:pt x="0" y="8014500"/>
                  </a:lnTo>
                  <a:lnTo>
                    <a:pt x="2484005" y="8014500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89000" y="3353218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4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40999" y="3353218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4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508999" y="3353218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4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868999" y="3353218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824999" y="4232360"/>
              <a:ext cx="572770" cy="0"/>
            </a:xfrm>
            <a:custGeom>
              <a:avLst/>
              <a:gdLst/>
              <a:ahLst/>
              <a:cxnLst/>
              <a:rect l="l" t="t" r="r" b="b"/>
              <a:pathLst>
                <a:path w="572769">
                  <a:moveTo>
                    <a:pt x="0" y="0"/>
                  </a:moveTo>
                  <a:lnTo>
                    <a:pt x="57240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397400" y="423236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435500" y="423236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5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759499" y="423236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400999" y="5023975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4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824999" y="5824963"/>
              <a:ext cx="1188085" cy="0"/>
            </a:xfrm>
            <a:custGeom>
              <a:avLst/>
              <a:gdLst/>
              <a:ahLst/>
              <a:cxnLst/>
              <a:rect l="l" t="t" r="r" b="b"/>
              <a:pathLst>
                <a:path w="1188085">
                  <a:moveTo>
                    <a:pt x="0" y="0"/>
                  </a:moveTo>
                  <a:lnTo>
                    <a:pt x="118799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96053" y="6609137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96053" y="6704057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796053" y="6514217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796053" y="6798976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796053" y="6893896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96053" y="6988816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796053" y="7083735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796053" y="7178654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796053" y="7273574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796053" y="7368494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796053" y="7463414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796053" y="7558333"/>
              <a:ext cx="1107440" cy="0"/>
            </a:xfrm>
            <a:custGeom>
              <a:avLst/>
              <a:gdLst/>
              <a:ahLst/>
              <a:cxnLst/>
              <a:rect l="l" t="t" r="r" b="b"/>
              <a:pathLst>
                <a:path w="1107439">
                  <a:moveTo>
                    <a:pt x="0" y="0"/>
                  </a:moveTo>
                  <a:lnTo>
                    <a:pt x="1107122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808426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912989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017553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122117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226680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331244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435807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540371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40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644934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39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749498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39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858022" y="6515114"/>
              <a:ext cx="2540" cy="1059180"/>
            </a:xfrm>
            <a:custGeom>
              <a:avLst/>
              <a:gdLst/>
              <a:ahLst/>
              <a:cxnLst/>
              <a:rect l="l" t="t" r="r" b="b"/>
              <a:pathLst>
                <a:path w="2539" h="1059179">
                  <a:moveTo>
                    <a:pt x="2006" y="10589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914892" y="6608821"/>
              <a:ext cx="417830" cy="949325"/>
            </a:xfrm>
            <a:custGeom>
              <a:avLst/>
              <a:gdLst/>
              <a:ahLst/>
              <a:cxnLst/>
              <a:rect l="l" t="t" r="r" b="b"/>
              <a:pathLst>
                <a:path w="417830" h="949325">
                  <a:moveTo>
                    <a:pt x="0" y="949172"/>
                  </a:moveTo>
                  <a:lnTo>
                    <a:pt x="31519" y="925852"/>
                  </a:lnTo>
                  <a:lnTo>
                    <a:pt x="39819" y="920727"/>
                  </a:lnTo>
                  <a:lnTo>
                    <a:pt x="47125" y="916198"/>
                  </a:lnTo>
                  <a:lnTo>
                    <a:pt x="50266" y="914247"/>
                  </a:lnTo>
                  <a:lnTo>
                    <a:pt x="62596" y="898854"/>
                  </a:lnTo>
                  <a:lnTo>
                    <a:pt x="69518" y="890306"/>
                  </a:lnTo>
                  <a:lnTo>
                    <a:pt x="99955" y="859119"/>
                  </a:lnTo>
                  <a:lnTo>
                    <a:pt x="103187" y="856043"/>
                  </a:lnTo>
                  <a:lnTo>
                    <a:pt x="132897" y="809170"/>
                  </a:lnTo>
                  <a:lnTo>
                    <a:pt x="154608" y="774556"/>
                  </a:lnTo>
                  <a:lnTo>
                    <a:pt x="165100" y="750735"/>
                  </a:lnTo>
                  <a:lnTo>
                    <a:pt x="188560" y="703747"/>
                  </a:lnTo>
                  <a:lnTo>
                    <a:pt x="200861" y="679154"/>
                  </a:lnTo>
                  <a:lnTo>
                    <a:pt x="206035" y="668921"/>
                  </a:lnTo>
                  <a:lnTo>
                    <a:pt x="208114" y="665010"/>
                  </a:lnTo>
                  <a:lnTo>
                    <a:pt x="217493" y="641782"/>
                  </a:lnTo>
                  <a:lnTo>
                    <a:pt x="230535" y="609774"/>
                  </a:lnTo>
                  <a:lnTo>
                    <a:pt x="242117" y="581438"/>
                  </a:lnTo>
                  <a:lnTo>
                    <a:pt x="247116" y="569226"/>
                  </a:lnTo>
                  <a:lnTo>
                    <a:pt x="278866" y="475564"/>
                  </a:lnTo>
                  <a:lnTo>
                    <a:pt x="311683" y="379793"/>
                  </a:lnTo>
                  <a:lnTo>
                    <a:pt x="325232" y="336928"/>
                  </a:lnTo>
                  <a:lnTo>
                    <a:pt x="337052" y="298233"/>
                  </a:lnTo>
                  <a:lnTo>
                    <a:pt x="340779" y="284543"/>
                  </a:lnTo>
                  <a:lnTo>
                    <a:pt x="347538" y="260420"/>
                  </a:lnTo>
                  <a:lnTo>
                    <a:pt x="356725" y="228512"/>
                  </a:lnTo>
                  <a:lnTo>
                    <a:pt x="364819" y="200674"/>
                  </a:lnTo>
                  <a:lnTo>
                    <a:pt x="368300" y="188760"/>
                  </a:lnTo>
                  <a:lnTo>
                    <a:pt x="393166" y="96151"/>
                  </a:lnTo>
                  <a:lnTo>
                    <a:pt x="417512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92594" y="8019846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92594" y="8114443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92594" y="7925249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792594" y="8209040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92594" y="8303638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92594" y="8398235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792594" y="8492833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92594" y="8587430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92594" y="8682027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792594" y="8776625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92594" y="8871221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92594" y="8965819"/>
              <a:ext cx="1103630" cy="0"/>
            </a:xfrm>
            <a:custGeom>
              <a:avLst/>
              <a:gdLst/>
              <a:ahLst/>
              <a:cxnLst/>
              <a:rect l="l" t="t" r="r" b="b"/>
              <a:pathLst>
                <a:path w="1103630">
                  <a:moveTo>
                    <a:pt x="0" y="0"/>
                  </a:moveTo>
                  <a:lnTo>
                    <a:pt x="110336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804931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909138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013346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117555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221764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325971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430181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534389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40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38597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39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742805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39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850960" y="7926140"/>
              <a:ext cx="2540" cy="1055370"/>
            </a:xfrm>
            <a:custGeom>
              <a:avLst/>
              <a:gdLst/>
              <a:ahLst/>
              <a:cxnLst/>
              <a:rect l="l" t="t" r="r" b="b"/>
              <a:pathLst>
                <a:path w="2539" h="1055370">
                  <a:moveTo>
                    <a:pt x="1993" y="1055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911533" y="8955845"/>
              <a:ext cx="17145" cy="9525"/>
            </a:xfrm>
            <a:custGeom>
              <a:avLst/>
              <a:gdLst/>
              <a:ahLst/>
              <a:cxnLst/>
              <a:rect l="l" t="t" r="r" b="b"/>
              <a:pathLst>
                <a:path w="17144" h="9525">
                  <a:moveTo>
                    <a:pt x="0" y="9232"/>
                  </a:moveTo>
                  <a:lnTo>
                    <a:pt x="7175" y="5346"/>
                  </a:lnTo>
                  <a:lnTo>
                    <a:pt x="16611" y="0"/>
                  </a:lnTo>
                </a:path>
              </a:pathLst>
            </a:custGeom>
            <a:ln w="63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949615" y="8049362"/>
              <a:ext cx="376555" cy="894080"/>
            </a:xfrm>
            <a:custGeom>
              <a:avLst/>
              <a:gdLst/>
              <a:ahLst/>
              <a:cxnLst/>
              <a:rect l="l" t="t" r="r" b="b"/>
              <a:pathLst>
                <a:path w="376555" h="894079">
                  <a:moveTo>
                    <a:pt x="0" y="893876"/>
                  </a:moveTo>
                  <a:lnTo>
                    <a:pt x="32380" y="866961"/>
                  </a:lnTo>
                  <a:lnTo>
                    <a:pt x="64820" y="830647"/>
                  </a:lnTo>
                  <a:lnTo>
                    <a:pt x="86143" y="799737"/>
                  </a:lnTo>
                  <a:lnTo>
                    <a:pt x="102541" y="773907"/>
                  </a:lnTo>
                  <a:lnTo>
                    <a:pt x="130200" y="728345"/>
                  </a:lnTo>
                  <a:lnTo>
                    <a:pt x="153127" y="682872"/>
                  </a:lnTo>
                  <a:lnTo>
                    <a:pt x="175501" y="634123"/>
                  </a:lnTo>
                  <a:lnTo>
                    <a:pt x="184810" y="611221"/>
                  </a:lnTo>
                  <a:lnTo>
                    <a:pt x="197956" y="580242"/>
                  </a:lnTo>
                  <a:lnTo>
                    <a:pt x="219316" y="529666"/>
                  </a:lnTo>
                  <a:lnTo>
                    <a:pt x="237124" y="479894"/>
                  </a:lnTo>
                  <a:lnTo>
                    <a:pt x="249999" y="442734"/>
                  </a:lnTo>
                  <a:lnTo>
                    <a:pt x="280682" y="349237"/>
                  </a:lnTo>
                  <a:lnTo>
                    <a:pt x="308272" y="254138"/>
                  </a:lnTo>
                  <a:lnTo>
                    <a:pt x="323327" y="202047"/>
                  </a:lnTo>
                  <a:lnTo>
                    <a:pt x="336931" y="153479"/>
                  </a:lnTo>
                  <a:lnTo>
                    <a:pt x="357655" y="73304"/>
                  </a:lnTo>
                  <a:lnTo>
                    <a:pt x="368054" y="32467"/>
                  </a:lnTo>
                  <a:lnTo>
                    <a:pt x="373456" y="11760"/>
                  </a:lnTo>
                  <a:lnTo>
                    <a:pt x="374091" y="9652"/>
                  </a:lnTo>
                  <a:lnTo>
                    <a:pt x="375005" y="5245"/>
                  </a:lnTo>
                  <a:lnTo>
                    <a:pt x="376021" y="0"/>
                  </a:lnTo>
                </a:path>
              </a:pathLst>
            </a:custGeom>
            <a:ln w="6324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327889" y="8018478"/>
              <a:ext cx="22225" cy="19050"/>
            </a:xfrm>
            <a:custGeom>
              <a:avLst/>
              <a:gdLst/>
              <a:ahLst/>
              <a:cxnLst/>
              <a:rect l="l" t="t" r="r" b="b"/>
              <a:pathLst>
                <a:path w="22225" h="19050">
                  <a:moveTo>
                    <a:pt x="0" y="18668"/>
                  </a:moveTo>
                  <a:lnTo>
                    <a:pt x="1752" y="8889"/>
                  </a:lnTo>
                  <a:lnTo>
                    <a:pt x="3213" y="0"/>
                  </a:lnTo>
                  <a:lnTo>
                    <a:pt x="22199" y="0"/>
                  </a:lnTo>
                </a:path>
              </a:pathLst>
            </a:custGeom>
            <a:ln w="63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68872" y="801847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79" y="0"/>
                  </a:lnTo>
                </a:path>
              </a:pathLst>
            </a:custGeom>
            <a:ln w="6324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415841" y="8018478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30" h="18415">
                  <a:moveTo>
                    <a:pt x="0" y="0"/>
                  </a:moveTo>
                  <a:lnTo>
                    <a:pt x="18986" y="0"/>
                  </a:lnTo>
                  <a:lnTo>
                    <a:pt x="20777" y="7150"/>
                  </a:lnTo>
                  <a:lnTo>
                    <a:pt x="23622" y="18364"/>
                  </a:lnTo>
                </a:path>
              </a:pathLst>
            </a:custGeom>
            <a:ln w="63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445517" y="8060809"/>
              <a:ext cx="381000" cy="886460"/>
            </a:xfrm>
            <a:custGeom>
              <a:avLst/>
              <a:gdLst/>
              <a:ahLst/>
              <a:cxnLst/>
              <a:rect l="l" t="t" r="r" b="b"/>
              <a:pathLst>
                <a:path w="381000" h="886459">
                  <a:moveTo>
                    <a:pt x="0" y="0"/>
                  </a:moveTo>
                  <a:lnTo>
                    <a:pt x="16003" y="62414"/>
                  </a:lnTo>
                  <a:lnTo>
                    <a:pt x="28016" y="106959"/>
                  </a:lnTo>
                  <a:lnTo>
                    <a:pt x="35726" y="133352"/>
                  </a:lnTo>
                  <a:lnTo>
                    <a:pt x="46378" y="170697"/>
                  </a:lnTo>
                  <a:lnTo>
                    <a:pt x="57714" y="210504"/>
                  </a:lnTo>
                  <a:lnTo>
                    <a:pt x="78186" y="278925"/>
                  </a:lnTo>
                  <a:lnTo>
                    <a:pt x="94825" y="330855"/>
                  </a:lnTo>
                  <a:lnTo>
                    <a:pt x="113849" y="389132"/>
                  </a:lnTo>
                  <a:lnTo>
                    <a:pt x="131719" y="442815"/>
                  </a:lnTo>
                  <a:lnTo>
                    <a:pt x="144894" y="480961"/>
                  </a:lnTo>
                  <a:lnTo>
                    <a:pt x="161150" y="523189"/>
                  </a:lnTo>
                  <a:lnTo>
                    <a:pt x="182333" y="575006"/>
                  </a:lnTo>
                  <a:lnTo>
                    <a:pt x="203240" y="624359"/>
                  </a:lnTo>
                  <a:lnTo>
                    <a:pt x="231884" y="685757"/>
                  </a:lnTo>
                  <a:lnTo>
                    <a:pt x="265717" y="746818"/>
                  </a:lnTo>
                  <a:lnTo>
                    <a:pt x="298030" y="798380"/>
                  </a:lnTo>
                  <a:lnTo>
                    <a:pt x="328553" y="836342"/>
                  </a:lnTo>
                  <a:lnTo>
                    <a:pt x="357865" y="866852"/>
                  </a:lnTo>
                  <a:lnTo>
                    <a:pt x="369016" y="876815"/>
                  </a:lnTo>
                  <a:lnTo>
                    <a:pt x="380504" y="886383"/>
                  </a:lnTo>
                </a:path>
              </a:pathLst>
            </a:custGeom>
            <a:ln w="6324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835910" y="8954690"/>
              <a:ext cx="17145" cy="8890"/>
            </a:xfrm>
            <a:custGeom>
              <a:avLst/>
              <a:gdLst/>
              <a:ahLst/>
              <a:cxnLst/>
              <a:rect l="l" t="t" r="r" b="b"/>
              <a:pathLst>
                <a:path w="17144" h="8890">
                  <a:moveTo>
                    <a:pt x="0" y="0"/>
                  </a:moveTo>
                  <a:lnTo>
                    <a:pt x="7416" y="5270"/>
                  </a:lnTo>
                  <a:lnTo>
                    <a:pt x="13563" y="8712"/>
                  </a:lnTo>
                  <a:lnTo>
                    <a:pt x="16738" y="8559"/>
                  </a:lnTo>
                </a:path>
              </a:pathLst>
            </a:custGeom>
            <a:ln w="63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851393" y="896340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500" y="0"/>
                  </a:lnTo>
                </a:path>
              </a:pathLst>
            </a:custGeom>
            <a:ln w="63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" name="object 118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8900205" y="367938"/>
            <a:ext cx="2252980" cy="685800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spcBef>
                <a:spcPts val="1270"/>
              </a:spcBef>
            </a:pPr>
            <a:r>
              <a:rPr sz="1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700">
              <a:latin typeface="Microsoft Sans Serif"/>
              <a:cs typeface="Microsoft Sans Serif"/>
            </a:endParaRPr>
          </a:p>
          <a:p>
            <a:pPr marL="12700">
              <a:spcBef>
                <a:spcPts val="725"/>
              </a:spcBef>
            </a:pPr>
            <a:r>
              <a:rPr sz="10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10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900206" y="1678218"/>
            <a:ext cx="3559175" cy="498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600"/>
              </a:lnSpc>
              <a:spcBef>
                <a:spcPts val="100"/>
              </a:spcBef>
            </a:pP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Factor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corrección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atmosférica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Pruebas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5">
                <a:solidFill>
                  <a:srgbClr val="00B6F2"/>
                </a:solidFill>
                <a:latin typeface="Microsoft Sans Serif"/>
                <a:cs typeface="Microsoft Sans Serif"/>
              </a:rPr>
              <a:t>dieléctricas</a:t>
            </a:r>
            <a:r>
              <a:rPr sz="850" spc="5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lang="es-AR" sz="850" spc="-6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50" spc="10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std.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4-2013</a:t>
            </a:r>
            <a:r>
              <a:rPr lang="es-ES"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Método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1/IEC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60060-1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2010</a:t>
            </a:r>
            <a:endParaRPr sz="8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66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k1=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δ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6335868" y="1820760"/>
            <a:ext cx="2339340" cy="10401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b="1" dirty="0">
                <a:solidFill>
                  <a:srgbClr val="4C5152"/>
                </a:solidFill>
                <a:latin typeface="Arial"/>
                <a:cs typeface="Arial"/>
              </a:rPr>
              <a:t>Ejemplo:</a:t>
            </a:r>
            <a:endParaRPr sz="650" dirty="0">
              <a:latin typeface="Arial"/>
              <a:cs typeface="Arial"/>
            </a:endParaRPr>
          </a:p>
          <a:p>
            <a:pPr marR="5080">
              <a:lnSpc>
                <a:spcPts val="1200"/>
              </a:lnSpc>
              <a:spcBef>
                <a:spcPts val="110"/>
              </a:spcBef>
            </a:pP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Prueba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impulso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dispositivo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72,5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300" dirty="0">
                <a:solidFill>
                  <a:srgbClr val="4C5152"/>
                </a:solidFill>
                <a:latin typeface="Microsoft Sans Serif"/>
                <a:cs typeface="Microsoft Sans Serif"/>
              </a:rPr>
              <a:t>0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325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BIL.</a:t>
            </a:r>
            <a:r>
              <a:rPr lang="es-ES"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Condiciones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atmosféricas:</a:t>
            </a:r>
            <a:endParaRPr sz="50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31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Presión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997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mbar;</a:t>
            </a:r>
            <a:endParaRPr sz="65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42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0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31,7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°C;</a:t>
            </a:r>
            <a:endParaRPr sz="65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470"/>
              </a:spcBef>
              <a:buClr>
                <a:srgbClr val="3FAC39"/>
              </a:buClr>
              <a:buSzPct val="116666"/>
              <a:buChar char="•"/>
              <a:tabLst>
                <a:tab pos="108585" algn="l"/>
              </a:tabLst>
            </a:pP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Humedad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Relativa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71,5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%;</a:t>
            </a:r>
            <a:endParaRPr sz="600" dirty="0">
              <a:latin typeface="Microsoft Sans Serif"/>
              <a:cs typeface="Microsoft Sans Serif"/>
            </a:endParaRPr>
          </a:p>
          <a:p>
            <a:pPr marL="107950" indent="-108585">
              <a:spcBef>
                <a:spcPts val="43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0,630m.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0482168" y="2067278"/>
            <a:ext cx="12096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δ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aire: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9176700" y="2382338"/>
            <a:ext cx="6648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74650" algn="l"/>
              </a:tabLst>
            </a:pPr>
            <a:r>
              <a:rPr sz="8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	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+t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9522403" y="2212108"/>
            <a:ext cx="3352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+t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8900206" y="2294050"/>
            <a:ext cx="5365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64820" algn="l"/>
              </a:tabLst>
            </a:pPr>
            <a:r>
              <a:rPr sz="1200" spc="52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δ</a:t>
            </a:r>
            <a:r>
              <a:rPr sz="1200" spc="-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200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8900205" y="2617335"/>
            <a:ext cx="952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900204" y="2743522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900201" y="2890500"/>
            <a:ext cx="622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900202" y="3037515"/>
            <a:ext cx="207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332204" y="2609206"/>
            <a:ext cx="14224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°C,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9332205" y="2749834"/>
            <a:ext cx="21088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bo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101,3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kPa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(1013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mbar),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9332204" y="2922250"/>
            <a:ext cx="16103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laboratorio.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9332204" y="3069265"/>
            <a:ext cx="14274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laboratorio.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335906" y="3046311"/>
            <a:ext cx="12947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950" indent="-108585">
              <a:spcBef>
                <a:spcPts val="100"/>
              </a:spcBef>
              <a:buClr>
                <a:srgbClr val="3FAC39"/>
              </a:buClr>
              <a:buSzPct val="116666"/>
              <a:buChar char="•"/>
              <a:tabLst>
                <a:tab pos="108585" algn="l"/>
              </a:tabLst>
            </a:pP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densidad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aire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δ: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560555" y="3200856"/>
            <a:ext cx="14147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725805" algn="l"/>
                <a:tab pos="1075055" algn="l"/>
              </a:tabLst>
            </a:pPr>
            <a:r>
              <a:rPr sz="700" spc="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lang="es-ES"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+t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r>
              <a:rPr sz="4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997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6546227" y="3367988"/>
            <a:ext cx="14624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715010" algn="l"/>
                <a:tab pos="1053465" algn="l"/>
              </a:tabLst>
            </a:pP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r>
              <a:rPr lang="es-ES"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+t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1013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31,7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335906" y="3284422"/>
            <a:ext cx="12439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351790" algn="l"/>
                <a:tab pos="819785" algn="l"/>
                <a:tab pos="1179830" algn="l"/>
              </a:tabLst>
            </a:pP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δ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8030703" y="3271709"/>
            <a:ext cx="4279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1050" spc="-15" baseline="-7936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050" spc="284" baseline="-793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0.9464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8900205" y="3303950"/>
            <a:ext cx="1598930" cy="253274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0650" indent="-108585">
              <a:spcBef>
                <a:spcPts val="19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k2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3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w</a:t>
            </a:r>
            <a:endParaRPr sz="350">
              <a:latin typeface="Microsoft Sans Serif"/>
              <a:cs typeface="Microsoft Sans Serif"/>
            </a:endParaRPr>
          </a:p>
          <a:p>
            <a:pPr marL="120650">
              <a:spcBef>
                <a:spcPts val="13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3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absoluta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707675" y="3579286"/>
            <a:ext cx="386080" cy="81946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 marR="5080" indent="18415">
              <a:lnSpc>
                <a:spcPct val="72400"/>
              </a:lnSpc>
              <a:spcBef>
                <a:spcPts val="250"/>
              </a:spcBef>
              <a:tabLst>
                <a:tab pos="355600" algn="l"/>
              </a:tabLst>
            </a:pPr>
            <a:r>
              <a:rPr lang="es-ES" sz="45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45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17,6×t</a:t>
            </a:r>
            <a:r>
              <a:rPr lang="es-ES" sz="45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4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4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9132053" y="3670896"/>
            <a:ext cx="5575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6.11×H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9798844" y="3669145"/>
            <a:ext cx="1917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243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+t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9189358" y="3861947"/>
            <a:ext cx="7620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0,4615×</a:t>
            </a:r>
            <a:r>
              <a:rPr sz="75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(273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t)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8900205" y="3766330"/>
            <a:ext cx="1727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6335905" y="3831575"/>
            <a:ext cx="15709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950" indent="-108585">
              <a:spcBef>
                <a:spcPts val="10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humedad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absoluta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g/m</a:t>
            </a:r>
            <a:r>
              <a:rPr sz="40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3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7115163" y="3963521"/>
            <a:ext cx="4286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750" spc="-30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750" spc="-15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u="sng" dirty="0">
                <a:solidFill>
                  <a:srgbClr val="3FAC39"/>
                </a:solidFill>
                <a:uFill>
                  <a:solidFill>
                    <a:srgbClr val="3FAC39"/>
                  </a:solidFill>
                </a:uFill>
                <a:latin typeface="Microsoft Sans Serif"/>
                <a:cs typeface="Microsoft Sans Serif"/>
              </a:rPr>
              <a:t>17,6×31,7</a:t>
            </a:r>
            <a:r>
              <a:rPr sz="5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0" baseline="-44444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750" baseline="-44444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6553587" y="4067152"/>
            <a:ext cx="880744" cy="311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6,11×71,5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r>
              <a:rPr sz="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243</a:t>
            </a:r>
            <a:r>
              <a:rPr sz="5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+ </a:t>
            </a:r>
            <a:r>
              <a:rPr sz="500" dirty="0">
                <a:solidFill>
                  <a:srgbClr val="3FAC39"/>
                </a:solidFill>
                <a:latin typeface="Microsoft Sans Serif"/>
                <a:cs typeface="Microsoft Sans Serif"/>
              </a:rPr>
              <a:t>31,7</a:t>
            </a:r>
            <a:endParaRPr sz="500">
              <a:latin typeface="Microsoft Sans Serif"/>
              <a:cs typeface="Microsoft Sans Serif"/>
            </a:endParaRPr>
          </a:p>
          <a:p>
            <a:pPr marL="50165">
              <a:spcBef>
                <a:spcPts val="685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0,4615×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(273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31,7)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8900206" y="4069767"/>
            <a:ext cx="1212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8900205" y="4216782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9332205" y="4082466"/>
            <a:ext cx="18002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absoluta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g/m</a:t>
            </a:r>
            <a:r>
              <a:rPr sz="4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referencia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9332207" y="4229481"/>
            <a:ext cx="9969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6335906" y="4157900"/>
            <a:ext cx="1416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7570591" y="4164251"/>
            <a:ext cx="50165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23,68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g/</a:t>
            </a:r>
            <a:r>
              <a:rPr sz="650" spc="65" dirty="0">
                <a:solidFill>
                  <a:srgbClr val="3FAC39"/>
                </a:solidFill>
                <a:latin typeface="Microsoft Sans Serif"/>
                <a:cs typeface="Microsoft Sans Serif"/>
              </a:rPr>
              <a:t>m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9008205" y="4470233"/>
            <a:ext cx="21761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38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variable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6310506" y="4723419"/>
            <a:ext cx="1743075" cy="447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3350" indent="-108585">
              <a:spcBef>
                <a:spcPts val="100"/>
              </a:spcBef>
              <a:buClr>
                <a:srgbClr val="3FAC39"/>
              </a:buClr>
              <a:buSzPct val="127272"/>
              <a:buChar char="•"/>
              <a:tabLst>
                <a:tab pos="133985" algn="l"/>
              </a:tabLst>
            </a:pP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Factor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corrección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humedad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impulso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25400">
              <a:lnSpc>
                <a:spcPts val="800"/>
              </a:lnSpc>
              <a:tabLst>
                <a:tab pos="863600" algn="l"/>
              </a:tabLst>
            </a:pP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0,010× 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	</a:t>
            </a:r>
            <a:r>
              <a:rPr sz="1050" spc="60" baseline="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lang="es-ES" sz="1050" spc="60" baseline="43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11)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1.140</a:t>
            </a:r>
            <a:endParaRPr sz="650" dirty="0">
              <a:latin typeface="Microsoft Sans Serif"/>
              <a:cs typeface="Microsoft Sans Serif"/>
            </a:endParaRPr>
          </a:p>
          <a:p>
            <a:pPr marL="40005" algn="ctr">
              <a:lnSpc>
                <a:spcPts val="800"/>
              </a:lnSpc>
            </a:pP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δ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9667527" y="4855752"/>
            <a:ext cx="134493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lnSpc>
                <a:spcPts val="610"/>
              </a:lnSpc>
              <a:spcBef>
                <a:spcPts val="100"/>
              </a:spcBef>
            </a:pPr>
            <a:r>
              <a:rPr sz="1200" spc="67" baseline="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1200" spc="270" baseline="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-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0.00022×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750" spc="47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67" baseline="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lang="es-ES" sz="1200" spc="67" baseline="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 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)</a:t>
            </a:r>
            <a:r>
              <a:rPr sz="4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50" dirty="0">
              <a:latin typeface="Microsoft Sans Serif"/>
              <a:cs typeface="Microsoft Sans Serif"/>
            </a:endParaRPr>
          </a:p>
          <a:p>
            <a:pPr marL="50800">
              <a:lnSpc>
                <a:spcPts val="610"/>
              </a:lnSpc>
              <a:tabLst>
                <a:tab pos="283210" algn="l"/>
                <a:tab pos="960755" algn="l"/>
                <a:tab pos="1210945" algn="l"/>
              </a:tabLst>
            </a:pPr>
            <a:r>
              <a:rPr sz="1200" spc="52" baseline="-38194" dirty="0">
                <a:solidFill>
                  <a:srgbClr val="3FAC39"/>
                </a:solidFill>
                <a:latin typeface="Microsoft Sans Serif"/>
                <a:cs typeface="Microsoft Sans Serif"/>
              </a:rPr>
              <a:t>δ	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	</a:t>
            </a:r>
            <a:r>
              <a:rPr sz="1200" spc="52" baseline="-38194" dirty="0">
                <a:solidFill>
                  <a:srgbClr val="3FAC39"/>
                </a:solidFill>
                <a:latin typeface="Microsoft Sans Serif"/>
                <a:cs typeface="Microsoft Sans Serif"/>
              </a:rPr>
              <a:t>δ	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8900205" y="4862103"/>
            <a:ext cx="665480" cy="3752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7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0,014×(</a:t>
            </a:r>
            <a:endParaRPr sz="750">
              <a:latin typeface="Microsoft Sans Serif"/>
              <a:cs typeface="Microsoft Sans Serif"/>
            </a:endParaRPr>
          </a:p>
          <a:p>
            <a:pPr marR="16510" algn="ctr">
              <a:spcBef>
                <a:spcPts val="895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9771921" y="5443254"/>
            <a:ext cx="869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δ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8874806" y="5348613"/>
            <a:ext cx="12642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r>
              <a:rPr lang="es-ES" sz="800" spc="20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1125" spc="-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+ </a:t>
            </a:r>
            <a:r>
              <a:rPr sz="1125" spc="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0,012×</a:t>
            </a:r>
            <a:r>
              <a:rPr sz="1125" spc="-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3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lang="es-ES" sz="1125" spc="352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67" baseline="45138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lang="es-ES" sz="1200" spc="67" baseline="45138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- </a:t>
            </a:r>
            <a:r>
              <a:rPr sz="1125" spc="6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1125" spc="-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3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1125" baseline="3703" dirty="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0038403" y="5420240"/>
            <a:ext cx="5841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6335906" y="5502333"/>
            <a:ext cx="5937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950" indent="-108585">
              <a:spcBef>
                <a:spcPts val="100"/>
              </a:spcBef>
              <a:buClr>
                <a:srgbClr val="3FAC39"/>
              </a:buClr>
              <a:buSzPct val="107692"/>
              <a:buChar char="•"/>
              <a:tabLst>
                <a:tab pos="108585" algn="l"/>
              </a:tabLst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g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9116195" y="5589252"/>
            <a:ext cx="3676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6578787" y="5603934"/>
            <a:ext cx="1069975" cy="379095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21590" algn="ctr">
              <a:spcBef>
                <a:spcPts val="59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1,1×325</a:t>
            </a:r>
            <a:endParaRPr sz="750">
              <a:latin typeface="Microsoft Sans Serif"/>
              <a:cs typeface="Microsoft Sans Serif"/>
            </a:endParaRPr>
          </a:p>
          <a:p>
            <a:pPr marR="5080" algn="ctr">
              <a:spcBef>
                <a:spcPts val="490"/>
              </a:spcBef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500×0,630×0,964×1,168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6335905" y="5798953"/>
            <a:ext cx="18923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gramo</a:t>
            </a:r>
            <a:r>
              <a:rPr sz="3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7778592" y="5743453"/>
            <a:ext cx="3562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1050" spc="-15" baseline="-7936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050" spc="382" baseline="-793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1.05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9771921" y="5929764"/>
            <a:ext cx="869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δ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8874806" y="5835124"/>
            <a:ext cx="12769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r>
              <a:rPr lang="es-ES" sz="800" spc="20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1125" spc="-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+ </a:t>
            </a:r>
            <a:r>
              <a:rPr sz="1125" spc="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0,010×</a:t>
            </a:r>
            <a:r>
              <a:rPr sz="1125" spc="-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3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lang="es-ES" sz="1125" spc="352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67" baseline="45138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lang="es-ES" sz="1200" spc="67" baseline="45138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- </a:t>
            </a:r>
            <a:r>
              <a:rPr sz="1125" spc="6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1125" spc="-15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-37" baseline="3703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1125" baseline="3703" dirty="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10038403" y="5906751"/>
            <a:ext cx="5841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6335905" y="6348060"/>
            <a:ext cx="1294130" cy="1330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metro</a:t>
            </a:r>
            <a:r>
              <a:rPr sz="3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3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endParaRPr sz="35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82550"/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1,1</a:t>
            </a:r>
            <a:endParaRPr sz="500">
              <a:latin typeface="Microsoft Sans Serif"/>
              <a:cs typeface="Microsoft Sans Serif"/>
            </a:endParaRPr>
          </a:p>
          <a:p>
            <a:pPr marL="81280">
              <a:spcBef>
                <a:spcPts val="1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1,0</a:t>
            </a:r>
            <a:endParaRPr sz="500">
              <a:latin typeface="Microsoft Sans Serif"/>
              <a:cs typeface="Microsoft Sans Serif"/>
            </a:endParaRPr>
          </a:p>
          <a:p>
            <a:pPr marL="80645">
              <a:spcBef>
                <a:spcPts val="1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0,9</a:t>
            </a:r>
            <a:endParaRPr sz="500">
              <a:latin typeface="Microsoft Sans Serif"/>
              <a:cs typeface="Microsoft Sans Serif"/>
            </a:endParaRPr>
          </a:p>
          <a:p>
            <a:pPr marL="80645">
              <a:spcBef>
                <a:spcPts val="1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0,8</a:t>
            </a:r>
            <a:endParaRPr sz="500">
              <a:latin typeface="Microsoft Sans Serif"/>
              <a:cs typeface="Microsoft Sans Serif"/>
            </a:endParaRPr>
          </a:p>
          <a:p>
            <a:pPr marL="80645">
              <a:spcBef>
                <a:spcPts val="15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0,7</a:t>
            </a:r>
            <a:endParaRPr sz="500">
              <a:latin typeface="Microsoft Sans Serif"/>
              <a:cs typeface="Microsoft Sans Serif"/>
            </a:endParaRPr>
          </a:p>
          <a:p>
            <a:pPr marL="80645">
              <a:spcBef>
                <a:spcPts val="1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0,6</a:t>
            </a:r>
            <a:endParaRPr sz="500">
              <a:latin typeface="Microsoft Sans Serif"/>
              <a:cs typeface="Microsoft Sans Serif"/>
            </a:endParaRPr>
          </a:p>
          <a:p>
            <a:pPr marL="80645">
              <a:spcBef>
                <a:spcPts val="14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endParaRPr sz="500">
              <a:latin typeface="Microsoft Sans Serif"/>
              <a:cs typeface="Microsoft Sans Serif"/>
            </a:endParaRPr>
          </a:p>
          <a:p>
            <a:pPr marL="80010">
              <a:spcBef>
                <a:spcPts val="15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0,4</a:t>
            </a:r>
            <a:endParaRPr sz="500">
              <a:latin typeface="Microsoft Sans Serif"/>
              <a:cs typeface="Microsoft Sans Serif"/>
            </a:endParaRPr>
          </a:p>
          <a:p>
            <a:pPr marL="80645">
              <a:spcBef>
                <a:spcPts val="15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0,3</a:t>
            </a:r>
            <a:endParaRPr sz="500">
              <a:latin typeface="Microsoft Sans Serif"/>
              <a:cs typeface="Microsoft Sans Serif"/>
            </a:endParaRPr>
          </a:p>
          <a:p>
            <a:pPr marL="80645">
              <a:spcBef>
                <a:spcPts val="14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0,2</a:t>
            </a:r>
            <a:endParaRPr sz="500">
              <a:latin typeface="Microsoft Sans Serif"/>
              <a:cs typeface="Microsoft Sans Serif"/>
            </a:endParaRPr>
          </a:p>
          <a:p>
            <a:pPr marL="82550">
              <a:spcBef>
                <a:spcPts val="15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0,1</a:t>
            </a:r>
            <a:endParaRPr sz="500">
              <a:latin typeface="Microsoft Sans Serif"/>
              <a:cs typeface="Microsoft Sans Serif"/>
            </a:endParaRPr>
          </a:p>
          <a:p>
            <a:pPr marL="120014">
              <a:lnSpc>
                <a:spcPts val="585"/>
              </a:lnSpc>
              <a:spcBef>
                <a:spcPts val="15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  <a:p>
            <a:pPr marL="182880">
              <a:lnSpc>
                <a:spcPts val="585"/>
              </a:lnSpc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0,2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0,4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0,6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0,8 1,0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1,2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1,4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1,6 1,8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2,0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8900205" y="6348863"/>
            <a:ext cx="2626360" cy="480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Exponentes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&amp;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w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vinculados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f(descarga)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</a:t>
            </a:r>
            <a:endParaRPr sz="650">
              <a:latin typeface="Microsoft Sans Serif"/>
              <a:cs typeface="Microsoft Sans Serif"/>
            </a:endParaRPr>
          </a:p>
          <a:p>
            <a:pPr marL="501015">
              <a:spcBef>
                <a:spcPts val="810"/>
              </a:spcBef>
            </a:pP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2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50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ts val="385"/>
              </a:lnSpc>
              <a:spcBef>
                <a:spcPts val="204"/>
              </a:spcBef>
            </a:pPr>
            <a:r>
              <a:rPr sz="3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gramo</a:t>
            </a:r>
            <a:r>
              <a:rPr sz="3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endParaRPr sz="350">
              <a:latin typeface="Microsoft Sans Serif"/>
              <a:cs typeface="Microsoft Sans Serif"/>
            </a:endParaRPr>
          </a:p>
          <a:p>
            <a:pPr marL="266700">
              <a:lnSpc>
                <a:spcPts val="865"/>
              </a:lnSpc>
            </a:pP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500×L×δ×k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8900206" y="6941590"/>
            <a:ext cx="1543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9332205" y="6881952"/>
            <a:ext cx="3080385" cy="4927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60070">
              <a:lnSpc>
                <a:spcPct val="134600"/>
              </a:lnSpc>
              <a:spcBef>
                <a:spcPts val="100"/>
              </a:spcBef>
            </a:pP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¿Es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disruptiva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atmosféricas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kilovoltios?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800"/>
              </a:lnSpc>
              <a:spcBef>
                <a:spcPts val="3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caso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estimación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tensión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disruptiva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%,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suponer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U50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1.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9332205" y="7367066"/>
            <a:ext cx="10598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prueba,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8900206" y="7482271"/>
            <a:ext cx="5206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8900205" y="7629286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9332209" y="7507671"/>
            <a:ext cx="15576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¿Es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recorrido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m?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9332209" y="7648336"/>
            <a:ext cx="19005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variable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7032369" y="7690047"/>
            <a:ext cx="132080" cy="60273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300" i="1" spc="15" dirty="0">
                <a:solidFill>
                  <a:srgbClr val="171514"/>
                </a:solidFill>
                <a:latin typeface="Arial"/>
                <a:cs typeface="Arial"/>
              </a:rPr>
              <a:t>gramo</a:t>
            </a:r>
            <a:endParaRPr sz="300">
              <a:latin typeface="Arial"/>
              <a:cs typeface="Arial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6335906" y="7716716"/>
            <a:ext cx="215265" cy="1216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  <a:p>
            <a:pPr marL="76835">
              <a:spcBef>
                <a:spcPts val="5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1,1</a:t>
            </a:r>
            <a:endParaRPr sz="500">
              <a:latin typeface="Microsoft Sans Serif"/>
              <a:cs typeface="Microsoft Sans Serif"/>
            </a:endParaRPr>
          </a:p>
          <a:p>
            <a:pPr marL="74930">
              <a:spcBef>
                <a:spcPts val="1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1,0</a:t>
            </a:r>
            <a:endParaRPr sz="500">
              <a:latin typeface="Microsoft Sans Serif"/>
              <a:cs typeface="Microsoft Sans Serif"/>
            </a:endParaRPr>
          </a:p>
          <a:p>
            <a:pPr marL="74930">
              <a:spcBef>
                <a:spcPts val="14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0,9</a:t>
            </a:r>
            <a:endParaRPr sz="500">
              <a:latin typeface="Microsoft Sans Serif"/>
              <a:cs typeface="Microsoft Sans Serif"/>
            </a:endParaRPr>
          </a:p>
          <a:p>
            <a:pPr marL="74930">
              <a:spcBef>
                <a:spcPts val="1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0,8</a:t>
            </a:r>
            <a:endParaRPr sz="500">
              <a:latin typeface="Microsoft Sans Serif"/>
              <a:cs typeface="Microsoft Sans Serif"/>
            </a:endParaRPr>
          </a:p>
          <a:p>
            <a:pPr marL="74930">
              <a:spcBef>
                <a:spcPts val="15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0,7</a:t>
            </a:r>
            <a:endParaRPr sz="500">
              <a:latin typeface="Microsoft Sans Serif"/>
              <a:cs typeface="Microsoft Sans Serif"/>
            </a:endParaRPr>
          </a:p>
          <a:p>
            <a:pPr marL="74930">
              <a:spcBef>
                <a:spcPts val="14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0,6</a:t>
            </a:r>
            <a:endParaRPr sz="500">
              <a:latin typeface="Microsoft Sans Serif"/>
              <a:cs typeface="Microsoft Sans Serif"/>
            </a:endParaRPr>
          </a:p>
          <a:p>
            <a:pPr marL="74930">
              <a:spcBef>
                <a:spcPts val="14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endParaRPr sz="500">
              <a:latin typeface="Microsoft Sans Serif"/>
              <a:cs typeface="Microsoft Sans Serif"/>
            </a:endParaRPr>
          </a:p>
          <a:p>
            <a:pPr marL="73660">
              <a:spcBef>
                <a:spcPts val="15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0,4</a:t>
            </a:r>
            <a:endParaRPr sz="500">
              <a:latin typeface="Microsoft Sans Serif"/>
              <a:cs typeface="Microsoft Sans Serif"/>
            </a:endParaRPr>
          </a:p>
          <a:p>
            <a:pPr marL="74930">
              <a:spcBef>
                <a:spcPts val="14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0,3</a:t>
            </a:r>
            <a:endParaRPr sz="500">
              <a:latin typeface="Microsoft Sans Serif"/>
              <a:cs typeface="Microsoft Sans Serif"/>
            </a:endParaRPr>
          </a:p>
          <a:p>
            <a:pPr marL="74295">
              <a:spcBef>
                <a:spcPts val="14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0,2</a:t>
            </a:r>
            <a:endParaRPr sz="500">
              <a:latin typeface="Microsoft Sans Serif"/>
              <a:cs typeface="Microsoft Sans Serif"/>
            </a:endParaRPr>
          </a:p>
          <a:p>
            <a:pPr marL="76835">
              <a:spcBef>
                <a:spcPts val="15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0,1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450213" y="8925870"/>
            <a:ext cx="495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6517478" y="8994746"/>
            <a:ext cx="1001394" cy="173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0,2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0,4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0,6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0,8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1,0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1,2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1,4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1,6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1,8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2,0</a:t>
            </a:r>
            <a:endParaRPr sz="450">
              <a:latin typeface="Microsoft Sans Serif"/>
              <a:cs typeface="Microsoft Sans Serif"/>
            </a:endParaRPr>
          </a:p>
          <a:p>
            <a:pPr marL="142240" algn="ctr">
              <a:spcBef>
                <a:spcPts val="260"/>
              </a:spcBef>
            </a:pPr>
            <a:r>
              <a:rPr sz="300" i="1" spc="15" dirty="0">
                <a:solidFill>
                  <a:srgbClr val="171514"/>
                </a:solidFill>
                <a:latin typeface="Arial"/>
                <a:cs typeface="Arial"/>
              </a:rPr>
              <a:t>gramo</a:t>
            </a:r>
            <a:endParaRPr sz="30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8874805" y="8984255"/>
            <a:ext cx="142875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6050" indent="-108585">
              <a:spcBef>
                <a:spcPts val="10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4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75" spc="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k1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5" dirty="0">
                <a:solidFill>
                  <a:srgbClr val="171514"/>
                </a:solidFill>
                <a:latin typeface="Microsoft Sans Serif"/>
                <a:cs typeface="Microsoft Sans Serif"/>
              </a:rPr>
              <a:t>*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k2.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8900206" y="9130305"/>
            <a:ext cx="10915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*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Kt.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9809836" y="9176532"/>
            <a:ext cx="9588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6335905" y="9209606"/>
            <a:ext cx="1398270" cy="4832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indent="-635">
              <a:lnSpc>
                <a:spcPct val="153900"/>
              </a:lnSpc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k1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δ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65" dirty="0">
                <a:solidFill>
                  <a:srgbClr val="4C5152"/>
                </a:solidFill>
                <a:latin typeface="Microsoft Sans Serif"/>
                <a:cs typeface="Microsoft Sans Serif"/>
              </a:rPr>
              <a:t>m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0,946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k2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4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1,14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Kt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lang="es-ES"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k1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×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k2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1,079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2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0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×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Kt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325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×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1,079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350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6136179" y="796383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6136179" y="653884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DM105251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6301276" y="8365102"/>
            <a:ext cx="46166" cy="135255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300" i="1" dirty="0">
                <a:solidFill>
                  <a:srgbClr val="171514"/>
                </a:solidFill>
                <a:latin typeface="Arial"/>
                <a:cs typeface="Arial"/>
              </a:rPr>
              <a:t>metro</a:t>
            </a:r>
            <a:endParaRPr sz="30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6301659" y="6943415"/>
            <a:ext cx="46166" cy="135255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300" i="1" dirty="0">
                <a:solidFill>
                  <a:srgbClr val="171514"/>
                </a:solidFill>
                <a:latin typeface="Arial"/>
                <a:cs typeface="Arial"/>
              </a:rPr>
              <a:t>metro</a:t>
            </a:r>
            <a:endParaRPr sz="3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57006" y="2218457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5">
                <a:moveTo>
                  <a:pt x="0" y="0"/>
                </a:moveTo>
                <a:lnTo>
                  <a:pt x="108000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585206" y="2218457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5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930900" y="2445843"/>
            <a:ext cx="3798570" cy="641985"/>
            <a:chOff x="3203994" y="2445842"/>
            <a:chExt cx="3798570" cy="641985"/>
          </a:xfrm>
        </p:grpSpPr>
        <p:sp>
          <p:nvSpPr>
            <p:cNvPr id="5" name="object 5"/>
            <p:cNvSpPr/>
            <p:nvPr/>
          </p:nvSpPr>
          <p:spPr>
            <a:xfrm>
              <a:off x="3203994" y="2445841"/>
              <a:ext cx="3798570" cy="640715"/>
            </a:xfrm>
            <a:custGeom>
              <a:avLst/>
              <a:gdLst/>
              <a:ahLst/>
              <a:cxnLst/>
              <a:rect l="l" t="t" r="r" b="b"/>
              <a:pathLst>
                <a:path w="3798570" h="640714">
                  <a:moveTo>
                    <a:pt x="745197" y="0"/>
                  </a:moveTo>
                  <a:lnTo>
                    <a:pt x="0" y="0"/>
                  </a:lnTo>
                  <a:lnTo>
                    <a:pt x="0" y="640181"/>
                  </a:lnTo>
                  <a:lnTo>
                    <a:pt x="745197" y="640181"/>
                  </a:lnTo>
                  <a:lnTo>
                    <a:pt x="745197" y="0"/>
                  </a:lnTo>
                  <a:close/>
                </a:path>
                <a:path w="3798570" h="640714">
                  <a:moveTo>
                    <a:pt x="3798011" y="50"/>
                  </a:moveTo>
                  <a:lnTo>
                    <a:pt x="2383205" y="50"/>
                  </a:lnTo>
                  <a:lnTo>
                    <a:pt x="1681213" y="0"/>
                  </a:lnTo>
                  <a:lnTo>
                    <a:pt x="1249210" y="0"/>
                  </a:lnTo>
                  <a:lnTo>
                    <a:pt x="745210" y="0"/>
                  </a:lnTo>
                  <a:lnTo>
                    <a:pt x="745210" y="640181"/>
                  </a:lnTo>
                  <a:lnTo>
                    <a:pt x="1249210" y="640181"/>
                  </a:lnTo>
                  <a:lnTo>
                    <a:pt x="1681200" y="640181"/>
                  </a:lnTo>
                  <a:lnTo>
                    <a:pt x="2383205" y="640181"/>
                  </a:lnTo>
                  <a:lnTo>
                    <a:pt x="3090608" y="640130"/>
                  </a:lnTo>
                  <a:lnTo>
                    <a:pt x="3798011" y="640181"/>
                  </a:lnTo>
                  <a:lnTo>
                    <a:pt x="3798011" y="182981"/>
                  </a:lnTo>
                  <a:lnTo>
                    <a:pt x="3090608" y="182981"/>
                  </a:lnTo>
                  <a:lnTo>
                    <a:pt x="3798011" y="182930"/>
                  </a:lnTo>
                  <a:lnTo>
                    <a:pt x="3798011" y="5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04000" y="3086017"/>
              <a:ext cx="745490" cy="0"/>
            </a:xfrm>
            <a:custGeom>
              <a:avLst/>
              <a:gdLst/>
              <a:ahLst/>
              <a:cxnLst/>
              <a:rect l="l" t="t" r="r" b="b"/>
              <a:pathLst>
                <a:path w="745489">
                  <a:moveTo>
                    <a:pt x="0" y="0"/>
                  </a:moveTo>
                  <a:lnTo>
                    <a:pt x="7451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949199" y="3086017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453200" y="3086017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885199" y="3086017"/>
              <a:ext cx="702310" cy="0"/>
            </a:xfrm>
            <a:custGeom>
              <a:avLst/>
              <a:gdLst/>
              <a:ahLst/>
              <a:cxnLst/>
              <a:rect l="l" t="t" r="r" b="b"/>
              <a:pathLst>
                <a:path w="702310">
                  <a:moveTo>
                    <a:pt x="0" y="0"/>
                  </a:moveTo>
                  <a:lnTo>
                    <a:pt x="702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587200" y="308601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294600" y="308601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8930906" y="4622990"/>
            <a:ext cx="3798570" cy="3175"/>
            <a:chOff x="3204000" y="4622989"/>
            <a:chExt cx="3798570" cy="3175"/>
          </a:xfrm>
        </p:grpSpPr>
        <p:sp>
          <p:nvSpPr>
            <p:cNvPr id="13" name="object 13"/>
            <p:cNvSpPr/>
            <p:nvPr/>
          </p:nvSpPr>
          <p:spPr>
            <a:xfrm>
              <a:off x="3204000" y="4624577"/>
              <a:ext cx="745490" cy="0"/>
            </a:xfrm>
            <a:custGeom>
              <a:avLst/>
              <a:gdLst/>
              <a:ahLst/>
              <a:cxnLst/>
              <a:rect l="l" t="t" r="r" b="b"/>
              <a:pathLst>
                <a:path w="745489">
                  <a:moveTo>
                    <a:pt x="0" y="0"/>
                  </a:moveTo>
                  <a:lnTo>
                    <a:pt x="7451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949199" y="4624577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53200" y="4624577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885199" y="4624577"/>
              <a:ext cx="702310" cy="0"/>
            </a:xfrm>
            <a:custGeom>
              <a:avLst/>
              <a:gdLst/>
              <a:ahLst/>
              <a:cxnLst/>
              <a:rect l="l" t="t" r="r" b="b"/>
              <a:pathLst>
                <a:path w="702310">
                  <a:moveTo>
                    <a:pt x="0" y="0"/>
                  </a:moveTo>
                  <a:lnTo>
                    <a:pt x="702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587199" y="462457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294599" y="462457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930906" y="5658971"/>
            <a:ext cx="3798570" cy="3175"/>
            <a:chOff x="3204000" y="5658970"/>
            <a:chExt cx="3798570" cy="3175"/>
          </a:xfrm>
        </p:grpSpPr>
        <p:sp>
          <p:nvSpPr>
            <p:cNvPr id="20" name="object 20"/>
            <p:cNvSpPr/>
            <p:nvPr/>
          </p:nvSpPr>
          <p:spPr>
            <a:xfrm>
              <a:off x="3204000" y="5660557"/>
              <a:ext cx="745490" cy="0"/>
            </a:xfrm>
            <a:custGeom>
              <a:avLst/>
              <a:gdLst/>
              <a:ahLst/>
              <a:cxnLst/>
              <a:rect l="l" t="t" r="r" b="b"/>
              <a:pathLst>
                <a:path w="745489">
                  <a:moveTo>
                    <a:pt x="0" y="0"/>
                  </a:moveTo>
                  <a:lnTo>
                    <a:pt x="7451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949199" y="5660557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453200" y="5660557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885199" y="5660557"/>
              <a:ext cx="702310" cy="0"/>
            </a:xfrm>
            <a:custGeom>
              <a:avLst/>
              <a:gdLst/>
              <a:ahLst/>
              <a:cxnLst/>
              <a:rect l="l" t="t" r="r" b="b"/>
              <a:pathLst>
                <a:path w="702310">
                  <a:moveTo>
                    <a:pt x="0" y="0"/>
                  </a:moveTo>
                  <a:lnTo>
                    <a:pt x="702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587199" y="566055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294599" y="566055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8930906" y="6694951"/>
            <a:ext cx="3798570" cy="3175"/>
            <a:chOff x="3204000" y="6694950"/>
            <a:chExt cx="3798570" cy="3175"/>
          </a:xfrm>
        </p:grpSpPr>
        <p:sp>
          <p:nvSpPr>
            <p:cNvPr id="27" name="object 27"/>
            <p:cNvSpPr/>
            <p:nvPr/>
          </p:nvSpPr>
          <p:spPr>
            <a:xfrm>
              <a:off x="3204000" y="6696537"/>
              <a:ext cx="745490" cy="0"/>
            </a:xfrm>
            <a:custGeom>
              <a:avLst/>
              <a:gdLst/>
              <a:ahLst/>
              <a:cxnLst/>
              <a:rect l="l" t="t" r="r" b="b"/>
              <a:pathLst>
                <a:path w="745489">
                  <a:moveTo>
                    <a:pt x="0" y="0"/>
                  </a:moveTo>
                  <a:lnTo>
                    <a:pt x="7451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949199" y="6696537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453200" y="6696537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885199" y="6696537"/>
              <a:ext cx="702310" cy="0"/>
            </a:xfrm>
            <a:custGeom>
              <a:avLst/>
              <a:gdLst/>
              <a:ahLst/>
              <a:cxnLst/>
              <a:rect l="l" t="t" r="r" b="b"/>
              <a:pathLst>
                <a:path w="702310">
                  <a:moveTo>
                    <a:pt x="0" y="0"/>
                  </a:moveTo>
                  <a:lnTo>
                    <a:pt x="702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587199" y="669653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294599" y="6696537"/>
              <a:ext cx="708025" cy="0"/>
            </a:xfrm>
            <a:custGeom>
              <a:avLst/>
              <a:gdLst/>
              <a:ahLst/>
              <a:cxnLst/>
              <a:rect l="l" t="t" r="r" b="b"/>
              <a:pathLst>
                <a:path w="708025">
                  <a:moveTo>
                    <a:pt x="0" y="0"/>
                  </a:moveTo>
                  <a:lnTo>
                    <a:pt x="707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930905" y="6831476"/>
            <a:ext cx="3798570" cy="3175"/>
            <a:chOff x="3203999" y="6831475"/>
            <a:chExt cx="3798570" cy="3175"/>
          </a:xfrm>
        </p:grpSpPr>
        <p:sp>
          <p:nvSpPr>
            <p:cNvPr id="34" name="object 34"/>
            <p:cNvSpPr/>
            <p:nvPr/>
          </p:nvSpPr>
          <p:spPr>
            <a:xfrm>
              <a:off x="3203999" y="6833062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35999" y="6833062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8930905" y="7155475"/>
            <a:ext cx="3798570" cy="3175"/>
            <a:chOff x="3203999" y="7155474"/>
            <a:chExt cx="3798570" cy="3175"/>
          </a:xfrm>
        </p:grpSpPr>
        <p:sp>
          <p:nvSpPr>
            <p:cNvPr id="37" name="object 37"/>
            <p:cNvSpPr/>
            <p:nvPr/>
          </p:nvSpPr>
          <p:spPr>
            <a:xfrm>
              <a:off x="3203999" y="7157062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35999" y="7157062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8930905" y="7479475"/>
            <a:ext cx="3798570" cy="3175"/>
            <a:chOff x="3203999" y="7479474"/>
            <a:chExt cx="3798570" cy="3175"/>
          </a:xfrm>
        </p:grpSpPr>
        <p:sp>
          <p:nvSpPr>
            <p:cNvPr id="40" name="object 40"/>
            <p:cNvSpPr/>
            <p:nvPr/>
          </p:nvSpPr>
          <p:spPr>
            <a:xfrm>
              <a:off x="3203999" y="7481061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635999" y="7481061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8930905" y="7893155"/>
            <a:ext cx="3798570" cy="3175"/>
            <a:chOff x="3203999" y="7893154"/>
            <a:chExt cx="3798570" cy="3175"/>
          </a:xfrm>
        </p:grpSpPr>
        <p:sp>
          <p:nvSpPr>
            <p:cNvPr id="43" name="object 43"/>
            <p:cNvSpPr/>
            <p:nvPr/>
          </p:nvSpPr>
          <p:spPr>
            <a:xfrm>
              <a:off x="3203999" y="7894742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35999" y="7894742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302901" y="1728001"/>
            <a:ext cx="2484120" cy="8075295"/>
            <a:chOff x="575995" y="1728000"/>
            <a:chExt cx="2484120" cy="8075295"/>
          </a:xfrm>
        </p:grpSpPr>
        <p:sp>
          <p:nvSpPr>
            <p:cNvPr id="46" name="object 46"/>
            <p:cNvSpPr/>
            <p:nvPr/>
          </p:nvSpPr>
          <p:spPr>
            <a:xfrm>
              <a:off x="575995" y="1728000"/>
              <a:ext cx="2484120" cy="8075295"/>
            </a:xfrm>
            <a:custGeom>
              <a:avLst/>
              <a:gdLst/>
              <a:ahLst/>
              <a:cxnLst/>
              <a:rect l="l" t="t" r="r" b="b"/>
              <a:pathLst>
                <a:path w="2484120" h="8075295">
                  <a:moveTo>
                    <a:pt x="2484005" y="0"/>
                  </a:moveTo>
                  <a:lnTo>
                    <a:pt x="0" y="0"/>
                  </a:lnTo>
                  <a:lnTo>
                    <a:pt x="0" y="8074799"/>
                  </a:lnTo>
                  <a:lnTo>
                    <a:pt x="2484005" y="8074799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53100" y="3347755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4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425299" y="3347755"/>
              <a:ext cx="516890" cy="0"/>
            </a:xfrm>
            <a:custGeom>
              <a:avLst/>
              <a:gdLst/>
              <a:ahLst/>
              <a:cxnLst/>
              <a:rect l="l" t="t" r="r" b="b"/>
              <a:pathLst>
                <a:path w="516889">
                  <a:moveTo>
                    <a:pt x="0" y="0"/>
                  </a:moveTo>
                  <a:lnTo>
                    <a:pt x="516597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43000" y="8927002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4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95000" y="892700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843000" y="9312218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4">
                  <a:moveTo>
                    <a:pt x="0" y="0"/>
                  </a:moveTo>
                  <a:lnTo>
                    <a:pt x="1440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095000" y="9312218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40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5601" y="3747412"/>
              <a:ext cx="1326100" cy="1455547"/>
            </a:xfrm>
            <a:prstGeom prst="rect">
              <a:avLst/>
            </a:prstGeom>
          </p:spPr>
        </p:pic>
      </p:grpSp>
      <p:grpSp>
        <p:nvGrpSpPr>
          <p:cNvPr id="54" name="object 54"/>
          <p:cNvGrpSpPr/>
          <p:nvPr/>
        </p:nvGrpSpPr>
        <p:grpSpPr>
          <a:xfrm>
            <a:off x="6516475" y="5732875"/>
            <a:ext cx="1281430" cy="124460"/>
            <a:chOff x="789569" y="5732875"/>
            <a:chExt cx="1281430" cy="124460"/>
          </a:xfrm>
        </p:grpSpPr>
        <p:sp>
          <p:nvSpPr>
            <p:cNvPr id="55" name="object 55"/>
            <p:cNvSpPr/>
            <p:nvPr/>
          </p:nvSpPr>
          <p:spPr>
            <a:xfrm>
              <a:off x="789569" y="5734278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89569" y="5774273"/>
              <a:ext cx="1281430" cy="40005"/>
            </a:xfrm>
            <a:custGeom>
              <a:avLst/>
              <a:gdLst/>
              <a:ahLst/>
              <a:cxnLst/>
              <a:rect l="l" t="t" r="r" b="b"/>
              <a:pathLst>
                <a:path w="1281430" h="40004">
                  <a:moveTo>
                    <a:pt x="0" y="0"/>
                  </a:moveTo>
                  <a:lnTo>
                    <a:pt x="254104" y="0"/>
                  </a:lnTo>
                </a:path>
                <a:path w="1281430" h="40004">
                  <a:moveTo>
                    <a:pt x="814936" y="0"/>
                  </a:moveTo>
                  <a:lnTo>
                    <a:pt x="1281328" y="0"/>
                  </a:lnTo>
                </a:path>
                <a:path w="1281430" h="40004">
                  <a:moveTo>
                    <a:pt x="0" y="39997"/>
                  </a:moveTo>
                  <a:lnTo>
                    <a:pt x="254104" y="39997"/>
                  </a:lnTo>
                </a:path>
                <a:path w="1281430" h="40004">
                  <a:moveTo>
                    <a:pt x="814936" y="39997"/>
                  </a:moveTo>
                  <a:lnTo>
                    <a:pt x="1281328" y="39997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89569" y="5854200"/>
              <a:ext cx="1281430" cy="1905"/>
            </a:xfrm>
            <a:custGeom>
              <a:avLst/>
              <a:gdLst/>
              <a:ahLst/>
              <a:cxnLst/>
              <a:rect l="l" t="t" r="r" b="b"/>
              <a:pathLst>
                <a:path w="1281430" h="1904">
                  <a:moveTo>
                    <a:pt x="0" y="0"/>
                  </a:moveTo>
                  <a:lnTo>
                    <a:pt x="1281328" y="0"/>
                  </a:lnTo>
                </a:path>
                <a:path w="1281430" h="1904">
                  <a:moveTo>
                    <a:pt x="0" y="1403"/>
                  </a:moveTo>
                  <a:lnTo>
                    <a:pt x="1281328" y="1403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6516475" y="5934241"/>
            <a:ext cx="295910" cy="0"/>
          </a:xfrm>
          <a:custGeom>
            <a:avLst/>
            <a:gdLst/>
            <a:ahLst/>
            <a:cxnLst/>
            <a:rect l="l" t="t" r="r" b="b"/>
            <a:pathLst>
              <a:path w="295909">
                <a:moveTo>
                  <a:pt x="0" y="0"/>
                </a:moveTo>
                <a:lnTo>
                  <a:pt x="295645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459058" y="5934241"/>
            <a:ext cx="339090" cy="0"/>
          </a:xfrm>
          <a:custGeom>
            <a:avLst/>
            <a:gdLst/>
            <a:ahLst/>
            <a:cxnLst/>
            <a:rect l="l" t="t" r="r" b="b"/>
            <a:pathLst>
              <a:path w="339089">
                <a:moveTo>
                  <a:pt x="0" y="0"/>
                </a:moveTo>
                <a:lnTo>
                  <a:pt x="338744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16475" y="5974236"/>
            <a:ext cx="295910" cy="0"/>
          </a:xfrm>
          <a:custGeom>
            <a:avLst/>
            <a:gdLst/>
            <a:ahLst/>
            <a:cxnLst/>
            <a:rect l="l" t="t" r="r" b="b"/>
            <a:pathLst>
              <a:path w="295909">
                <a:moveTo>
                  <a:pt x="0" y="0"/>
                </a:moveTo>
                <a:lnTo>
                  <a:pt x="295645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" name="object 61"/>
          <p:cNvGrpSpPr/>
          <p:nvPr/>
        </p:nvGrpSpPr>
        <p:grpSpPr>
          <a:xfrm>
            <a:off x="6516475" y="5972834"/>
            <a:ext cx="1281430" cy="83185"/>
            <a:chOff x="789569" y="5972833"/>
            <a:chExt cx="1281430" cy="83185"/>
          </a:xfrm>
        </p:grpSpPr>
        <p:sp>
          <p:nvSpPr>
            <p:cNvPr id="62" name="object 62"/>
            <p:cNvSpPr/>
            <p:nvPr/>
          </p:nvSpPr>
          <p:spPr>
            <a:xfrm>
              <a:off x="1732152" y="5974236"/>
              <a:ext cx="339090" cy="0"/>
            </a:xfrm>
            <a:custGeom>
              <a:avLst/>
              <a:gdLst/>
              <a:ahLst/>
              <a:cxnLst/>
              <a:rect l="l" t="t" r="r" b="b"/>
              <a:pathLst>
                <a:path w="339089">
                  <a:moveTo>
                    <a:pt x="0" y="0"/>
                  </a:moveTo>
                  <a:lnTo>
                    <a:pt x="338744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89569" y="6013703"/>
              <a:ext cx="1281430" cy="1905"/>
            </a:xfrm>
            <a:custGeom>
              <a:avLst/>
              <a:gdLst/>
              <a:ahLst/>
              <a:cxnLst/>
              <a:rect l="l" t="t" r="r" b="b"/>
              <a:pathLst>
                <a:path w="1281430" h="1904">
                  <a:moveTo>
                    <a:pt x="0" y="0"/>
                  </a:moveTo>
                  <a:lnTo>
                    <a:pt x="1281328" y="0"/>
                  </a:lnTo>
                </a:path>
                <a:path w="1281430" h="1904">
                  <a:moveTo>
                    <a:pt x="0" y="1403"/>
                  </a:moveTo>
                  <a:lnTo>
                    <a:pt x="1281328" y="1403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89569" y="6054223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6516475" y="6132809"/>
            <a:ext cx="1281430" cy="123189"/>
            <a:chOff x="789569" y="6132808"/>
            <a:chExt cx="1281430" cy="123189"/>
          </a:xfrm>
        </p:grpSpPr>
        <p:sp>
          <p:nvSpPr>
            <p:cNvPr id="66" name="object 66"/>
            <p:cNvSpPr/>
            <p:nvPr/>
          </p:nvSpPr>
          <p:spPr>
            <a:xfrm>
              <a:off x="789569" y="6134211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789569" y="6174204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89569" y="6214187"/>
              <a:ext cx="1281430" cy="40005"/>
            </a:xfrm>
            <a:custGeom>
              <a:avLst/>
              <a:gdLst/>
              <a:ahLst/>
              <a:cxnLst/>
              <a:rect l="l" t="t" r="r" b="b"/>
              <a:pathLst>
                <a:path w="1281430" h="40004">
                  <a:moveTo>
                    <a:pt x="0" y="0"/>
                  </a:moveTo>
                  <a:lnTo>
                    <a:pt x="894895" y="0"/>
                  </a:lnTo>
                </a:path>
                <a:path w="1281430" h="40004">
                  <a:moveTo>
                    <a:pt x="1242989" y="0"/>
                  </a:moveTo>
                  <a:lnTo>
                    <a:pt x="1281328" y="0"/>
                  </a:lnTo>
                </a:path>
                <a:path w="1281430" h="40004">
                  <a:moveTo>
                    <a:pt x="0" y="39993"/>
                  </a:moveTo>
                  <a:lnTo>
                    <a:pt x="894895" y="39993"/>
                  </a:lnTo>
                </a:path>
                <a:path w="1281430" h="40004">
                  <a:moveTo>
                    <a:pt x="1242989" y="39993"/>
                  </a:moveTo>
                  <a:lnTo>
                    <a:pt x="1281328" y="39993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6542144" y="6334168"/>
            <a:ext cx="161290" cy="0"/>
          </a:xfrm>
          <a:custGeom>
            <a:avLst/>
            <a:gdLst/>
            <a:ahLst/>
            <a:cxnLst/>
            <a:rect l="l" t="t" r="r" b="b"/>
            <a:pathLst>
              <a:path w="161290">
                <a:moveTo>
                  <a:pt x="0" y="0"/>
                </a:moveTo>
                <a:lnTo>
                  <a:pt x="160782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755352" y="6334168"/>
            <a:ext cx="153670" cy="0"/>
          </a:xfrm>
          <a:custGeom>
            <a:avLst/>
            <a:gdLst/>
            <a:ahLst/>
            <a:cxnLst/>
            <a:rect l="l" t="t" r="r" b="b"/>
            <a:pathLst>
              <a:path w="153669">
                <a:moveTo>
                  <a:pt x="0" y="0"/>
                </a:moveTo>
                <a:lnTo>
                  <a:pt x="153225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980536" y="6334168"/>
            <a:ext cx="140335" cy="0"/>
          </a:xfrm>
          <a:custGeom>
            <a:avLst/>
            <a:gdLst/>
            <a:ahLst/>
            <a:cxnLst/>
            <a:rect l="l" t="t" r="r" b="b"/>
            <a:pathLst>
              <a:path w="140334">
                <a:moveTo>
                  <a:pt x="0" y="0"/>
                </a:moveTo>
                <a:lnTo>
                  <a:pt x="139750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192244" y="6334168"/>
            <a:ext cx="142240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617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405821" y="6334168"/>
            <a:ext cx="142875" cy="0"/>
          </a:xfrm>
          <a:custGeom>
            <a:avLst/>
            <a:gdLst/>
            <a:ahLst/>
            <a:cxnLst/>
            <a:rect l="l" t="t" r="r" b="b"/>
            <a:pathLst>
              <a:path w="142875">
                <a:moveTo>
                  <a:pt x="0" y="0"/>
                </a:moveTo>
                <a:lnTo>
                  <a:pt x="142354" y="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4"/>
          <p:cNvGrpSpPr/>
          <p:nvPr/>
        </p:nvGrpSpPr>
        <p:grpSpPr>
          <a:xfrm>
            <a:off x="6516475" y="6332766"/>
            <a:ext cx="1281430" cy="123189"/>
            <a:chOff x="789569" y="6332765"/>
            <a:chExt cx="1281430" cy="123189"/>
          </a:xfrm>
        </p:grpSpPr>
        <p:sp>
          <p:nvSpPr>
            <p:cNvPr id="75" name="object 75"/>
            <p:cNvSpPr/>
            <p:nvPr/>
          </p:nvSpPr>
          <p:spPr>
            <a:xfrm>
              <a:off x="1893214" y="6334168"/>
              <a:ext cx="140335" cy="0"/>
            </a:xfrm>
            <a:custGeom>
              <a:avLst/>
              <a:gdLst/>
              <a:ahLst/>
              <a:cxnLst/>
              <a:rect l="l" t="t" r="r" b="b"/>
              <a:pathLst>
                <a:path w="140335">
                  <a:moveTo>
                    <a:pt x="0" y="0"/>
                  </a:moveTo>
                  <a:lnTo>
                    <a:pt x="140220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789569" y="6374163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89569" y="6414156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789569" y="6454150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6516475" y="6532734"/>
            <a:ext cx="1281430" cy="123189"/>
            <a:chOff x="789569" y="6532733"/>
            <a:chExt cx="1281430" cy="123189"/>
          </a:xfrm>
        </p:grpSpPr>
        <p:sp>
          <p:nvSpPr>
            <p:cNvPr id="80" name="object 80"/>
            <p:cNvSpPr/>
            <p:nvPr/>
          </p:nvSpPr>
          <p:spPr>
            <a:xfrm>
              <a:off x="789569" y="6534137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789569" y="6574120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89569" y="6614114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89569" y="6654107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6516475" y="6732693"/>
            <a:ext cx="1281430" cy="123189"/>
            <a:chOff x="789569" y="6732692"/>
            <a:chExt cx="1281430" cy="123189"/>
          </a:xfrm>
        </p:grpSpPr>
        <p:sp>
          <p:nvSpPr>
            <p:cNvPr id="85" name="object 85"/>
            <p:cNvSpPr/>
            <p:nvPr/>
          </p:nvSpPr>
          <p:spPr>
            <a:xfrm>
              <a:off x="789569" y="6734096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89569" y="6774088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789569" y="6814083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89569" y="6854076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6513284" y="5691478"/>
            <a:ext cx="1284605" cy="1205865"/>
            <a:chOff x="786377" y="5691477"/>
            <a:chExt cx="1284605" cy="1205865"/>
          </a:xfrm>
        </p:grpSpPr>
        <p:sp>
          <p:nvSpPr>
            <p:cNvPr id="90" name="object 90"/>
            <p:cNvSpPr/>
            <p:nvPr/>
          </p:nvSpPr>
          <p:spPr>
            <a:xfrm>
              <a:off x="786377" y="5694290"/>
              <a:ext cx="1284605" cy="0"/>
            </a:xfrm>
            <a:custGeom>
              <a:avLst/>
              <a:gdLst/>
              <a:ahLst/>
              <a:cxnLst/>
              <a:rect l="l" t="t" r="r" b="b"/>
              <a:pathLst>
                <a:path w="1284605">
                  <a:moveTo>
                    <a:pt x="0" y="0"/>
                  </a:moveTo>
                  <a:lnTo>
                    <a:pt x="1284516" y="0"/>
                  </a:lnTo>
                </a:path>
              </a:pathLst>
            </a:custGeom>
            <a:ln w="5626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831748" y="5696022"/>
              <a:ext cx="0" cy="1199515"/>
            </a:xfrm>
            <a:custGeom>
              <a:avLst/>
              <a:gdLst/>
              <a:ahLst/>
              <a:cxnLst/>
              <a:rect l="l" t="t" r="r" b="b"/>
              <a:pathLst>
                <a:path h="1199515">
                  <a:moveTo>
                    <a:pt x="0" y="11992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874274" y="5693485"/>
              <a:ext cx="0" cy="1203960"/>
            </a:xfrm>
            <a:custGeom>
              <a:avLst/>
              <a:gdLst/>
              <a:ahLst/>
              <a:cxnLst/>
              <a:rect l="l" t="t" r="r" b="b"/>
              <a:pathLst>
                <a:path h="1203959">
                  <a:moveTo>
                    <a:pt x="0" y="12038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917117" y="5693485"/>
              <a:ext cx="0" cy="1203960"/>
            </a:xfrm>
            <a:custGeom>
              <a:avLst/>
              <a:gdLst/>
              <a:ahLst/>
              <a:cxnLst/>
              <a:rect l="l" t="t" r="r" b="b"/>
              <a:pathLst>
                <a:path h="1203959">
                  <a:moveTo>
                    <a:pt x="0" y="12038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960281" y="5693485"/>
              <a:ext cx="0" cy="1203960"/>
            </a:xfrm>
            <a:custGeom>
              <a:avLst/>
              <a:gdLst/>
              <a:ahLst/>
              <a:cxnLst/>
              <a:rect l="l" t="t" r="r" b="b"/>
              <a:pathLst>
                <a:path h="1203959">
                  <a:moveTo>
                    <a:pt x="0" y="12038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045465" y="5855551"/>
              <a:ext cx="0" cy="1040130"/>
            </a:xfrm>
            <a:custGeom>
              <a:avLst/>
              <a:gdLst/>
              <a:ahLst/>
              <a:cxnLst/>
              <a:rect l="l" t="t" r="r" b="b"/>
              <a:pathLst>
                <a:path h="1040129">
                  <a:moveTo>
                    <a:pt x="0" y="0"/>
                  </a:moveTo>
                  <a:lnTo>
                    <a:pt x="0" y="1039694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" name="object 96"/>
          <p:cNvSpPr/>
          <p:nvPr/>
        </p:nvSpPr>
        <p:spPr>
          <a:xfrm>
            <a:off x="6772371" y="5696023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686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814897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814897" y="5855552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835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857740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857740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900902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00902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729844" y="636551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82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729844" y="5693485"/>
            <a:ext cx="0" cy="612140"/>
          </a:xfrm>
          <a:custGeom>
            <a:avLst/>
            <a:gdLst/>
            <a:ahLst/>
            <a:cxnLst/>
            <a:rect l="l" t="t" r="r" b="b"/>
            <a:pathLst>
              <a:path h="612139">
                <a:moveTo>
                  <a:pt x="0" y="0"/>
                </a:moveTo>
                <a:lnTo>
                  <a:pt x="0" y="61196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985581" y="6014580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0"/>
                </a:moveTo>
                <a:lnTo>
                  <a:pt x="0" y="880664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985581" y="5696023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686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028106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028106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070950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070950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114112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114112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943055" y="636551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82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943055" y="6014581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868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943055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198785" y="6014580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0"/>
                </a:moveTo>
                <a:lnTo>
                  <a:pt x="0" y="880664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198785" y="5696023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686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241317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241317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84155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84155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327324" y="6014581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4">
                <a:moveTo>
                  <a:pt x="0" y="0"/>
                </a:moveTo>
                <a:lnTo>
                  <a:pt x="0" y="88276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327324" y="5855552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835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327324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156265" y="636551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82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156265" y="6014581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868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156265" y="569348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2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413012" y="6291034"/>
            <a:ext cx="0" cy="604520"/>
          </a:xfrm>
          <a:custGeom>
            <a:avLst/>
            <a:gdLst/>
            <a:ahLst/>
            <a:cxnLst/>
            <a:rect l="l" t="t" r="r" b="b"/>
            <a:pathLst>
              <a:path h="604520">
                <a:moveTo>
                  <a:pt x="0" y="0"/>
                </a:moveTo>
                <a:lnTo>
                  <a:pt x="0" y="604211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413012" y="6014581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598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455532" y="6291035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309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455532" y="6014581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598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455532" y="5693486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5">
                <a:moveTo>
                  <a:pt x="0" y="0"/>
                </a:moveTo>
                <a:lnTo>
                  <a:pt x="0" y="238900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498381" y="6291035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309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498381" y="5693485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694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541539" y="6291035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309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541539" y="5693485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694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370481" y="636551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82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370481" y="6014581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868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626908" y="6291034"/>
            <a:ext cx="0" cy="604520"/>
          </a:xfrm>
          <a:custGeom>
            <a:avLst/>
            <a:gdLst/>
            <a:ahLst/>
            <a:cxnLst/>
            <a:rect l="l" t="t" r="r" b="b"/>
            <a:pathLst>
              <a:path h="604520">
                <a:moveTo>
                  <a:pt x="0" y="0"/>
                </a:moveTo>
                <a:lnTo>
                  <a:pt x="0" y="604211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626908" y="5696023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2156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669429" y="6291035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309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669429" y="5693485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694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712279" y="6291035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309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712279" y="5693485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694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755447" y="6291035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309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755447" y="5693485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694"/>
                </a:lnTo>
              </a:path>
            </a:pathLst>
          </a:custGeom>
          <a:ln w="3175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584378" y="636551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823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584378" y="5693485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694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797088" y="6365520"/>
            <a:ext cx="0" cy="531495"/>
          </a:xfrm>
          <a:custGeom>
            <a:avLst/>
            <a:gdLst/>
            <a:ahLst/>
            <a:cxnLst/>
            <a:rect l="l" t="t" r="r" b="b"/>
            <a:pathLst>
              <a:path h="531495">
                <a:moveTo>
                  <a:pt x="0" y="0"/>
                </a:moveTo>
                <a:lnTo>
                  <a:pt x="0" y="531187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797088" y="5693496"/>
            <a:ext cx="0" cy="613410"/>
          </a:xfrm>
          <a:custGeom>
            <a:avLst/>
            <a:gdLst/>
            <a:ahLst/>
            <a:cxnLst/>
            <a:rect l="l" t="t" r="r" b="b"/>
            <a:pathLst>
              <a:path h="613410">
                <a:moveTo>
                  <a:pt x="0" y="0"/>
                </a:moveTo>
                <a:lnTo>
                  <a:pt x="0" y="613158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516475" y="5894249"/>
            <a:ext cx="1281430" cy="0"/>
          </a:xfrm>
          <a:custGeom>
            <a:avLst/>
            <a:gdLst/>
            <a:ahLst/>
            <a:cxnLst/>
            <a:rect l="l" t="t" r="r" b="b"/>
            <a:pathLst>
              <a:path w="1281430">
                <a:moveTo>
                  <a:pt x="0" y="0"/>
                </a:moveTo>
                <a:lnTo>
                  <a:pt x="1281328" y="0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16475" y="6094217"/>
            <a:ext cx="1281430" cy="0"/>
          </a:xfrm>
          <a:custGeom>
            <a:avLst/>
            <a:gdLst/>
            <a:ahLst/>
            <a:cxnLst/>
            <a:rect l="l" t="t" r="r" b="b"/>
            <a:pathLst>
              <a:path w="1281430">
                <a:moveTo>
                  <a:pt x="0" y="0"/>
                </a:moveTo>
                <a:lnTo>
                  <a:pt x="1281328" y="0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16476" y="6294174"/>
            <a:ext cx="1312545" cy="0"/>
          </a:xfrm>
          <a:custGeom>
            <a:avLst/>
            <a:gdLst/>
            <a:ahLst/>
            <a:cxnLst/>
            <a:rect l="l" t="t" r="r" b="b"/>
            <a:pathLst>
              <a:path w="1312545">
                <a:moveTo>
                  <a:pt x="0" y="0"/>
                </a:moveTo>
                <a:lnTo>
                  <a:pt x="1312176" y="0"/>
                </a:lnTo>
              </a:path>
            </a:pathLst>
          </a:custGeom>
          <a:ln w="562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16475" y="6494145"/>
            <a:ext cx="1281430" cy="0"/>
          </a:xfrm>
          <a:custGeom>
            <a:avLst/>
            <a:gdLst/>
            <a:ahLst/>
            <a:cxnLst/>
            <a:rect l="l" t="t" r="r" b="b"/>
            <a:pathLst>
              <a:path w="1281430">
                <a:moveTo>
                  <a:pt x="0" y="0"/>
                </a:moveTo>
                <a:lnTo>
                  <a:pt x="1281328" y="0"/>
                </a:lnTo>
              </a:path>
            </a:pathLst>
          </a:custGeom>
          <a:ln w="562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5" name="object 155"/>
          <p:cNvGrpSpPr/>
          <p:nvPr/>
        </p:nvGrpSpPr>
        <p:grpSpPr>
          <a:xfrm>
            <a:off x="6513316" y="6365519"/>
            <a:ext cx="1284605" cy="532130"/>
            <a:chOff x="786409" y="6365519"/>
            <a:chExt cx="1284605" cy="532130"/>
          </a:xfrm>
        </p:grpSpPr>
        <p:sp>
          <p:nvSpPr>
            <p:cNvPr id="156" name="object 156"/>
            <p:cNvSpPr/>
            <p:nvPr/>
          </p:nvSpPr>
          <p:spPr>
            <a:xfrm>
              <a:off x="789569" y="6694101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30">
                  <a:moveTo>
                    <a:pt x="0" y="0"/>
                  </a:moveTo>
                  <a:lnTo>
                    <a:pt x="1281328" y="0"/>
                  </a:lnTo>
                </a:path>
              </a:pathLst>
            </a:custGeom>
            <a:ln w="5626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789222" y="6365519"/>
              <a:ext cx="0" cy="532130"/>
            </a:xfrm>
            <a:custGeom>
              <a:avLst/>
              <a:gdLst/>
              <a:ahLst/>
              <a:cxnLst/>
              <a:rect l="l" t="t" r="r" b="b"/>
              <a:pathLst>
                <a:path h="532129">
                  <a:moveTo>
                    <a:pt x="0" y="0"/>
                  </a:moveTo>
                  <a:lnTo>
                    <a:pt x="0" y="531823"/>
                  </a:lnTo>
                </a:path>
              </a:pathLst>
            </a:custGeom>
            <a:ln w="562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" name="object 158"/>
          <p:cNvSpPr/>
          <p:nvPr/>
        </p:nvSpPr>
        <p:spPr>
          <a:xfrm>
            <a:off x="6516128" y="5639230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0"/>
                </a:moveTo>
                <a:lnTo>
                  <a:pt x="0" y="666217"/>
                </a:lnTo>
              </a:path>
            </a:pathLst>
          </a:custGeom>
          <a:ln w="562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13607" y="6895027"/>
            <a:ext cx="1286510" cy="0"/>
          </a:xfrm>
          <a:custGeom>
            <a:avLst/>
            <a:gdLst/>
            <a:ahLst/>
            <a:cxnLst/>
            <a:rect l="l" t="t" r="r" b="b"/>
            <a:pathLst>
              <a:path w="1286510">
                <a:moveTo>
                  <a:pt x="0" y="0"/>
                </a:moveTo>
                <a:lnTo>
                  <a:pt x="1286319" y="0"/>
                </a:lnTo>
              </a:path>
            </a:pathLst>
          </a:custGeom>
          <a:ln w="562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504624" y="5605047"/>
            <a:ext cx="24765" cy="58419"/>
          </a:xfrm>
          <a:custGeom>
            <a:avLst/>
            <a:gdLst/>
            <a:ahLst/>
            <a:cxnLst/>
            <a:rect l="l" t="t" r="r" b="b"/>
            <a:pathLst>
              <a:path w="24765" h="58420">
                <a:moveTo>
                  <a:pt x="12204" y="0"/>
                </a:moveTo>
                <a:lnTo>
                  <a:pt x="0" y="58204"/>
                </a:lnTo>
                <a:lnTo>
                  <a:pt x="24320" y="58204"/>
                </a:lnTo>
                <a:lnTo>
                  <a:pt x="1220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815088" y="6280749"/>
            <a:ext cx="58419" cy="24765"/>
          </a:xfrm>
          <a:custGeom>
            <a:avLst/>
            <a:gdLst/>
            <a:ahLst/>
            <a:cxnLst/>
            <a:rect l="l" t="t" r="r" b="b"/>
            <a:pathLst>
              <a:path w="58419" h="24764">
                <a:moveTo>
                  <a:pt x="0" y="0"/>
                </a:moveTo>
                <a:lnTo>
                  <a:pt x="0" y="24295"/>
                </a:lnTo>
                <a:lnTo>
                  <a:pt x="58216" y="1220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" name="object 162"/>
          <p:cNvGrpSpPr/>
          <p:nvPr/>
        </p:nvGrpSpPr>
        <p:grpSpPr>
          <a:xfrm>
            <a:off x="6489732" y="5692666"/>
            <a:ext cx="1139825" cy="1205230"/>
            <a:chOff x="762825" y="5692666"/>
            <a:chExt cx="1139825" cy="1205230"/>
          </a:xfrm>
        </p:grpSpPr>
        <p:sp>
          <p:nvSpPr>
            <p:cNvPr id="163" name="object 163"/>
            <p:cNvSpPr/>
            <p:nvPr/>
          </p:nvSpPr>
          <p:spPr>
            <a:xfrm>
              <a:off x="790975" y="5696882"/>
              <a:ext cx="1064895" cy="1196975"/>
            </a:xfrm>
            <a:custGeom>
              <a:avLst/>
              <a:gdLst/>
              <a:ahLst/>
              <a:cxnLst/>
              <a:rect l="l" t="t" r="r" b="b"/>
              <a:pathLst>
                <a:path w="1064895" h="1196975">
                  <a:moveTo>
                    <a:pt x="0" y="0"/>
                  </a:moveTo>
                  <a:lnTo>
                    <a:pt x="83580" y="115573"/>
                  </a:lnTo>
                  <a:lnTo>
                    <a:pt x="133481" y="183829"/>
                  </a:lnTo>
                  <a:lnTo>
                    <a:pt x="169540" y="231525"/>
                  </a:lnTo>
                  <a:lnTo>
                    <a:pt x="211594" y="285419"/>
                  </a:lnTo>
                  <a:lnTo>
                    <a:pt x="258345" y="345009"/>
                  </a:lnTo>
                  <a:lnTo>
                    <a:pt x="294022" y="390431"/>
                  </a:lnTo>
                  <a:lnTo>
                    <a:pt x="324777" y="429539"/>
                  </a:lnTo>
                  <a:lnTo>
                    <a:pt x="388329" y="504130"/>
                  </a:lnTo>
                  <a:lnTo>
                    <a:pt x="424526" y="546495"/>
                  </a:lnTo>
                  <a:lnTo>
                    <a:pt x="468896" y="597547"/>
                  </a:lnTo>
                  <a:lnTo>
                    <a:pt x="500197" y="633294"/>
                  </a:lnTo>
                  <a:lnTo>
                    <a:pt x="542333" y="678859"/>
                  </a:lnTo>
                  <a:lnTo>
                    <a:pt x="587237" y="726514"/>
                  </a:lnTo>
                  <a:lnTo>
                    <a:pt x="626843" y="768534"/>
                  </a:lnTo>
                  <a:lnTo>
                    <a:pt x="653084" y="797191"/>
                  </a:lnTo>
                  <a:lnTo>
                    <a:pt x="706511" y="853414"/>
                  </a:lnTo>
                  <a:lnTo>
                    <a:pt x="745088" y="892435"/>
                  </a:lnTo>
                  <a:lnTo>
                    <a:pt x="785247" y="932510"/>
                  </a:lnTo>
                  <a:lnTo>
                    <a:pt x="822243" y="968975"/>
                  </a:lnTo>
                  <a:lnTo>
                    <a:pt x="851331" y="997165"/>
                  </a:lnTo>
                  <a:lnTo>
                    <a:pt x="894397" y="1037665"/>
                  </a:lnTo>
                  <a:lnTo>
                    <a:pt x="966530" y="1105144"/>
                  </a:lnTo>
                  <a:lnTo>
                    <a:pt x="1034315" y="1168465"/>
                  </a:lnTo>
                  <a:lnTo>
                    <a:pt x="1064336" y="1196492"/>
                  </a:lnTo>
                </a:path>
              </a:pathLst>
            </a:custGeom>
            <a:ln w="8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791678" y="5894424"/>
              <a:ext cx="1106805" cy="843280"/>
            </a:xfrm>
            <a:custGeom>
              <a:avLst/>
              <a:gdLst/>
              <a:ahLst/>
              <a:cxnLst/>
              <a:rect l="l" t="t" r="r" b="b"/>
              <a:pathLst>
                <a:path w="1106805" h="843279">
                  <a:moveTo>
                    <a:pt x="0" y="0"/>
                  </a:moveTo>
                  <a:lnTo>
                    <a:pt x="121408" y="110704"/>
                  </a:lnTo>
                  <a:lnTo>
                    <a:pt x="188312" y="171257"/>
                  </a:lnTo>
                  <a:lnTo>
                    <a:pt x="224503" y="202948"/>
                  </a:lnTo>
                  <a:lnTo>
                    <a:pt x="285392" y="252892"/>
                  </a:lnTo>
                  <a:lnTo>
                    <a:pt x="324506" y="284898"/>
                  </a:lnTo>
                  <a:lnTo>
                    <a:pt x="368478" y="320651"/>
                  </a:lnTo>
                  <a:lnTo>
                    <a:pt x="414675" y="357720"/>
                  </a:lnTo>
                  <a:lnTo>
                    <a:pt x="460463" y="393674"/>
                  </a:lnTo>
                  <a:lnTo>
                    <a:pt x="514740" y="435513"/>
                  </a:lnTo>
                  <a:lnTo>
                    <a:pt x="564070" y="473200"/>
                  </a:lnTo>
                  <a:lnTo>
                    <a:pt x="605885" y="504693"/>
                  </a:lnTo>
                  <a:lnTo>
                    <a:pt x="637616" y="527951"/>
                  </a:lnTo>
                  <a:lnTo>
                    <a:pt x="669474" y="550462"/>
                  </a:lnTo>
                  <a:lnTo>
                    <a:pt x="716856" y="583703"/>
                  </a:lnTo>
                  <a:lnTo>
                    <a:pt x="769468" y="620522"/>
                  </a:lnTo>
                  <a:lnTo>
                    <a:pt x="817017" y="653764"/>
                  </a:lnTo>
                  <a:lnTo>
                    <a:pt x="849210" y="676275"/>
                  </a:lnTo>
                  <a:lnTo>
                    <a:pt x="929355" y="729004"/>
                  </a:lnTo>
                  <a:lnTo>
                    <a:pt x="987353" y="766440"/>
                  </a:lnTo>
                  <a:lnTo>
                    <a:pt x="1043242" y="802353"/>
                  </a:lnTo>
                  <a:lnTo>
                    <a:pt x="1086477" y="830065"/>
                  </a:lnTo>
                  <a:lnTo>
                    <a:pt x="1106512" y="842899"/>
                  </a:lnTo>
                </a:path>
              </a:pathLst>
            </a:custGeom>
            <a:ln w="8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773356" y="6301843"/>
              <a:ext cx="1066800" cy="377825"/>
            </a:xfrm>
            <a:custGeom>
              <a:avLst/>
              <a:gdLst/>
              <a:ahLst/>
              <a:cxnLst/>
              <a:rect l="l" t="t" r="r" b="b"/>
              <a:pathLst>
                <a:path w="1066800" h="377825">
                  <a:moveTo>
                    <a:pt x="0" y="377825"/>
                  </a:moveTo>
                  <a:lnTo>
                    <a:pt x="1065466" y="377825"/>
                  </a:lnTo>
                  <a:lnTo>
                    <a:pt x="1066482" y="0"/>
                  </a:lnTo>
                </a:path>
              </a:pathLst>
            </a:custGeom>
            <a:ln w="17716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762812" y="6305448"/>
              <a:ext cx="1130935" cy="60325"/>
            </a:xfrm>
            <a:custGeom>
              <a:avLst/>
              <a:gdLst/>
              <a:ahLst/>
              <a:cxnLst/>
              <a:rect l="l" t="t" r="r" b="b"/>
              <a:pathLst>
                <a:path w="1130935" h="60325">
                  <a:moveTo>
                    <a:pt x="52412" y="0"/>
                  </a:moveTo>
                  <a:lnTo>
                    <a:pt x="0" y="0"/>
                  </a:lnTo>
                  <a:lnTo>
                    <a:pt x="0" y="60071"/>
                  </a:lnTo>
                  <a:lnTo>
                    <a:pt x="52412" y="60071"/>
                  </a:lnTo>
                  <a:lnTo>
                    <a:pt x="52412" y="0"/>
                  </a:lnTo>
                  <a:close/>
                </a:path>
                <a:path w="1130935" h="60325">
                  <a:moveTo>
                    <a:pt x="265633" y="0"/>
                  </a:moveTo>
                  <a:lnTo>
                    <a:pt x="213207" y="0"/>
                  </a:lnTo>
                  <a:lnTo>
                    <a:pt x="213207" y="60071"/>
                  </a:lnTo>
                  <a:lnTo>
                    <a:pt x="265633" y="60071"/>
                  </a:lnTo>
                  <a:lnTo>
                    <a:pt x="265633" y="0"/>
                  </a:lnTo>
                  <a:close/>
                </a:path>
                <a:path w="1130935" h="60325">
                  <a:moveTo>
                    <a:pt x="490816" y="0"/>
                  </a:moveTo>
                  <a:lnTo>
                    <a:pt x="418858" y="0"/>
                  </a:lnTo>
                  <a:lnTo>
                    <a:pt x="418858" y="60071"/>
                  </a:lnTo>
                  <a:lnTo>
                    <a:pt x="490816" y="60071"/>
                  </a:lnTo>
                  <a:lnTo>
                    <a:pt x="490816" y="0"/>
                  </a:lnTo>
                  <a:close/>
                </a:path>
                <a:path w="1130935" h="60325">
                  <a:moveTo>
                    <a:pt x="702525" y="0"/>
                  </a:moveTo>
                  <a:lnTo>
                    <a:pt x="630567" y="0"/>
                  </a:lnTo>
                  <a:lnTo>
                    <a:pt x="630567" y="60071"/>
                  </a:lnTo>
                  <a:lnTo>
                    <a:pt x="702525" y="60071"/>
                  </a:lnTo>
                  <a:lnTo>
                    <a:pt x="702525" y="0"/>
                  </a:lnTo>
                  <a:close/>
                </a:path>
                <a:path w="1130935" h="60325">
                  <a:moveTo>
                    <a:pt x="916101" y="0"/>
                  </a:moveTo>
                  <a:lnTo>
                    <a:pt x="844143" y="0"/>
                  </a:lnTo>
                  <a:lnTo>
                    <a:pt x="844143" y="60071"/>
                  </a:lnTo>
                  <a:lnTo>
                    <a:pt x="916101" y="60071"/>
                  </a:lnTo>
                  <a:lnTo>
                    <a:pt x="916101" y="0"/>
                  </a:lnTo>
                  <a:close/>
                </a:path>
                <a:path w="1130935" h="60325">
                  <a:moveTo>
                    <a:pt x="1130401" y="0"/>
                  </a:moveTo>
                  <a:lnTo>
                    <a:pt x="1058456" y="0"/>
                  </a:lnTo>
                  <a:lnTo>
                    <a:pt x="1058456" y="60071"/>
                  </a:lnTo>
                  <a:lnTo>
                    <a:pt x="1130401" y="60071"/>
                  </a:lnTo>
                  <a:lnTo>
                    <a:pt x="11304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" name="object 167"/>
          <p:cNvSpPr/>
          <p:nvPr/>
        </p:nvSpPr>
        <p:spPr>
          <a:xfrm>
            <a:off x="7760341" y="6306655"/>
            <a:ext cx="72390" cy="59055"/>
          </a:xfrm>
          <a:custGeom>
            <a:avLst/>
            <a:gdLst/>
            <a:ahLst/>
            <a:cxnLst/>
            <a:rect l="l" t="t" r="r" b="b"/>
            <a:pathLst>
              <a:path w="72389" h="59054">
                <a:moveTo>
                  <a:pt x="71945" y="0"/>
                </a:moveTo>
                <a:lnTo>
                  <a:pt x="0" y="0"/>
                </a:lnTo>
                <a:lnTo>
                  <a:pt x="0" y="58864"/>
                </a:lnTo>
                <a:lnTo>
                  <a:pt x="71945" y="58864"/>
                </a:lnTo>
                <a:lnTo>
                  <a:pt x="7194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812121" y="5932385"/>
            <a:ext cx="647065" cy="82550"/>
          </a:xfrm>
          <a:custGeom>
            <a:avLst/>
            <a:gdLst/>
            <a:ahLst/>
            <a:cxnLst/>
            <a:rect l="l" t="t" r="r" b="b"/>
            <a:pathLst>
              <a:path w="647064" h="82550">
                <a:moveTo>
                  <a:pt x="646938" y="0"/>
                </a:moveTo>
                <a:lnTo>
                  <a:pt x="0" y="0"/>
                </a:lnTo>
                <a:lnTo>
                  <a:pt x="0" y="82194"/>
                </a:lnTo>
                <a:lnTo>
                  <a:pt x="646938" y="82194"/>
                </a:lnTo>
                <a:lnTo>
                  <a:pt x="6469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770579" y="5772709"/>
            <a:ext cx="561340" cy="83185"/>
          </a:xfrm>
          <a:custGeom>
            <a:avLst/>
            <a:gdLst/>
            <a:ahLst/>
            <a:cxnLst/>
            <a:rect l="l" t="t" r="r" b="b"/>
            <a:pathLst>
              <a:path w="561340" h="83185">
                <a:moveTo>
                  <a:pt x="560832" y="0"/>
                </a:moveTo>
                <a:lnTo>
                  <a:pt x="0" y="0"/>
                </a:lnTo>
                <a:lnTo>
                  <a:pt x="0" y="82842"/>
                </a:lnTo>
                <a:lnTo>
                  <a:pt x="560832" y="82842"/>
                </a:lnTo>
                <a:lnTo>
                  <a:pt x="56083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411371" y="6208180"/>
            <a:ext cx="348615" cy="83185"/>
          </a:xfrm>
          <a:custGeom>
            <a:avLst/>
            <a:gdLst/>
            <a:ahLst/>
            <a:cxnLst/>
            <a:rect l="l" t="t" r="r" b="b"/>
            <a:pathLst>
              <a:path w="348614" h="83185">
                <a:moveTo>
                  <a:pt x="348094" y="0"/>
                </a:moveTo>
                <a:lnTo>
                  <a:pt x="0" y="0"/>
                </a:lnTo>
                <a:lnTo>
                  <a:pt x="0" y="82854"/>
                </a:lnTo>
                <a:lnTo>
                  <a:pt x="348094" y="82854"/>
                </a:lnTo>
                <a:lnTo>
                  <a:pt x="34809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694096" y="5855547"/>
            <a:ext cx="636270" cy="46355"/>
          </a:xfrm>
          <a:custGeom>
            <a:avLst/>
            <a:gdLst/>
            <a:ahLst/>
            <a:cxnLst/>
            <a:rect l="l" t="t" r="r" b="b"/>
            <a:pathLst>
              <a:path w="636269" h="46354">
                <a:moveTo>
                  <a:pt x="0" y="46139"/>
                </a:moveTo>
                <a:lnTo>
                  <a:pt x="76479" y="0"/>
                </a:lnTo>
                <a:lnTo>
                  <a:pt x="63602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29718" y="6013861"/>
            <a:ext cx="87630" cy="50800"/>
          </a:xfrm>
          <a:custGeom>
            <a:avLst/>
            <a:gdLst/>
            <a:ahLst/>
            <a:cxnLst/>
            <a:rect l="l" t="t" r="r" b="b"/>
            <a:pathLst>
              <a:path w="87630" h="50800">
                <a:moveTo>
                  <a:pt x="0" y="50457"/>
                </a:moveTo>
                <a:lnTo>
                  <a:pt x="87147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679649" y="5886372"/>
            <a:ext cx="32384" cy="24765"/>
          </a:xfrm>
          <a:custGeom>
            <a:avLst/>
            <a:gdLst/>
            <a:ahLst/>
            <a:cxnLst/>
            <a:rect l="l" t="t" r="r" b="b"/>
            <a:pathLst>
              <a:path w="32384" h="24764">
                <a:moveTo>
                  <a:pt x="22555" y="0"/>
                </a:moveTo>
                <a:lnTo>
                  <a:pt x="0" y="24638"/>
                </a:lnTo>
                <a:lnTo>
                  <a:pt x="31889" y="14643"/>
                </a:lnTo>
                <a:lnTo>
                  <a:pt x="2255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719017" y="6047588"/>
            <a:ext cx="32384" cy="24765"/>
          </a:xfrm>
          <a:custGeom>
            <a:avLst/>
            <a:gdLst/>
            <a:ahLst/>
            <a:cxnLst/>
            <a:rect l="l" t="t" r="r" b="b"/>
            <a:pathLst>
              <a:path w="32384" h="24764">
                <a:moveTo>
                  <a:pt x="22555" y="0"/>
                </a:moveTo>
                <a:lnTo>
                  <a:pt x="0" y="24638"/>
                </a:lnTo>
                <a:lnTo>
                  <a:pt x="31889" y="14643"/>
                </a:lnTo>
                <a:lnTo>
                  <a:pt x="2255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813721" y="6014580"/>
            <a:ext cx="645160" cy="0"/>
          </a:xfrm>
          <a:custGeom>
            <a:avLst/>
            <a:gdLst/>
            <a:ahLst/>
            <a:cxnLst/>
            <a:rect l="l" t="t" r="r" b="b"/>
            <a:pathLst>
              <a:path w="645160">
                <a:moveTo>
                  <a:pt x="0" y="0"/>
                </a:moveTo>
                <a:lnTo>
                  <a:pt x="645020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460809" y="8125122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460809" y="8066434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460809" y="8007746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60809" y="7949058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460809" y="7890371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5892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460809" y="7831683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460809" y="7772996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460809" y="7714308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460809" y="7655619"/>
            <a:ext cx="1195705" cy="0"/>
          </a:xfrm>
          <a:custGeom>
            <a:avLst/>
            <a:gdLst/>
            <a:ahLst/>
            <a:cxnLst/>
            <a:rect l="l" t="t" r="r" b="b"/>
            <a:pathLst>
              <a:path w="1195705">
                <a:moveTo>
                  <a:pt x="0" y="0"/>
                </a:moveTo>
                <a:lnTo>
                  <a:pt x="119547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5" name="object 185"/>
          <p:cNvGrpSpPr/>
          <p:nvPr/>
        </p:nvGrpSpPr>
        <p:grpSpPr>
          <a:xfrm>
            <a:off x="6449815" y="7504126"/>
            <a:ext cx="1300480" cy="692150"/>
            <a:chOff x="722909" y="7504126"/>
            <a:chExt cx="1300480" cy="692150"/>
          </a:xfrm>
        </p:grpSpPr>
        <p:sp>
          <p:nvSpPr>
            <p:cNvPr id="186" name="object 186"/>
            <p:cNvSpPr/>
            <p:nvPr/>
          </p:nvSpPr>
          <p:spPr>
            <a:xfrm>
              <a:off x="733902" y="7596932"/>
              <a:ext cx="1195705" cy="0"/>
            </a:xfrm>
            <a:custGeom>
              <a:avLst/>
              <a:gdLst/>
              <a:ahLst/>
              <a:cxnLst/>
              <a:rect l="l" t="t" r="r" b="b"/>
              <a:pathLst>
                <a:path w="1195705">
                  <a:moveTo>
                    <a:pt x="0" y="0"/>
                  </a:moveTo>
                  <a:lnTo>
                    <a:pt x="1195476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735241" y="7542857"/>
              <a:ext cx="0" cy="641985"/>
            </a:xfrm>
            <a:custGeom>
              <a:avLst/>
              <a:gdLst/>
              <a:ahLst/>
              <a:cxnLst/>
              <a:rect l="l" t="t" r="r" b="b"/>
              <a:pathLst>
                <a:path h="641984">
                  <a:moveTo>
                    <a:pt x="0" y="641413"/>
                  </a:moveTo>
                  <a:lnTo>
                    <a:pt x="0" y="0"/>
                  </a:lnTo>
                </a:path>
              </a:pathLst>
            </a:custGeom>
            <a:ln w="58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854508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973772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1093038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1212303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1331569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5892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1450835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1570101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1689365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1808632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1927896" y="7595638"/>
              <a:ext cx="0" cy="588645"/>
            </a:xfrm>
            <a:custGeom>
              <a:avLst/>
              <a:gdLst/>
              <a:ahLst/>
              <a:cxnLst/>
              <a:rect l="l" t="t" r="r" b="b"/>
              <a:pathLst>
                <a:path h="588645">
                  <a:moveTo>
                    <a:pt x="0" y="5886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722909" y="7504137"/>
              <a:ext cx="1300480" cy="692150"/>
            </a:xfrm>
            <a:custGeom>
              <a:avLst/>
              <a:gdLst/>
              <a:ahLst/>
              <a:cxnLst/>
              <a:rect l="l" t="t" r="r" b="b"/>
              <a:pathLst>
                <a:path w="1300480" h="692150">
                  <a:moveTo>
                    <a:pt x="25476" y="61023"/>
                  </a:moveTo>
                  <a:lnTo>
                    <a:pt x="12788" y="0"/>
                  </a:lnTo>
                  <a:lnTo>
                    <a:pt x="0" y="61023"/>
                  </a:lnTo>
                  <a:lnTo>
                    <a:pt x="25476" y="61023"/>
                  </a:lnTo>
                  <a:close/>
                </a:path>
                <a:path w="1300480" h="692150">
                  <a:moveTo>
                    <a:pt x="1300099" y="679272"/>
                  </a:moveTo>
                  <a:lnTo>
                    <a:pt x="1239075" y="666483"/>
                  </a:lnTo>
                  <a:lnTo>
                    <a:pt x="1239075" y="691959"/>
                  </a:lnTo>
                  <a:lnTo>
                    <a:pt x="1300099" y="6792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732566" y="8183808"/>
              <a:ext cx="1257935" cy="0"/>
            </a:xfrm>
            <a:custGeom>
              <a:avLst/>
              <a:gdLst/>
              <a:ahLst/>
              <a:cxnLst/>
              <a:rect l="l" t="t" r="r" b="b"/>
              <a:pathLst>
                <a:path w="1257935">
                  <a:moveTo>
                    <a:pt x="0" y="0"/>
                  </a:moveTo>
                  <a:lnTo>
                    <a:pt x="1257363" y="0"/>
                  </a:lnTo>
                </a:path>
              </a:pathLst>
            </a:custGeom>
            <a:ln w="58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737016" y="7594526"/>
              <a:ext cx="1189990" cy="356870"/>
            </a:xfrm>
            <a:custGeom>
              <a:avLst/>
              <a:gdLst/>
              <a:ahLst/>
              <a:cxnLst/>
              <a:rect l="l" t="t" r="r" b="b"/>
              <a:pathLst>
                <a:path w="1189989" h="356870">
                  <a:moveTo>
                    <a:pt x="0" y="0"/>
                  </a:moveTo>
                  <a:lnTo>
                    <a:pt x="116763" y="0"/>
                  </a:lnTo>
                  <a:lnTo>
                    <a:pt x="714717" y="356717"/>
                  </a:lnTo>
                  <a:lnTo>
                    <a:pt x="1189482" y="356717"/>
                  </a:lnTo>
                </a:path>
              </a:pathLst>
            </a:custGeom>
            <a:ln w="883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1" name="object 201"/>
          <p:cNvGrpSpPr/>
          <p:nvPr/>
        </p:nvGrpSpPr>
        <p:grpSpPr>
          <a:xfrm>
            <a:off x="9822828" y="4129181"/>
            <a:ext cx="16510" cy="99695"/>
            <a:chOff x="4095922" y="4129180"/>
            <a:chExt cx="16510" cy="99695"/>
          </a:xfrm>
        </p:grpSpPr>
        <p:sp>
          <p:nvSpPr>
            <p:cNvPr id="202" name="object 202"/>
            <p:cNvSpPr/>
            <p:nvPr/>
          </p:nvSpPr>
          <p:spPr>
            <a:xfrm>
              <a:off x="4095922" y="4212665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34" y="0"/>
                  </a:moveTo>
                  <a:lnTo>
                    <a:pt x="3619" y="0"/>
                  </a:lnTo>
                  <a:lnTo>
                    <a:pt x="0" y="3581"/>
                  </a:lnTo>
                  <a:lnTo>
                    <a:pt x="0" y="12509"/>
                  </a:lnTo>
                  <a:lnTo>
                    <a:pt x="3619" y="16128"/>
                  </a:lnTo>
                  <a:lnTo>
                    <a:pt x="8077" y="16128"/>
                  </a:lnTo>
                  <a:lnTo>
                    <a:pt x="12534" y="16128"/>
                  </a:lnTo>
                  <a:lnTo>
                    <a:pt x="16154" y="12509"/>
                  </a:lnTo>
                  <a:lnTo>
                    <a:pt x="16154" y="3581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104000" y="4129180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63944"/>
                  </a:moveTo>
                  <a:lnTo>
                    <a:pt x="0" y="0"/>
                  </a:lnTo>
                </a:path>
              </a:pathLst>
            </a:custGeom>
            <a:ln w="40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095922" y="4185038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34" y="0"/>
                  </a:moveTo>
                  <a:lnTo>
                    <a:pt x="8077" y="0"/>
                  </a:lnTo>
                  <a:lnTo>
                    <a:pt x="3619" y="0"/>
                  </a:lnTo>
                  <a:lnTo>
                    <a:pt x="0" y="3619"/>
                  </a:lnTo>
                  <a:lnTo>
                    <a:pt x="0" y="12547"/>
                  </a:lnTo>
                  <a:lnTo>
                    <a:pt x="3619" y="16129"/>
                  </a:lnTo>
                  <a:lnTo>
                    <a:pt x="12534" y="16129"/>
                  </a:lnTo>
                  <a:lnTo>
                    <a:pt x="16154" y="12547"/>
                  </a:lnTo>
                  <a:lnTo>
                    <a:pt x="16154" y="3619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5" name="object 205"/>
          <p:cNvGrpSpPr/>
          <p:nvPr/>
        </p:nvGrpSpPr>
        <p:grpSpPr>
          <a:xfrm>
            <a:off x="9822828" y="3173854"/>
            <a:ext cx="16510" cy="155575"/>
            <a:chOff x="4095922" y="3173853"/>
            <a:chExt cx="16510" cy="155575"/>
          </a:xfrm>
        </p:grpSpPr>
        <p:sp>
          <p:nvSpPr>
            <p:cNvPr id="206" name="object 206"/>
            <p:cNvSpPr/>
            <p:nvPr/>
          </p:nvSpPr>
          <p:spPr>
            <a:xfrm>
              <a:off x="4104000" y="3265380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40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095922" y="3257338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34" y="0"/>
                  </a:moveTo>
                  <a:lnTo>
                    <a:pt x="3619" y="0"/>
                  </a:lnTo>
                  <a:lnTo>
                    <a:pt x="0" y="3581"/>
                  </a:lnTo>
                  <a:lnTo>
                    <a:pt x="0" y="12509"/>
                  </a:lnTo>
                  <a:lnTo>
                    <a:pt x="3619" y="16128"/>
                  </a:lnTo>
                  <a:lnTo>
                    <a:pt x="8077" y="16128"/>
                  </a:lnTo>
                  <a:lnTo>
                    <a:pt x="12534" y="16128"/>
                  </a:lnTo>
                  <a:lnTo>
                    <a:pt x="16154" y="12509"/>
                  </a:lnTo>
                  <a:lnTo>
                    <a:pt x="16154" y="3581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104000" y="3173853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63944"/>
                  </a:moveTo>
                  <a:lnTo>
                    <a:pt x="0" y="0"/>
                  </a:lnTo>
                </a:path>
              </a:pathLst>
            </a:custGeom>
            <a:ln w="40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095922" y="322971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34" y="0"/>
                  </a:moveTo>
                  <a:lnTo>
                    <a:pt x="8077" y="0"/>
                  </a:lnTo>
                  <a:lnTo>
                    <a:pt x="3619" y="0"/>
                  </a:lnTo>
                  <a:lnTo>
                    <a:pt x="0" y="3619"/>
                  </a:lnTo>
                  <a:lnTo>
                    <a:pt x="0" y="12547"/>
                  </a:lnTo>
                  <a:lnTo>
                    <a:pt x="3619" y="16129"/>
                  </a:lnTo>
                  <a:lnTo>
                    <a:pt x="12534" y="16129"/>
                  </a:lnTo>
                  <a:lnTo>
                    <a:pt x="16154" y="12547"/>
                  </a:lnTo>
                  <a:lnTo>
                    <a:pt x="16154" y="3619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" name="object 210"/>
          <p:cNvGrpSpPr/>
          <p:nvPr/>
        </p:nvGrpSpPr>
        <p:grpSpPr>
          <a:xfrm>
            <a:off x="9822828" y="4728909"/>
            <a:ext cx="16510" cy="155575"/>
            <a:chOff x="4095922" y="4728908"/>
            <a:chExt cx="16510" cy="155575"/>
          </a:xfrm>
        </p:grpSpPr>
        <p:sp>
          <p:nvSpPr>
            <p:cNvPr id="211" name="object 211"/>
            <p:cNvSpPr/>
            <p:nvPr/>
          </p:nvSpPr>
          <p:spPr>
            <a:xfrm>
              <a:off x="4104000" y="4820436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40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095922" y="481239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34" y="0"/>
                  </a:moveTo>
                  <a:lnTo>
                    <a:pt x="3619" y="0"/>
                  </a:lnTo>
                  <a:lnTo>
                    <a:pt x="0" y="3581"/>
                  </a:lnTo>
                  <a:lnTo>
                    <a:pt x="0" y="12509"/>
                  </a:lnTo>
                  <a:lnTo>
                    <a:pt x="3619" y="16128"/>
                  </a:lnTo>
                  <a:lnTo>
                    <a:pt x="8077" y="16128"/>
                  </a:lnTo>
                  <a:lnTo>
                    <a:pt x="12534" y="16128"/>
                  </a:lnTo>
                  <a:lnTo>
                    <a:pt x="16154" y="12509"/>
                  </a:lnTo>
                  <a:lnTo>
                    <a:pt x="16154" y="3581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104000" y="4728908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63944"/>
                  </a:moveTo>
                  <a:lnTo>
                    <a:pt x="0" y="0"/>
                  </a:lnTo>
                </a:path>
              </a:pathLst>
            </a:custGeom>
            <a:ln w="40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95922" y="478476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34" y="0"/>
                  </a:moveTo>
                  <a:lnTo>
                    <a:pt x="8077" y="0"/>
                  </a:lnTo>
                  <a:lnTo>
                    <a:pt x="3619" y="0"/>
                  </a:lnTo>
                  <a:lnTo>
                    <a:pt x="0" y="3619"/>
                  </a:lnTo>
                  <a:lnTo>
                    <a:pt x="0" y="12547"/>
                  </a:lnTo>
                  <a:lnTo>
                    <a:pt x="3619" y="16129"/>
                  </a:lnTo>
                  <a:lnTo>
                    <a:pt x="12534" y="16129"/>
                  </a:lnTo>
                  <a:lnTo>
                    <a:pt x="16154" y="12547"/>
                  </a:lnTo>
                  <a:lnTo>
                    <a:pt x="16154" y="3619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5" name="object 215"/>
          <p:cNvSpPr/>
          <p:nvPr/>
        </p:nvSpPr>
        <p:spPr>
          <a:xfrm>
            <a:off x="9822821" y="5816105"/>
            <a:ext cx="16510" cy="43815"/>
          </a:xfrm>
          <a:custGeom>
            <a:avLst/>
            <a:gdLst/>
            <a:ahLst/>
            <a:cxnLst/>
            <a:rect l="l" t="t" r="r" b="b"/>
            <a:pathLst>
              <a:path w="16510" h="43814">
                <a:moveTo>
                  <a:pt x="16154" y="31203"/>
                </a:moveTo>
                <a:lnTo>
                  <a:pt x="12534" y="27622"/>
                </a:lnTo>
                <a:lnTo>
                  <a:pt x="3619" y="27622"/>
                </a:lnTo>
                <a:lnTo>
                  <a:pt x="0" y="31203"/>
                </a:lnTo>
                <a:lnTo>
                  <a:pt x="0" y="40132"/>
                </a:lnTo>
                <a:lnTo>
                  <a:pt x="3619" y="43751"/>
                </a:lnTo>
                <a:lnTo>
                  <a:pt x="8077" y="43751"/>
                </a:lnTo>
                <a:lnTo>
                  <a:pt x="12534" y="43751"/>
                </a:lnTo>
                <a:lnTo>
                  <a:pt x="16154" y="40132"/>
                </a:lnTo>
                <a:lnTo>
                  <a:pt x="16154" y="31203"/>
                </a:lnTo>
                <a:close/>
              </a:path>
              <a:path w="16510" h="43814">
                <a:moveTo>
                  <a:pt x="16154" y="3619"/>
                </a:moveTo>
                <a:lnTo>
                  <a:pt x="12534" y="0"/>
                </a:lnTo>
                <a:lnTo>
                  <a:pt x="8077" y="0"/>
                </a:lnTo>
                <a:lnTo>
                  <a:pt x="3619" y="0"/>
                </a:lnTo>
                <a:lnTo>
                  <a:pt x="0" y="3619"/>
                </a:lnTo>
                <a:lnTo>
                  <a:pt x="0" y="12547"/>
                </a:lnTo>
                <a:lnTo>
                  <a:pt x="3619" y="16129"/>
                </a:lnTo>
                <a:lnTo>
                  <a:pt x="12534" y="16129"/>
                </a:lnTo>
                <a:lnTo>
                  <a:pt x="16154" y="12547"/>
                </a:lnTo>
                <a:lnTo>
                  <a:pt x="16154" y="361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6" name="object 216"/>
          <p:cNvGrpSpPr/>
          <p:nvPr/>
        </p:nvGrpSpPr>
        <p:grpSpPr>
          <a:xfrm>
            <a:off x="9118105" y="6910085"/>
            <a:ext cx="16510" cy="155575"/>
            <a:chOff x="3391199" y="6910084"/>
            <a:chExt cx="16510" cy="155575"/>
          </a:xfrm>
        </p:grpSpPr>
        <p:sp>
          <p:nvSpPr>
            <p:cNvPr id="217" name="object 217"/>
            <p:cNvSpPr/>
            <p:nvPr/>
          </p:nvSpPr>
          <p:spPr>
            <a:xfrm>
              <a:off x="3399276" y="7001612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4">
                  <a:moveTo>
                    <a:pt x="0" y="0"/>
                  </a:moveTo>
                  <a:lnTo>
                    <a:pt x="0" y="63944"/>
                  </a:lnTo>
                </a:path>
              </a:pathLst>
            </a:custGeom>
            <a:ln w="40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91199" y="6993569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534" y="0"/>
                  </a:moveTo>
                  <a:lnTo>
                    <a:pt x="3619" y="0"/>
                  </a:lnTo>
                  <a:lnTo>
                    <a:pt x="0" y="3581"/>
                  </a:lnTo>
                  <a:lnTo>
                    <a:pt x="0" y="12509"/>
                  </a:lnTo>
                  <a:lnTo>
                    <a:pt x="3619" y="16128"/>
                  </a:lnTo>
                  <a:lnTo>
                    <a:pt x="8077" y="16128"/>
                  </a:lnTo>
                  <a:lnTo>
                    <a:pt x="12534" y="16128"/>
                  </a:lnTo>
                  <a:lnTo>
                    <a:pt x="16154" y="12509"/>
                  </a:lnTo>
                  <a:lnTo>
                    <a:pt x="16154" y="3581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99276" y="6910084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4">
                  <a:moveTo>
                    <a:pt x="0" y="63944"/>
                  </a:moveTo>
                  <a:lnTo>
                    <a:pt x="0" y="0"/>
                  </a:lnTo>
                </a:path>
              </a:pathLst>
            </a:custGeom>
            <a:ln w="40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91199" y="696594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534" y="0"/>
                  </a:moveTo>
                  <a:lnTo>
                    <a:pt x="8077" y="0"/>
                  </a:lnTo>
                  <a:lnTo>
                    <a:pt x="3619" y="0"/>
                  </a:lnTo>
                  <a:lnTo>
                    <a:pt x="0" y="3619"/>
                  </a:lnTo>
                  <a:lnTo>
                    <a:pt x="0" y="12547"/>
                  </a:lnTo>
                  <a:lnTo>
                    <a:pt x="3619" y="16128"/>
                  </a:lnTo>
                  <a:lnTo>
                    <a:pt x="12534" y="16128"/>
                  </a:lnTo>
                  <a:lnTo>
                    <a:pt x="16154" y="12547"/>
                  </a:lnTo>
                  <a:lnTo>
                    <a:pt x="16154" y="3619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" name="object 221"/>
          <p:cNvGrpSpPr/>
          <p:nvPr/>
        </p:nvGrpSpPr>
        <p:grpSpPr>
          <a:xfrm>
            <a:off x="9827319" y="4313473"/>
            <a:ext cx="6985" cy="141605"/>
            <a:chOff x="4100412" y="4313472"/>
            <a:chExt cx="6985" cy="141605"/>
          </a:xfrm>
        </p:grpSpPr>
        <p:sp>
          <p:nvSpPr>
            <p:cNvPr id="222" name="object 222"/>
            <p:cNvSpPr/>
            <p:nvPr/>
          </p:nvSpPr>
          <p:spPr>
            <a:xfrm>
              <a:off x="4103904" y="4389776"/>
              <a:ext cx="0" cy="65405"/>
            </a:xfrm>
            <a:custGeom>
              <a:avLst/>
              <a:gdLst/>
              <a:ahLst/>
              <a:cxnLst/>
              <a:rect l="l" t="t" r="r" b="b"/>
              <a:pathLst>
                <a:path h="65404">
                  <a:moveTo>
                    <a:pt x="0" y="0"/>
                  </a:moveTo>
                  <a:lnTo>
                    <a:pt x="0" y="64795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103904" y="4313472"/>
              <a:ext cx="0" cy="65405"/>
            </a:xfrm>
            <a:custGeom>
              <a:avLst/>
              <a:gdLst/>
              <a:ahLst/>
              <a:cxnLst/>
              <a:rect l="l" t="t" r="r" b="b"/>
              <a:pathLst>
                <a:path h="65404">
                  <a:moveTo>
                    <a:pt x="0" y="64795"/>
                  </a:moveTo>
                  <a:lnTo>
                    <a:pt x="0" y="0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" name="object 224"/>
          <p:cNvGrpSpPr/>
          <p:nvPr/>
        </p:nvGrpSpPr>
        <p:grpSpPr>
          <a:xfrm>
            <a:off x="9827319" y="5089517"/>
            <a:ext cx="6985" cy="155575"/>
            <a:chOff x="4100412" y="5089516"/>
            <a:chExt cx="6985" cy="155575"/>
          </a:xfrm>
        </p:grpSpPr>
        <p:sp>
          <p:nvSpPr>
            <p:cNvPr id="225" name="object 225"/>
            <p:cNvSpPr/>
            <p:nvPr/>
          </p:nvSpPr>
          <p:spPr>
            <a:xfrm>
              <a:off x="4103904" y="5173059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0"/>
                  </a:moveTo>
                  <a:lnTo>
                    <a:pt x="0" y="71983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103904" y="5089516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72034"/>
                  </a:moveTo>
                  <a:lnTo>
                    <a:pt x="0" y="0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7" name="object 227"/>
          <p:cNvGrpSpPr/>
          <p:nvPr/>
        </p:nvGrpSpPr>
        <p:grpSpPr>
          <a:xfrm>
            <a:off x="9827319" y="6120846"/>
            <a:ext cx="6985" cy="155575"/>
            <a:chOff x="4100412" y="6120845"/>
            <a:chExt cx="6985" cy="155575"/>
          </a:xfrm>
        </p:grpSpPr>
        <p:sp>
          <p:nvSpPr>
            <p:cNvPr id="228" name="object 228"/>
            <p:cNvSpPr/>
            <p:nvPr/>
          </p:nvSpPr>
          <p:spPr>
            <a:xfrm>
              <a:off x="4103904" y="6204388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0"/>
                  </a:moveTo>
                  <a:lnTo>
                    <a:pt x="0" y="71983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103904" y="6120845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72034"/>
                  </a:moveTo>
                  <a:lnTo>
                    <a:pt x="0" y="0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" name="object 230"/>
          <p:cNvGrpSpPr/>
          <p:nvPr/>
        </p:nvGrpSpPr>
        <p:grpSpPr>
          <a:xfrm>
            <a:off x="9122691" y="7251742"/>
            <a:ext cx="6985" cy="155575"/>
            <a:chOff x="3395784" y="7251741"/>
            <a:chExt cx="6985" cy="155575"/>
          </a:xfrm>
        </p:grpSpPr>
        <p:sp>
          <p:nvSpPr>
            <p:cNvPr id="231" name="object 231"/>
            <p:cNvSpPr/>
            <p:nvPr/>
          </p:nvSpPr>
          <p:spPr>
            <a:xfrm>
              <a:off x="3399277" y="7335284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0"/>
                  </a:moveTo>
                  <a:lnTo>
                    <a:pt x="0" y="71983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399277" y="7251741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72034"/>
                  </a:moveTo>
                  <a:lnTo>
                    <a:pt x="0" y="0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" name="object 233"/>
          <p:cNvGrpSpPr/>
          <p:nvPr/>
        </p:nvGrpSpPr>
        <p:grpSpPr>
          <a:xfrm>
            <a:off x="9703363" y="4483438"/>
            <a:ext cx="255270" cy="133985"/>
            <a:chOff x="3976457" y="4483437"/>
            <a:chExt cx="255270" cy="133985"/>
          </a:xfrm>
        </p:grpSpPr>
        <p:sp>
          <p:nvSpPr>
            <p:cNvPr id="234" name="object 234"/>
            <p:cNvSpPr/>
            <p:nvPr/>
          </p:nvSpPr>
          <p:spPr>
            <a:xfrm>
              <a:off x="4103999" y="4483437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72034"/>
                  </a:move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977779" y="4569866"/>
              <a:ext cx="252729" cy="46355"/>
            </a:xfrm>
            <a:custGeom>
              <a:avLst/>
              <a:gdLst/>
              <a:ahLst/>
              <a:cxnLst/>
              <a:rect l="l" t="t" r="r" b="b"/>
              <a:pathLst>
                <a:path w="252729" h="46354">
                  <a:moveTo>
                    <a:pt x="0" y="45834"/>
                  </a:moveTo>
                  <a:lnTo>
                    <a:pt x="252717" y="45834"/>
                  </a:lnTo>
                  <a:lnTo>
                    <a:pt x="252717" y="0"/>
                  </a:lnTo>
                  <a:lnTo>
                    <a:pt x="0" y="0"/>
                  </a:lnTo>
                  <a:lnTo>
                    <a:pt x="0" y="458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02661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977587" y="4570904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0" y="13639"/>
                  </a:moveTo>
                  <a:lnTo>
                    <a:pt x="693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105884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00680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13362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06228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15740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07417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983019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125701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046434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181189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197042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05039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977620" y="4570896"/>
              <a:ext cx="19050" cy="40005"/>
            </a:xfrm>
            <a:custGeom>
              <a:avLst/>
              <a:gdLst/>
              <a:ahLst/>
              <a:cxnLst/>
              <a:rect l="l" t="t" r="r" b="b"/>
              <a:pathLst>
                <a:path w="19050" h="40004">
                  <a:moveTo>
                    <a:pt x="0" y="39890"/>
                  </a:moveTo>
                  <a:lnTo>
                    <a:pt x="1878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11777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030579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161372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17722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014726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09795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99491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14551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078141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20100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216855" y="4590194"/>
              <a:ext cx="12700" cy="26670"/>
            </a:xfrm>
            <a:custGeom>
              <a:avLst/>
              <a:gdLst/>
              <a:ahLst/>
              <a:cxnLst/>
              <a:rect l="l" t="t" r="r" b="b"/>
              <a:pathLst>
                <a:path w="12700" h="26670">
                  <a:moveTo>
                    <a:pt x="0" y="26149"/>
                  </a:moveTo>
                  <a:lnTo>
                    <a:pt x="1258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034543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977368" y="4570896"/>
              <a:ext cx="11430" cy="23495"/>
            </a:xfrm>
            <a:custGeom>
              <a:avLst/>
              <a:gdLst/>
              <a:ahLst/>
              <a:cxnLst/>
              <a:rect l="l" t="t" r="r" b="b"/>
              <a:pathLst>
                <a:path w="11429" h="23495">
                  <a:moveTo>
                    <a:pt x="0" y="22923"/>
                  </a:moveTo>
                  <a:lnTo>
                    <a:pt x="111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10984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010764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14155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070214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16533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08606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986983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12966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05436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18911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20496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058324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97905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12173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03850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169298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185152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022653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977092" y="4570949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5854"/>
                  </a:moveTo>
                  <a:lnTo>
                    <a:pt x="34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10192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998873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153444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090031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208932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220815" y="4598830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17513"/>
                  </a:moveTo>
                  <a:lnTo>
                    <a:pt x="86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04247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978047" y="4570900"/>
              <a:ext cx="14604" cy="30480"/>
            </a:xfrm>
            <a:custGeom>
              <a:avLst/>
              <a:gdLst/>
              <a:ahLst/>
              <a:cxnLst/>
              <a:rect l="l" t="t" r="r" b="b"/>
              <a:pathLst>
                <a:path w="14604" h="30479">
                  <a:moveTo>
                    <a:pt x="0" y="30162"/>
                  </a:moveTo>
                  <a:lnTo>
                    <a:pt x="143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11381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01869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149482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082105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173261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002836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224774" y="4605129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11214"/>
                  </a:moveTo>
                  <a:lnTo>
                    <a:pt x="585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093994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990947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137591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066250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193079" y="4570901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212894" y="4579537"/>
              <a:ext cx="17780" cy="37465"/>
            </a:xfrm>
            <a:custGeom>
              <a:avLst/>
              <a:gdLst/>
              <a:ahLst/>
              <a:cxnLst/>
              <a:rect l="l" t="t" r="r" b="b"/>
              <a:pathLst>
                <a:path w="17779" h="37464">
                  <a:moveTo>
                    <a:pt x="0" y="36855"/>
                  </a:moveTo>
                  <a:lnTo>
                    <a:pt x="1739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4" name="object 304"/>
          <p:cNvGrpSpPr/>
          <p:nvPr/>
        </p:nvGrpSpPr>
        <p:grpSpPr>
          <a:xfrm>
            <a:off x="9703363" y="3980688"/>
            <a:ext cx="255270" cy="48260"/>
            <a:chOff x="3976457" y="3980688"/>
            <a:chExt cx="255270" cy="48260"/>
          </a:xfrm>
        </p:grpSpPr>
        <p:sp>
          <p:nvSpPr>
            <p:cNvPr id="305" name="object 305"/>
            <p:cNvSpPr/>
            <p:nvPr/>
          </p:nvSpPr>
          <p:spPr>
            <a:xfrm>
              <a:off x="3977779" y="3981640"/>
              <a:ext cx="252729" cy="46355"/>
            </a:xfrm>
            <a:custGeom>
              <a:avLst/>
              <a:gdLst/>
              <a:ahLst/>
              <a:cxnLst/>
              <a:rect l="l" t="t" r="r" b="b"/>
              <a:pathLst>
                <a:path w="252729" h="46354">
                  <a:moveTo>
                    <a:pt x="0" y="45834"/>
                  </a:moveTo>
                  <a:lnTo>
                    <a:pt x="252717" y="45834"/>
                  </a:lnTo>
                  <a:lnTo>
                    <a:pt x="252717" y="0"/>
                  </a:lnTo>
                  <a:lnTo>
                    <a:pt x="0" y="0"/>
                  </a:lnTo>
                  <a:lnTo>
                    <a:pt x="0" y="458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02661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977587" y="3982685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0" y="13639"/>
                  </a:moveTo>
                  <a:lnTo>
                    <a:pt x="693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105884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00680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13362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06228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15740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07417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983019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125701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046434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181189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197042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05039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977620" y="3982678"/>
              <a:ext cx="19050" cy="40005"/>
            </a:xfrm>
            <a:custGeom>
              <a:avLst/>
              <a:gdLst/>
              <a:ahLst/>
              <a:cxnLst/>
              <a:rect l="l" t="t" r="r" b="b"/>
              <a:pathLst>
                <a:path w="19050" h="40004">
                  <a:moveTo>
                    <a:pt x="0" y="39890"/>
                  </a:moveTo>
                  <a:lnTo>
                    <a:pt x="1878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11777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030579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161372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17722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014726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09795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99491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14551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078141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20100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216855" y="4001975"/>
              <a:ext cx="12700" cy="26670"/>
            </a:xfrm>
            <a:custGeom>
              <a:avLst/>
              <a:gdLst/>
              <a:ahLst/>
              <a:cxnLst/>
              <a:rect l="l" t="t" r="r" b="b"/>
              <a:pathLst>
                <a:path w="12700" h="26670">
                  <a:moveTo>
                    <a:pt x="0" y="26149"/>
                  </a:moveTo>
                  <a:lnTo>
                    <a:pt x="1258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034543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977368" y="3982678"/>
              <a:ext cx="11430" cy="23495"/>
            </a:xfrm>
            <a:custGeom>
              <a:avLst/>
              <a:gdLst/>
              <a:ahLst/>
              <a:cxnLst/>
              <a:rect l="l" t="t" r="r" b="b"/>
              <a:pathLst>
                <a:path w="11429" h="23495">
                  <a:moveTo>
                    <a:pt x="0" y="22923"/>
                  </a:moveTo>
                  <a:lnTo>
                    <a:pt x="111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10984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010764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14155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070214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16533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08606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986983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12966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05436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18911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20496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058324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97905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12173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03850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169298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185152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022653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977092" y="3982731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5854"/>
                  </a:moveTo>
                  <a:lnTo>
                    <a:pt x="34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10192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998873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153444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090031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208932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220815" y="4010611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17513"/>
                  </a:moveTo>
                  <a:lnTo>
                    <a:pt x="86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04247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978047" y="3982681"/>
              <a:ext cx="14604" cy="30480"/>
            </a:xfrm>
            <a:custGeom>
              <a:avLst/>
              <a:gdLst/>
              <a:ahLst/>
              <a:cxnLst/>
              <a:rect l="l" t="t" r="r" b="b"/>
              <a:pathLst>
                <a:path w="14604" h="30479">
                  <a:moveTo>
                    <a:pt x="0" y="30162"/>
                  </a:moveTo>
                  <a:lnTo>
                    <a:pt x="143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11381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01869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149482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082105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173261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002836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224774" y="4016910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11214"/>
                  </a:moveTo>
                  <a:lnTo>
                    <a:pt x="585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093994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990947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137591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066250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193079" y="3982683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212894" y="3991319"/>
              <a:ext cx="17780" cy="37465"/>
            </a:xfrm>
            <a:custGeom>
              <a:avLst/>
              <a:gdLst/>
              <a:ahLst/>
              <a:cxnLst/>
              <a:rect l="l" t="t" r="r" b="b"/>
              <a:pathLst>
                <a:path w="17779" h="37464">
                  <a:moveTo>
                    <a:pt x="0" y="36855"/>
                  </a:moveTo>
                  <a:lnTo>
                    <a:pt x="1739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4" name="object 374"/>
          <p:cNvGrpSpPr/>
          <p:nvPr/>
        </p:nvGrpSpPr>
        <p:grpSpPr>
          <a:xfrm>
            <a:off x="9703363" y="5450226"/>
            <a:ext cx="255270" cy="133985"/>
            <a:chOff x="3976457" y="5450225"/>
            <a:chExt cx="255270" cy="133985"/>
          </a:xfrm>
        </p:grpSpPr>
        <p:sp>
          <p:nvSpPr>
            <p:cNvPr id="375" name="object 375"/>
            <p:cNvSpPr/>
            <p:nvPr/>
          </p:nvSpPr>
          <p:spPr>
            <a:xfrm>
              <a:off x="4103999" y="5450225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89">
                  <a:moveTo>
                    <a:pt x="0" y="72034"/>
                  </a:move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977779" y="5536704"/>
              <a:ext cx="252729" cy="46355"/>
            </a:xfrm>
            <a:custGeom>
              <a:avLst/>
              <a:gdLst/>
              <a:ahLst/>
              <a:cxnLst/>
              <a:rect l="l" t="t" r="r" b="b"/>
              <a:pathLst>
                <a:path w="252729" h="46354">
                  <a:moveTo>
                    <a:pt x="0" y="45834"/>
                  </a:moveTo>
                  <a:lnTo>
                    <a:pt x="252717" y="45834"/>
                  </a:lnTo>
                  <a:lnTo>
                    <a:pt x="252717" y="0"/>
                  </a:lnTo>
                  <a:lnTo>
                    <a:pt x="0" y="0"/>
                  </a:lnTo>
                  <a:lnTo>
                    <a:pt x="0" y="458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02661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977587" y="5537741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0" y="13639"/>
                  </a:moveTo>
                  <a:lnTo>
                    <a:pt x="693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105884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00680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13362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06228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15740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07417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983019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125701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046434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181189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197042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05039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977620" y="5537733"/>
              <a:ext cx="19050" cy="40005"/>
            </a:xfrm>
            <a:custGeom>
              <a:avLst/>
              <a:gdLst/>
              <a:ahLst/>
              <a:cxnLst/>
              <a:rect l="l" t="t" r="r" b="b"/>
              <a:pathLst>
                <a:path w="19050" h="40004">
                  <a:moveTo>
                    <a:pt x="0" y="39890"/>
                  </a:moveTo>
                  <a:lnTo>
                    <a:pt x="1878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11777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030579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161372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17722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014726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09795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99491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14551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078141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20100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216855" y="5557031"/>
              <a:ext cx="12700" cy="26670"/>
            </a:xfrm>
            <a:custGeom>
              <a:avLst/>
              <a:gdLst/>
              <a:ahLst/>
              <a:cxnLst/>
              <a:rect l="l" t="t" r="r" b="b"/>
              <a:pathLst>
                <a:path w="12700" h="26670">
                  <a:moveTo>
                    <a:pt x="0" y="26149"/>
                  </a:moveTo>
                  <a:lnTo>
                    <a:pt x="1258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034543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977368" y="5537733"/>
              <a:ext cx="11430" cy="23495"/>
            </a:xfrm>
            <a:custGeom>
              <a:avLst/>
              <a:gdLst/>
              <a:ahLst/>
              <a:cxnLst/>
              <a:rect l="l" t="t" r="r" b="b"/>
              <a:pathLst>
                <a:path w="11429" h="23495">
                  <a:moveTo>
                    <a:pt x="0" y="22923"/>
                  </a:moveTo>
                  <a:lnTo>
                    <a:pt x="111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10984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010764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14155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070214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16533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08606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986983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12966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05436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18911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20496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058324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97905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12173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03850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169298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185152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022653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977092" y="5537786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5854"/>
                  </a:moveTo>
                  <a:lnTo>
                    <a:pt x="34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10192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998873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153444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090031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208932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220815" y="556566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17513"/>
                  </a:moveTo>
                  <a:lnTo>
                    <a:pt x="86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04247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978047" y="5537737"/>
              <a:ext cx="14604" cy="30480"/>
            </a:xfrm>
            <a:custGeom>
              <a:avLst/>
              <a:gdLst/>
              <a:ahLst/>
              <a:cxnLst/>
              <a:rect l="l" t="t" r="r" b="b"/>
              <a:pathLst>
                <a:path w="14604" h="30479">
                  <a:moveTo>
                    <a:pt x="0" y="30162"/>
                  </a:moveTo>
                  <a:lnTo>
                    <a:pt x="143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11381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01869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149482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082105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173261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002836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224774" y="5571966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11214"/>
                  </a:moveTo>
                  <a:lnTo>
                    <a:pt x="585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093994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990947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137591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066250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193079" y="5537738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212894" y="5546374"/>
              <a:ext cx="17780" cy="37465"/>
            </a:xfrm>
            <a:custGeom>
              <a:avLst/>
              <a:gdLst/>
              <a:ahLst/>
              <a:cxnLst/>
              <a:rect l="l" t="t" r="r" b="b"/>
              <a:pathLst>
                <a:path w="17779" h="37464">
                  <a:moveTo>
                    <a:pt x="0" y="36855"/>
                  </a:moveTo>
                  <a:lnTo>
                    <a:pt x="1739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5" name="object 445"/>
          <p:cNvGrpSpPr/>
          <p:nvPr/>
        </p:nvGrpSpPr>
        <p:grpSpPr>
          <a:xfrm>
            <a:off x="9703363" y="6481555"/>
            <a:ext cx="255270" cy="133985"/>
            <a:chOff x="3976457" y="6481554"/>
            <a:chExt cx="255270" cy="133985"/>
          </a:xfrm>
        </p:grpSpPr>
        <p:sp>
          <p:nvSpPr>
            <p:cNvPr id="446" name="object 446"/>
            <p:cNvSpPr/>
            <p:nvPr/>
          </p:nvSpPr>
          <p:spPr>
            <a:xfrm>
              <a:off x="4103999" y="6481554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72034"/>
                  </a:move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977779" y="6568033"/>
              <a:ext cx="252729" cy="46355"/>
            </a:xfrm>
            <a:custGeom>
              <a:avLst/>
              <a:gdLst/>
              <a:ahLst/>
              <a:cxnLst/>
              <a:rect l="l" t="t" r="r" b="b"/>
              <a:pathLst>
                <a:path w="252729" h="46354">
                  <a:moveTo>
                    <a:pt x="0" y="45834"/>
                  </a:moveTo>
                  <a:lnTo>
                    <a:pt x="252717" y="45834"/>
                  </a:lnTo>
                  <a:lnTo>
                    <a:pt x="252717" y="0"/>
                  </a:lnTo>
                  <a:lnTo>
                    <a:pt x="0" y="0"/>
                  </a:lnTo>
                  <a:lnTo>
                    <a:pt x="0" y="458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02661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977587" y="6569070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0" y="13639"/>
                  </a:moveTo>
                  <a:lnTo>
                    <a:pt x="693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105884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00680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13362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06228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15740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07417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983019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125701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046434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181189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197042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05039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977620" y="6569062"/>
              <a:ext cx="19050" cy="40005"/>
            </a:xfrm>
            <a:custGeom>
              <a:avLst/>
              <a:gdLst/>
              <a:ahLst/>
              <a:cxnLst/>
              <a:rect l="l" t="t" r="r" b="b"/>
              <a:pathLst>
                <a:path w="19050" h="40004">
                  <a:moveTo>
                    <a:pt x="0" y="39890"/>
                  </a:moveTo>
                  <a:lnTo>
                    <a:pt x="1878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11777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030579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161372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17722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014726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09795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99491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14551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078141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20100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216855" y="6588360"/>
              <a:ext cx="12700" cy="26670"/>
            </a:xfrm>
            <a:custGeom>
              <a:avLst/>
              <a:gdLst/>
              <a:ahLst/>
              <a:cxnLst/>
              <a:rect l="l" t="t" r="r" b="b"/>
              <a:pathLst>
                <a:path w="12700" h="26670">
                  <a:moveTo>
                    <a:pt x="0" y="26149"/>
                  </a:moveTo>
                  <a:lnTo>
                    <a:pt x="1258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034543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977368" y="6569063"/>
              <a:ext cx="11430" cy="23495"/>
            </a:xfrm>
            <a:custGeom>
              <a:avLst/>
              <a:gdLst/>
              <a:ahLst/>
              <a:cxnLst/>
              <a:rect l="l" t="t" r="r" b="b"/>
              <a:pathLst>
                <a:path w="11429" h="23495">
                  <a:moveTo>
                    <a:pt x="0" y="22923"/>
                  </a:moveTo>
                  <a:lnTo>
                    <a:pt x="111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10984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010764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14155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070214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16533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08606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986983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12966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05436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18911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20496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058324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97905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12173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03850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169298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185152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022653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977092" y="6569115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5854"/>
                  </a:moveTo>
                  <a:lnTo>
                    <a:pt x="34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10192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998873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153444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090031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208932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220815" y="6596996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17513"/>
                  </a:moveTo>
                  <a:lnTo>
                    <a:pt x="86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04247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978047" y="6569067"/>
              <a:ext cx="14604" cy="30480"/>
            </a:xfrm>
            <a:custGeom>
              <a:avLst/>
              <a:gdLst/>
              <a:ahLst/>
              <a:cxnLst/>
              <a:rect l="l" t="t" r="r" b="b"/>
              <a:pathLst>
                <a:path w="14604" h="30479">
                  <a:moveTo>
                    <a:pt x="0" y="30162"/>
                  </a:moveTo>
                  <a:lnTo>
                    <a:pt x="143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11381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01869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149482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082105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173261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002836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224774" y="660329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11214"/>
                  </a:moveTo>
                  <a:lnTo>
                    <a:pt x="585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093994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990947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137591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066250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193079" y="6569067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212894" y="6577703"/>
              <a:ext cx="17780" cy="37465"/>
            </a:xfrm>
            <a:custGeom>
              <a:avLst/>
              <a:gdLst/>
              <a:ahLst/>
              <a:cxnLst/>
              <a:rect l="l" t="t" r="r" b="b"/>
              <a:pathLst>
                <a:path w="17779" h="37465">
                  <a:moveTo>
                    <a:pt x="0" y="36855"/>
                  </a:moveTo>
                  <a:lnTo>
                    <a:pt x="1739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6" name="object 516"/>
          <p:cNvGrpSpPr/>
          <p:nvPr/>
        </p:nvGrpSpPr>
        <p:grpSpPr>
          <a:xfrm>
            <a:off x="8998640" y="7617560"/>
            <a:ext cx="255270" cy="133985"/>
            <a:chOff x="3271734" y="7617559"/>
            <a:chExt cx="255270" cy="133985"/>
          </a:xfrm>
        </p:grpSpPr>
        <p:sp>
          <p:nvSpPr>
            <p:cNvPr id="517" name="object 517"/>
            <p:cNvSpPr/>
            <p:nvPr/>
          </p:nvSpPr>
          <p:spPr>
            <a:xfrm>
              <a:off x="3399277" y="7617559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h="72390">
                  <a:moveTo>
                    <a:pt x="0" y="72034"/>
                  </a:move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273056" y="7704035"/>
              <a:ext cx="252729" cy="46355"/>
            </a:xfrm>
            <a:custGeom>
              <a:avLst/>
              <a:gdLst/>
              <a:ahLst/>
              <a:cxnLst/>
              <a:rect l="l" t="t" r="r" b="b"/>
              <a:pathLst>
                <a:path w="252729" h="46354">
                  <a:moveTo>
                    <a:pt x="0" y="45834"/>
                  </a:moveTo>
                  <a:lnTo>
                    <a:pt x="252717" y="45834"/>
                  </a:lnTo>
                  <a:lnTo>
                    <a:pt x="252717" y="0"/>
                  </a:lnTo>
                  <a:lnTo>
                    <a:pt x="0" y="0"/>
                  </a:lnTo>
                  <a:lnTo>
                    <a:pt x="0" y="458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321894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272865" y="7705074"/>
              <a:ext cx="6985" cy="13970"/>
            </a:xfrm>
            <a:custGeom>
              <a:avLst/>
              <a:gdLst/>
              <a:ahLst/>
              <a:cxnLst/>
              <a:rect l="l" t="t" r="r" b="b"/>
              <a:pathLst>
                <a:path w="6985" h="13970">
                  <a:moveTo>
                    <a:pt x="0" y="13639"/>
                  </a:moveTo>
                  <a:lnTo>
                    <a:pt x="693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401161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302077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428906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357565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452686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369454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27829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42097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341711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476466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492319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345675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272899" y="7705067"/>
              <a:ext cx="19050" cy="40005"/>
            </a:xfrm>
            <a:custGeom>
              <a:avLst/>
              <a:gdLst/>
              <a:ahLst/>
              <a:cxnLst/>
              <a:rect l="l" t="t" r="r" b="b"/>
              <a:pathLst>
                <a:path w="19050" h="40004">
                  <a:moveTo>
                    <a:pt x="0" y="39890"/>
                  </a:moveTo>
                  <a:lnTo>
                    <a:pt x="1878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41305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32585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456649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47250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310003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393235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290187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440795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37341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496283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512134" y="7724364"/>
              <a:ext cx="12700" cy="26670"/>
            </a:xfrm>
            <a:custGeom>
              <a:avLst/>
              <a:gdLst/>
              <a:ahLst/>
              <a:cxnLst/>
              <a:rect l="l" t="t" r="r" b="b"/>
              <a:pathLst>
                <a:path w="12700" h="26670">
                  <a:moveTo>
                    <a:pt x="0" y="26149"/>
                  </a:moveTo>
                  <a:lnTo>
                    <a:pt x="1258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329820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272645" y="7705068"/>
              <a:ext cx="11430" cy="23495"/>
            </a:xfrm>
            <a:custGeom>
              <a:avLst/>
              <a:gdLst/>
              <a:ahLst/>
              <a:cxnLst/>
              <a:rect l="l" t="t" r="r" b="b"/>
              <a:pathLst>
                <a:path w="11429" h="23495">
                  <a:moveTo>
                    <a:pt x="0" y="22923"/>
                  </a:moveTo>
                  <a:lnTo>
                    <a:pt x="111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405125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306041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43683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36549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460613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381344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282260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42494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349637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48439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500247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353601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3274334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3417015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3333784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3464575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3480430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3317931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3272369" y="7705120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0" y="5854"/>
                  </a:moveTo>
                  <a:lnTo>
                    <a:pt x="34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339719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294151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448723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38530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504209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516094" y="7733000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17513"/>
                  </a:moveTo>
                  <a:lnTo>
                    <a:pt x="868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33774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273324" y="7705072"/>
              <a:ext cx="14604" cy="30480"/>
            </a:xfrm>
            <a:custGeom>
              <a:avLst/>
              <a:gdLst/>
              <a:ahLst/>
              <a:cxnLst/>
              <a:rect l="l" t="t" r="r" b="b"/>
              <a:pathLst>
                <a:path w="14604" h="30479">
                  <a:moveTo>
                    <a:pt x="0" y="30162"/>
                  </a:moveTo>
                  <a:lnTo>
                    <a:pt x="143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409089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313967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444759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337738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468539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298113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520051" y="7739299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11214"/>
                  </a:moveTo>
                  <a:lnTo>
                    <a:pt x="585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389272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286224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432869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361528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488356" y="7705072"/>
              <a:ext cx="21590" cy="45720"/>
            </a:xfrm>
            <a:custGeom>
              <a:avLst/>
              <a:gdLst/>
              <a:ahLst/>
              <a:cxnLst/>
              <a:rect l="l" t="t" r="r" b="b"/>
              <a:pathLst>
                <a:path w="21589" h="45720">
                  <a:moveTo>
                    <a:pt x="0" y="45491"/>
                  </a:moveTo>
                  <a:lnTo>
                    <a:pt x="2131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508171" y="7713708"/>
              <a:ext cx="17780" cy="37465"/>
            </a:xfrm>
            <a:custGeom>
              <a:avLst/>
              <a:gdLst/>
              <a:ahLst/>
              <a:cxnLst/>
              <a:rect l="l" t="t" r="r" b="b"/>
              <a:pathLst>
                <a:path w="17779" h="37465">
                  <a:moveTo>
                    <a:pt x="0" y="36855"/>
                  </a:moveTo>
                  <a:lnTo>
                    <a:pt x="1739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7" name="object 587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8918206" y="367938"/>
            <a:ext cx="2252980" cy="685800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spcBef>
                <a:spcPts val="1270"/>
              </a:spcBef>
            </a:pPr>
            <a:r>
              <a:rPr sz="1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700">
              <a:latin typeface="Microsoft Sans Serif"/>
              <a:cs typeface="Microsoft Sans Serif"/>
            </a:endParaRPr>
          </a:p>
          <a:p>
            <a:pPr marL="12700">
              <a:spcBef>
                <a:spcPts val="725"/>
              </a:spcBef>
            </a:pPr>
            <a:r>
              <a:rPr sz="10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10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8918206" y="1707428"/>
            <a:ext cx="3196590" cy="259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Factor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corrección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pruebas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>
                <a:solidFill>
                  <a:srgbClr val="00B6F2"/>
                </a:solidFill>
                <a:latin typeface="Microsoft Sans Serif"/>
                <a:cs typeface="Microsoft Sans Serif"/>
              </a:rPr>
              <a:t>dieléctricas</a:t>
            </a:r>
            <a:r>
              <a:rPr sz="800" spc="5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lang="es-AR" sz="800" spc="-5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00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std4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Método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2.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6341169" y="1815298"/>
            <a:ext cx="2352040" cy="1339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dirty="0">
                <a:solidFill>
                  <a:srgbClr val="4C5152"/>
                </a:solidFill>
                <a:latin typeface="Arial"/>
                <a:cs typeface="Arial"/>
              </a:rPr>
              <a:t>Ejemplo:</a:t>
            </a:r>
            <a:endParaRPr sz="650" dirty="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110"/>
              </a:spcBef>
            </a:pP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Prueba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impulso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dispositivo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72,5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300" dirty="0">
                <a:solidFill>
                  <a:srgbClr val="4C5152"/>
                </a:solidFill>
                <a:latin typeface="Microsoft Sans Serif"/>
                <a:cs typeface="Microsoft Sans Serif"/>
              </a:rPr>
              <a:t>0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325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BIL.</a:t>
            </a:r>
            <a:r>
              <a:rPr lang="es-ES"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Condiciones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atmosféricas: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10"/>
              </a:spcBef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Presión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p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997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mbar;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20"/>
              </a:spcBef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0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31,7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°C;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70"/>
              </a:spcBef>
              <a:buClr>
                <a:srgbClr val="3FAC39"/>
              </a:buClr>
              <a:buSzPct val="116666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Humedad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Relativa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71,5</a:t>
            </a:r>
            <a:r>
              <a:rPr sz="6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%;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30"/>
              </a:spcBef>
              <a:buClr>
                <a:srgbClr val="3FAC39"/>
              </a:buClr>
              <a:buSzPct val="107692"/>
              <a:buChar char="•"/>
              <a:tabLst>
                <a:tab pos="121285" algn="l"/>
              </a:tabLst>
            </a:pP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0,630m;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636905" indent="-108585">
              <a:lnSpc>
                <a:spcPts val="1200"/>
              </a:lnSpc>
              <a:spcBef>
                <a:spcPts val="70"/>
              </a:spcBef>
              <a:buClr>
                <a:srgbClr val="3FAC39"/>
              </a:buClr>
              <a:buSzPct val="140000"/>
              <a:buChar char="•"/>
              <a:tabLst>
                <a:tab pos="121285" algn="l"/>
              </a:tabLst>
            </a:pPr>
            <a:r>
              <a:rPr sz="500" spc="50" dirty="0">
                <a:solidFill>
                  <a:srgbClr val="4C5152"/>
                </a:solidFill>
                <a:latin typeface="Microsoft Sans Serif"/>
                <a:cs typeface="Microsoft Sans Serif"/>
              </a:rPr>
              <a:t>m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tensión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impulso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iluminación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.</a:t>
            </a:r>
            <a:r>
              <a:rPr lang="es-ES"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espacios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entre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varillas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Consulte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las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Figuras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2.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10519409" y="1940279"/>
            <a:ext cx="13525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8918207" y="1914878"/>
            <a:ext cx="281114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kd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δ</a:t>
            </a:r>
            <a:r>
              <a:rPr lang="es-ES"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δ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aire: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9250802" y="2229938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pag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9654769" y="2059707"/>
            <a:ext cx="49022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+t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</a:t>
            </a:r>
            <a:r>
              <a:rPr sz="7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4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norte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9671045" y="2236287"/>
            <a:ext cx="3028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+t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8918207" y="2135299"/>
            <a:ext cx="2266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4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9326941" y="2095419"/>
            <a:ext cx="2781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37" baseline="-17361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2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metr</a:t>
            </a:r>
            <a:r>
              <a:rPr sz="2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1200" spc="-30" baseline="-20833" dirty="0">
                <a:solidFill>
                  <a:srgbClr val="3FAC39"/>
                </a:solidFill>
                <a:latin typeface="Microsoft Sans Serif"/>
                <a:cs typeface="Microsoft Sans Serif"/>
              </a:rPr>
              <a:t>×(</a:t>
            </a:r>
            <a:endParaRPr sz="1200" baseline="-20833">
              <a:latin typeface="Microsoft Sans Serif"/>
              <a:cs typeface="Microsoft Sans Serif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8966906" y="2494384"/>
            <a:ext cx="542925" cy="22669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500" b="1" spc="15" dirty="0">
                <a:solidFill>
                  <a:srgbClr val="FFFFFF"/>
                </a:solidFill>
                <a:latin typeface="Arial"/>
                <a:cs typeface="Arial"/>
              </a:rPr>
              <a:t>tipo</a:t>
            </a:r>
            <a:r>
              <a:rPr sz="5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00" b="1" spc="10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5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00" b="1" spc="-5" dirty="0">
                <a:solidFill>
                  <a:srgbClr val="FFFFFF"/>
                </a:solidFill>
                <a:latin typeface="Arial"/>
                <a:cs typeface="Arial"/>
              </a:rPr>
              <a:t>descanso</a:t>
            </a:r>
            <a:endParaRPr sz="500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r>
              <a:rPr sz="750" b="1" spc="20" dirty="0">
                <a:solidFill>
                  <a:srgbClr val="FFFFFF"/>
                </a:solidFill>
                <a:latin typeface="Arial"/>
                <a:cs typeface="Arial"/>
              </a:rPr>
              <a:t>Voltaje</a:t>
            </a:r>
            <a:endParaRPr sz="75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9676105" y="2606568"/>
            <a:ext cx="2260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b="1" spc="25" dirty="0">
                <a:solidFill>
                  <a:srgbClr val="FFFFFF"/>
                </a:solidFill>
                <a:latin typeface="Arial"/>
                <a:cs typeface="Arial"/>
              </a:rPr>
              <a:t>forma</a:t>
            </a:r>
            <a:endParaRPr sz="550">
              <a:latin typeface="Arial"/>
              <a:cs typeface="Arial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9676105" y="2473217"/>
            <a:ext cx="14439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b="1" spc="5" dirty="0" err="1">
                <a:solidFill>
                  <a:srgbClr val="FFFFFF"/>
                </a:solidFill>
                <a:latin typeface="Arial"/>
                <a:cs typeface="Arial"/>
              </a:rPr>
              <a:t>Electrodo</a:t>
            </a:r>
            <a:r>
              <a:rPr lang="es-ES" sz="70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15" dirty="0" err="1">
                <a:solidFill>
                  <a:srgbClr val="FFFFFF"/>
                </a:solidFill>
                <a:latin typeface="Arial"/>
                <a:cs typeface="Arial"/>
              </a:rPr>
              <a:t>Polaridad</a:t>
            </a:r>
            <a:r>
              <a:rPr lang="es-ES" sz="600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50" b="1" spc="5" dirty="0" err="1">
                <a:solidFill>
                  <a:srgbClr val="FFFFFF"/>
                </a:solidFill>
                <a:latin typeface="Arial"/>
                <a:cs typeface="Arial"/>
              </a:rPr>
              <a:t>Densidad</a:t>
            </a:r>
            <a:r>
              <a:rPr sz="4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50" b="1" spc="10" dirty="0">
                <a:solidFill>
                  <a:srgbClr val="FFFFFF"/>
                </a:solidFill>
                <a:latin typeface="Arial"/>
                <a:cs typeface="Arial"/>
              </a:rPr>
              <a:t>del</a:t>
            </a:r>
            <a:r>
              <a:rPr sz="4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50" b="1" spc="15" dirty="0">
                <a:solidFill>
                  <a:srgbClr val="FFFFFF"/>
                </a:solidFill>
                <a:latin typeface="Arial"/>
                <a:cs typeface="Arial"/>
              </a:rPr>
              <a:t>aire</a:t>
            </a:r>
            <a:endParaRPr sz="450" dirty="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10612109" y="2566513"/>
            <a:ext cx="533400" cy="49784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>
              <a:spcBef>
                <a:spcPts val="215"/>
              </a:spcBef>
            </a:pPr>
            <a:r>
              <a:rPr sz="750" b="1" spc="5" dirty="0">
                <a:solidFill>
                  <a:srgbClr val="FFFFFF"/>
                </a:solidFill>
                <a:latin typeface="Arial"/>
                <a:cs typeface="Arial"/>
              </a:rPr>
              <a:t>corrección</a:t>
            </a:r>
            <a:endParaRPr sz="750">
              <a:latin typeface="Arial"/>
              <a:cs typeface="Arial"/>
            </a:endParaRPr>
          </a:p>
          <a:p>
            <a:pPr>
              <a:spcBef>
                <a:spcPts val="100"/>
              </a:spcBef>
            </a:pP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exponentes</a:t>
            </a:r>
            <a:endParaRPr sz="650">
              <a:latin typeface="Arial"/>
              <a:cs typeface="Arial"/>
            </a:endParaRPr>
          </a:p>
          <a:p>
            <a:pPr>
              <a:spcBef>
                <a:spcPts val="320"/>
              </a:spcBef>
            </a:pPr>
            <a:r>
              <a:rPr sz="450" b="1" spc="25" dirty="0">
                <a:solidFill>
                  <a:srgbClr val="FFFFFF"/>
                </a:solidFill>
                <a:latin typeface="Arial"/>
                <a:cs typeface="Arial"/>
              </a:rPr>
              <a:t>metro</a:t>
            </a:r>
            <a:r>
              <a:rPr sz="4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50" b="1" spc="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4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50" b="1" spc="20" dirty="0">
                <a:solidFill>
                  <a:srgbClr val="FFFFFF"/>
                </a:solidFill>
                <a:latin typeface="Arial"/>
                <a:cs typeface="Arial"/>
              </a:rPr>
              <a:t>norte</a:t>
            </a:r>
            <a:endParaRPr sz="450">
              <a:latin typeface="Arial"/>
              <a:cs typeface="Arial"/>
            </a:endParaRPr>
          </a:p>
          <a:p>
            <a:pPr>
              <a:spcBef>
                <a:spcPts val="60"/>
              </a:spcBef>
            </a:pPr>
            <a:r>
              <a:rPr sz="750" spc="10" dirty="0">
                <a:solidFill>
                  <a:srgbClr val="FFFFFF"/>
                </a:solidFill>
                <a:latin typeface="Microsoft Sans Serif"/>
                <a:cs typeface="Microsoft Sans Serif"/>
              </a:rPr>
              <a:t>(ver</a:t>
            </a:r>
            <a:r>
              <a:rPr sz="750" spc="-3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Microsoft Sans Serif"/>
                <a:cs typeface="Microsoft Sans Serif"/>
              </a:rPr>
              <a:t>Nota</a:t>
            </a:r>
            <a:r>
              <a:rPr sz="750" spc="-3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2)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11314106" y="2485918"/>
            <a:ext cx="9169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b="1" spc="5" dirty="0">
                <a:solidFill>
                  <a:srgbClr val="FFFFFF"/>
                </a:solidFill>
                <a:latin typeface="Arial"/>
                <a:cs typeface="Arial"/>
              </a:rPr>
              <a:t>Corrección</a:t>
            </a:r>
            <a:r>
              <a:rPr sz="6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6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25" dirty="0">
                <a:solidFill>
                  <a:srgbClr val="FFFFFF"/>
                </a:solidFill>
                <a:latin typeface="Arial"/>
                <a:cs typeface="Arial"/>
              </a:rPr>
              <a:t>humedad</a:t>
            </a:r>
            <a:endParaRPr sz="6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11314106" y="2649849"/>
            <a:ext cx="3746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50" b="1" spc="15" dirty="0">
                <a:solidFill>
                  <a:srgbClr val="FFFFFF"/>
                </a:solidFill>
                <a:latin typeface="Arial"/>
                <a:cs typeface="Arial"/>
              </a:rPr>
              <a:t>Factork</a:t>
            </a:r>
            <a:endParaRPr sz="75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12021506" y="2662548"/>
            <a:ext cx="5441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Exponente</a:t>
            </a:r>
            <a:r>
              <a:rPr sz="6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endParaRPr sz="65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8918235" y="3095414"/>
            <a:ext cx="61849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directo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06" name="object 606"/>
          <p:cNvSpPr txBox="1"/>
          <p:nvPr/>
        </p:nvSpPr>
        <p:spPr>
          <a:xfrm>
            <a:off x="10326818" y="3082715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07" name="object 607"/>
          <p:cNvSpPr txBox="1"/>
          <p:nvPr/>
        </p:nvSpPr>
        <p:spPr>
          <a:xfrm>
            <a:off x="10343276" y="3260515"/>
            <a:ext cx="33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08" name="object 608"/>
          <p:cNvSpPr txBox="1"/>
          <p:nvPr/>
        </p:nvSpPr>
        <p:spPr>
          <a:xfrm>
            <a:off x="10326818" y="3438315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09" name="object 609"/>
          <p:cNvSpPr txBox="1"/>
          <p:nvPr/>
        </p:nvSpPr>
        <p:spPr>
          <a:xfrm>
            <a:off x="12008907" y="3026731"/>
            <a:ext cx="168910" cy="55880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12700">
              <a:spcBef>
                <a:spcPts val="54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10" name="object 610"/>
          <p:cNvSpPr txBox="1"/>
          <p:nvPr/>
        </p:nvSpPr>
        <p:spPr>
          <a:xfrm>
            <a:off x="6718248" y="3195304"/>
            <a:ext cx="85534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15620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997	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11" name="object 611"/>
          <p:cNvSpPr txBox="1"/>
          <p:nvPr/>
        </p:nvSpPr>
        <p:spPr>
          <a:xfrm>
            <a:off x="6303107" y="3272603"/>
            <a:ext cx="9010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  <a:tabLst>
                <a:tab pos="628650" algn="l"/>
              </a:tabLst>
            </a:pPr>
            <a:r>
              <a:rPr sz="1050" spc="22" baseline="3968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600" spc="30" baseline="-27777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</a:t>
            </a:r>
            <a:r>
              <a:rPr lang="es-ES" sz="600" baseline="-27777" dirty="0">
                <a:solidFill>
                  <a:srgbClr val="3FAC39"/>
                </a:solidFill>
                <a:latin typeface="Microsoft Sans Serif"/>
                <a:cs typeface="Microsoft Sans Serif"/>
              </a:rPr>
              <a:t> 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1050" spc="-37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1050" spc="-150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7" baseline="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lang="es-ES" sz="600" baseline="41666" dirty="0">
                <a:solidFill>
                  <a:srgbClr val="3FAC39"/>
                </a:solidFill>
                <a:latin typeface="Microsoft Sans Serif"/>
                <a:cs typeface="Microsoft Sans Serif"/>
              </a:rPr>
              <a:t>  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7656102" y="3266247"/>
            <a:ext cx="41973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00" spc="-1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0,9464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13" name="object 613"/>
          <p:cNvSpPr txBox="1"/>
          <p:nvPr/>
        </p:nvSpPr>
        <p:spPr>
          <a:xfrm>
            <a:off x="6693237" y="3362525"/>
            <a:ext cx="913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04825" algn="l"/>
              </a:tabLst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1013	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273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31,7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14" name="object 614"/>
          <p:cNvSpPr txBox="1"/>
          <p:nvPr/>
        </p:nvSpPr>
        <p:spPr>
          <a:xfrm>
            <a:off x="6341206" y="3540362"/>
            <a:ext cx="21729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4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Humedad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absoluta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23,68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Consulte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continuación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método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IEC.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6324316" y="3718018"/>
            <a:ext cx="163830" cy="179070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g/m2</a:t>
            </a:r>
            <a:r>
              <a:rPr sz="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200">
              <a:latin typeface="Microsoft Sans Serif"/>
              <a:cs typeface="Microsoft Sans Serif"/>
            </a:endParaRPr>
          </a:p>
          <a:p>
            <a:pPr marL="78105">
              <a:spcBef>
                <a:spcPts val="155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6533443" y="3729814"/>
            <a:ext cx="51054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absoluta</a:t>
            </a:r>
            <a:r>
              <a:rPr sz="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7307201" y="3694315"/>
            <a:ext cx="567690" cy="211596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38100">
              <a:spcBef>
                <a:spcPts val="330"/>
              </a:spcBef>
            </a:pP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relativa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=</a:t>
            </a:r>
            <a:endParaRPr sz="350" dirty="0">
              <a:latin typeface="Microsoft Sans Serif"/>
              <a:cs typeface="Microsoft Sans Serif"/>
            </a:endParaRPr>
          </a:p>
          <a:p>
            <a:pPr marL="243840">
              <a:spcBef>
                <a:spcPts val="325"/>
              </a:spcBef>
            </a:pPr>
            <a:r>
              <a:rPr sz="675" spc="7" baseline="-43209" dirty="0">
                <a:solidFill>
                  <a:srgbClr val="171514"/>
                </a:solidFill>
                <a:latin typeface="Microsoft Sans Serif"/>
                <a:cs typeface="Microsoft Sans Serif"/>
              </a:rPr>
              <a:t>34</a:t>
            </a:r>
            <a:r>
              <a:rPr lang="es-ES" sz="675" spc="7" baseline="-43209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30" baseline="-43209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100%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6390104" y="3961001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6390104" y="4126748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6390104" y="4292105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6390104" y="4455779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6390104" y="4621266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6390104" y="4787013"/>
            <a:ext cx="984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6424237" y="4956969"/>
            <a:ext cx="622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7475915" y="3990731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7410335" y="4103754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8918336" y="4213876"/>
            <a:ext cx="3314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</a:t>
            </a:r>
            <a:endParaRPr sz="750">
              <a:latin typeface="Microsoft Sans Serif"/>
              <a:cs typeface="Microsoft Sans Serif"/>
            </a:endParaRPr>
          </a:p>
        </p:txBody>
      </p:sp>
      <p:graphicFrame>
        <p:nvGraphicFramePr>
          <p:cNvPr id="628" name="object 628"/>
          <p:cNvGraphicFramePr>
            <a:graphicFrameLocks noGrp="1"/>
          </p:cNvGraphicFramePr>
          <p:nvPr/>
        </p:nvGraphicFramePr>
        <p:xfrm>
          <a:off x="8930906" y="3534459"/>
          <a:ext cx="3799838" cy="750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40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636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7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165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902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34048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45382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114935" algn="r">
                        <a:lnSpc>
                          <a:spcPct val="100000"/>
                        </a:lnSpc>
                        <a:spcBef>
                          <a:spcPts val="74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3980" marB="0"/>
                </a:tc>
                <a:tc gridSpan="2">
                  <a:txBody>
                    <a:bodyPr/>
                    <a:lstStyle/>
                    <a:p>
                      <a:pPr marL="113030">
                        <a:lnSpc>
                          <a:spcPts val="525"/>
                        </a:lnSpc>
                        <a:tabLst>
                          <a:tab pos="815340" algn="l"/>
                        </a:tabLst>
                      </a:pPr>
                      <a:r>
                        <a:rPr sz="1200" spc="7" baseline="-2430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	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Figura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815340">
                        <a:lnSpc>
                          <a:spcPts val="830"/>
                        </a:lnSpc>
                        <a:tabLst>
                          <a:tab pos="1522730" algn="l"/>
                        </a:tabLst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(curva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b)	</a:t>
                      </a:r>
                      <a:r>
                        <a:rPr sz="1200" spc="7" baseline="-2430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1200" baseline="-24305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9745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10541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246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69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6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4935" algn="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246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26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Alterno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231F20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24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629" name="object 629"/>
          <p:cNvSpPr txBox="1"/>
          <p:nvPr/>
        </p:nvSpPr>
        <p:spPr>
          <a:xfrm>
            <a:off x="10599512" y="4239276"/>
            <a:ext cx="563880" cy="381000"/>
          </a:xfrm>
          <a:prstGeom prst="rect">
            <a:avLst/>
          </a:prstGeom>
        </p:spPr>
        <p:txBody>
          <a:bodyPr vert="horz" wrap="square" lIns="0" tIns="76200" rIns="0" bIns="0" rtlCol="0">
            <a:spAutoFit/>
          </a:bodyPr>
          <a:lstStyle/>
          <a:p>
            <a:pPr marL="12700">
              <a:spcBef>
                <a:spcPts val="6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7343028" y="4212460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28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11301466" y="4258276"/>
            <a:ext cx="5638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11301466" y="4347176"/>
            <a:ext cx="40703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(curva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7213595" y="4288813"/>
            <a:ext cx="154940" cy="177612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76200">
              <a:spcBef>
                <a:spcPts val="204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26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105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7080710" y="4465334"/>
            <a:ext cx="1581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9375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22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2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12008907" y="4239175"/>
            <a:ext cx="563880" cy="381000"/>
          </a:xfrm>
          <a:prstGeom prst="rect">
            <a:avLst/>
          </a:prstGeom>
        </p:spPr>
        <p:txBody>
          <a:bodyPr vert="horz" wrap="square" lIns="0" tIns="76200" rIns="0" bIns="0" rtlCol="0">
            <a:spAutoFit/>
          </a:bodyPr>
          <a:lstStyle/>
          <a:p>
            <a:pPr marL="12700">
              <a:spcBef>
                <a:spcPts val="6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36" name="object 636"/>
          <p:cNvSpPr txBox="1"/>
          <p:nvPr/>
        </p:nvSpPr>
        <p:spPr>
          <a:xfrm>
            <a:off x="7013187" y="4596492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18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6953652" y="4680004"/>
            <a:ext cx="12636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dieciséis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8918337" y="4652890"/>
            <a:ext cx="679450" cy="2821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655"/>
              </a:lnSpc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Iluminación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lnSpc>
                <a:spcPts val="715"/>
              </a:lnSpc>
            </a:pP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10326920" y="4621141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10343378" y="4798941"/>
            <a:ext cx="33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10326920" y="4976741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10343378" y="5154541"/>
            <a:ext cx="33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10326920" y="5332341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6888937" y="4703471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6825948" y="4746597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6637435" y="4790586"/>
            <a:ext cx="2413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75" spc="7" baseline="-67901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r>
              <a:rPr lang="es-ES" sz="675" spc="7" baseline="-6790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7" baseline="-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675" spc="-67" baseline="-37037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7660179" y="3949666"/>
            <a:ext cx="153035" cy="11391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970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90%</a:t>
            </a:r>
            <a:endParaRPr sz="500">
              <a:latin typeface="Microsoft Sans Serif"/>
              <a:cs typeface="Microsoft Sans Serif"/>
            </a:endParaRPr>
          </a:p>
          <a:p>
            <a:pPr marL="13970">
              <a:spcBef>
                <a:spcPts val="445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80%</a:t>
            </a:r>
            <a:endParaRPr sz="500">
              <a:latin typeface="Microsoft Sans Serif"/>
              <a:cs typeface="Microsoft Sans Serif"/>
            </a:endParaRPr>
          </a:p>
          <a:p>
            <a:pPr marL="13970">
              <a:spcBef>
                <a:spcPts val="405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70%</a:t>
            </a:r>
            <a:endParaRPr sz="500">
              <a:latin typeface="Microsoft Sans Serif"/>
              <a:cs typeface="Microsoft Sans Serif"/>
            </a:endParaRPr>
          </a:p>
          <a:p>
            <a:pPr marL="13970">
              <a:spcBef>
                <a:spcPts val="434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60%</a:t>
            </a:r>
            <a:endParaRPr sz="500">
              <a:latin typeface="Microsoft Sans Serif"/>
              <a:cs typeface="Microsoft Sans Serif"/>
            </a:endParaRPr>
          </a:p>
          <a:p>
            <a:pPr marL="13970">
              <a:spcBef>
                <a:spcPts val="390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50%</a:t>
            </a:r>
            <a:endParaRPr sz="500">
              <a:latin typeface="Microsoft Sans Serif"/>
              <a:cs typeface="Microsoft Sans Serif"/>
            </a:endParaRPr>
          </a:p>
          <a:p>
            <a:pPr marL="13970">
              <a:spcBef>
                <a:spcPts val="405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40%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375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30%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505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20%</a:t>
            </a:r>
            <a:endParaRPr sz="500">
              <a:latin typeface="Microsoft Sans Serif"/>
              <a:cs typeface="Microsoft Sans Serif"/>
            </a:endParaRPr>
          </a:p>
          <a:p>
            <a:pPr marL="13970">
              <a:spcBef>
                <a:spcPts val="405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10%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6524498" y="4901505"/>
            <a:ext cx="1060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10599614" y="5065641"/>
            <a:ext cx="1689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11301568" y="5027591"/>
            <a:ext cx="5638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11301569" y="5116491"/>
            <a:ext cx="4121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(curva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6425468" y="5129646"/>
            <a:ext cx="622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6476054" y="5184636"/>
            <a:ext cx="12947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35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654" name="object 654"/>
          <p:cNvSpPr txBox="1"/>
          <p:nvPr/>
        </p:nvSpPr>
        <p:spPr>
          <a:xfrm>
            <a:off x="6341192" y="5270809"/>
            <a:ext cx="2004060" cy="379095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365760">
              <a:spcBef>
                <a:spcPts val="25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(bulbo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seco)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260"/>
              </a:spcBef>
            </a:pP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Figura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Factor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corrección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humedad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3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=k</a:t>
            </a:r>
            <a:r>
              <a:rPr sz="3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0,905</a:t>
            </a:r>
            <a:endParaRPr sz="600">
              <a:latin typeface="Microsoft Sans Serif"/>
              <a:cs typeface="Microsoft Sans Serif"/>
            </a:endParaRPr>
          </a:p>
          <a:p>
            <a:pPr marL="100965">
              <a:spcBef>
                <a:spcPts val="625"/>
              </a:spcBef>
            </a:pP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k</a:t>
            </a:r>
            <a:endParaRPr sz="500">
              <a:latin typeface="Arial"/>
              <a:cs typeface="Arial"/>
            </a:endParaRPr>
          </a:p>
        </p:txBody>
      </p:sp>
      <p:sp>
        <p:nvSpPr>
          <p:cNvPr id="655" name="object 655"/>
          <p:cNvSpPr txBox="1"/>
          <p:nvPr/>
        </p:nvSpPr>
        <p:spPr>
          <a:xfrm>
            <a:off x="10343378" y="5510141"/>
            <a:ext cx="33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56" name="object 656"/>
          <p:cNvSpPr txBox="1"/>
          <p:nvPr/>
        </p:nvSpPr>
        <p:spPr>
          <a:xfrm>
            <a:off x="12009009" y="4565362"/>
            <a:ext cx="168910" cy="109220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12700">
              <a:spcBef>
                <a:spcPts val="54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0,8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</p:txBody>
      </p:sp>
      <p:graphicFrame>
        <p:nvGraphicFramePr>
          <p:cNvPr id="657" name="object 657"/>
          <p:cNvGraphicFramePr>
            <a:graphicFrameLocks noGrp="1"/>
          </p:cNvGraphicFramePr>
          <p:nvPr/>
        </p:nvGraphicFramePr>
        <p:xfrm>
          <a:off x="6324194" y="5622435"/>
          <a:ext cx="8657585" cy="3754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646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7774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81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254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317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317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381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381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254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318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318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318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3815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3815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318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2418715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668654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1263014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167726">
                <a:tc>
                  <a:txBody>
                    <a:bodyPr/>
                    <a:lstStyle/>
                    <a:p>
                      <a:pPr marL="18415" marR="46926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1.15</a:t>
                      </a:r>
                      <a:endParaRPr sz="5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3495" marB="0">
                    <a:lnR w="3175">
                      <a:solidFill>
                        <a:srgbClr val="BCBEC0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15820" marR="222250">
                        <a:lnSpc>
                          <a:spcPts val="695"/>
                        </a:lnSpc>
                        <a:spcBef>
                          <a:spcPts val="5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Traspuesta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6675" marB="0">
                    <a:lnL w="3175">
                      <a:solidFill>
                        <a:srgbClr val="BCBEC0"/>
                      </a:solidFill>
                      <a:prstDash val="solid"/>
                    </a:lnL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939598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939598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105410" algn="r">
                        <a:lnSpc>
                          <a:spcPts val="844"/>
                        </a:lnSpc>
                        <a:spcBef>
                          <a:spcPts val="3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/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844"/>
                        </a:lnSpc>
                        <a:spcBef>
                          <a:spcPts val="3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07687"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Curva</a:t>
                      </a:r>
                      <a:r>
                        <a:rPr sz="3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a:</a:t>
                      </a:r>
                      <a:r>
                        <a:rPr sz="3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sz="3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alterna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  <a:p>
                      <a:pPr marL="18415" marR="469265">
                        <a:lnSpc>
                          <a:spcPct val="100000"/>
                        </a:lnSpc>
                      </a:pP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1.10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15820">
                        <a:lnSpc>
                          <a:spcPts val="675"/>
                        </a:lnSpc>
                      </a:pPr>
                      <a:r>
                        <a:rPr lang="es-ES"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impulso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939598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939598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939598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939598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939598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939598"/>
                      </a:solidFill>
                      <a:prstDash val="solid"/>
                    </a:lnL>
                    <a:lnR w="3175">
                      <a:solidFill>
                        <a:srgbClr val="BCBEC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114935" algn="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0" marB="0">
                    <a:lnL w="6350">
                      <a:solidFill>
                        <a:srgbClr val="231F2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0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658" name="object 658"/>
          <p:cNvSpPr txBox="1"/>
          <p:nvPr/>
        </p:nvSpPr>
        <p:spPr>
          <a:xfrm>
            <a:off x="10327021" y="5956977"/>
            <a:ext cx="897890" cy="700192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>
              <a:spcBef>
                <a:spcPts val="540"/>
              </a:spcBef>
              <a:tabLst>
                <a:tab pos="285115" algn="l"/>
              </a:tabLst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  <a:p>
            <a:pPr marL="285115" indent="-269875">
              <a:spcBef>
                <a:spcPts val="439"/>
              </a:spcBef>
              <a:buSzPct val="106666"/>
              <a:buChar char="-"/>
              <a:tabLst>
                <a:tab pos="285115" algn="l"/>
                <a:tab pos="285750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1)</a:t>
            </a:r>
            <a:endParaRPr sz="750">
              <a:latin typeface="Microsoft Sans Serif"/>
              <a:cs typeface="Microsoft Sans Serif"/>
            </a:endParaRPr>
          </a:p>
          <a:p>
            <a:pPr>
              <a:spcBef>
                <a:spcPts val="439"/>
              </a:spcBef>
              <a:tabLst>
                <a:tab pos="285115" algn="l"/>
              </a:tabLst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  <a:p>
            <a:pPr marL="285115" indent="-269875">
              <a:spcBef>
                <a:spcPts val="439"/>
              </a:spcBef>
              <a:buSzPct val="106666"/>
              <a:buChar char="-"/>
              <a:tabLst>
                <a:tab pos="285115" algn="l"/>
                <a:tab pos="285750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1)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59" name="object 659"/>
          <p:cNvSpPr txBox="1"/>
          <p:nvPr/>
        </p:nvSpPr>
        <p:spPr>
          <a:xfrm>
            <a:off x="12009111" y="5601478"/>
            <a:ext cx="625475" cy="109093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12700">
              <a:spcBef>
                <a:spcPts val="54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39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89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1)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1)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60" name="object 660"/>
          <p:cNvSpPr txBox="1"/>
          <p:nvPr/>
        </p:nvSpPr>
        <p:spPr>
          <a:xfrm>
            <a:off x="6814642" y="5945824"/>
            <a:ext cx="55880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Curva 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b: tensión continua, impulsos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6330219" y="6032538"/>
            <a:ext cx="1644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1.05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62" name="object 662"/>
          <p:cNvSpPr txBox="1"/>
          <p:nvPr/>
        </p:nvSpPr>
        <p:spPr>
          <a:xfrm>
            <a:off x="11301669" y="6063707"/>
            <a:ext cx="5638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Ver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63" name="object 663"/>
          <p:cNvSpPr txBox="1"/>
          <p:nvPr/>
        </p:nvSpPr>
        <p:spPr>
          <a:xfrm>
            <a:off x="11301670" y="6152607"/>
            <a:ext cx="4121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(curva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64" name="object 664"/>
          <p:cNvSpPr txBox="1"/>
          <p:nvPr/>
        </p:nvSpPr>
        <p:spPr>
          <a:xfrm>
            <a:off x="7426521" y="6217217"/>
            <a:ext cx="32194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[g/</a:t>
            </a:r>
            <a:r>
              <a:rPr sz="3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15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]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7538118" y="6287089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6330219" y="6231492"/>
            <a:ext cx="1644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1.00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6488297" y="6287089"/>
            <a:ext cx="5841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68" name="object 668"/>
          <p:cNvSpPr txBox="1"/>
          <p:nvPr/>
        </p:nvSpPr>
        <p:spPr>
          <a:xfrm>
            <a:off x="6703076" y="6287089"/>
            <a:ext cx="5841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6900813" y="6287089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7114467" y="6287089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7326714" y="6287089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7751772" y="6287089"/>
            <a:ext cx="908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6365784" y="6430783"/>
            <a:ext cx="14224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6365784" y="6631830"/>
            <a:ext cx="14224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6365784" y="6832133"/>
            <a:ext cx="14224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6" name="object 676"/>
          <p:cNvSpPr txBox="1"/>
          <p:nvPr/>
        </p:nvSpPr>
        <p:spPr>
          <a:xfrm>
            <a:off x="9350206" y="6861493"/>
            <a:ext cx="17379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Huecos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esencialmente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uniforme.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7" name="object 677"/>
          <p:cNvSpPr txBox="1"/>
          <p:nvPr/>
        </p:nvSpPr>
        <p:spPr>
          <a:xfrm>
            <a:off x="6341223" y="7019976"/>
            <a:ext cx="2364105" cy="4140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Figura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Valor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exponentes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5" dirty="0">
                <a:solidFill>
                  <a:srgbClr val="4C5152"/>
                </a:solidFill>
                <a:latin typeface="Microsoft Sans Serif"/>
                <a:cs typeface="Microsoft Sans Serif"/>
              </a:rPr>
              <a:t>m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corrección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densidad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81280">
              <a:lnSpc>
                <a:spcPct val="181800"/>
              </a:lnSpc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aire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w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correcciones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humedad,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función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distancia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descarga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d,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metros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678" name="object 678"/>
          <p:cNvSpPr txBox="1"/>
          <p:nvPr/>
        </p:nvSpPr>
        <p:spPr>
          <a:xfrm>
            <a:off x="9350206" y="7185492"/>
            <a:ext cx="3326765" cy="2425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Separaciones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varillas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uniforme,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39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esencialmente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simétrica.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679" name="object 679"/>
          <p:cNvSpPr txBox="1"/>
          <p:nvPr/>
        </p:nvSpPr>
        <p:spPr>
          <a:xfrm>
            <a:off x="6331517" y="7464815"/>
            <a:ext cx="346710" cy="1609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61290">
              <a:spcBef>
                <a:spcPts val="114"/>
              </a:spcBef>
            </a:pPr>
            <a:r>
              <a:rPr sz="400" i="1" spc="15" dirty="0">
                <a:solidFill>
                  <a:srgbClr val="171514"/>
                </a:solidFill>
                <a:latin typeface="Arial"/>
                <a:cs typeface="Arial"/>
              </a:rPr>
              <a:t>m,</a:t>
            </a:r>
            <a:r>
              <a:rPr sz="4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10" dirty="0">
                <a:solidFill>
                  <a:srgbClr val="171514"/>
                </a:solidFill>
                <a:latin typeface="Arial"/>
                <a:cs typeface="Arial"/>
              </a:rPr>
              <a:t>n,</a:t>
            </a:r>
            <a:r>
              <a:rPr sz="4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25" dirty="0">
                <a:solidFill>
                  <a:srgbClr val="171514"/>
                </a:solidFill>
                <a:latin typeface="Arial"/>
                <a:cs typeface="Arial"/>
              </a:rPr>
              <a:t>w</a:t>
            </a:r>
            <a:endParaRPr sz="400">
              <a:latin typeface="Arial"/>
              <a:cs typeface="Arial"/>
            </a:endParaRPr>
          </a:p>
          <a:p>
            <a:pPr marL="12700">
              <a:spcBef>
                <a:spcPts val="35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1.0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80" name="object 680"/>
          <p:cNvSpPr txBox="1"/>
          <p:nvPr/>
        </p:nvSpPr>
        <p:spPr>
          <a:xfrm>
            <a:off x="9350205" y="7461256"/>
            <a:ext cx="305308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varilla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plano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similares,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soporte;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decir,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electrodos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dan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uniforme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asimétrica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pronunciada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81" name="object 681"/>
          <p:cNvSpPr txBox="1"/>
          <p:nvPr/>
        </p:nvSpPr>
        <p:spPr>
          <a:xfrm>
            <a:off x="6331517" y="7829822"/>
            <a:ext cx="1244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82" name="object 682"/>
          <p:cNvSpPr txBox="1"/>
          <p:nvPr/>
        </p:nvSpPr>
        <p:spPr>
          <a:xfrm>
            <a:off x="8918205" y="7981469"/>
            <a:ext cx="3721100" cy="825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9370">
              <a:lnSpc>
                <a:spcPct val="145800"/>
              </a:lnSpc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electrodos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pertenezca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anteriores,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exponentes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ninguna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húmedas,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densidad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humedad.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 de contaminación artificial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utilizar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ningún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83" name="object 683"/>
          <p:cNvSpPr txBox="1"/>
          <p:nvPr/>
        </p:nvSpPr>
        <p:spPr>
          <a:xfrm>
            <a:off x="7667334" y="8102904"/>
            <a:ext cx="157480" cy="52578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50" i="1" spc="10" dirty="0">
                <a:solidFill>
                  <a:srgbClr val="171514"/>
                </a:solidFill>
                <a:latin typeface="Arial"/>
                <a:cs typeface="Arial"/>
              </a:rPr>
              <a:t>d</a:t>
            </a:r>
            <a:r>
              <a:rPr sz="2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[metro]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684" name="object 684"/>
          <p:cNvSpPr txBox="1"/>
          <p:nvPr/>
        </p:nvSpPr>
        <p:spPr>
          <a:xfrm>
            <a:off x="6341208" y="8176415"/>
            <a:ext cx="1397635" cy="561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785">
              <a:spcBef>
                <a:spcPts val="100"/>
              </a:spcBef>
              <a:tabLst>
                <a:tab pos="697230" algn="l"/>
                <a:tab pos="1275080" algn="l"/>
              </a:tabLst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	5	10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430"/>
              </a:spcBef>
            </a:pP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Polaridad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+w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1,0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Polaridad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-w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0,8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43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+k</a:t>
            </a:r>
            <a:r>
              <a:rPr sz="4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=k</a:t>
            </a:r>
            <a:r>
              <a:rPr sz="4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+w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0,905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0,9050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-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4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=k</a:t>
            </a:r>
            <a:r>
              <a:rPr sz="4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+w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0,905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0,8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0,9232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5" name="object 685"/>
          <p:cNvSpPr txBox="1"/>
          <p:nvPr/>
        </p:nvSpPr>
        <p:spPr>
          <a:xfrm>
            <a:off x="7207954" y="8845492"/>
            <a:ext cx="4406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50" spc="-15" baseline="-7936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1050" spc="284" baseline="-7936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1.0457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6" name="object 686"/>
          <p:cNvSpPr txBox="1"/>
          <p:nvPr/>
        </p:nvSpPr>
        <p:spPr>
          <a:xfrm>
            <a:off x="8918205" y="8887884"/>
            <a:ext cx="3787140" cy="697230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12700">
              <a:spcBef>
                <a:spcPts val="44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1: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Hay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poca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disponible.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recomienda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ninguna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375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2: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simplificación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existente.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800"/>
              </a:lnSpc>
              <a:spcBef>
                <a:spcPts val="40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datos experimentales disponibles 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 fuentes siempre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grandes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dispersiones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menudo</a:t>
            </a:r>
            <a:r>
              <a:rPr lang="es-ES"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contradictorios;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además,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relevante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 continuas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impulsos de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escasa.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incierto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apropiado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exponentes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numéricos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tal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dan.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6341206" y="9432435"/>
            <a:ext cx="1612900" cy="33020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2700">
              <a:spcBef>
                <a:spcPts val="520"/>
              </a:spcBef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+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0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×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+K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325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×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1,0457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339,8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-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U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0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×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-K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325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×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1,0251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333,1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kV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6576116" y="9326987"/>
            <a:ext cx="5791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07340" algn="l"/>
              </a:tabLst>
            </a:pPr>
            <a:r>
              <a:rPr sz="7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4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400" dirty="0">
                <a:solidFill>
                  <a:srgbClr val="4C5152"/>
                </a:solidFill>
                <a:latin typeface="Microsoft Sans Serif"/>
                <a:cs typeface="Microsoft Sans Serif"/>
              </a:rPr>
              <a:t>	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0.9232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6277707" y="8714213"/>
            <a:ext cx="928369" cy="577850"/>
          </a:xfrm>
          <a:prstGeom prst="rect">
            <a:avLst/>
          </a:prstGeom>
        </p:spPr>
        <p:txBody>
          <a:bodyPr vert="horz" wrap="square" lIns="0" tIns="73025" rIns="0" bIns="0" rtlCol="0">
            <a:spAutoFit/>
          </a:bodyPr>
          <a:lstStyle/>
          <a:p>
            <a:pPr marL="76200">
              <a:spcBef>
                <a:spcPts val="575"/>
              </a:spcBef>
            </a:pPr>
            <a:r>
              <a:rPr sz="1050" spc="7" baseline="-43650" dirty="0">
                <a:solidFill>
                  <a:srgbClr val="4C5152"/>
                </a:solidFill>
                <a:latin typeface="Microsoft Sans Serif"/>
                <a:cs typeface="Microsoft Sans Serif"/>
              </a:rPr>
              <a:t>+k</a:t>
            </a:r>
            <a:r>
              <a:rPr lang="es-ES" sz="1050" spc="7" baseline="-43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050" spc="-15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1050" spc="247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4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d</a:t>
            </a:r>
            <a:r>
              <a:rPr lang="es-ES" sz="4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00" spc="114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050" spc="-15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1050" spc="675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0.9464</a:t>
            </a:r>
            <a:endParaRPr sz="650" dirty="0">
              <a:latin typeface="Microsoft Sans Serif"/>
              <a:cs typeface="Microsoft Sans Serif"/>
            </a:endParaRPr>
          </a:p>
          <a:p>
            <a:pPr marL="299720">
              <a:spcBef>
                <a:spcPts val="475"/>
              </a:spcBef>
              <a:tabLst>
                <a:tab pos="605790" algn="l"/>
              </a:tabLst>
            </a:pPr>
            <a:r>
              <a:rPr sz="7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+k</a:t>
            </a:r>
            <a:r>
              <a:rPr sz="4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h	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0.9050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750" dirty="0">
              <a:latin typeface="Microsoft Sans Serif"/>
              <a:cs typeface="Microsoft Sans Serif"/>
            </a:endParaRPr>
          </a:p>
          <a:p>
            <a:pPr marL="76200"/>
            <a:r>
              <a:rPr sz="1050" spc="7" baseline="-43650" dirty="0">
                <a:solidFill>
                  <a:srgbClr val="4C5152"/>
                </a:solidFill>
                <a:latin typeface="Microsoft Sans Serif"/>
                <a:cs typeface="Microsoft Sans Serif"/>
              </a:rPr>
              <a:t>-k</a:t>
            </a:r>
            <a:r>
              <a:rPr lang="es-ES" sz="1050" spc="7" baseline="-43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050" spc="75" baseline="-43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050" spc="-15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lang="es-ES" sz="1050" spc="-15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40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d</a:t>
            </a:r>
            <a:r>
              <a:rPr lang="es-ES" sz="4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400" spc="114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1050" spc="-15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1050" spc="675" baseline="-51587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0.9464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7207954" y="9230707"/>
            <a:ext cx="4406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50" spc="-15" baseline="-7936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1050" spc="284" baseline="-7936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1.0251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93" name="object 693"/>
          <p:cNvSpPr txBox="1"/>
          <p:nvPr/>
        </p:nvSpPr>
        <p:spPr>
          <a:xfrm rot="19500000">
            <a:off x="6714768" y="4710125"/>
            <a:ext cx="99190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W.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94" name="object 694"/>
          <p:cNvSpPr txBox="1"/>
          <p:nvPr/>
        </p:nvSpPr>
        <p:spPr>
          <a:xfrm rot="19440000">
            <a:off x="6745967" y="4698103"/>
            <a:ext cx="71281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95" name="object 695"/>
          <p:cNvSpPr txBox="1"/>
          <p:nvPr/>
        </p:nvSpPr>
        <p:spPr>
          <a:xfrm rot="19380000">
            <a:off x="6783731" y="4648626"/>
            <a:ext cx="126887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96" name="object 696"/>
          <p:cNvSpPr txBox="1"/>
          <p:nvPr/>
        </p:nvSpPr>
        <p:spPr>
          <a:xfrm rot="19320000">
            <a:off x="6842864" y="4613643"/>
            <a:ext cx="96294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97" name="object 697"/>
          <p:cNvSpPr txBox="1"/>
          <p:nvPr/>
        </p:nvSpPr>
        <p:spPr>
          <a:xfrm rot="19200000">
            <a:off x="6849981" y="4616388"/>
            <a:ext cx="74714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98" name="object 698"/>
          <p:cNvSpPr txBox="1"/>
          <p:nvPr/>
        </p:nvSpPr>
        <p:spPr>
          <a:xfrm rot="19140000">
            <a:off x="6881649" y="4592635"/>
            <a:ext cx="67707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99" name="object 699"/>
          <p:cNvSpPr txBox="1"/>
          <p:nvPr/>
        </p:nvSpPr>
        <p:spPr>
          <a:xfrm rot="19080000">
            <a:off x="6896280" y="4565468"/>
            <a:ext cx="99190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0" name="object 700"/>
          <p:cNvSpPr txBox="1"/>
          <p:nvPr/>
        </p:nvSpPr>
        <p:spPr>
          <a:xfrm rot="19020000">
            <a:off x="6936715" y="4577202"/>
            <a:ext cx="77916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01" name="object 701"/>
          <p:cNvSpPr txBox="1"/>
          <p:nvPr/>
        </p:nvSpPr>
        <p:spPr>
          <a:xfrm rot="18960000">
            <a:off x="6945230" y="4504133"/>
            <a:ext cx="130754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2" name="object 702"/>
          <p:cNvSpPr txBox="1"/>
          <p:nvPr/>
        </p:nvSpPr>
        <p:spPr>
          <a:xfrm rot="18900000">
            <a:off x="6968679" y="4495218"/>
            <a:ext cx="99190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-21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500" spc="8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3" name="object 703"/>
          <p:cNvSpPr txBox="1"/>
          <p:nvPr/>
        </p:nvSpPr>
        <p:spPr>
          <a:xfrm rot="18840000">
            <a:off x="6998872" y="4476660"/>
            <a:ext cx="73728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4" name="object 704"/>
          <p:cNvSpPr txBox="1"/>
          <p:nvPr/>
        </p:nvSpPr>
        <p:spPr>
          <a:xfrm rot="18780000">
            <a:off x="7017025" y="4459912"/>
            <a:ext cx="68158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5" name="object 705"/>
          <p:cNvSpPr txBox="1"/>
          <p:nvPr/>
        </p:nvSpPr>
        <p:spPr>
          <a:xfrm rot="18720000">
            <a:off x="7028449" y="4434356"/>
            <a:ext cx="90252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6" name="object 706"/>
          <p:cNvSpPr txBox="1"/>
          <p:nvPr/>
        </p:nvSpPr>
        <p:spPr>
          <a:xfrm rot="18660000">
            <a:off x="7045800" y="4426103"/>
            <a:ext cx="69375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7" name="object 707"/>
          <p:cNvSpPr txBox="1"/>
          <p:nvPr/>
        </p:nvSpPr>
        <p:spPr>
          <a:xfrm rot="18540000">
            <a:off x="7058150" y="4392915"/>
            <a:ext cx="99190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8" name="object 708"/>
          <p:cNvSpPr txBox="1"/>
          <p:nvPr/>
        </p:nvSpPr>
        <p:spPr>
          <a:xfrm>
            <a:off x="6208139" y="752773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DM105255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09" name="object 709"/>
          <p:cNvSpPr txBox="1"/>
          <p:nvPr/>
        </p:nvSpPr>
        <p:spPr>
          <a:xfrm>
            <a:off x="6208139" y="562432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DM105254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10" name="object 710"/>
          <p:cNvSpPr txBox="1"/>
          <p:nvPr/>
        </p:nvSpPr>
        <p:spPr>
          <a:xfrm>
            <a:off x="6208139" y="378080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DM105253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284905" y="4043159"/>
            <a:ext cx="2484120" cy="3117850"/>
            <a:chOff x="557999" y="4043159"/>
            <a:chExt cx="2484120" cy="3117850"/>
          </a:xfrm>
        </p:grpSpPr>
        <p:sp>
          <p:nvSpPr>
            <p:cNvPr id="3" name="object 3"/>
            <p:cNvSpPr/>
            <p:nvPr/>
          </p:nvSpPr>
          <p:spPr>
            <a:xfrm>
              <a:off x="557999" y="4043159"/>
              <a:ext cx="2484120" cy="3117850"/>
            </a:xfrm>
            <a:custGeom>
              <a:avLst/>
              <a:gdLst/>
              <a:ahLst/>
              <a:cxnLst/>
              <a:rect l="l" t="t" r="r" b="b"/>
              <a:pathLst>
                <a:path w="2484120" h="3117850">
                  <a:moveTo>
                    <a:pt x="2484005" y="0"/>
                  </a:moveTo>
                  <a:lnTo>
                    <a:pt x="0" y="0"/>
                  </a:lnTo>
                  <a:lnTo>
                    <a:pt x="0" y="3117240"/>
                  </a:lnTo>
                  <a:lnTo>
                    <a:pt x="2484005" y="3117240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931244" y="5174635"/>
              <a:ext cx="1857375" cy="1133475"/>
            </a:xfrm>
            <a:custGeom>
              <a:avLst/>
              <a:gdLst/>
              <a:ahLst/>
              <a:cxnLst/>
              <a:rect l="l" t="t" r="r" b="b"/>
              <a:pathLst>
                <a:path w="1857375" h="1133475">
                  <a:moveTo>
                    <a:pt x="0" y="0"/>
                  </a:moveTo>
                  <a:lnTo>
                    <a:pt x="1856867" y="0"/>
                  </a:lnTo>
                </a:path>
                <a:path w="1857375" h="1133475">
                  <a:moveTo>
                    <a:pt x="0" y="23685"/>
                  </a:moveTo>
                  <a:lnTo>
                    <a:pt x="1856867" y="23685"/>
                  </a:lnTo>
                </a:path>
                <a:path w="1857375" h="1133475">
                  <a:moveTo>
                    <a:pt x="0" y="47371"/>
                  </a:moveTo>
                  <a:lnTo>
                    <a:pt x="1856867" y="47371"/>
                  </a:lnTo>
                </a:path>
                <a:path w="1857375" h="1133475">
                  <a:moveTo>
                    <a:pt x="0" y="70408"/>
                  </a:moveTo>
                  <a:lnTo>
                    <a:pt x="1856867" y="70408"/>
                  </a:lnTo>
                </a:path>
                <a:path w="1857375" h="1133475">
                  <a:moveTo>
                    <a:pt x="0" y="117779"/>
                  </a:moveTo>
                  <a:lnTo>
                    <a:pt x="1856867" y="117779"/>
                  </a:lnTo>
                </a:path>
                <a:path w="1857375" h="1133475">
                  <a:moveTo>
                    <a:pt x="0" y="141452"/>
                  </a:moveTo>
                  <a:lnTo>
                    <a:pt x="1856867" y="141452"/>
                  </a:lnTo>
                </a:path>
                <a:path w="1857375" h="1133475">
                  <a:moveTo>
                    <a:pt x="0" y="165138"/>
                  </a:moveTo>
                  <a:lnTo>
                    <a:pt x="1856867" y="165138"/>
                  </a:lnTo>
                </a:path>
                <a:path w="1857375" h="1133475">
                  <a:moveTo>
                    <a:pt x="0" y="188823"/>
                  </a:moveTo>
                  <a:lnTo>
                    <a:pt x="1856867" y="188823"/>
                  </a:lnTo>
                </a:path>
                <a:path w="1857375" h="1133475">
                  <a:moveTo>
                    <a:pt x="0" y="236194"/>
                  </a:moveTo>
                  <a:lnTo>
                    <a:pt x="1856867" y="236194"/>
                  </a:lnTo>
                </a:path>
                <a:path w="1857375" h="1133475">
                  <a:moveTo>
                    <a:pt x="0" y="259232"/>
                  </a:moveTo>
                  <a:lnTo>
                    <a:pt x="1856867" y="259232"/>
                  </a:lnTo>
                </a:path>
                <a:path w="1857375" h="1133475">
                  <a:moveTo>
                    <a:pt x="0" y="282917"/>
                  </a:moveTo>
                  <a:lnTo>
                    <a:pt x="1856867" y="282917"/>
                  </a:lnTo>
                </a:path>
                <a:path w="1857375" h="1133475">
                  <a:moveTo>
                    <a:pt x="0" y="306603"/>
                  </a:moveTo>
                  <a:lnTo>
                    <a:pt x="1856867" y="306603"/>
                  </a:lnTo>
                </a:path>
                <a:path w="1857375" h="1133475">
                  <a:moveTo>
                    <a:pt x="0" y="353961"/>
                  </a:moveTo>
                  <a:lnTo>
                    <a:pt x="1856867" y="353961"/>
                  </a:lnTo>
                </a:path>
                <a:path w="1857375" h="1133475">
                  <a:moveTo>
                    <a:pt x="0" y="377647"/>
                  </a:moveTo>
                  <a:lnTo>
                    <a:pt x="1856867" y="377647"/>
                  </a:lnTo>
                </a:path>
                <a:path w="1857375" h="1133475">
                  <a:moveTo>
                    <a:pt x="0" y="401332"/>
                  </a:moveTo>
                  <a:lnTo>
                    <a:pt x="1856867" y="401332"/>
                  </a:lnTo>
                </a:path>
                <a:path w="1857375" h="1133475">
                  <a:moveTo>
                    <a:pt x="0" y="424370"/>
                  </a:moveTo>
                  <a:lnTo>
                    <a:pt x="1856867" y="424370"/>
                  </a:lnTo>
                </a:path>
                <a:path w="1857375" h="1133475">
                  <a:moveTo>
                    <a:pt x="0" y="471741"/>
                  </a:moveTo>
                  <a:lnTo>
                    <a:pt x="1856867" y="471741"/>
                  </a:lnTo>
                </a:path>
                <a:path w="1857375" h="1133475">
                  <a:moveTo>
                    <a:pt x="0" y="495427"/>
                  </a:moveTo>
                  <a:lnTo>
                    <a:pt x="1856867" y="495427"/>
                  </a:lnTo>
                </a:path>
                <a:path w="1857375" h="1133475">
                  <a:moveTo>
                    <a:pt x="0" y="519099"/>
                  </a:moveTo>
                  <a:lnTo>
                    <a:pt x="1856867" y="519099"/>
                  </a:lnTo>
                </a:path>
                <a:path w="1857375" h="1133475">
                  <a:moveTo>
                    <a:pt x="0" y="542785"/>
                  </a:moveTo>
                  <a:lnTo>
                    <a:pt x="1856867" y="542785"/>
                  </a:lnTo>
                </a:path>
                <a:path w="1857375" h="1133475">
                  <a:moveTo>
                    <a:pt x="0" y="590156"/>
                  </a:moveTo>
                  <a:lnTo>
                    <a:pt x="1856867" y="590156"/>
                  </a:lnTo>
                </a:path>
                <a:path w="1857375" h="1133475">
                  <a:moveTo>
                    <a:pt x="0" y="613194"/>
                  </a:moveTo>
                  <a:lnTo>
                    <a:pt x="1856867" y="613194"/>
                  </a:lnTo>
                </a:path>
                <a:path w="1857375" h="1133475">
                  <a:moveTo>
                    <a:pt x="0" y="636879"/>
                  </a:moveTo>
                  <a:lnTo>
                    <a:pt x="1856867" y="636879"/>
                  </a:lnTo>
                </a:path>
                <a:path w="1857375" h="1133475">
                  <a:moveTo>
                    <a:pt x="0" y="660565"/>
                  </a:moveTo>
                  <a:lnTo>
                    <a:pt x="1856867" y="660565"/>
                  </a:lnTo>
                </a:path>
                <a:path w="1857375" h="1133475">
                  <a:moveTo>
                    <a:pt x="0" y="707923"/>
                  </a:moveTo>
                  <a:lnTo>
                    <a:pt x="1856867" y="707923"/>
                  </a:lnTo>
                </a:path>
                <a:path w="1857375" h="1133475">
                  <a:moveTo>
                    <a:pt x="0" y="731608"/>
                  </a:moveTo>
                  <a:lnTo>
                    <a:pt x="1856867" y="731608"/>
                  </a:lnTo>
                </a:path>
                <a:path w="1857375" h="1133475">
                  <a:moveTo>
                    <a:pt x="0" y="755294"/>
                  </a:moveTo>
                  <a:lnTo>
                    <a:pt x="1856867" y="755294"/>
                  </a:lnTo>
                </a:path>
                <a:path w="1857375" h="1133475">
                  <a:moveTo>
                    <a:pt x="0" y="778979"/>
                  </a:moveTo>
                  <a:lnTo>
                    <a:pt x="1856867" y="778979"/>
                  </a:lnTo>
                </a:path>
                <a:path w="1857375" h="1133475">
                  <a:moveTo>
                    <a:pt x="0" y="825703"/>
                  </a:moveTo>
                  <a:lnTo>
                    <a:pt x="1856867" y="825703"/>
                  </a:lnTo>
                </a:path>
                <a:path w="1857375" h="1133475">
                  <a:moveTo>
                    <a:pt x="0" y="849388"/>
                  </a:moveTo>
                  <a:lnTo>
                    <a:pt x="1856867" y="849388"/>
                  </a:lnTo>
                </a:path>
                <a:path w="1857375" h="1133475">
                  <a:moveTo>
                    <a:pt x="0" y="873074"/>
                  </a:moveTo>
                  <a:lnTo>
                    <a:pt x="1856867" y="873074"/>
                  </a:lnTo>
                </a:path>
                <a:path w="1857375" h="1133475">
                  <a:moveTo>
                    <a:pt x="0" y="896747"/>
                  </a:moveTo>
                  <a:lnTo>
                    <a:pt x="1856867" y="896747"/>
                  </a:lnTo>
                </a:path>
                <a:path w="1857375" h="1133475">
                  <a:moveTo>
                    <a:pt x="0" y="944118"/>
                  </a:moveTo>
                  <a:lnTo>
                    <a:pt x="1856867" y="944118"/>
                  </a:lnTo>
                </a:path>
                <a:path w="1857375" h="1133475">
                  <a:moveTo>
                    <a:pt x="0" y="967803"/>
                  </a:moveTo>
                  <a:lnTo>
                    <a:pt x="1856867" y="967803"/>
                  </a:lnTo>
                </a:path>
                <a:path w="1857375" h="1133475">
                  <a:moveTo>
                    <a:pt x="0" y="990841"/>
                  </a:moveTo>
                  <a:lnTo>
                    <a:pt x="1856867" y="990841"/>
                  </a:lnTo>
                </a:path>
                <a:path w="1857375" h="1133475">
                  <a:moveTo>
                    <a:pt x="0" y="1014526"/>
                  </a:moveTo>
                  <a:lnTo>
                    <a:pt x="1856867" y="1014526"/>
                  </a:lnTo>
                </a:path>
                <a:path w="1857375" h="1133475">
                  <a:moveTo>
                    <a:pt x="0" y="1061897"/>
                  </a:moveTo>
                  <a:lnTo>
                    <a:pt x="1856867" y="1061897"/>
                  </a:lnTo>
                </a:path>
                <a:path w="1857375" h="1133475">
                  <a:moveTo>
                    <a:pt x="0" y="1085570"/>
                  </a:moveTo>
                  <a:lnTo>
                    <a:pt x="1856867" y="1085570"/>
                  </a:lnTo>
                </a:path>
                <a:path w="1857375" h="1133475">
                  <a:moveTo>
                    <a:pt x="0" y="1109256"/>
                  </a:moveTo>
                  <a:lnTo>
                    <a:pt x="1856867" y="1109256"/>
                  </a:lnTo>
                </a:path>
                <a:path w="1857375" h="1133475">
                  <a:moveTo>
                    <a:pt x="0" y="1132941"/>
                  </a:moveTo>
                  <a:lnTo>
                    <a:pt x="1856867" y="1132941"/>
                  </a:lnTo>
                </a:path>
              </a:pathLst>
            </a:custGeom>
            <a:ln w="4000">
              <a:solidFill>
                <a:srgbClr val="ECEC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31244" y="5150952"/>
              <a:ext cx="1857375" cy="1062355"/>
            </a:xfrm>
            <a:custGeom>
              <a:avLst/>
              <a:gdLst/>
              <a:ahLst/>
              <a:cxnLst/>
              <a:rect l="l" t="t" r="r" b="b"/>
              <a:pathLst>
                <a:path w="1857375" h="1062354">
                  <a:moveTo>
                    <a:pt x="0" y="0"/>
                  </a:moveTo>
                  <a:lnTo>
                    <a:pt x="1856867" y="0"/>
                  </a:lnTo>
                </a:path>
                <a:path w="1857375" h="1062354">
                  <a:moveTo>
                    <a:pt x="0" y="117779"/>
                  </a:moveTo>
                  <a:lnTo>
                    <a:pt x="1856867" y="117779"/>
                  </a:lnTo>
                </a:path>
                <a:path w="1857375" h="1062354">
                  <a:moveTo>
                    <a:pt x="0" y="236194"/>
                  </a:moveTo>
                  <a:lnTo>
                    <a:pt x="1856867" y="236194"/>
                  </a:lnTo>
                </a:path>
                <a:path w="1857375" h="1062354">
                  <a:moveTo>
                    <a:pt x="0" y="353961"/>
                  </a:moveTo>
                  <a:lnTo>
                    <a:pt x="1856867" y="353961"/>
                  </a:lnTo>
                </a:path>
                <a:path w="1857375" h="1062354">
                  <a:moveTo>
                    <a:pt x="0" y="471741"/>
                  </a:moveTo>
                  <a:lnTo>
                    <a:pt x="1856867" y="471741"/>
                  </a:lnTo>
                </a:path>
                <a:path w="1857375" h="1062354">
                  <a:moveTo>
                    <a:pt x="0" y="590156"/>
                  </a:moveTo>
                  <a:lnTo>
                    <a:pt x="1856867" y="590156"/>
                  </a:lnTo>
                </a:path>
                <a:path w="1857375" h="1062354">
                  <a:moveTo>
                    <a:pt x="0" y="707923"/>
                  </a:moveTo>
                  <a:lnTo>
                    <a:pt x="1856867" y="707923"/>
                  </a:lnTo>
                </a:path>
                <a:path w="1857375" h="1062354">
                  <a:moveTo>
                    <a:pt x="0" y="825703"/>
                  </a:moveTo>
                  <a:lnTo>
                    <a:pt x="1856867" y="825703"/>
                  </a:lnTo>
                </a:path>
                <a:path w="1857375" h="1062354">
                  <a:moveTo>
                    <a:pt x="0" y="944118"/>
                  </a:moveTo>
                  <a:lnTo>
                    <a:pt x="1856867" y="944118"/>
                  </a:lnTo>
                </a:path>
                <a:path w="1857375" h="1062354">
                  <a:moveTo>
                    <a:pt x="0" y="1061897"/>
                  </a:moveTo>
                  <a:lnTo>
                    <a:pt x="1856867" y="1061897"/>
                  </a:lnTo>
                </a:path>
              </a:pathLst>
            </a:custGeom>
            <a:ln w="4000">
              <a:solidFill>
                <a:srgbClr val="7479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992694" y="5150952"/>
              <a:ext cx="1733550" cy="1180465"/>
            </a:xfrm>
            <a:custGeom>
              <a:avLst/>
              <a:gdLst/>
              <a:ahLst/>
              <a:cxnLst/>
              <a:rect l="l" t="t" r="r" b="b"/>
              <a:pathLst>
                <a:path w="1733550" h="1180464">
                  <a:moveTo>
                    <a:pt x="1733334" y="0"/>
                  </a:moveTo>
                  <a:lnTo>
                    <a:pt x="1733334" y="1180312"/>
                  </a:lnTo>
                </a:path>
                <a:path w="1733550" h="1180464">
                  <a:moveTo>
                    <a:pt x="1671891" y="0"/>
                  </a:moveTo>
                  <a:lnTo>
                    <a:pt x="1671891" y="1180312"/>
                  </a:lnTo>
                </a:path>
                <a:path w="1733550" h="1180464">
                  <a:moveTo>
                    <a:pt x="1609801" y="0"/>
                  </a:moveTo>
                  <a:lnTo>
                    <a:pt x="1609801" y="1180312"/>
                  </a:lnTo>
                </a:path>
                <a:path w="1733550" h="1180464">
                  <a:moveTo>
                    <a:pt x="1547710" y="0"/>
                  </a:moveTo>
                  <a:lnTo>
                    <a:pt x="1547710" y="1180312"/>
                  </a:lnTo>
                </a:path>
                <a:path w="1733550" h="1180464">
                  <a:moveTo>
                    <a:pt x="1486268" y="0"/>
                  </a:moveTo>
                  <a:lnTo>
                    <a:pt x="1486268" y="1180312"/>
                  </a:lnTo>
                </a:path>
                <a:path w="1733550" h="1180464">
                  <a:moveTo>
                    <a:pt x="1424178" y="0"/>
                  </a:moveTo>
                  <a:lnTo>
                    <a:pt x="1424178" y="1180312"/>
                  </a:lnTo>
                </a:path>
                <a:path w="1733550" h="1180464">
                  <a:moveTo>
                    <a:pt x="1362087" y="0"/>
                  </a:moveTo>
                  <a:lnTo>
                    <a:pt x="1362087" y="1180312"/>
                  </a:lnTo>
                </a:path>
                <a:path w="1733550" h="1180464">
                  <a:moveTo>
                    <a:pt x="1299997" y="0"/>
                  </a:moveTo>
                  <a:lnTo>
                    <a:pt x="1299997" y="1180312"/>
                  </a:lnTo>
                </a:path>
                <a:path w="1733550" h="1180464">
                  <a:moveTo>
                    <a:pt x="1238554" y="0"/>
                  </a:moveTo>
                  <a:lnTo>
                    <a:pt x="1238554" y="1180312"/>
                  </a:lnTo>
                </a:path>
                <a:path w="1733550" h="1180464">
                  <a:moveTo>
                    <a:pt x="1114374" y="0"/>
                  </a:moveTo>
                  <a:lnTo>
                    <a:pt x="1114374" y="1180312"/>
                  </a:lnTo>
                </a:path>
                <a:path w="1733550" h="1180464">
                  <a:moveTo>
                    <a:pt x="1052931" y="0"/>
                  </a:moveTo>
                  <a:lnTo>
                    <a:pt x="1052931" y="1180312"/>
                  </a:lnTo>
                </a:path>
                <a:path w="1733550" h="1180464">
                  <a:moveTo>
                    <a:pt x="990841" y="0"/>
                  </a:moveTo>
                  <a:lnTo>
                    <a:pt x="990841" y="1180312"/>
                  </a:lnTo>
                </a:path>
                <a:path w="1733550" h="1180464">
                  <a:moveTo>
                    <a:pt x="928751" y="0"/>
                  </a:moveTo>
                  <a:lnTo>
                    <a:pt x="928751" y="1180312"/>
                  </a:lnTo>
                </a:path>
                <a:path w="1733550" h="1180464">
                  <a:moveTo>
                    <a:pt x="866660" y="0"/>
                  </a:moveTo>
                  <a:lnTo>
                    <a:pt x="866660" y="1180312"/>
                  </a:lnTo>
                </a:path>
                <a:path w="1733550" h="1180464">
                  <a:moveTo>
                    <a:pt x="805218" y="0"/>
                  </a:moveTo>
                  <a:lnTo>
                    <a:pt x="805218" y="1180312"/>
                  </a:lnTo>
                </a:path>
                <a:path w="1733550" h="1180464">
                  <a:moveTo>
                    <a:pt x="743127" y="0"/>
                  </a:moveTo>
                  <a:lnTo>
                    <a:pt x="743127" y="1180312"/>
                  </a:lnTo>
                </a:path>
                <a:path w="1733550" h="1180464">
                  <a:moveTo>
                    <a:pt x="681037" y="0"/>
                  </a:moveTo>
                  <a:lnTo>
                    <a:pt x="681037" y="1180312"/>
                  </a:lnTo>
                </a:path>
                <a:path w="1733550" h="1180464">
                  <a:moveTo>
                    <a:pt x="619594" y="0"/>
                  </a:moveTo>
                  <a:lnTo>
                    <a:pt x="619594" y="1180312"/>
                  </a:lnTo>
                </a:path>
                <a:path w="1733550" h="1180464">
                  <a:moveTo>
                    <a:pt x="495414" y="0"/>
                  </a:moveTo>
                  <a:lnTo>
                    <a:pt x="495414" y="1180312"/>
                  </a:lnTo>
                </a:path>
                <a:path w="1733550" h="1180464">
                  <a:moveTo>
                    <a:pt x="433336" y="0"/>
                  </a:moveTo>
                  <a:lnTo>
                    <a:pt x="433336" y="1180312"/>
                  </a:lnTo>
                </a:path>
                <a:path w="1733550" h="1180464">
                  <a:moveTo>
                    <a:pt x="371881" y="0"/>
                  </a:moveTo>
                  <a:lnTo>
                    <a:pt x="371881" y="1180312"/>
                  </a:lnTo>
                </a:path>
                <a:path w="1733550" h="1180464">
                  <a:moveTo>
                    <a:pt x="309791" y="0"/>
                  </a:moveTo>
                  <a:lnTo>
                    <a:pt x="309791" y="1180312"/>
                  </a:lnTo>
                </a:path>
                <a:path w="1733550" h="1180464">
                  <a:moveTo>
                    <a:pt x="247713" y="0"/>
                  </a:moveTo>
                  <a:lnTo>
                    <a:pt x="247713" y="1180312"/>
                  </a:lnTo>
                </a:path>
                <a:path w="1733550" h="1180464">
                  <a:moveTo>
                    <a:pt x="186258" y="0"/>
                  </a:moveTo>
                  <a:lnTo>
                    <a:pt x="186258" y="1180312"/>
                  </a:lnTo>
                </a:path>
                <a:path w="1733550" h="1180464">
                  <a:moveTo>
                    <a:pt x="124167" y="0"/>
                  </a:moveTo>
                  <a:lnTo>
                    <a:pt x="124167" y="1180312"/>
                  </a:lnTo>
                </a:path>
                <a:path w="1733550" h="1180464">
                  <a:moveTo>
                    <a:pt x="62090" y="0"/>
                  </a:moveTo>
                  <a:lnTo>
                    <a:pt x="62090" y="1180312"/>
                  </a:lnTo>
                </a:path>
                <a:path w="1733550" h="1180464">
                  <a:moveTo>
                    <a:pt x="0" y="0"/>
                  </a:moveTo>
                  <a:lnTo>
                    <a:pt x="0" y="1180312"/>
                  </a:lnTo>
                </a:path>
              </a:pathLst>
            </a:custGeom>
            <a:ln w="4000">
              <a:solidFill>
                <a:srgbClr val="7479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49881" y="5150632"/>
              <a:ext cx="1238885" cy="1180465"/>
            </a:xfrm>
            <a:custGeom>
              <a:avLst/>
              <a:gdLst/>
              <a:ahLst/>
              <a:cxnLst/>
              <a:rect l="l" t="t" r="r" b="b"/>
              <a:pathLst>
                <a:path w="1238885" h="1180464">
                  <a:moveTo>
                    <a:pt x="1238554" y="0"/>
                  </a:moveTo>
                  <a:lnTo>
                    <a:pt x="1238554" y="1180312"/>
                  </a:lnTo>
                </a:path>
                <a:path w="1238885" h="1180464">
                  <a:moveTo>
                    <a:pt x="618959" y="0"/>
                  </a:moveTo>
                  <a:lnTo>
                    <a:pt x="618959" y="1180312"/>
                  </a:lnTo>
                </a:path>
                <a:path w="1238885" h="1180464">
                  <a:moveTo>
                    <a:pt x="0" y="0"/>
                  </a:moveTo>
                  <a:lnTo>
                    <a:pt x="0" y="1180312"/>
                  </a:lnTo>
                </a:path>
              </a:pathLst>
            </a:custGeom>
            <a:ln w="8001">
              <a:solidFill>
                <a:srgbClr val="7479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931244" y="5150947"/>
              <a:ext cx="1857375" cy="1180465"/>
            </a:xfrm>
            <a:custGeom>
              <a:avLst/>
              <a:gdLst/>
              <a:ahLst/>
              <a:cxnLst/>
              <a:rect l="l" t="t" r="r" b="b"/>
              <a:pathLst>
                <a:path w="1857375" h="1180464">
                  <a:moveTo>
                    <a:pt x="0" y="1180312"/>
                  </a:moveTo>
                  <a:lnTo>
                    <a:pt x="0" y="0"/>
                  </a:lnTo>
                </a:path>
                <a:path w="1857375" h="1180464">
                  <a:moveTo>
                    <a:pt x="0" y="1180312"/>
                  </a:moveTo>
                  <a:lnTo>
                    <a:pt x="1856867" y="1180312"/>
                  </a:lnTo>
                </a:path>
              </a:pathLst>
            </a:custGeom>
            <a:ln w="4000">
              <a:solidFill>
                <a:srgbClr val="B2B5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30923" y="5280573"/>
              <a:ext cx="1858010" cy="1050925"/>
            </a:xfrm>
            <a:custGeom>
              <a:avLst/>
              <a:gdLst/>
              <a:ahLst/>
              <a:cxnLst/>
              <a:rect l="l" t="t" r="r" b="b"/>
              <a:pathLst>
                <a:path w="1858010" h="1050925">
                  <a:moveTo>
                    <a:pt x="0" y="1050366"/>
                  </a:moveTo>
                  <a:lnTo>
                    <a:pt x="30956" y="1035741"/>
                  </a:lnTo>
                  <a:lnTo>
                    <a:pt x="61914" y="1021138"/>
                  </a:lnTo>
                  <a:lnTo>
                    <a:pt x="92874" y="1006491"/>
                  </a:lnTo>
                  <a:lnTo>
                    <a:pt x="154793" y="976837"/>
                  </a:lnTo>
                  <a:lnTo>
                    <a:pt x="216706" y="946785"/>
                  </a:lnTo>
                  <a:lnTo>
                    <a:pt x="278626" y="916369"/>
                  </a:lnTo>
                  <a:lnTo>
                    <a:pt x="340543" y="885576"/>
                  </a:lnTo>
                  <a:lnTo>
                    <a:pt x="402463" y="854398"/>
                  </a:lnTo>
                  <a:lnTo>
                    <a:pt x="464381" y="822833"/>
                  </a:lnTo>
                  <a:lnTo>
                    <a:pt x="526294" y="790885"/>
                  </a:lnTo>
                  <a:lnTo>
                    <a:pt x="588212" y="758547"/>
                  </a:lnTo>
                  <a:lnTo>
                    <a:pt x="650132" y="725802"/>
                  </a:lnTo>
                  <a:lnTo>
                    <a:pt x="712044" y="692650"/>
                  </a:lnTo>
                  <a:lnTo>
                    <a:pt x="773964" y="659093"/>
                  </a:lnTo>
                  <a:lnTo>
                    <a:pt x="835882" y="625121"/>
                  </a:lnTo>
                  <a:lnTo>
                    <a:pt x="897794" y="590728"/>
                  </a:lnTo>
                  <a:lnTo>
                    <a:pt x="959712" y="555914"/>
                  </a:lnTo>
                  <a:lnTo>
                    <a:pt x="1021632" y="520664"/>
                  </a:lnTo>
                  <a:lnTo>
                    <a:pt x="1083544" y="484983"/>
                  </a:lnTo>
                  <a:lnTo>
                    <a:pt x="1145464" y="448864"/>
                  </a:lnTo>
                  <a:lnTo>
                    <a:pt x="1207382" y="412302"/>
                  </a:lnTo>
                  <a:lnTo>
                    <a:pt x="1269302" y="375280"/>
                  </a:lnTo>
                  <a:lnTo>
                    <a:pt x="1331220" y="337804"/>
                  </a:lnTo>
                  <a:lnTo>
                    <a:pt x="1393133" y="299867"/>
                  </a:lnTo>
                  <a:lnTo>
                    <a:pt x="1455050" y="261461"/>
                  </a:lnTo>
                  <a:lnTo>
                    <a:pt x="1516970" y="222576"/>
                  </a:lnTo>
                  <a:lnTo>
                    <a:pt x="1578883" y="183222"/>
                  </a:lnTo>
                  <a:lnTo>
                    <a:pt x="1640802" y="143373"/>
                  </a:lnTo>
                  <a:lnTo>
                    <a:pt x="1702720" y="103034"/>
                  </a:lnTo>
                  <a:lnTo>
                    <a:pt x="1764633" y="62147"/>
                  </a:lnTo>
                  <a:lnTo>
                    <a:pt x="1826551" y="20715"/>
                  </a:lnTo>
                  <a:lnTo>
                    <a:pt x="1857514" y="0"/>
                  </a:lnTo>
                </a:path>
              </a:pathLst>
            </a:custGeom>
            <a:ln w="16002">
              <a:solidFill>
                <a:srgbClr val="97CF9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30923" y="5404106"/>
              <a:ext cx="1858010" cy="927100"/>
            </a:xfrm>
            <a:custGeom>
              <a:avLst/>
              <a:gdLst/>
              <a:ahLst/>
              <a:cxnLst/>
              <a:rect l="l" t="t" r="r" b="b"/>
              <a:pathLst>
                <a:path w="1858010" h="927100">
                  <a:moveTo>
                    <a:pt x="0" y="926833"/>
                  </a:moveTo>
                  <a:lnTo>
                    <a:pt x="30956" y="913686"/>
                  </a:lnTo>
                  <a:lnTo>
                    <a:pt x="61914" y="900556"/>
                  </a:lnTo>
                  <a:lnTo>
                    <a:pt x="92874" y="887389"/>
                  </a:lnTo>
                  <a:lnTo>
                    <a:pt x="154793" y="860774"/>
                  </a:lnTo>
                  <a:lnTo>
                    <a:pt x="216706" y="833837"/>
                  </a:lnTo>
                  <a:lnTo>
                    <a:pt x="278626" y="806603"/>
                  </a:lnTo>
                  <a:lnTo>
                    <a:pt x="340543" y="779062"/>
                  </a:lnTo>
                  <a:lnTo>
                    <a:pt x="402463" y="751218"/>
                  </a:lnTo>
                  <a:lnTo>
                    <a:pt x="464381" y="723067"/>
                  </a:lnTo>
                  <a:lnTo>
                    <a:pt x="526294" y="694605"/>
                  </a:lnTo>
                  <a:lnTo>
                    <a:pt x="588212" y="665820"/>
                  </a:lnTo>
                  <a:lnTo>
                    <a:pt x="650132" y="636714"/>
                  </a:lnTo>
                  <a:lnTo>
                    <a:pt x="712044" y="607290"/>
                  </a:lnTo>
                  <a:lnTo>
                    <a:pt x="773964" y="577538"/>
                  </a:lnTo>
                  <a:lnTo>
                    <a:pt x="835882" y="547461"/>
                  </a:lnTo>
                  <a:lnTo>
                    <a:pt x="897794" y="517042"/>
                  </a:lnTo>
                  <a:lnTo>
                    <a:pt x="959712" y="486291"/>
                  </a:lnTo>
                  <a:lnTo>
                    <a:pt x="1021632" y="455193"/>
                  </a:lnTo>
                  <a:lnTo>
                    <a:pt x="1083544" y="423750"/>
                  </a:lnTo>
                  <a:lnTo>
                    <a:pt x="1145464" y="391960"/>
                  </a:lnTo>
                  <a:lnTo>
                    <a:pt x="1207382" y="359821"/>
                  </a:lnTo>
                  <a:lnTo>
                    <a:pt x="1269302" y="327318"/>
                  </a:lnTo>
                  <a:lnTo>
                    <a:pt x="1331220" y="294460"/>
                  </a:lnTo>
                  <a:lnTo>
                    <a:pt x="1393133" y="261231"/>
                  </a:lnTo>
                  <a:lnTo>
                    <a:pt x="1455050" y="227641"/>
                  </a:lnTo>
                  <a:lnTo>
                    <a:pt x="1516970" y="193674"/>
                  </a:lnTo>
                  <a:lnTo>
                    <a:pt x="1578883" y="159327"/>
                  </a:lnTo>
                  <a:lnTo>
                    <a:pt x="1640802" y="124601"/>
                  </a:lnTo>
                  <a:lnTo>
                    <a:pt x="1702720" y="89495"/>
                  </a:lnTo>
                  <a:lnTo>
                    <a:pt x="1764633" y="53953"/>
                  </a:lnTo>
                  <a:lnTo>
                    <a:pt x="1826551" y="17982"/>
                  </a:lnTo>
                  <a:lnTo>
                    <a:pt x="1857514" y="0"/>
                  </a:lnTo>
                </a:path>
              </a:pathLst>
            </a:custGeom>
            <a:ln w="16002">
              <a:solidFill>
                <a:srgbClr val="75C2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30923" y="5580763"/>
              <a:ext cx="1858010" cy="750570"/>
            </a:xfrm>
            <a:custGeom>
              <a:avLst/>
              <a:gdLst/>
              <a:ahLst/>
              <a:cxnLst/>
              <a:rect l="l" t="t" r="r" b="b"/>
              <a:pathLst>
                <a:path w="1858010" h="750570">
                  <a:moveTo>
                    <a:pt x="0" y="750176"/>
                  </a:moveTo>
                  <a:lnTo>
                    <a:pt x="30956" y="739240"/>
                  </a:lnTo>
                  <a:lnTo>
                    <a:pt x="61914" y="728314"/>
                  </a:lnTo>
                  <a:lnTo>
                    <a:pt x="92874" y="717363"/>
                  </a:lnTo>
                  <a:lnTo>
                    <a:pt x="154793" y="695265"/>
                  </a:lnTo>
                  <a:lnTo>
                    <a:pt x="216706" y="672947"/>
                  </a:lnTo>
                  <a:lnTo>
                    <a:pt x="278626" y="650421"/>
                  </a:lnTo>
                  <a:lnTo>
                    <a:pt x="340543" y="627680"/>
                  </a:lnTo>
                  <a:lnTo>
                    <a:pt x="402463" y="604734"/>
                  </a:lnTo>
                  <a:lnTo>
                    <a:pt x="464381" y="581583"/>
                  </a:lnTo>
                  <a:lnTo>
                    <a:pt x="526294" y="558211"/>
                  </a:lnTo>
                  <a:lnTo>
                    <a:pt x="588212" y="534622"/>
                  </a:lnTo>
                  <a:lnTo>
                    <a:pt x="650132" y="510812"/>
                  </a:lnTo>
                  <a:lnTo>
                    <a:pt x="712044" y="486790"/>
                  </a:lnTo>
                  <a:lnTo>
                    <a:pt x="773964" y="462546"/>
                  </a:lnTo>
                  <a:lnTo>
                    <a:pt x="835882" y="438067"/>
                  </a:lnTo>
                  <a:lnTo>
                    <a:pt x="897794" y="413368"/>
                  </a:lnTo>
                  <a:lnTo>
                    <a:pt x="959712" y="388446"/>
                  </a:lnTo>
                  <a:lnTo>
                    <a:pt x="1021632" y="363290"/>
                  </a:lnTo>
                  <a:lnTo>
                    <a:pt x="1083544" y="337902"/>
                  </a:lnTo>
                  <a:lnTo>
                    <a:pt x="1145464" y="312272"/>
                  </a:lnTo>
                  <a:lnTo>
                    <a:pt x="1207382" y="286411"/>
                  </a:lnTo>
                  <a:lnTo>
                    <a:pt x="1269302" y="260312"/>
                  </a:lnTo>
                  <a:lnTo>
                    <a:pt x="1331220" y="233971"/>
                  </a:lnTo>
                  <a:lnTo>
                    <a:pt x="1393133" y="207387"/>
                  </a:lnTo>
                  <a:lnTo>
                    <a:pt x="1455050" y="180554"/>
                  </a:lnTo>
                  <a:lnTo>
                    <a:pt x="1516970" y="153474"/>
                  </a:lnTo>
                  <a:lnTo>
                    <a:pt x="1578883" y="126143"/>
                  </a:lnTo>
                  <a:lnTo>
                    <a:pt x="1640802" y="98559"/>
                  </a:lnTo>
                  <a:lnTo>
                    <a:pt x="1702720" y="70727"/>
                  </a:lnTo>
                  <a:lnTo>
                    <a:pt x="1764633" y="42612"/>
                  </a:lnTo>
                  <a:lnTo>
                    <a:pt x="1826551" y="14205"/>
                  </a:lnTo>
                  <a:lnTo>
                    <a:pt x="1857514" y="0"/>
                  </a:lnTo>
                </a:path>
              </a:pathLst>
            </a:custGeom>
            <a:ln w="16002">
              <a:solidFill>
                <a:srgbClr val="4AB75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674540" y="5000852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69">
                  <a:moveTo>
                    <a:pt x="0" y="0"/>
                  </a:moveTo>
                  <a:lnTo>
                    <a:pt x="102412" y="0"/>
                  </a:lnTo>
                </a:path>
              </a:pathLst>
            </a:custGeom>
            <a:ln w="16002">
              <a:solidFill>
                <a:srgbClr val="97CF9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994052" y="5000852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69">
                  <a:moveTo>
                    <a:pt x="0" y="0"/>
                  </a:moveTo>
                  <a:lnTo>
                    <a:pt x="102412" y="0"/>
                  </a:lnTo>
                </a:path>
              </a:pathLst>
            </a:custGeom>
            <a:ln w="16002">
              <a:solidFill>
                <a:srgbClr val="75C2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91587" y="5000852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69">
                  <a:moveTo>
                    <a:pt x="0" y="0"/>
                  </a:moveTo>
                  <a:lnTo>
                    <a:pt x="102412" y="0"/>
                  </a:lnTo>
                </a:path>
              </a:pathLst>
            </a:custGeom>
            <a:ln w="16002">
              <a:solidFill>
                <a:srgbClr val="4AB75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00205" y="367938"/>
            <a:ext cx="2252980" cy="685800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spcBef>
                <a:spcPts val="1270"/>
              </a:spcBef>
            </a:pPr>
            <a:r>
              <a:rPr sz="1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700">
              <a:latin typeface="Microsoft Sans Serif"/>
              <a:cs typeface="Microsoft Sans Serif"/>
            </a:endParaRPr>
          </a:p>
          <a:p>
            <a:pPr marL="12700">
              <a:spcBef>
                <a:spcPts val="725"/>
              </a:spcBef>
            </a:pPr>
            <a:r>
              <a:rPr sz="10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10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00206" y="1650061"/>
            <a:ext cx="3696335" cy="2174954"/>
          </a:xfrm>
          <a:prstGeom prst="rect">
            <a:avLst/>
          </a:prstGeom>
        </p:spPr>
        <p:txBody>
          <a:bodyPr vert="horz" wrap="square" lIns="0" tIns="69850" rIns="0" bIns="0" rtlCol="0">
            <a:spAutoFit/>
          </a:bodyPr>
          <a:lstStyle/>
          <a:p>
            <a:pPr marL="12700">
              <a:spcBef>
                <a:spcPts val="550"/>
              </a:spcBef>
            </a:pPr>
            <a:r>
              <a:rPr sz="80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sitio,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otros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factores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pueden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influir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rendimiento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aislamiento.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Fenómenos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implican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depósito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gotas de agua sobre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 de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localmente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3.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300" dirty="0">
              <a:latin typeface="Microsoft Sans Serif"/>
              <a:cs typeface="Microsoft Sans Serif"/>
            </a:endParaRPr>
          </a:p>
          <a:p>
            <a:pPr marL="12700"/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endParaRPr sz="400" dirty="0">
              <a:latin typeface="Microsoft Sans Serif"/>
              <a:cs typeface="Microsoft Sans Serif"/>
            </a:endParaRPr>
          </a:p>
          <a:p>
            <a:pPr marL="12700" marR="142875">
              <a:lnSpc>
                <a:spcPct val="125000"/>
              </a:lnSpc>
              <a:spcBef>
                <a:spcPts val="6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depositarse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aislante.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siempre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mismo: reducir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prestaciones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14300">
              <a:lnSpc>
                <a:spcPts val="1050"/>
              </a:lnSpc>
              <a:spcBef>
                <a:spcPts val="7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origen: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gaseoso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(polvo),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falta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limpieza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inicial,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eventualmente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rotura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77800">
              <a:lnSpc>
                <a:spcPts val="105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provoca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electroquímica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incrementar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fenómeno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parciales.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90"/>
              </a:spcBef>
            </a:pP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00205" y="3835255"/>
            <a:ext cx="3718560" cy="753411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2700">
              <a:spcBef>
                <a:spcPts val="475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60071-2:2018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cosas,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reglas generales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aplicarán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soportadas de coordinación en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ambientales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atmosféricas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aplicará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mares: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10506" y="4086825"/>
            <a:ext cx="2345055" cy="2824106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25400">
              <a:spcBef>
                <a:spcPts val="440"/>
              </a:spcBef>
            </a:pPr>
            <a:r>
              <a:rPr sz="650" b="1" dirty="0">
                <a:solidFill>
                  <a:srgbClr val="4C5152"/>
                </a:solidFill>
                <a:latin typeface="Arial"/>
                <a:cs typeface="Arial"/>
              </a:rPr>
              <a:t>Ejemplo:</a:t>
            </a:r>
            <a:endParaRPr sz="650" dirty="0">
              <a:latin typeface="Arial"/>
              <a:cs typeface="Arial"/>
            </a:endParaRPr>
          </a:p>
          <a:p>
            <a:pPr marL="133350" indent="-108585">
              <a:spcBef>
                <a:spcPts val="420"/>
              </a:spcBef>
              <a:buClr>
                <a:srgbClr val="3FAC39"/>
              </a:buClr>
              <a:buSzPct val="107692"/>
              <a:buChar char="•"/>
              <a:tabLst>
                <a:tab pos="133985" algn="l"/>
              </a:tabLst>
            </a:pP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Norma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62271-1:2017</a:t>
            </a:r>
            <a:endParaRPr sz="650" dirty="0">
              <a:latin typeface="Microsoft Sans Serif"/>
              <a:cs typeface="Microsoft Sans Serif"/>
            </a:endParaRPr>
          </a:p>
          <a:p>
            <a:pPr marL="133350" marR="124460">
              <a:lnSpc>
                <a:spcPct val="153900"/>
              </a:lnSpc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Además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gráfico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si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H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2000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65" dirty="0">
                <a:solidFill>
                  <a:srgbClr val="4C5152"/>
                </a:solidFill>
                <a:latin typeface="Microsoft Sans Serif"/>
                <a:cs typeface="Microsoft Sans Serif"/>
              </a:rPr>
              <a:t>m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65" dirty="0">
                <a:solidFill>
                  <a:srgbClr val="4C5152"/>
                </a:solidFill>
                <a:latin typeface="Microsoft Sans Serif"/>
                <a:cs typeface="Microsoft Sans Serif"/>
              </a:rPr>
              <a:t>m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1: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K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lang="es-ES"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1,</a:t>
            </a:r>
            <a:r>
              <a:rPr sz="600" spc="-67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13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5730"/>
            <a:r>
              <a:rPr sz="600" spc="-15" dirty="0">
                <a:solidFill>
                  <a:srgbClr val="575757"/>
                </a:solidFill>
                <a:latin typeface="Microsoft Sans Serif"/>
                <a:cs typeface="Microsoft Sans Serif"/>
              </a:rPr>
              <a:t>Ka:</a:t>
            </a:r>
            <a:r>
              <a:rPr sz="600" spc="-20" dirty="0">
                <a:solidFill>
                  <a:srgbClr val="575757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575757"/>
                </a:solidFill>
                <a:latin typeface="Microsoft Sans Serif"/>
                <a:cs typeface="Microsoft Sans Serif"/>
              </a:rPr>
              <a:t>factor</a:t>
            </a:r>
            <a:r>
              <a:rPr sz="600" spc="-15" dirty="0">
                <a:solidFill>
                  <a:srgbClr val="575757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575757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575757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575757"/>
                </a:solidFill>
                <a:latin typeface="Microsoft Sans Serif"/>
                <a:cs typeface="Microsoft Sans Serif"/>
              </a:rPr>
              <a:t>corrección</a:t>
            </a:r>
            <a:endParaRPr sz="600" dirty="0">
              <a:latin typeface="Microsoft Sans Serif"/>
              <a:cs typeface="Microsoft Sans Serif"/>
            </a:endParaRPr>
          </a:p>
          <a:p>
            <a:pPr marL="1203960">
              <a:spcBef>
                <a:spcPts val="100"/>
              </a:spcBef>
              <a:tabLst>
                <a:tab pos="1523365" algn="l"/>
                <a:tab pos="1920239" algn="l"/>
              </a:tabLst>
            </a:pPr>
            <a:r>
              <a:rPr sz="300" spc="10" dirty="0">
                <a:solidFill>
                  <a:srgbClr val="575757"/>
                </a:solidFill>
                <a:latin typeface="Microsoft Sans Serif"/>
                <a:cs typeface="Microsoft Sans Serif"/>
              </a:rPr>
              <a:t>metro=1	</a:t>
            </a:r>
            <a:r>
              <a:rPr sz="400" spc="10" dirty="0">
                <a:solidFill>
                  <a:srgbClr val="575757"/>
                </a:solidFill>
                <a:latin typeface="Microsoft Sans Serif"/>
                <a:cs typeface="Microsoft Sans Serif"/>
              </a:rPr>
              <a:t>metro=0,9	metro=0,75</a:t>
            </a:r>
            <a:endParaRPr sz="400" dirty="0">
              <a:latin typeface="Microsoft Sans Serif"/>
              <a:cs typeface="Microsoft Sans Serif"/>
            </a:endParaRPr>
          </a:p>
          <a:p>
            <a:pPr marL="116839">
              <a:spcBef>
                <a:spcPts val="4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1,50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45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1,45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1,40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1.35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1.30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1.25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1.20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45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1.15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1.10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1.05</a:t>
            </a:r>
            <a:endParaRPr sz="650" dirty="0">
              <a:latin typeface="Microsoft Sans Serif"/>
              <a:cs typeface="Microsoft Sans Serif"/>
            </a:endParaRPr>
          </a:p>
          <a:p>
            <a:pPr marL="116839">
              <a:spcBef>
                <a:spcPts val="150"/>
              </a:spcBef>
            </a:pPr>
            <a:r>
              <a:rPr sz="65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1.00</a:t>
            </a:r>
            <a:endParaRPr sz="650" dirty="0">
              <a:latin typeface="Microsoft Sans Serif"/>
              <a:cs typeface="Microsoft Sans Serif"/>
            </a:endParaRPr>
          </a:p>
          <a:p>
            <a:pPr marL="260350">
              <a:spcBef>
                <a:spcPts val="95"/>
              </a:spcBef>
              <a:tabLst>
                <a:tab pos="879475" algn="l"/>
                <a:tab pos="1498600" algn="l"/>
                <a:tab pos="2117725" algn="l"/>
              </a:tabLst>
            </a:pPr>
            <a:r>
              <a:rPr sz="650" spc="10" dirty="0">
                <a:solidFill>
                  <a:srgbClr val="575757"/>
                </a:solidFill>
                <a:latin typeface="Microsoft Sans Serif"/>
                <a:cs typeface="Microsoft Sans Serif"/>
              </a:rPr>
              <a:t>1000	2000	3000	4000</a:t>
            </a:r>
            <a:endParaRPr sz="650" dirty="0">
              <a:latin typeface="Microsoft Sans Serif"/>
              <a:cs typeface="Microsoft Sans Serif"/>
            </a:endParaRPr>
          </a:p>
          <a:p>
            <a:pPr marL="1737995">
              <a:spcBef>
                <a:spcPts val="140"/>
              </a:spcBef>
            </a:pPr>
            <a:r>
              <a:rPr sz="700" spc="30" dirty="0">
                <a:solidFill>
                  <a:srgbClr val="575757"/>
                </a:solidFill>
                <a:latin typeface="Microsoft Sans Serif"/>
                <a:cs typeface="Microsoft Sans Serif"/>
              </a:rPr>
              <a:t>Altitud</a:t>
            </a:r>
            <a:r>
              <a:rPr sz="700" spc="-40" dirty="0">
                <a:solidFill>
                  <a:srgbClr val="575757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575757"/>
                </a:solidFill>
                <a:latin typeface="Microsoft Sans Serif"/>
                <a:cs typeface="Microsoft Sans Serif"/>
              </a:rPr>
              <a:t>(m)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25400"/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Cálculo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404204" y="4655011"/>
            <a:ext cx="313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600" u="sng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00" u="sng" spc="3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h</a:t>
            </a:r>
            <a:r>
              <a:rPr sz="600" u="sng" spc="2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874804" y="4720357"/>
            <a:ext cx="3775710" cy="1313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3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1200" spc="-12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r>
              <a:rPr sz="55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m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lang="es-ES" sz="550" spc="1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1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8150</a:t>
            </a:r>
            <a:r>
              <a:rPr sz="600" spc="6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00" spc="-30" baseline="27777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900" baseline="27777" dirty="0">
              <a:latin typeface="Microsoft Sans Serif"/>
              <a:cs typeface="Microsoft Sans Serif"/>
            </a:endParaRPr>
          </a:p>
          <a:p>
            <a:pPr marL="38100" marR="102235">
              <a:lnSpc>
                <a:spcPct val="145800"/>
              </a:lnSpc>
              <a:spcBef>
                <a:spcPts val="76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dependencia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presión/densidad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subcláusula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5.3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62271-1:2017/A1:2021,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establece 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aislamiento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requerido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AT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MT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 altitud,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etc.). Esto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 que,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 niveles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aislamiento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m.</a:t>
            </a:r>
            <a:endParaRPr sz="600" dirty="0">
              <a:latin typeface="Microsoft Sans Serif"/>
              <a:cs typeface="Microsoft Sans Serif"/>
            </a:endParaRPr>
          </a:p>
          <a:p>
            <a:pPr marL="38100">
              <a:spcBef>
                <a:spcPts val="38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Entonces,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ningún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m.</a:t>
            </a:r>
            <a:endParaRPr sz="550" dirty="0">
              <a:latin typeface="Microsoft Sans Serif"/>
              <a:cs typeface="Microsoft Sans Serif"/>
            </a:endParaRPr>
          </a:p>
          <a:p>
            <a:pPr marL="38100" marR="30480">
              <a:lnSpc>
                <a:spcPct val="125000"/>
              </a:lnSpc>
              <a:spcBef>
                <a:spcPts val="3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AT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MT,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ecuación:usado: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393054" y="6133340"/>
            <a:ext cx="4089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550" u="sng" spc="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H</a:t>
            </a:r>
            <a:r>
              <a:rPr sz="550" u="sng" spc="-2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550" u="sng" spc="-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-</a:t>
            </a:r>
            <a:r>
              <a:rPr sz="550" u="sng" spc="-2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550" u="sng" spc="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1000</a:t>
            </a:r>
            <a:r>
              <a:rPr sz="550" u="sng" spc="125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900" spc="-30" baseline="-37037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900" baseline="-37037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00205" y="6198688"/>
            <a:ext cx="7804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3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1200" spc="-12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r>
              <a:rPr sz="55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m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5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lang="es-ES" sz="5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8150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00204" y="6419718"/>
            <a:ext cx="3652520" cy="71173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Ambas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ecuaciones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siguen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física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(relación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presión/densidad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),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corrige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18110">
              <a:lnSpc>
                <a:spcPts val="1050"/>
              </a:lnSpc>
              <a:spcBef>
                <a:spcPts val="70"/>
              </a:spcBef>
            </a:pP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62271-1:2017/A1:2021,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calculados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incluye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aspecto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TR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62271-306.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297806" y="6846193"/>
            <a:ext cx="1582420" cy="1974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26720">
              <a:lnSpc>
                <a:spcPts val="555"/>
              </a:lnSpc>
              <a:spcBef>
                <a:spcPts val="100"/>
              </a:spcBef>
              <a:tabLst>
                <a:tab pos="1070610" algn="l"/>
              </a:tabLst>
            </a:pPr>
            <a:r>
              <a:rPr sz="450" u="sng" spc="5" dirty="0">
                <a:solidFill>
                  <a:srgbClr val="3FAC39"/>
                </a:solidFill>
                <a:uFill>
                  <a:solidFill>
                    <a:srgbClr val="3FAC39"/>
                  </a:solidFill>
                </a:uFill>
                <a:latin typeface="Microsoft Sans Serif"/>
                <a:cs typeface="Microsoft Sans Serif"/>
              </a:rPr>
              <a:t>2000</a:t>
            </a:r>
            <a:r>
              <a:rPr sz="450" u="sng" spc="-5" dirty="0">
                <a:solidFill>
                  <a:srgbClr val="3FAC39"/>
                </a:solidFill>
                <a:uFill>
                  <a:solidFill>
                    <a:srgbClr val="3FAC39"/>
                  </a:solidFill>
                </a:uFill>
                <a:latin typeface="Microsoft Sans Serif"/>
                <a:cs typeface="Microsoft Sans Serif"/>
              </a:rPr>
              <a:t> -</a:t>
            </a:r>
            <a:r>
              <a:rPr sz="450" u="sng" dirty="0">
                <a:solidFill>
                  <a:srgbClr val="3FAC39"/>
                </a:solidFill>
                <a:uFill>
                  <a:solidFill>
                    <a:srgbClr val="3FAC39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450" u="sng" spc="5" dirty="0">
                <a:solidFill>
                  <a:srgbClr val="3FAC39"/>
                </a:solidFill>
                <a:uFill>
                  <a:solidFill>
                    <a:srgbClr val="3FAC39"/>
                  </a:solidFill>
                </a:uFill>
                <a:latin typeface="Microsoft Sans Serif"/>
                <a:cs typeface="Microsoft Sans Serif"/>
              </a:rPr>
              <a:t>1000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500" u="sng" spc="5" dirty="0">
                <a:solidFill>
                  <a:srgbClr val="3FAC39"/>
                </a:solidFill>
                <a:uFill>
                  <a:solidFill>
                    <a:srgbClr val="3FAC39"/>
                  </a:solidFill>
                </a:uFill>
                <a:latin typeface="Microsoft Sans Serif"/>
                <a:cs typeface="Microsoft Sans Serif"/>
              </a:rPr>
              <a:t>1000</a:t>
            </a:r>
            <a:endParaRPr sz="500" dirty="0">
              <a:latin typeface="Microsoft Sans Serif"/>
              <a:cs typeface="Microsoft Sans Serif"/>
            </a:endParaRPr>
          </a:p>
          <a:p>
            <a:pPr marL="38100">
              <a:lnSpc>
                <a:spcPts val="795"/>
              </a:lnSpc>
              <a:tabLst>
                <a:tab pos="526415" algn="l"/>
              </a:tabLst>
            </a:pPr>
            <a:r>
              <a:rPr sz="1050" spc="30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k</a:t>
            </a:r>
            <a:r>
              <a:rPr sz="1050" spc="-112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r>
              <a:rPr sz="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	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8150</a:t>
            </a:r>
            <a:r>
              <a:rPr lang="es-ES"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0" baseline="33333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50" spc="127" baseline="3333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mi</a:t>
            </a:r>
            <a:r>
              <a:rPr sz="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500" spc="17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8150</a:t>
            </a:r>
            <a:r>
              <a:rPr sz="5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30" baseline="33333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50" spc="172" baseline="3333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75" spc="-15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975" spc="-22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75" spc="7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1,13</a:t>
            </a:r>
            <a:endParaRPr sz="975" baseline="4273" dirty="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00203" y="7217214"/>
            <a:ext cx="3811904" cy="17335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11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precauciones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especiales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2000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mayores,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consulte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60664-1.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simplificar,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fijo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650" dirty="0">
              <a:latin typeface="Microsoft Sans Serif"/>
              <a:cs typeface="Microsoft Sans Serif"/>
            </a:endParaRPr>
          </a:p>
          <a:p>
            <a:pPr marL="142875" marR="690880" indent="-130810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33333"/>
              <a:buChar char="•"/>
              <a:tabLst>
                <a:tab pos="143510" algn="l"/>
              </a:tabLst>
            </a:pPr>
            <a:r>
              <a:rPr sz="6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rayo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fases;</a:t>
            </a:r>
            <a:endParaRPr sz="600" dirty="0">
              <a:latin typeface="Microsoft Sans Serif"/>
              <a:cs typeface="Microsoft Sans Serif"/>
            </a:endParaRPr>
          </a:p>
          <a:p>
            <a:pPr marL="142875" indent="-130810">
              <a:spcBef>
                <a:spcPts val="290"/>
              </a:spcBef>
              <a:buClr>
                <a:srgbClr val="3FAC39"/>
              </a:buClr>
              <a:buSzPct val="145454"/>
              <a:buChar char="•"/>
              <a:tabLst>
                <a:tab pos="143510" algn="l"/>
              </a:tabLst>
            </a:pPr>
            <a:r>
              <a:rPr sz="55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0,9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longitudinal;</a:t>
            </a:r>
            <a:endParaRPr sz="550" dirty="0">
              <a:latin typeface="Microsoft Sans Serif"/>
              <a:cs typeface="Microsoft Sans Serif"/>
            </a:endParaRPr>
          </a:p>
          <a:p>
            <a:pPr marL="142875" indent="-130810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43510" algn="l"/>
              </a:tabLst>
            </a:pPr>
            <a:r>
              <a:rPr sz="6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0,75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fase-tierra.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700"/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contaminados,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exponente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provisional.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212725">
              <a:lnSpc>
                <a:spcPts val="1050"/>
              </a:lnSpc>
              <a:spcBef>
                <a:spcPts val="8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larga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y, si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corta duración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contaminados, </a:t>
            </a:r>
            <a:r>
              <a:rPr sz="6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m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0,5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0,8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antivaho.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179380" y="49000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DM107925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57241" y="3036056"/>
            <a:ext cx="363220" cy="108585"/>
            <a:chOff x="730335" y="3036055"/>
            <a:chExt cx="363220" cy="10858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33158" y="3038880"/>
              <a:ext cx="357124" cy="102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33154" y="3038875"/>
              <a:ext cx="357505" cy="102870"/>
            </a:xfrm>
            <a:custGeom>
              <a:avLst/>
              <a:gdLst/>
              <a:ahLst/>
              <a:cxnLst/>
              <a:rect l="l" t="t" r="r" b="b"/>
              <a:pathLst>
                <a:path w="357505" h="102869">
                  <a:moveTo>
                    <a:pt x="305828" y="102603"/>
                  </a:moveTo>
                  <a:lnTo>
                    <a:pt x="51308" y="102603"/>
                  </a:lnTo>
                  <a:lnTo>
                    <a:pt x="31380" y="98556"/>
                  </a:lnTo>
                  <a:lnTo>
                    <a:pt x="15066" y="87537"/>
                  </a:lnTo>
                  <a:lnTo>
                    <a:pt x="4046" y="71227"/>
                  </a:lnTo>
                  <a:lnTo>
                    <a:pt x="0" y="51307"/>
                  </a:lnTo>
                  <a:lnTo>
                    <a:pt x="4046" y="31391"/>
                  </a:lnTo>
                  <a:lnTo>
                    <a:pt x="15066" y="15076"/>
                  </a:lnTo>
                  <a:lnTo>
                    <a:pt x="31380" y="4050"/>
                  </a:lnTo>
                  <a:lnTo>
                    <a:pt x="51308" y="0"/>
                  </a:lnTo>
                  <a:lnTo>
                    <a:pt x="305828" y="0"/>
                  </a:lnTo>
                  <a:lnTo>
                    <a:pt x="325743" y="4050"/>
                  </a:lnTo>
                  <a:lnTo>
                    <a:pt x="342053" y="15076"/>
                  </a:lnTo>
                  <a:lnTo>
                    <a:pt x="353075" y="31391"/>
                  </a:lnTo>
                  <a:lnTo>
                    <a:pt x="357124" y="51307"/>
                  </a:lnTo>
                  <a:lnTo>
                    <a:pt x="353075" y="71227"/>
                  </a:lnTo>
                  <a:lnTo>
                    <a:pt x="342053" y="87537"/>
                  </a:lnTo>
                  <a:lnTo>
                    <a:pt x="325743" y="98556"/>
                  </a:lnTo>
                  <a:lnTo>
                    <a:pt x="305828" y="102603"/>
                  </a:lnTo>
                  <a:close/>
                </a:path>
              </a:pathLst>
            </a:custGeom>
            <a:ln w="56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050647" y="3036056"/>
            <a:ext cx="363220" cy="108585"/>
            <a:chOff x="1323741" y="3036055"/>
            <a:chExt cx="363220" cy="10858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26565" y="3038880"/>
              <a:ext cx="357124" cy="10260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326560" y="3038875"/>
              <a:ext cx="357505" cy="102870"/>
            </a:xfrm>
            <a:custGeom>
              <a:avLst/>
              <a:gdLst/>
              <a:ahLst/>
              <a:cxnLst/>
              <a:rect l="l" t="t" r="r" b="b"/>
              <a:pathLst>
                <a:path w="357505" h="102869">
                  <a:moveTo>
                    <a:pt x="335813" y="102603"/>
                  </a:moveTo>
                  <a:lnTo>
                    <a:pt x="21310" y="102603"/>
                  </a:lnTo>
                  <a:lnTo>
                    <a:pt x="13035" y="100921"/>
                  </a:lnTo>
                  <a:lnTo>
                    <a:pt x="6259" y="96343"/>
                  </a:lnTo>
                  <a:lnTo>
                    <a:pt x="1681" y="89567"/>
                  </a:lnTo>
                  <a:lnTo>
                    <a:pt x="0" y="81292"/>
                  </a:lnTo>
                  <a:lnTo>
                    <a:pt x="0" y="21323"/>
                  </a:lnTo>
                  <a:lnTo>
                    <a:pt x="1681" y="13046"/>
                  </a:lnTo>
                  <a:lnTo>
                    <a:pt x="6259" y="6265"/>
                  </a:lnTo>
                  <a:lnTo>
                    <a:pt x="13035" y="1683"/>
                  </a:lnTo>
                  <a:lnTo>
                    <a:pt x="21310" y="0"/>
                  </a:lnTo>
                  <a:lnTo>
                    <a:pt x="335813" y="0"/>
                  </a:lnTo>
                  <a:lnTo>
                    <a:pt x="344088" y="1683"/>
                  </a:lnTo>
                  <a:lnTo>
                    <a:pt x="350864" y="6265"/>
                  </a:lnTo>
                  <a:lnTo>
                    <a:pt x="355442" y="13046"/>
                  </a:lnTo>
                  <a:lnTo>
                    <a:pt x="357124" y="21323"/>
                  </a:lnTo>
                  <a:lnTo>
                    <a:pt x="357124" y="81292"/>
                  </a:lnTo>
                  <a:lnTo>
                    <a:pt x="355442" y="89567"/>
                  </a:lnTo>
                  <a:lnTo>
                    <a:pt x="350864" y="96343"/>
                  </a:lnTo>
                  <a:lnTo>
                    <a:pt x="344088" y="100921"/>
                  </a:lnTo>
                  <a:lnTo>
                    <a:pt x="335813" y="102603"/>
                  </a:lnTo>
                  <a:close/>
                </a:path>
              </a:pathLst>
            </a:custGeom>
            <a:ln w="56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7666455" y="3036060"/>
            <a:ext cx="344170" cy="108585"/>
            <a:chOff x="1939549" y="3036059"/>
            <a:chExt cx="344170" cy="108585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42363" y="3038893"/>
              <a:ext cx="338328" cy="102590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942368" y="3038879"/>
              <a:ext cx="338455" cy="102870"/>
            </a:xfrm>
            <a:custGeom>
              <a:avLst/>
              <a:gdLst/>
              <a:ahLst/>
              <a:cxnLst/>
              <a:rect l="l" t="t" r="r" b="b"/>
              <a:pathLst>
                <a:path w="338455" h="102869">
                  <a:moveTo>
                    <a:pt x="338327" y="102603"/>
                  </a:moveTo>
                  <a:lnTo>
                    <a:pt x="0" y="102603"/>
                  </a:lnTo>
                  <a:lnTo>
                    <a:pt x="0" y="0"/>
                  </a:lnTo>
                  <a:lnTo>
                    <a:pt x="338327" y="0"/>
                  </a:lnTo>
                  <a:lnTo>
                    <a:pt x="338327" y="102603"/>
                  </a:lnTo>
                  <a:close/>
                </a:path>
              </a:pathLst>
            </a:custGeom>
            <a:ln w="56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232060" y="3036059"/>
            <a:ext cx="361315" cy="153670"/>
            <a:chOff x="2505153" y="3036059"/>
            <a:chExt cx="361315" cy="153670"/>
          </a:xfrm>
        </p:grpSpPr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7970" y="3038893"/>
              <a:ext cx="355536" cy="10259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507973" y="3038879"/>
              <a:ext cx="355600" cy="102870"/>
            </a:xfrm>
            <a:custGeom>
              <a:avLst/>
              <a:gdLst/>
              <a:ahLst/>
              <a:cxnLst/>
              <a:rect l="l" t="t" r="r" b="b"/>
              <a:pathLst>
                <a:path w="355600" h="102869">
                  <a:moveTo>
                    <a:pt x="355549" y="102603"/>
                  </a:moveTo>
                  <a:lnTo>
                    <a:pt x="0" y="102603"/>
                  </a:lnTo>
                  <a:lnTo>
                    <a:pt x="0" y="0"/>
                  </a:lnTo>
                  <a:lnTo>
                    <a:pt x="355549" y="0"/>
                  </a:lnTo>
                  <a:lnTo>
                    <a:pt x="355549" y="102603"/>
                  </a:lnTo>
                  <a:close/>
                </a:path>
              </a:pathLst>
            </a:custGeom>
            <a:ln w="56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599456" y="3141760"/>
              <a:ext cx="140335" cy="45720"/>
            </a:xfrm>
            <a:custGeom>
              <a:avLst/>
              <a:gdLst/>
              <a:ahLst/>
              <a:cxnLst/>
              <a:rect l="l" t="t" r="r" b="b"/>
              <a:pathLst>
                <a:path w="140335" h="45719">
                  <a:moveTo>
                    <a:pt x="0" y="761"/>
                  </a:moveTo>
                  <a:lnTo>
                    <a:pt x="0" y="45237"/>
                  </a:lnTo>
                  <a:lnTo>
                    <a:pt x="139903" y="45237"/>
                  </a:lnTo>
                  <a:lnTo>
                    <a:pt x="139903" y="0"/>
                  </a:lnTo>
                </a:path>
              </a:pathLst>
            </a:custGeom>
            <a:ln w="4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599523" y="3141445"/>
              <a:ext cx="32384" cy="45720"/>
            </a:xfrm>
            <a:custGeom>
              <a:avLst/>
              <a:gdLst/>
              <a:ahLst/>
              <a:cxnLst/>
              <a:rect l="l" t="t" r="r" b="b"/>
              <a:pathLst>
                <a:path w="32385" h="45719">
                  <a:moveTo>
                    <a:pt x="19037" y="45554"/>
                  </a:moveTo>
                  <a:lnTo>
                    <a:pt x="13309" y="45554"/>
                  </a:lnTo>
                  <a:lnTo>
                    <a:pt x="5994" y="45554"/>
                  </a:lnTo>
                  <a:lnTo>
                    <a:pt x="0" y="39560"/>
                  </a:lnTo>
                  <a:lnTo>
                    <a:pt x="0" y="32232"/>
                  </a:lnTo>
                  <a:lnTo>
                    <a:pt x="0" y="13322"/>
                  </a:lnTo>
                  <a:lnTo>
                    <a:pt x="0" y="5994"/>
                  </a:lnTo>
                  <a:lnTo>
                    <a:pt x="5994" y="0"/>
                  </a:lnTo>
                  <a:lnTo>
                    <a:pt x="13309" y="0"/>
                  </a:lnTo>
                  <a:lnTo>
                    <a:pt x="19037" y="0"/>
                  </a:lnTo>
                  <a:lnTo>
                    <a:pt x="26365" y="0"/>
                  </a:lnTo>
                  <a:lnTo>
                    <a:pt x="32359" y="5994"/>
                  </a:lnTo>
                  <a:lnTo>
                    <a:pt x="32359" y="13322"/>
                  </a:lnTo>
                  <a:lnTo>
                    <a:pt x="32359" y="32232"/>
                  </a:lnTo>
                  <a:lnTo>
                    <a:pt x="32359" y="39560"/>
                  </a:lnTo>
                  <a:lnTo>
                    <a:pt x="26365" y="45554"/>
                  </a:lnTo>
                  <a:lnTo>
                    <a:pt x="19037" y="45554"/>
                  </a:lnTo>
                  <a:close/>
                </a:path>
              </a:pathLst>
            </a:custGeom>
            <a:ln w="375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706531" y="3141451"/>
              <a:ext cx="33020" cy="45720"/>
            </a:xfrm>
            <a:custGeom>
              <a:avLst/>
              <a:gdLst/>
              <a:ahLst/>
              <a:cxnLst/>
              <a:rect l="l" t="t" r="r" b="b"/>
              <a:pathLst>
                <a:path w="33019" h="45719">
                  <a:moveTo>
                    <a:pt x="19253" y="45504"/>
                  </a:moveTo>
                  <a:lnTo>
                    <a:pt x="13309" y="45504"/>
                  </a:lnTo>
                  <a:lnTo>
                    <a:pt x="5994" y="45504"/>
                  </a:lnTo>
                  <a:lnTo>
                    <a:pt x="0" y="39509"/>
                  </a:lnTo>
                  <a:lnTo>
                    <a:pt x="0" y="32181"/>
                  </a:lnTo>
                  <a:lnTo>
                    <a:pt x="0" y="13322"/>
                  </a:lnTo>
                  <a:lnTo>
                    <a:pt x="0" y="5981"/>
                  </a:lnTo>
                  <a:lnTo>
                    <a:pt x="5994" y="0"/>
                  </a:lnTo>
                  <a:lnTo>
                    <a:pt x="13309" y="0"/>
                  </a:lnTo>
                  <a:lnTo>
                    <a:pt x="19253" y="0"/>
                  </a:lnTo>
                  <a:lnTo>
                    <a:pt x="26581" y="0"/>
                  </a:lnTo>
                  <a:lnTo>
                    <a:pt x="32575" y="5981"/>
                  </a:lnTo>
                  <a:lnTo>
                    <a:pt x="32575" y="13322"/>
                  </a:lnTo>
                  <a:lnTo>
                    <a:pt x="32575" y="32181"/>
                  </a:lnTo>
                  <a:lnTo>
                    <a:pt x="32575" y="39509"/>
                  </a:lnTo>
                  <a:lnTo>
                    <a:pt x="26581" y="45504"/>
                  </a:lnTo>
                  <a:lnTo>
                    <a:pt x="19253" y="45504"/>
                  </a:lnTo>
                  <a:close/>
                </a:path>
              </a:pathLst>
            </a:custGeom>
            <a:ln w="375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633710" y="3141359"/>
              <a:ext cx="71120" cy="45720"/>
            </a:xfrm>
            <a:custGeom>
              <a:avLst/>
              <a:gdLst/>
              <a:ahLst/>
              <a:cxnLst/>
              <a:rect l="l" t="t" r="r" b="b"/>
              <a:pathLst>
                <a:path w="71119" h="45719">
                  <a:moveTo>
                    <a:pt x="49504" y="45567"/>
                  </a:moveTo>
                  <a:lnTo>
                    <a:pt x="21488" y="45567"/>
                  </a:lnTo>
                  <a:lnTo>
                    <a:pt x="13148" y="43872"/>
                  </a:lnTo>
                  <a:lnTo>
                    <a:pt x="6315" y="39257"/>
                  </a:lnTo>
                  <a:lnTo>
                    <a:pt x="1696" y="32424"/>
                  </a:lnTo>
                  <a:lnTo>
                    <a:pt x="0" y="24079"/>
                  </a:lnTo>
                  <a:lnTo>
                    <a:pt x="0" y="21475"/>
                  </a:lnTo>
                  <a:lnTo>
                    <a:pt x="1696" y="13137"/>
                  </a:lnTo>
                  <a:lnTo>
                    <a:pt x="6315" y="6308"/>
                  </a:lnTo>
                  <a:lnTo>
                    <a:pt x="13148" y="1694"/>
                  </a:lnTo>
                  <a:lnTo>
                    <a:pt x="21488" y="0"/>
                  </a:lnTo>
                  <a:lnTo>
                    <a:pt x="49504" y="0"/>
                  </a:lnTo>
                  <a:lnTo>
                    <a:pt x="57844" y="1694"/>
                  </a:lnTo>
                  <a:lnTo>
                    <a:pt x="64677" y="6308"/>
                  </a:lnTo>
                  <a:lnTo>
                    <a:pt x="69296" y="13137"/>
                  </a:lnTo>
                  <a:lnTo>
                    <a:pt x="70992" y="21475"/>
                  </a:lnTo>
                  <a:lnTo>
                    <a:pt x="70992" y="24079"/>
                  </a:lnTo>
                  <a:lnTo>
                    <a:pt x="69296" y="32424"/>
                  </a:lnTo>
                  <a:lnTo>
                    <a:pt x="64677" y="39257"/>
                  </a:lnTo>
                  <a:lnTo>
                    <a:pt x="57844" y="43872"/>
                  </a:lnTo>
                  <a:lnTo>
                    <a:pt x="49504" y="45567"/>
                  </a:lnTo>
                  <a:close/>
                </a:path>
              </a:pathLst>
            </a:custGeom>
            <a:ln w="375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633531" y="3141680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5">
                  <a:moveTo>
                    <a:pt x="0" y="0"/>
                  </a:moveTo>
                  <a:lnTo>
                    <a:pt x="0" y="46215"/>
                  </a:lnTo>
                </a:path>
              </a:pathLst>
            </a:custGeom>
            <a:ln w="375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704231" y="3141680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5">
                  <a:moveTo>
                    <a:pt x="0" y="0"/>
                  </a:moveTo>
                  <a:lnTo>
                    <a:pt x="0" y="46215"/>
                  </a:lnTo>
                </a:path>
              </a:pathLst>
            </a:custGeom>
            <a:ln w="375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6764875" y="3161694"/>
            <a:ext cx="51435" cy="57785"/>
          </a:xfrm>
          <a:custGeom>
            <a:avLst/>
            <a:gdLst/>
            <a:ahLst/>
            <a:cxnLst/>
            <a:rect l="l" t="t" r="r" b="b"/>
            <a:pathLst>
              <a:path w="51434" h="57785">
                <a:moveTo>
                  <a:pt x="0" y="10464"/>
                </a:moveTo>
                <a:lnTo>
                  <a:pt x="20421" y="0"/>
                </a:lnTo>
                <a:lnTo>
                  <a:pt x="30594" y="15989"/>
                </a:lnTo>
                <a:lnTo>
                  <a:pt x="26606" y="18135"/>
                </a:lnTo>
                <a:lnTo>
                  <a:pt x="39357" y="31915"/>
                </a:lnTo>
                <a:lnTo>
                  <a:pt x="35077" y="34493"/>
                </a:lnTo>
                <a:lnTo>
                  <a:pt x="50939" y="57264"/>
                </a:lnTo>
                <a:lnTo>
                  <a:pt x="23660" y="39509"/>
                </a:lnTo>
                <a:lnTo>
                  <a:pt x="28892" y="37223"/>
                </a:lnTo>
                <a:lnTo>
                  <a:pt x="12014" y="25869"/>
                </a:lnTo>
                <a:lnTo>
                  <a:pt x="17767" y="22415"/>
                </a:lnTo>
                <a:lnTo>
                  <a:pt x="0" y="10464"/>
                </a:lnTo>
                <a:close/>
              </a:path>
            </a:pathLst>
          </a:custGeom>
          <a:ln w="4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412190" y="3161694"/>
            <a:ext cx="51435" cy="57785"/>
          </a:xfrm>
          <a:custGeom>
            <a:avLst/>
            <a:gdLst/>
            <a:ahLst/>
            <a:cxnLst/>
            <a:rect l="l" t="t" r="r" b="b"/>
            <a:pathLst>
              <a:path w="51435" h="57785">
                <a:moveTo>
                  <a:pt x="0" y="10464"/>
                </a:moveTo>
                <a:lnTo>
                  <a:pt x="20421" y="0"/>
                </a:lnTo>
                <a:lnTo>
                  <a:pt x="30594" y="15989"/>
                </a:lnTo>
                <a:lnTo>
                  <a:pt x="26606" y="18135"/>
                </a:lnTo>
                <a:lnTo>
                  <a:pt x="39357" y="31915"/>
                </a:lnTo>
                <a:lnTo>
                  <a:pt x="35077" y="34493"/>
                </a:lnTo>
                <a:lnTo>
                  <a:pt x="50939" y="57264"/>
                </a:lnTo>
                <a:lnTo>
                  <a:pt x="23660" y="39509"/>
                </a:lnTo>
                <a:lnTo>
                  <a:pt x="28892" y="37223"/>
                </a:lnTo>
                <a:lnTo>
                  <a:pt x="12014" y="25869"/>
                </a:lnTo>
                <a:lnTo>
                  <a:pt x="17767" y="22415"/>
                </a:lnTo>
                <a:lnTo>
                  <a:pt x="0" y="10464"/>
                </a:lnTo>
                <a:close/>
              </a:path>
            </a:pathLst>
          </a:custGeom>
          <a:ln w="4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010529" y="3161694"/>
            <a:ext cx="51435" cy="57785"/>
          </a:xfrm>
          <a:custGeom>
            <a:avLst/>
            <a:gdLst/>
            <a:ahLst/>
            <a:cxnLst/>
            <a:rect l="l" t="t" r="r" b="b"/>
            <a:pathLst>
              <a:path w="51435" h="57785">
                <a:moveTo>
                  <a:pt x="0" y="10464"/>
                </a:moveTo>
                <a:lnTo>
                  <a:pt x="20421" y="0"/>
                </a:lnTo>
                <a:lnTo>
                  <a:pt x="30594" y="15989"/>
                </a:lnTo>
                <a:lnTo>
                  <a:pt x="26606" y="18135"/>
                </a:lnTo>
                <a:lnTo>
                  <a:pt x="39357" y="31915"/>
                </a:lnTo>
                <a:lnTo>
                  <a:pt x="35077" y="34493"/>
                </a:lnTo>
                <a:lnTo>
                  <a:pt x="50939" y="57264"/>
                </a:lnTo>
                <a:lnTo>
                  <a:pt x="23660" y="39509"/>
                </a:lnTo>
                <a:lnTo>
                  <a:pt x="28892" y="37223"/>
                </a:lnTo>
                <a:lnTo>
                  <a:pt x="12014" y="25869"/>
                </a:lnTo>
                <a:lnTo>
                  <a:pt x="17767" y="22415"/>
                </a:lnTo>
                <a:lnTo>
                  <a:pt x="0" y="10464"/>
                </a:lnTo>
                <a:close/>
              </a:path>
            </a:pathLst>
          </a:custGeom>
          <a:ln w="4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487024" y="3174735"/>
            <a:ext cx="87630" cy="52705"/>
          </a:xfrm>
          <a:custGeom>
            <a:avLst/>
            <a:gdLst/>
            <a:ahLst/>
            <a:cxnLst/>
            <a:rect l="l" t="t" r="r" b="b"/>
            <a:pathLst>
              <a:path w="87630" h="52705">
                <a:moveTo>
                  <a:pt x="0" y="25895"/>
                </a:moveTo>
                <a:lnTo>
                  <a:pt x="6146" y="0"/>
                </a:lnTo>
                <a:lnTo>
                  <a:pt x="30302" y="13614"/>
                </a:lnTo>
                <a:lnTo>
                  <a:pt x="28714" y="18821"/>
                </a:lnTo>
                <a:lnTo>
                  <a:pt x="52616" y="27901"/>
                </a:lnTo>
                <a:lnTo>
                  <a:pt x="51536" y="33108"/>
                </a:lnTo>
                <a:lnTo>
                  <a:pt x="87198" y="52336"/>
                </a:lnTo>
                <a:lnTo>
                  <a:pt x="47536" y="47269"/>
                </a:lnTo>
                <a:lnTo>
                  <a:pt x="49403" y="40982"/>
                </a:lnTo>
                <a:lnTo>
                  <a:pt x="24561" y="37515"/>
                </a:lnTo>
                <a:lnTo>
                  <a:pt x="26301" y="29095"/>
                </a:lnTo>
                <a:lnTo>
                  <a:pt x="0" y="25895"/>
                </a:lnTo>
                <a:close/>
              </a:path>
            </a:pathLst>
          </a:custGeom>
          <a:ln w="4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6296076" y="2926517"/>
            <a:ext cx="2493010" cy="469900"/>
            <a:chOff x="569170" y="2926517"/>
            <a:chExt cx="2493010" cy="469900"/>
          </a:xfrm>
        </p:grpSpPr>
        <p:sp>
          <p:nvSpPr>
            <p:cNvPr id="25" name="object 25"/>
            <p:cNvSpPr/>
            <p:nvPr/>
          </p:nvSpPr>
          <p:spPr>
            <a:xfrm>
              <a:off x="2708742" y="2931602"/>
              <a:ext cx="55880" cy="83820"/>
            </a:xfrm>
            <a:custGeom>
              <a:avLst/>
              <a:gdLst/>
              <a:ahLst/>
              <a:cxnLst/>
              <a:rect l="l" t="t" r="r" b="b"/>
              <a:pathLst>
                <a:path w="55880" h="83819">
                  <a:moveTo>
                    <a:pt x="0" y="50952"/>
                  </a:moveTo>
                  <a:lnTo>
                    <a:pt x="9880" y="83718"/>
                  </a:lnTo>
                  <a:lnTo>
                    <a:pt x="21539" y="54343"/>
                  </a:lnTo>
                  <a:lnTo>
                    <a:pt x="24866" y="64084"/>
                  </a:lnTo>
                  <a:lnTo>
                    <a:pt x="36017" y="36448"/>
                  </a:lnTo>
                  <a:lnTo>
                    <a:pt x="38354" y="44691"/>
                  </a:lnTo>
                  <a:lnTo>
                    <a:pt x="55575" y="0"/>
                  </a:lnTo>
                  <a:lnTo>
                    <a:pt x="33108" y="26390"/>
                  </a:lnTo>
                  <a:lnTo>
                    <a:pt x="30861" y="19646"/>
                  </a:lnTo>
                  <a:lnTo>
                    <a:pt x="17297" y="40868"/>
                  </a:lnTo>
                  <a:lnTo>
                    <a:pt x="15455" y="33794"/>
                  </a:lnTo>
                  <a:lnTo>
                    <a:pt x="0" y="50952"/>
                  </a:lnTo>
                  <a:close/>
                </a:path>
              </a:pathLst>
            </a:custGeom>
            <a:ln w="4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72695" y="2930041"/>
              <a:ext cx="2486025" cy="314325"/>
            </a:xfrm>
            <a:custGeom>
              <a:avLst/>
              <a:gdLst/>
              <a:ahLst/>
              <a:cxnLst/>
              <a:rect l="l" t="t" r="r" b="b"/>
              <a:pathLst>
                <a:path w="2486025" h="314325">
                  <a:moveTo>
                    <a:pt x="2485682" y="313740"/>
                  </a:moveTo>
                  <a:lnTo>
                    <a:pt x="2332278" y="313740"/>
                  </a:lnTo>
                  <a:lnTo>
                    <a:pt x="0" y="313740"/>
                  </a:lnTo>
                  <a:lnTo>
                    <a:pt x="0" y="0"/>
                  </a:lnTo>
                  <a:lnTo>
                    <a:pt x="2485682" y="0"/>
                  </a:lnTo>
                  <a:lnTo>
                    <a:pt x="2485682" y="313740"/>
                  </a:lnTo>
                  <a:close/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764433" y="3247001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94424"/>
                  </a:moveTo>
                  <a:lnTo>
                    <a:pt x="0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82320" y="3342343"/>
              <a:ext cx="164465" cy="0"/>
            </a:xfrm>
            <a:custGeom>
              <a:avLst/>
              <a:gdLst/>
              <a:ahLst/>
              <a:cxnLst/>
              <a:rect l="l" t="t" r="r" b="b"/>
              <a:pathLst>
                <a:path w="164465">
                  <a:moveTo>
                    <a:pt x="0" y="0"/>
                  </a:moveTo>
                  <a:lnTo>
                    <a:pt x="164084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25634" y="3366177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>
                  <a:moveTo>
                    <a:pt x="0" y="0"/>
                  </a:moveTo>
                  <a:lnTo>
                    <a:pt x="77457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44197" y="33923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335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06378" y="3247001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94424"/>
                  </a:moveTo>
                  <a:lnTo>
                    <a:pt x="0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824265" y="3342343"/>
              <a:ext cx="164465" cy="0"/>
            </a:xfrm>
            <a:custGeom>
              <a:avLst/>
              <a:gdLst/>
              <a:ahLst/>
              <a:cxnLst/>
              <a:rect l="l" t="t" r="r" b="b"/>
              <a:pathLst>
                <a:path w="164464">
                  <a:moveTo>
                    <a:pt x="0" y="0"/>
                  </a:moveTo>
                  <a:lnTo>
                    <a:pt x="164084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867578" y="3366177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69">
                  <a:moveTo>
                    <a:pt x="0" y="0"/>
                  </a:moveTo>
                  <a:lnTo>
                    <a:pt x="77457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886142" y="33923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35" y="0"/>
                  </a:lnTo>
                </a:path>
              </a:pathLst>
            </a:custGeom>
            <a:ln w="704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644571" y="3028785"/>
              <a:ext cx="50800" cy="9525"/>
            </a:xfrm>
            <a:custGeom>
              <a:avLst/>
              <a:gdLst/>
              <a:ahLst/>
              <a:cxnLst/>
              <a:rect l="l" t="t" r="r" b="b"/>
              <a:pathLst>
                <a:path w="50800" h="9525">
                  <a:moveTo>
                    <a:pt x="50685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50685" y="9499"/>
                  </a:lnTo>
                  <a:lnTo>
                    <a:pt x="506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646692" y="3014257"/>
              <a:ext cx="46355" cy="24765"/>
            </a:xfrm>
            <a:custGeom>
              <a:avLst/>
              <a:gdLst/>
              <a:ahLst/>
              <a:cxnLst/>
              <a:rect l="l" t="t" r="r" b="b"/>
              <a:pathLst>
                <a:path w="46355" h="24764">
                  <a:moveTo>
                    <a:pt x="0" y="24206"/>
                  </a:moveTo>
                  <a:lnTo>
                    <a:pt x="0" y="8407"/>
                  </a:lnTo>
                  <a:lnTo>
                    <a:pt x="0" y="3759"/>
                  </a:lnTo>
                  <a:lnTo>
                    <a:pt x="3822" y="0"/>
                  </a:lnTo>
                  <a:lnTo>
                    <a:pt x="8547" y="0"/>
                  </a:lnTo>
                  <a:lnTo>
                    <a:pt x="37388" y="0"/>
                  </a:lnTo>
                  <a:lnTo>
                    <a:pt x="42113" y="0"/>
                  </a:lnTo>
                  <a:lnTo>
                    <a:pt x="45948" y="3759"/>
                  </a:lnTo>
                  <a:lnTo>
                    <a:pt x="45948" y="8407"/>
                  </a:lnTo>
                  <a:lnTo>
                    <a:pt x="45948" y="24206"/>
                  </a:lnTo>
                </a:path>
              </a:pathLst>
            </a:custGeom>
            <a:ln w="53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6964262" y="4231464"/>
            <a:ext cx="128905" cy="506095"/>
            <a:chOff x="1237355" y="4231463"/>
            <a:chExt cx="128905" cy="506095"/>
          </a:xfrm>
        </p:grpSpPr>
        <p:sp>
          <p:nvSpPr>
            <p:cNvPr id="38" name="object 38"/>
            <p:cNvSpPr/>
            <p:nvPr/>
          </p:nvSpPr>
          <p:spPr>
            <a:xfrm>
              <a:off x="1240689" y="4234797"/>
              <a:ext cx="121920" cy="499745"/>
            </a:xfrm>
            <a:custGeom>
              <a:avLst/>
              <a:gdLst/>
              <a:ahLst/>
              <a:cxnLst/>
              <a:rect l="l" t="t" r="r" b="b"/>
              <a:pathLst>
                <a:path w="121919" h="499745">
                  <a:moveTo>
                    <a:pt x="121881" y="0"/>
                  </a:moveTo>
                  <a:lnTo>
                    <a:pt x="0" y="0"/>
                  </a:lnTo>
                  <a:lnTo>
                    <a:pt x="0" y="499198"/>
                  </a:lnTo>
                  <a:lnTo>
                    <a:pt x="120827" y="499198"/>
                  </a:lnTo>
                  <a:lnTo>
                    <a:pt x="12188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240689" y="4234797"/>
              <a:ext cx="121920" cy="499745"/>
            </a:xfrm>
            <a:custGeom>
              <a:avLst/>
              <a:gdLst/>
              <a:ahLst/>
              <a:cxnLst/>
              <a:rect l="l" t="t" r="r" b="b"/>
              <a:pathLst>
                <a:path w="121919" h="499745">
                  <a:moveTo>
                    <a:pt x="120827" y="499198"/>
                  </a:moveTo>
                  <a:lnTo>
                    <a:pt x="0" y="499198"/>
                  </a:lnTo>
                  <a:lnTo>
                    <a:pt x="0" y="0"/>
                  </a:lnTo>
                  <a:lnTo>
                    <a:pt x="121881" y="0"/>
                  </a:lnTo>
                </a:path>
              </a:pathLst>
            </a:custGeom>
            <a:ln w="66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6416359" y="4231459"/>
            <a:ext cx="128905" cy="661035"/>
            <a:chOff x="689452" y="4231458"/>
            <a:chExt cx="128905" cy="661035"/>
          </a:xfrm>
        </p:grpSpPr>
        <p:sp>
          <p:nvSpPr>
            <p:cNvPr id="41" name="object 41"/>
            <p:cNvSpPr/>
            <p:nvPr/>
          </p:nvSpPr>
          <p:spPr>
            <a:xfrm>
              <a:off x="692786" y="4234792"/>
              <a:ext cx="121920" cy="499745"/>
            </a:xfrm>
            <a:custGeom>
              <a:avLst/>
              <a:gdLst/>
              <a:ahLst/>
              <a:cxnLst/>
              <a:rect l="l" t="t" r="r" b="b"/>
              <a:pathLst>
                <a:path w="121919" h="499745">
                  <a:moveTo>
                    <a:pt x="121881" y="0"/>
                  </a:moveTo>
                  <a:lnTo>
                    <a:pt x="1054" y="0"/>
                  </a:lnTo>
                  <a:lnTo>
                    <a:pt x="0" y="499198"/>
                  </a:lnTo>
                  <a:lnTo>
                    <a:pt x="121881" y="499198"/>
                  </a:lnTo>
                  <a:lnTo>
                    <a:pt x="12188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92786" y="4234792"/>
              <a:ext cx="121920" cy="499745"/>
            </a:xfrm>
            <a:custGeom>
              <a:avLst/>
              <a:gdLst/>
              <a:ahLst/>
              <a:cxnLst/>
              <a:rect l="l" t="t" r="r" b="b"/>
              <a:pathLst>
                <a:path w="121919" h="499745">
                  <a:moveTo>
                    <a:pt x="1054" y="0"/>
                  </a:moveTo>
                  <a:lnTo>
                    <a:pt x="121881" y="0"/>
                  </a:lnTo>
                  <a:lnTo>
                    <a:pt x="121881" y="499198"/>
                  </a:lnTo>
                  <a:lnTo>
                    <a:pt x="0" y="499198"/>
                  </a:lnTo>
                </a:path>
              </a:pathLst>
            </a:custGeom>
            <a:ln w="66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14981" y="4755688"/>
              <a:ext cx="0" cy="136525"/>
            </a:xfrm>
            <a:custGeom>
              <a:avLst/>
              <a:gdLst/>
              <a:ahLst/>
              <a:cxnLst/>
              <a:rect l="l" t="t" r="r" b="b"/>
              <a:pathLst>
                <a:path h="136525">
                  <a:moveTo>
                    <a:pt x="0" y="0"/>
                  </a:moveTo>
                  <a:lnTo>
                    <a:pt x="0" y="136220"/>
                  </a:lnTo>
                </a:path>
              </a:pathLst>
            </a:custGeom>
            <a:ln w="356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6967481" y="4755690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20"/>
                </a:lnTo>
              </a:path>
            </a:pathLst>
          </a:custGeom>
          <a:ln w="35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544593" y="4447250"/>
            <a:ext cx="33020" cy="25400"/>
          </a:xfrm>
          <a:custGeom>
            <a:avLst/>
            <a:gdLst/>
            <a:ahLst/>
            <a:cxnLst/>
            <a:rect l="l" t="t" r="r" b="b"/>
            <a:pathLst>
              <a:path w="33019" h="25400">
                <a:moveTo>
                  <a:pt x="32689" y="0"/>
                </a:moveTo>
                <a:lnTo>
                  <a:pt x="0" y="12446"/>
                </a:lnTo>
                <a:lnTo>
                  <a:pt x="32689" y="24879"/>
                </a:lnTo>
                <a:lnTo>
                  <a:pt x="3268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932334" y="4446940"/>
            <a:ext cx="33020" cy="25400"/>
          </a:xfrm>
          <a:custGeom>
            <a:avLst/>
            <a:gdLst/>
            <a:ahLst/>
            <a:cxnLst/>
            <a:rect l="l" t="t" r="r" b="b"/>
            <a:pathLst>
              <a:path w="33019" h="25400">
                <a:moveTo>
                  <a:pt x="0" y="0"/>
                </a:moveTo>
                <a:lnTo>
                  <a:pt x="0" y="24879"/>
                </a:lnTo>
                <a:lnTo>
                  <a:pt x="32689" y="12433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7052123" y="4329558"/>
            <a:ext cx="125730" cy="100965"/>
            <a:chOff x="1325217" y="4329557"/>
            <a:chExt cx="125730" cy="100965"/>
          </a:xfrm>
        </p:grpSpPr>
        <p:sp>
          <p:nvSpPr>
            <p:cNvPr id="48" name="object 48"/>
            <p:cNvSpPr/>
            <p:nvPr/>
          </p:nvSpPr>
          <p:spPr>
            <a:xfrm>
              <a:off x="1325217" y="4379870"/>
              <a:ext cx="86360" cy="0"/>
            </a:xfrm>
            <a:custGeom>
              <a:avLst/>
              <a:gdLst/>
              <a:ahLst/>
              <a:cxnLst/>
              <a:rect l="l" t="t" r="r" b="b"/>
              <a:pathLst>
                <a:path w="86359">
                  <a:moveTo>
                    <a:pt x="0" y="0"/>
                  </a:moveTo>
                  <a:lnTo>
                    <a:pt x="86080" y="0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410732" y="4329557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h="100964">
                  <a:moveTo>
                    <a:pt x="0" y="0"/>
                  </a:moveTo>
                  <a:lnTo>
                    <a:pt x="0" y="100863"/>
                  </a:lnTo>
                </a:path>
              </a:pathLst>
            </a:custGeom>
            <a:ln w="71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28457" y="4347392"/>
              <a:ext cx="0" cy="65405"/>
            </a:xfrm>
            <a:custGeom>
              <a:avLst/>
              <a:gdLst/>
              <a:ahLst/>
              <a:cxnLst/>
              <a:rect l="l" t="t" r="r" b="b"/>
              <a:pathLst>
                <a:path h="65404">
                  <a:moveTo>
                    <a:pt x="0" y="0"/>
                  </a:moveTo>
                  <a:lnTo>
                    <a:pt x="0" y="65189"/>
                  </a:lnTo>
                </a:path>
              </a:pathLst>
            </a:custGeom>
            <a:ln w="71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446756" y="4361973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6017"/>
                  </a:lnTo>
                </a:path>
              </a:pathLst>
            </a:custGeom>
            <a:ln w="71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6884230" y="4851059"/>
            <a:ext cx="62865" cy="35560"/>
          </a:xfrm>
          <a:custGeom>
            <a:avLst/>
            <a:gdLst/>
            <a:ahLst/>
            <a:cxnLst/>
            <a:rect l="l" t="t" r="r" b="b"/>
            <a:pathLst>
              <a:path w="62865" h="35560">
                <a:moveTo>
                  <a:pt x="0" y="0"/>
                </a:moveTo>
                <a:lnTo>
                  <a:pt x="0" y="35128"/>
                </a:lnTo>
                <a:lnTo>
                  <a:pt x="62547" y="1756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039454" y="4365527"/>
            <a:ext cx="28575" cy="28575"/>
          </a:xfrm>
          <a:custGeom>
            <a:avLst/>
            <a:gdLst/>
            <a:ahLst/>
            <a:cxnLst/>
            <a:rect l="l" t="t" r="r" b="b"/>
            <a:pathLst>
              <a:path w="28575" h="28575">
                <a:moveTo>
                  <a:pt x="22161" y="0"/>
                </a:moveTo>
                <a:lnTo>
                  <a:pt x="6388" y="0"/>
                </a:lnTo>
                <a:lnTo>
                  <a:pt x="0" y="6388"/>
                </a:lnTo>
                <a:lnTo>
                  <a:pt x="0" y="22161"/>
                </a:lnTo>
                <a:lnTo>
                  <a:pt x="6388" y="28549"/>
                </a:lnTo>
                <a:lnTo>
                  <a:pt x="22161" y="28549"/>
                </a:lnTo>
                <a:lnTo>
                  <a:pt x="28562" y="22161"/>
                </a:lnTo>
                <a:lnTo>
                  <a:pt x="28562" y="14274"/>
                </a:lnTo>
                <a:lnTo>
                  <a:pt x="28562" y="6388"/>
                </a:lnTo>
                <a:lnTo>
                  <a:pt x="2216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4" name="object 5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296883" y="4253057"/>
            <a:ext cx="189969" cy="139861"/>
          </a:xfrm>
          <a:prstGeom prst="rect">
            <a:avLst/>
          </a:prstGeom>
        </p:spPr>
      </p:pic>
      <p:sp>
        <p:nvSpPr>
          <p:cNvPr id="55" name="object 55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918206" y="449008"/>
            <a:ext cx="2252980" cy="855980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z="1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700" dirty="0">
              <a:latin typeface="Microsoft Sans Serif"/>
              <a:cs typeface="Microsoft Sans Serif"/>
            </a:endParaRPr>
          </a:p>
          <a:p>
            <a:pPr marL="12700" marR="347980">
              <a:lnSpc>
                <a:spcPct val="118500"/>
              </a:lnSpc>
              <a:spcBef>
                <a:spcPts val="120"/>
              </a:spcBef>
            </a:pPr>
            <a:r>
              <a:rPr sz="1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13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8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13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3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13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13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lang="es-ES" sz="1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13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13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piezas.</a:t>
            </a:r>
            <a:endParaRPr sz="1350" dirty="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18206" y="1712870"/>
            <a:ext cx="3705860" cy="1172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12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70" dirty="0">
                <a:solidFill>
                  <a:srgbClr val="3FAC39"/>
                </a:solidFill>
                <a:latin typeface="Microsoft Sans Serif"/>
                <a:cs typeface="Microsoft Sans Serif"/>
              </a:rPr>
              <a:t>forma</a:t>
            </a:r>
            <a:r>
              <a:rPr sz="12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12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las</a:t>
            </a:r>
            <a:r>
              <a:rPr sz="12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piezas.</a:t>
            </a:r>
            <a:endParaRPr sz="1200" dirty="0">
              <a:latin typeface="Microsoft Sans Serif"/>
              <a:cs typeface="Microsoft Sans Serif"/>
            </a:endParaRPr>
          </a:p>
          <a:p>
            <a:pPr marL="12700" marR="52705">
              <a:lnSpc>
                <a:spcPct val="145800"/>
              </a:lnSpc>
              <a:spcBef>
                <a:spcPts val="16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juega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papel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clave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esencial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eliminar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"pico",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empezando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borde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afilado,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tendría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 desastroso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onda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envejecimiento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29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aisladores: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700"/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Ionización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aire</a:t>
            </a:r>
            <a:r>
              <a:rPr sz="650" spc="10" dirty="0">
                <a:solidFill>
                  <a:srgbClr val="3FAC39"/>
                </a:solidFill>
                <a:latin typeface="Lucida Sans Unicode"/>
                <a:cs typeface="Lucida Sans Unicode"/>
              </a:rPr>
              <a:t>►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Producción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zona</a:t>
            </a:r>
            <a:r>
              <a:rPr sz="650" dirty="0">
                <a:solidFill>
                  <a:srgbClr val="3FAC39"/>
                </a:solidFill>
                <a:latin typeface="Lucida Sans Unicode"/>
                <a:cs typeface="Lucida Sans Unicode"/>
              </a:rPr>
              <a:t>►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Desglose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piel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superficie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aislante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moldeada.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18207" y="2851119"/>
            <a:ext cx="3789045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MT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reflejan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envolvente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comparados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sí,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izquierda.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880886" y="3005330"/>
            <a:ext cx="9080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&gt;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7489425" y="3005330"/>
            <a:ext cx="9080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&gt;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081499" y="3005330"/>
            <a:ext cx="9080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&gt;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18205" y="3330704"/>
            <a:ext cx="3778250" cy="1058623"/>
          </a:xfrm>
          <a:prstGeom prst="rect">
            <a:avLst/>
          </a:prstGeom>
        </p:spPr>
        <p:txBody>
          <a:bodyPr vert="horz" wrap="square" lIns="0" tIns="103505" rIns="0" bIns="0" rtlCol="0">
            <a:spAutoFit/>
          </a:bodyPr>
          <a:lstStyle/>
          <a:p>
            <a:pPr marL="12700">
              <a:spcBef>
                <a:spcPts val="815"/>
              </a:spcBef>
            </a:pPr>
            <a:r>
              <a:rPr sz="15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Distancia</a:t>
            </a:r>
            <a:r>
              <a:rPr sz="150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0" spc="70" dirty="0">
                <a:solidFill>
                  <a:srgbClr val="3FAC39"/>
                </a:solidFill>
                <a:latin typeface="Microsoft Sans Serif"/>
                <a:cs typeface="Microsoft Sans Serif"/>
              </a:rPr>
              <a:t>entre</a:t>
            </a:r>
            <a:r>
              <a:rPr sz="15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partes</a:t>
            </a:r>
            <a:endParaRPr sz="1500" dirty="0">
              <a:latin typeface="Microsoft Sans Serif"/>
              <a:cs typeface="Microsoft Sans Serif"/>
            </a:endParaRPr>
          </a:p>
          <a:p>
            <a:pPr marL="12700">
              <a:spcBef>
                <a:spcPts val="33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vivas.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7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que,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diversos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motivos,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podemos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ensayos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impulso,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publicación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60071-2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A1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rayo requerida,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mínimas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cumplir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ya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439715" y="4102202"/>
            <a:ext cx="749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985915" y="4102202"/>
            <a:ext cx="12636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556983" y="4346767"/>
            <a:ext cx="3975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68910" algn="l"/>
                <a:tab pos="384175" algn="l"/>
              </a:tabLst>
            </a:pPr>
            <a:r>
              <a:rPr sz="6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50" u="sng" spc="3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d	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918205" y="4464510"/>
            <a:ext cx="338709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resistencia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555998" y="4754540"/>
            <a:ext cx="3162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69545" algn="l"/>
              </a:tabLst>
            </a:pPr>
            <a:r>
              <a:rPr sz="6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50" u="sng" spc="1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Ud.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18206" y="4864663"/>
            <a:ext cx="334708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4600"/>
              </a:lnSpc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(1)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vivas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versus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rayo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secas: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0185406" y="5313633"/>
            <a:ext cx="90296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40" dirty="0">
                <a:solidFill>
                  <a:srgbClr val="FFFFFF"/>
                </a:solidFill>
                <a:latin typeface="Arial"/>
                <a:cs typeface="Arial"/>
              </a:rPr>
              <a:t>tierra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0" dirty="0">
                <a:solidFill>
                  <a:srgbClr val="FFFFFF"/>
                </a:solidFill>
                <a:latin typeface="Arial"/>
                <a:cs typeface="Arial"/>
              </a:rPr>
              <a:t>fase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0" dirty="0">
                <a:solidFill>
                  <a:srgbClr val="FFFFFF"/>
                </a:solidFill>
                <a:latin typeface="Arial"/>
                <a:cs typeface="Arial"/>
              </a:rPr>
              <a:t>fase</a:t>
            </a:r>
            <a:endParaRPr sz="750">
              <a:latin typeface="Arial"/>
              <a:cs typeface="Arial"/>
            </a:endParaRPr>
          </a:p>
        </p:txBody>
      </p:sp>
      <p:graphicFrame>
        <p:nvGraphicFramePr>
          <p:cNvPr id="70" name="object 70"/>
          <p:cNvGraphicFramePr>
            <a:graphicFrameLocks noGrp="1"/>
          </p:cNvGraphicFramePr>
          <p:nvPr/>
        </p:nvGraphicFramePr>
        <p:xfrm>
          <a:off x="8932707" y="5178299"/>
          <a:ext cx="3795395" cy="189577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489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128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11584">
                <a:tc>
                  <a:txBody>
                    <a:bodyPr/>
                    <a:lstStyle/>
                    <a:p>
                      <a:pPr marL="35560" marR="192405">
                        <a:lnSpc>
                          <a:spcPts val="900"/>
                        </a:lnSpc>
                        <a:spcBef>
                          <a:spcPts val="295"/>
                        </a:spcBef>
                      </a:pPr>
                      <a:r>
                        <a:rPr sz="550" b="1" spc="2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Iluminación</a:t>
                      </a:r>
                      <a:r>
                        <a:rPr lang="es-ES" sz="5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r>
                        <a:rPr lang="es-ES"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lang="es-ES"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(BIL)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746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Distancia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84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spc="-8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120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sz="750" spc="-8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</a:t>
                      </a:r>
                      <a:r>
                        <a:rPr sz="675" spc="-120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8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</a:t>
                      </a:r>
                      <a:r>
                        <a:rPr sz="675" spc="-120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</a:t>
                      </a:r>
                      <a:r>
                        <a:rPr sz="750" spc="-8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(mm)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(en)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99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2.37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2.37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4.73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6.30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8.67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10.63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12.60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18,90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  <p:sp>
        <p:nvSpPr>
          <p:cNvPr id="71" name="object 71"/>
          <p:cNvSpPr txBox="1"/>
          <p:nvPr/>
        </p:nvSpPr>
        <p:spPr>
          <a:xfrm>
            <a:off x="8918207" y="7161147"/>
            <a:ext cx="3676015" cy="8947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335" marR="448309">
              <a:lnSpc>
                <a:spcPct val="145800"/>
              </a:lnSpc>
              <a:spcBef>
                <a:spcPts val="10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mínimos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determinados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considerando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únicamente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propiedades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dieléctricas.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incluyen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ningún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necesitar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tolerancias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diseño,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viento,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operador,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 indent="-635">
              <a:lnSpc>
                <a:spcPct val="121200"/>
              </a:lnSpc>
              <a:spcBef>
                <a:spcPts val="5"/>
              </a:spcBef>
            </a:pP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(1)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Estas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indicaciones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son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relativas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a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distancia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a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través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único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entrehierro,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sin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tener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cuenta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 err="1">
                <a:solidFill>
                  <a:srgbClr val="171514"/>
                </a:solidFill>
                <a:latin typeface="Arial"/>
                <a:cs typeface="Arial"/>
              </a:rPr>
              <a:t>tensión</a:t>
            </a:r>
            <a:r>
              <a:rPr lang="es-ES" sz="55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ruptura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por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seguimiento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a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través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las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superficies,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relacionada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problemas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contaminación.</a:t>
            </a:r>
            <a:endParaRPr sz="550" dirty="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208180" y="417692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DM105266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208180" y="295833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DM105254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12905" y="5447881"/>
            <a:ext cx="774065" cy="695960"/>
          </a:xfrm>
          <a:custGeom>
            <a:avLst/>
            <a:gdLst/>
            <a:ahLst/>
            <a:cxnLst/>
            <a:rect l="l" t="t" r="r" b="b"/>
            <a:pathLst>
              <a:path w="774064" h="695960">
                <a:moveTo>
                  <a:pt x="774001" y="0"/>
                </a:moveTo>
                <a:lnTo>
                  <a:pt x="0" y="0"/>
                </a:lnTo>
                <a:lnTo>
                  <a:pt x="0" y="695921"/>
                </a:lnTo>
                <a:lnTo>
                  <a:pt x="774001" y="695921"/>
                </a:lnTo>
                <a:lnTo>
                  <a:pt x="774001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11318" y="5448173"/>
          <a:ext cx="3799202" cy="6956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40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3370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41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418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7022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147021">
                <a:tc>
                  <a:txBody>
                    <a:bodyPr/>
                    <a:lstStyle/>
                    <a:p>
                      <a:pPr marL="35560">
                        <a:lnSpc>
                          <a:spcPts val="695"/>
                        </a:lnSpc>
                        <a:spcBef>
                          <a:spcPts val="360"/>
                        </a:spcBef>
                      </a:pPr>
                      <a:r>
                        <a:rPr sz="6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50" dirty="0">
                        <a:latin typeface="Arial"/>
                        <a:cs typeface="Arial"/>
                      </a:endParaRPr>
                    </a:p>
                  </a:txBody>
                  <a:tcPr marL="0" marR="0" marB="0">
                    <a:solidFill>
                      <a:srgbClr val="83C881"/>
                    </a:solidFill>
                  </a:tcPr>
                </a:tc>
                <a:tc rowSpan="3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BIL</a:t>
                      </a:r>
                      <a:r>
                        <a:rPr sz="750" b="1" spc="-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(kV)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52069" marB="0">
                    <a:solidFill>
                      <a:srgbClr val="83C88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Espacio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libre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partes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vivas</a:t>
                      </a:r>
                      <a:r>
                        <a:rPr sz="3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sz="350" dirty="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65"/>
                        </a:spcBef>
                        <a:tabLst>
                          <a:tab pos="1007744" algn="l"/>
                        </a:tabLst>
                      </a:pP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 </a:t>
                      </a: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	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750" dirty="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40"/>
                        </a:spcBef>
                        <a:tabLst>
                          <a:tab pos="503555" algn="l"/>
                          <a:tab pos="1511935" algn="l"/>
                        </a:tabLst>
                      </a:pP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Adentro	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libre</a:t>
                      </a:r>
                      <a:r>
                        <a:rPr lang="es-ES"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Adentro	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libre</a:t>
                      </a:r>
                      <a:endParaRPr sz="600" dirty="0">
                        <a:latin typeface="Arial"/>
                        <a:cs typeface="Arial"/>
                      </a:endParaRPr>
                    </a:p>
                  </a:txBody>
                  <a:tcPr marL="0" marR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12766">
                <a:tc>
                  <a:txBody>
                    <a:bodyPr/>
                    <a:lstStyle/>
                    <a:p>
                      <a:pPr marL="35560">
                        <a:lnSpc>
                          <a:spcPts val="780"/>
                        </a:lnSpc>
                        <a:spcBef>
                          <a:spcPts val="5"/>
                        </a:spcBef>
                      </a:pPr>
                      <a:r>
                        <a:rPr lang="es-ES"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solidFill>
                      <a:srgbClr val="83C881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2069" marB="0">
                    <a:solidFill>
                      <a:srgbClr val="83C88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 vMerge="1">
                  <a:txBody>
                    <a:bodyPr/>
                    <a:lstStyle/>
                    <a:p>
                      <a:endParaRPr/>
                    </a:p>
                  </a:txBody>
                  <a:tcPr marL="0" marR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862">
                <a:tc>
                  <a:txBody>
                    <a:bodyPr/>
                    <a:lstStyle/>
                    <a:p>
                      <a:pPr marL="35560">
                        <a:lnSpc>
                          <a:spcPts val="930"/>
                        </a:lnSpc>
                      </a:pPr>
                      <a:r>
                        <a:rPr sz="8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(kV)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2069" marB="0">
                    <a:solidFill>
                      <a:srgbClr val="83C88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 vMerge="1">
                  <a:txBody>
                    <a:bodyPr/>
                    <a:lstStyle/>
                    <a:p>
                      <a:endParaRPr/>
                    </a:p>
                  </a:txBody>
                  <a:tcPr marL="0" marR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Adentro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222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libre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492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3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milímetros</a:t>
                      </a:r>
                      <a:r>
                        <a:rPr lang="es-ES" sz="3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3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milímetros</a:t>
                      </a:r>
                      <a:r>
                        <a:rPr lang="es-ES" sz="3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3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milímetros</a:t>
                      </a:r>
                      <a:r>
                        <a:rPr lang="es-ES" sz="3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3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milímetros</a:t>
                      </a:r>
                      <a:r>
                        <a:rPr lang="es-ES" sz="3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endParaRPr sz="8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8912905" y="7171074"/>
            <a:ext cx="3798570" cy="3175"/>
            <a:chOff x="3185999" y="7171073"/>
            <a:chExt cx="3798570" cy="3175"/>
          </a:xfrm>
        </p:grpSpPr>
        <p:sp>
          <p:nvSpPr>
            <p:cNvPr id="5" name="object 5"/>
            <p:cNvSpPr/>
            <p:nvPr/>
          </p:nvSpPr>
          <p:spPr>
            <a:xfrm>
              <a:off x="3185999" y="7172661"/>
              <a:ext cx="774065" cy="0"/>
            </a:xfrm>
            <a:custGeom>
              <a:avLst/>
              <a:gdLst/>
              <a:ahLst/>
              <a:cxnLst/>
              <a:rect l="l" t="t" r="r" b="b"/>
              <a:pathLst>
                <a:path w="774064">
                  <a:moveTo>
                    <a:pt x="0" y="0"/>
                  </a:moveTo>
                  <a:lnTo>
                    <a:pt x="774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59999" y="7172661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463999" y="7172661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968000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219999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471999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723999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975998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228000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479999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731999" y="717266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12905" y="7318055"/>
            <a:ext cx="3798570" cy="3175"/>
            <a:chOff x="3185999" y="7318054"/>
            <a:chExt cx="3798570" cy="3175"/>
          </a:xfrm>
        </p:grpSpPr>
        <p:sp>
          <p:nvSpPr>
            <p:cNvPr id="17" name="object 17"/>
            <p:cNvSpPr/>
            <p:nvPr/>
          </p:nvSpPr>
          <p:spPr>
            <a:xfrm>
              <a:off x="3185999" y="7319641"/>
              <a:ext cx="774065" cy="0"/>
            </a:xfrm>
            <a:custGeom>
              <a:avLst/>
              <a:gdLst/>
              <a:ahLst/>
              <a:cxnLst/>
              <a:rect l="l" t="t" r="r" b="b"/>
              <a:pathLst>
                <a:path w="774064">
                  <a:moveTo>
                    <a:pt x="0" y="0"/>
                  </a:moveTo>
                  <a:lnTo>
                    <a:pt x="774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59999" y="7319641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63999" y="7319641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968000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219999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471999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199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723999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975998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228000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479999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731999" y="731964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>
                  <a:moveTo>
                    <a:pt x="0" y="0"/>
                  </a:moveTo>
                  <a:lnTo>
                    <a:pt x="25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6300501" y="1839732"/>
          <a:ext cx="711199" cy="48524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01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24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1874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434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T w="9525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41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T w="6350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pSp>
        <p:nvGrpSpPr>
          <p:cNvPr id="29" name="object 29"/>
          <p:cNvGrpSpPr/>
          <p:nvPr/>
        </p:nvGrpSpPr>
        <p:grpSpPr>
          <a:xfrm>
            <a:off x="6422586" y="1874931"/>
            <a:ext cx="478155" cy="407670"/>
            <a:chOff x="695679" y="1874931"/>
            <a:chExt cx="478155" cy="407670"/>
          </a:xfrm>
        </p:grpSpPr>
        <p:sp>
          <p:nvSpPr>
            <p:cNvPr id="30" name="object 30"/>
            <p:cNvSpPr/>
            <p:nvPr/>
          </p:nvSpPr>
          <p:spPr>
            <a:xfrm>
              <a:off x="698778" y="2104143"/>
              <a:ext cx="471805" cy="175260"/>
            </a:xfrm>
            <a:custGeom>
              <a:avLst/>
              <a:gdLst/>
              <a:ahLst/>
              <a:cxnLst/>
              <a:rect l="l" t="t" r="r" b="b"/>
              <a:pathLst>
                <a:path w="471805" h="175260">
                  <a:moveTo>
                    <a:pt x="0" y="0"/>
                  </a:moveTo>
                  <a:lnTo>
                    <a:pt x="0" y="16852"/>
                  </a:lnTo>
                  <a:lnTo>
                    <a:pt x="11366" y="14109"/>
                  </a:lnTo>
                  <a:lnTo>
                    <a:pt x="39560" y="14109"/>
                  </a:lnTo>
                  <a:lnTo>
                    <a:pt x="39560" y="38392"/>
                  </a:lnTo>
                  <a:lnTo>
                    <a:pt x="41553" y="47482"/>
                  </a:lnTo>
                  <a:lnTo>
                    <a:pt x="46902" y="54924"/>
                  </a:lnTo>
                  <a:lnTo>
                    <a:pt x="54664" y="59951"/>
                  </a:lnTo>
                  <a:lnTo>
                    <a:pt x="63893" y="61798"/>
                  </a:lnTo>
                  <a:lnTo>
                    <a:pt x="72976" y="59951"/>
                  </a:lnTo>
                  <a:lnTo>
                    <a:pt x="80414" y="54924"/>
                  </a:lnTo>
                  <a:lnTo>
                    <a:pt x="85441" y="47482"/>
                  </a:lnTo>
                  <a:lnTo>
                    <a:pt x="87287" y="38392"/>
                  </a:lnTo>
                  <a:lnTo>
                    <a:pt x="87477" y="29857"/>
                  </a:lnTo>
                  <a:lnTo>
                    <a:pt x="87477" y="27533"/>
                  </a:lnTo>
                  <a:lnTo>
                    <a:pt x="87477" y="21145"/>
                  </a:lnTo>
                  <a:lnTo>
                    <a:pt x="92608" y="15963"/>
                  </a:lnTo>
                  <a:lnTo>
                    <a:pt x="99009" y="15963"/>
                  </a:lnTo>
                  <a:lnTo>
                    <a:pt x="105410" y="15963"/>
                  </a:lnTo>
                  <a:lnTo>
                    <a:pt x="110515" y="21145"/>
                  </a:lnTo>
                  <a:lnTo>
                    <a:pt x="110515" y="27533"/>
                  </a:lnTo>
                  <a:lnTo>
                    <a:pt x="110515" y="31026"/>
                  </a:lnTo>
                  <a:lnTo>
                    <a:pt x="112260" y="77078"/>
                  </a:lnTo>
                  <a:lnTo>
                    <a:pt x="133616" y="91389"/>
                  </a:lnTo>
                  <a:lnTo>
                    <a:pt x="142699" y="89543"/>
                  </a:lnTo>
                  <a:lnTo>
                    <a:pt x="150137" y="84516"/>
                  </a:lnTo>
                  <a:lnTo>
                    <a:pt x="155164" y="77078"/>
                  </a:lnTo>
                  <a:lnTo>
                    <a:pt x="157010" y="67995"/>
                  </a:lnTo>
                  <a:lnTo>
                    <a:pt x="157251" y="43929"/>
                  </a:lnTo>
                  <a:lnTo>
                    <a:pt x="157251" y="42786"/>
                  </a:lnTo>
                  <a:lnTo>
                    <a:pt x="157251" y="33642"/>
                  </a:lnTo>
                  <a:lnTo>
                    <a:pt x="163487" y="26695"/>
                  </a:lnTo>
                  <a:lnTo>
                    <a:pt x="172631" y="26695"/>
                  </a:lnTo>
                  <a:lnTo>
                    <a:pt x="181775" y="26695"/>
                  </a:lnTo>
                  <a:lnTo>
                    <a:pt x="189852" y="33642"/>
                  </a:lnTo>
                  <a:lnTo>
                    <a:pt x="189852" y="42786"/>
                  </a:lnTo>
                  <a:lnTo>
                    <a:pt x="189852" y="43459"/>
                  </a:lnTo>
                  <a:lnTo>
                    <a:pt x="189572" y="97256"/>
                  </a:lnTo>
                  <a:lnTo>
                    <a:pt x="214363" y="120662"/>
                  </a:lnTo>
                  <a:lnTo>
                    <a:pt x="223447" y="118816"/>
                  </a:lnTo>
                  <a:lnTo>
                    <a:pt x="230890" y="113788"/>
                  </a:lnTo>
                  <a:lnTo>
                    <a:pt x="235921" y="106346"/>
                  </a:lnTo>
                  <a:lnTo>
                    <a:pt x="237769" y="97256"/>
                  </a:lnTo>
                  <a:lnTo>
                    <a:pt x="237820" y="57848"/>
                  </a:lnTo>
                  <a:lnTo>
                    <a:pt x="237820" y="56718"/>
                  </a:lnTo>
                  <a:lnTo>
                    <a:pt x="237820" y="47472"/>
                  </a:lnTo>
                  <a:lnTo>
                    <a:pt x="245376" y="39966"/>
                  </a:lnTo>
                  <a:lnTo>
                    <a:pt x="254635" y="39966"/>
                  </a:lnTo>
                  <a:lnTo>
                    <a:pt x="263893" y="39966"/>
                  </a:lnTo>
                  <a:lnTo>
                    <a:pt x="271437" y="47472"/>
                  </a:lnTo>
                  <a:lnTo>
                    <a:pt x="271437" y="56718"/>
                  </a:lnTo>
                  <a:lnTo>
                    <a:pt x="271437" y="57581"/>
                  </a:lnTo>
                  <a:lnTo>
                    <a:pt x="271487" y="123113"/>
                  </a:lnTo>
                  <a:lnTo>
                    <a:pt x="294894" y="146507"/>
                  </a:lnTo>
                  <a:lnTo>
                    <a:pt x="303976" y="144662"/>
                  </a:lnTo>
                  <a:lnTo>
                    <a:pt x="311415" y="139639"/>
                  </a:lnTo>
                  <a:lnTo>
                    <a:pt x="316441" y="132201"/>
                  </a:lnTo>
                  <a:lnTo>
                    <a:pt x="318287" y="123113"/>
                  </a:lnTo>
                  <a:lnTo>
                    <a:pt x="318287" y="66725"/>
                  </a:lnTo>
                  <a:lnTo>
                    <a:pt x="318287" y="65684"/>
                  </a:lnTo>
                  <a:lnTo>
                    <a:pt x="318287" y="56184"/>
                  </a:lnTo>
                  <a:lnTo>
                    <a:pt x="325983" y="48475"/>
                  </a:lnTo>
                  <a:lnTo>
                    <a:pt x="335483" y="48475"/>
                  </a:lnTo>
                  <a:lnTo>
                    <a:pt x="344982" y="48475"/>
                  </a:lnTo>
                  <a:lnTo>
                    <a:pt x="352704" y="56184"/>
                  </a:lnTo>
                  <a:lnTo>
                    <a:pt x="352704" y="65684"/>
                  </a:lnTo>
                  <a:lnTo>
                    <a:pt x="352704" y="67132"/>
                  </a:lnTo>
                  <a:lnTo>
                    <a:pt x="352704" y="151777"/>
                  </a:lnTo>
                  <a:lnTo>
                    <a:pt x="354550" y="160867"/>
                  </a:lnTo>
                  <a:lnTo>
                    <a:pt x="359576" y="168309"/>
                  </a:lnTo>
                  <a:lnTo>
                    <a:pt x="367015" y="173337"/>
                  </a:lnTo>
                  <a:lnTo>
                    <a:pt x="376097" y="175183"/>
                  </a:lnTo>
                  <a:lnTo>
                    <a:pt x="385182" y="173337"/>
                  </a:lnTo>
                  <a:lnTo>
                    <a:pt x="392625" y="168309"/>
                  </a:lnTo>
                  <a:lnTo>
                    <a:pt x="397655" y="160867"/>
                  </a:lnTo>
                  <a:lnTo>
                    <a:pt x="399503" y="151777"/>
                  </a:lnTo>
                  <a:lnTo>
                    <a:pt x="399503" y="55943"/>
                  </a:lnTo>
                  <a:lnTo>
                    <a:pt x="471766" y="55943"/>
                  </a:lnTo>
                </a:path>
              </a:pathLst>
            </a:custGeom>
            <a:ln w="619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01593" y="1878030"/>
              <a:ext cx="451484" cy="177800"/>
            </a:xfrm>
            <a:custGeom>
              <a:avLst/>
              <a:gdLst/>
              <a:ahLst/>
              <a:cxnLst/>
              <a:rect l="l" t="t" r="r" b="b"/>
              <a:pathLst>
                <a:path w="451484" h="177800">
                  <a:moveTo>
                    <a:pt x="0" y="177469"/>
                  </a:moveTo>
                  <a:lnTo>
                    <a:pt x="15471" y="137470"/>
                  </a:lnTo>
                  <a:lnTo>
                    <a:pt x="44526" y="107797"/>
                  </a:lnTo>
                  <a:lnTo>
                    <a:pt x="56667" y="107543"/>
                  </a:lnTo>
                  <a:lnTo>
                    <a:pt x="59880" y="112064"/>
                  </a:lnTo>
                  <a:lnTo>
                    <a:pt x="65303" y="114376"/>
                  </a:lnTo>
                  <a:lnTo>
                    <a:pt x="70726" y="116700"/>
                  </a:lnTo>
                  <a:lnTo>
                    <a:pt x="76149" y="120053"/>
                  </a:lnTo>
                  <a:lnTo>
                    <a:pt x="83108" y="119024"/>
                  </a:lnTo>
                  <a:lnTo>
                    <a:pt x="90081" y="117995"/>
                  </a:lnTo>
                  <a:lnTo>
                    <a:pt x="97307" y="112318"/>
                  </a:lnTo>
                  <a:lnTo>
                    <a:pt x="100406" y="104063"/>
                  </a:lnTo>
                  <a:lnTo>
                    <a:pt x="103544" y="96158"/>
                  </a:lnTo>
                  <a:lnTo>
                    <a:pt x="108472" y="86828"/>
                  </a:lnTo>
                  <a:lnTo>
                    <a:pt x="115431" y="79048"/>
                  </a:lnTo>
                  <a:lnTo>
                    <a:pt x="124663" y="75793"/>
                  </a:lnTo>
                  <a:lnTo>
                    <a:pt x="128016" y="75793"/>
                  </a:lnTo>
                  <a:lnTo>
                    <a:pt x="134213" y="73228"/>
                  </a:lnTo>
                  <a:lnTo>
                    <a:pt x="142989" y="82511"/>
                  </a:lnTo>
                  <a:lnTo>
                    <a:pt x="151765" y="91808"/>
                  </a:lnTo>
                  <a:lnTo>
                    <a:pt x="155117" y="95021"/>
                  </a:lnTo>
                  <a:lnTo>
                    <a:pt x="163893" y="95275"/>
                  </a:lnTo>
                  <a:lnTo>
                    <a:pt x="172669" y="95542"/>
                  </a:lnTo>
                  <a:lnTo>
                    <a:pt x="175247" y="89344"/>
                  </a:lnTo>
                  <a:lnTo>
                    <a:pt x="196440" y="51440"/>
                  </a:lnTo>
                  <a:lnTo>
                    <a:pt x="209829" y="47980"/>
                  </a:lnTo>
                  <a:lnTo>
                    <a:pt x="214731" y="46939"/>
                  </a:lnTo>
                  <a:lnTo>
                    <a:pt x="226085" y="57264"/>
                  </a:lnTo>
                  <a:lnTo>
                    <a:pt x="237439" y="67589"/>
                  </a:lnTo>
                  <a:lnTo>
                    <a:pt x="239509" y="67932"/>
                  </a:lnTo>
                  <a:lnTo>
                    <a:pt x="245960" y="67157"/>
                  </a:lnTo>
                  <a:lnTo>
                    <a:pt x="252412" y="66370"/>
                  </a:lnTo>
                  <a:lnTo>
                    <a:pt x="256286" y="60706"/>
                  </a:lnTo>
                  <a:lnTo>
                    <a:pt x="260146" y="50634"/>
                  </a:lnTo>
                  <a:lnTo>
                    <a:pt x="263831" y="41673"/>
                  </a:lnTo>
                  <a:lnTo>
                    <a:pt x="269090" y="31699"/>
                  </a:lnTo>
                  <a:lnTo>
                    <a:pt x="275945" y="23420"/>
                  </a:lnTo>
                  <a:lnTo>
                    <a:pt x="284416" y="19545"/>
                  </a:lnTo>
                  <a:lnTo>
                    <a:pt x="289863" y="17682"/>
                  </a:lnTo>
                  <a:lnTo>
                    <a:pt x="293936" y="18218"/>
                  </a:lnTo>
                  <a:lnTo>
                    <a:pt x="298670" y="22192"/>
                  </a:lnTo>
                  <a:lnTo>
                    <a:pt x="306095" y="30645"/>
                  </a:lnTo>
                  <a:lnTo>
                    <a:pt x="315264" y="41351"/>
                  </a:lnTo>
                  <a:lnTo>
                    <a:pt x="319760" y="40538"/>
                  </a:lnTo>
                  <a:lnTo>
                    <a:pt x="325158" y="40563"/>
                  </a:lnTo>
                  <a:lnTo>
                    <a:pt x="330250" y="40601"/>
                  </a:lnTo>
                  <a:lnTo>
                    <a:pt x="333971" y="37465"/>
                  </a:lnTo>
                  <a:lnTo>
                    <a:pt x="355136" y="5764"/>
                  </a:lnTo>
                  <a:lnTo>
                    <a:pt x="373011" y="0"/>
                  </a:lnTo>
                  <a:lnTo>
                    <a:pt x="383227" y="1348"/>
                  </a:lnTo>
                  <a:lnTo>
                    <a:pt x="391471" y="5746"/>
                  </a:lnTo>
                  <a:lnTo>
                    <a:pt x="398972" y="14298"/>
                  </a:lnTo>
                  <a:lnTo>
                    <a:pt x="406958" y="28105"/>
                  </a:lnTo>
                  <a:lnTo>
                    <a:pt x="414469" y="42082"/>
                  </a:lnTo>
                  <a:lnTo>
                    <a:pt x="419565" y="50619"/>
                  </a:lnTo>
                  <a:lnTo>
                    <a:pt x="422462" y="54883"/>
                  </a:lnTo>
                  <a:lnTo>
                    <a:pt x="423379" y="56045"/>
                  </a:lnTo>
                  <a:lnTo>
                    <a:pt x="430139" y="67991"/>
                  </a:lnTo>
                  <a:lnTo>
                    <a:pt x="435311" y="74179"/>
                  </a:lnTo>
                  <a:lnTo>
                    <a:pt x="441521" y="76592"/>
                  </a:lnTo>
                  <a:lnTo>
                    <a:pt x="451396" y="77216"/>
                  </a:lnTo>
                </a:path>
              </a:pathLst>
            </a:custGeom>
            <a:ln w="619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/>
          <p:nvPr/>
        </p:nvSpPr>
        <p:spPr>
          <a:xfrm>
            <a:off x="6878094" y="1937780"/>
            <a:ext cx="51435" cy="33020"/>
          </a:xfrm>
          <a:custGeom>
            <a:avLst/>
            <a:gdLst/>
            <a:ahLst/>
            <a:cxnLst/>
            <a:rect l="l" t="t" r="r" b="b"/>
            <a:pathLst>
              <a:path w="51434" h="33019">
                <a:moveTo>
                  <a:pt x="0" y="0"/>
                </a:moveTo>
                <a:lnTo>
                  <a:pt x="0" y="32435"/>
                </a:lnTo>
                <a:lnTo>
                  <a:pt x="51282" y="16217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425685" y="1891342"/>
            <a:ext cx="471805" cy="175260"/>
          </a:xfrm>
          <a:custGeom>
            <a:avLst/>
            <a:gdLst/>
            <a:ahLst/>
            <a:cxnLst/>
            <a:rect l="l" t="t" r="r" b="b"/>
            <a:pathLst>
              <a:path w="471805" h="175260">
                <a:moveTo>
                  <a:pt x="0" y="175171"/>
                </a:moveTo>
                <a:lnTo>
                  <a:pt x="0" y="158305"/>
                </a:lnTo>
                <a:lnTo>
                  <a:pt x="10668" y="161061"/>
                </a:lnTo>
                <a:lnTo>
                  <a:pt x="38862" y="161061"/>
                </a:lnTo>
                <a:lnTo>
                  <a:pt x="39560" y="136766"/>
                </a:lnTo>
                <a:lnTo>
                  <a:pt x="41553" y="127683"/>
                </a:lnTo>
                <a:lnTo>
                  <a:pt x="46902" y="120245"/>
                </a:lnTo>
                <a:lnTo>
                  <a:pt x="54664" y="115218"/>
                </a:lnTo>
                <a:lnTo>
                  <a:pt x="63893" y="113372"/>
                </a:lnTo>
                <a:lnTo>
                  <a:pt x="72976" y="115218"/>
                </a:lnTo>
                <a:lnTo>
                  <a:pt x="80414" y="120245"/>
                </a:lnTo>
                <a:lnTo>
                  <a:pt x="85441" y="127683"/>
                </a:lnTo>
                <a:lnTo>
                  <a:pt x="87287" y="136766"/>
                </a:lnTo>
                <a:lnTo>
                  <a:pt x="87477" y="145300"/>
                </a:lnTo>
                <a:lnTo>
                  <a:pt x="87477" y="147637"/>
                </a:lnTo>
                <a:lnTo>
                  <a:pt x="87477" y="154025"/>
                </a:lnTo>
                <a:lnTo>
                  <a:pt x="92608" y="159219"/>
                </a:lnTo>
                <a:lnTo>
                  <a:pt x="99009" y="159219"/>
                </a:lnTo>
                <a:lnTo>
                  <a:pt x="105410" y="159219"/>
                </a:lnTo>
                <a:lnTo>
                  <a:pt x="110515" y="154025"/>
                </a:lnTo>
                <a:lnTo>
                  <a:pt x="110515" y="147637"/>
                </a:lnTo>
                <a:lnTo>
                  <a:pt x="110515" y="144145"/>
                </a:lnTo>
                <a:lnTo>
                  <a:pt x="112260" y="98087"/>
                </a:lnTo>
                <a:lnTo>
                  <a:pt x="133616" y="83781"/>
                </a:lnTo>
                <a:lnTo>
                  <a:pt x="142699" y="85626"/>
                </a:lnTo>
                <a:lnTo>
                  <a:pt x="150137" y="90649"/>
                </a:lnTo>
                <a:lnTo>
                  <a:pt x="155164" y="98087"/>
                </a:lnTo>
                <a:lnTo>
                  <a:pt x="157010" y="107175"/>
                </a:lnTo>
                <a:lnTo>
                  <a:pt x="157251" y="131241"/>
                </a:lnTo>
                <a:lnTo>
                  <a:pt x="157251" y="132384"/>
                </a:lnTo>
                <a:lnTo>
                  <a:pt x="157251" y="141528"/>
                </a:lnTo>
                <a:lnTo>
                  <a:pt x="163487" y="148475"/>
                </a:lnTo>
                <a:lnTo>
                  <a:pt x="172631" y="148475"/>
                </a:lnTo>
                <a:lnTo>
                  <a:pt x="181775" y="148475"/>
                </a:lnTo>
                <a:lnTo>
                  <a:pt x="189852" y="141528"/>
                </a:lnTo>
                <a:lnTo>
                  <a:pt x="189852" y="132384"/>
                </a:lnTo>
                <a:lnTo>
                  <a:pt x="189852" y="131711"/>
                </a:lnTo>
                <a:lnTo>
                  <a:pt x="189572" y="77901"/>
                </a:lnTo>
                <a:lnTo>
                  <a:pt x="214363" y="54508"/>
                </a:lnTo>
                <a:lnTo>
                  <a:pt x="223447" y="56354"/>
                </a:lnTo>
                <a:lnTo>
                  <a:pt x="230890" y="61380"/>
                </a:lnTo>
                <a:lnTo>
                  <a:pt x="235921" y="68819"/>
                </a:lnTo>
                <a:lnTo>
                  <a:pt x="237769" y="77901"/>
                </a:lnTo>
                <a:lnTo>
                  <a:pt x="237820" y="117322"/>
                </a:lnTo>
                <a:lnTo>
                  <a:pt x="237820" y="118452"/>
                </a:lnTo>
                <a:lnTo>
                  <a:pt x="237820" y="127698"/>
                </a:lnTo>
                <a:lnTo>
                  <a:pt x="245376" y="135204"/>
                </a:lnTo>
                <a:lnTo>
                  <a:pt x="254635" y="135204"/>
                </a:lnTo>
                <a:lnTo>
                  <a:pt x="263893" y="135204"/>
                </a:lnTo>
                <a:lnTo>
                  <a:pt x="271437" y="127698"/>
                </a:lnTo>
                <a:lnTo>
                  <a:pt x="271437" y="118452"/>
                </a:lnTo>
                <a:lnTo>
                  <a:pt x="271437" y="117589"/>
                </a:lnTo>
                <a:lnTo>
                  <a:pt x="271487" y="52057"/>
                </a:lnTo>
                <a:lnTo>
                  <a:pt x="294894" y="28651"/>
                </a:lnTo>
                <a:lnTo>
                  <a:pt x="303976" y="30499"/>
                </a:lnTo>
                <a:lnTo>
                  <a:pt x="311415" y="35529"/>
                </a:lnTo>
                <a:lnTo>
                  <a:pt x="316441" y="42972"/>
                </a:lnTo>
                <a:lnTo>
                  <a:pt x="318287" y="52057"/>
                </a:lnTo>
                <a:lnTo>
                  <a:pt x="318287" y="108445"/>
                </a:lnTo>
                <a:lnTo>
                  <a:pt x="318287" y="109486"/>
                </a:lnTo>
                <a:lnTo>
                  <a:pt x="318287" y="118986"/>
                </a:lnTo>
                <a:lnTo>
                  <a:pt x="325983" y="126695"/>
                </a:lnTo>
                <a:lnTo>
                  <a:pt x="335483" y="126695"/>
                </a:lnTo>
                <a:lnTo>
                  <a:pt x="344982" y="126695"/>
                </a:lnTo>
                <a:lnTo>
                  <a:pt x="352704" y="118986"/>
                </a:lnTo>
                <a:lnTo>
                  <a:pt x="352704" y="109486"/>
                </a:lnTo>
                <a:lnTo>
                  <a:pt x="352704" y="108038"/>
                </a:lnTo>
                <a:lnTo>
                  <a:pt x="352704" y="23393"/>
                </a:lnTo>
                <a:lnTo>
                  <a:pt x="354550" y="14305"/>
                </a:lnTo>
                <a:lnTo>
                  <a:pt x="359576" y="6867"/>
                </a:lnTo>
                <a:lnTo>
                  <a:pt x="367015" y="1844"/>
                </a:lnTo>
                <a:lnTo>
                  <a:pt x="376097" y="0"/>
                </a:lnTo>
                <a:lnTo>
                  <a:pt x="385182" y="1844"/>
                </a:lnTo>
                <a:lnTo>
                  <a:pt x="392625" y="6867"/>
                </a:lnTo>
                <a:lnTo>
                  <a:pt x="397655" y="14305"/>
                </a:lnTo>
                <a:lnTo>
                  <a:pt x="399503" y="23393"/>
                </a:lnTo>
                <a:lnTo>
                  <a:pt x="399503" y="119214"/>
                </a:lnTo>
                <a:lnTo>
                  <a:pt x="471766" y="119214"/>
                </a:lnTo>
              </a:path>
            </a:pathLst>
          </a:custGeom>
          <a:ln w="619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00205" y="477384"/>
            <a:ext cx="2252980" cy="58737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sz="1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1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endParaRPr sz="1700">
              <a:latin typeface="Microsoft Sans Serif"/>
              <a:cs typeface="Microsoft Sans Serif"/>
            </a:endParaRPr>
          </a:p>
          <a:p>
            <a:pPr marL="12700">
              <a:spcBef>
                <a:spcPts val="275"/>
              </a:spcBef>
            </a:pP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328410" y="1713432"/>
            <a:ext cx="1485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697764" y="1748885"/>
            <a:ext cx="819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si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921766" y="1713432"/>
            <a:ext cx="1187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00206" y="1667873"/>
            <a:ext cx="3287395" cy="450123"/>
          </a:xfrm>
          <a:prstGeom prst="rect">
            <a:avLst/>
          </a:prstGeom>
        </p:spPr>
        <p:txBody>
          <a:bodyPr vert="horz" wrap="square" lIns="0" tIns="39370" rIns="0" bIns="0" rtlCol="0">
            <a:spAutoFit/>
          </a:bodyPr>
          <a:lstStyle/>
          <a:p>
            <a:pPr marL="12700">
              <a:spcBef>
                <a:spcPts val="31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Análisis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digital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dieléctrico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Gracias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software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simulación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numérica,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posible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compactos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menor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criterios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dados.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00205" y="2215134"/>
            <a:ext cx="3820160" cy="978473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particular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1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vivas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vivas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estructuras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metálicas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puestas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cuenta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95250">
              <a:lnSpc>
                <a:spcPts val="1050"/>
              </a:lnSpc>
              <a:spcBef>
                <a:spcPts val="7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contaminación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TS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60815-1.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Selección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dimensionamiento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destinados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generales.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272205" y="2382560"/>
            <a:ext cx="6502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Lf: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ruta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seguimiento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0206" y="3281095"/>
            <a:ext cx="3662045" cy="1885314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>
              <a:spcBef>
                <a:spcPts val="35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libre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236220">
              <a:lnSpc>
                <a:spcPct val="134600"/>
              </a:lnSpc>
              <a:spcBef>
                <a:spcPts val="1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allá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tomar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precauciones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instalaciones.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establecidas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normativa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local.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61936-1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destaca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algunas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precauciones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desviaciones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nacionales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MT.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363855">
              <a:lnSpc>
                <a:spcPct val="145800"/>
              </a:lnSpc>
              <a:spcBef>
                <a:spcPts val="5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Norteamérica,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Asociación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Nacional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Incendios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(NFPA)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separación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espacios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documento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NFPA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70.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fabricadas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campo,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activos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desnudos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dichos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adyacentes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menor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8735">
              <a:lnSpc>
                <a:spcPct val="125000"/>
              </a:lnSpc>
              <a:spcBef>
                <a:spcPts val="1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aplicarán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diseñados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fabricados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probados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nacionales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aceptadas.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899124" y="6875613"/>
            <a:ext cx="22732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34,5</a:t>
            </a:r>
            <a:endParaRPr sz="800">
              <a:latin typeface="Microsoft Sans Serif"/>
              <a:cs typeface="Microsoft Sans Serif"/>
            </a:endParaRPr>
          </a:p>
        </p:txBody>
      </p:sp>
      <p:graphicFrame>
        <p:nvGraphicFramePr>
          <p:cNvPr id="44" name="object 44"/>
          <p:cNvGraphicFramePr>
            <a:graphicFrameLocks noGrp="1"/>
          </p:cNvGraphicFramePr>
          <p:nvPr/>
        </p:nvGraphicFramePr>
        <p:xfrm>
          <a:off x="8912905" y="6125097"/>
          <a:ext cx="3805549" cy="7536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638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92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8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790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4066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2647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2351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8193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23748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26797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2921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1656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2.4-4.16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29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810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874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79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10,5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45" name="object 45"/>
          <p:cNvSpPr txBox="1"/>
          <p:nvPr/>
        </p:nvSpPr>
        <p:spPr>
          <a:xfrm>
            <a:off x="9673010" y="6850517"/>
            <a:ext cx="3051175" cy="32004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spcBef>
                <a:spcPts val="295"/>
              </a:spcBef>
              <a:tabLst>
                <a:tab pos="516255" algn="l"/>
                <a:tab pos="1020444" algn="l"/>
                <a:tab pos="2028189" algn="l"/>
                <a:tab pos="3037840" algn="l"/>
              </a:tabLst>
            </a:pPr>
            <a:r>
              <a:rPr sz="80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150	150	320</a:t>
            </a:r>
            <a:r>
              <a:rPr lang="es-ES" sz="80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50" u="sng" spc="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12,5</a:t>
            </a:r>
            <a:r>
              <a:rPr sz="75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5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385</a:t>
            </a:r>
            <a:r>
              <a:rPr lang="es-ES" sz="75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 </a:t>
            </a:r>
            <a:r>
              <a:rPr sz="80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15	245</a:t>
            </a:r>
            <a:r>
              <a:rPr lang="es-ES" sz="80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00" u="sng" spc="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9.5</a:t>
            </a:r>
            <a:r>
              <a:rPr lang="es-ES" sz="800" u="sng" spc="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00" u="sng" spc="17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0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255</a:t>
            </a:r>
            <a:r>
              <a:rPr lang="es-ES" sz="80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00" u="sng" spc="1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10	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200"/>
              </a:spcBef>
              <a:tabLst>
                <a:tab pos="516255" algn="l"/>
                <a:tab pos="1020444" algn="l"/>
                <a:tab pos="2028189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200	200	460</a:t>
            </a:r>
            <a:r>
              <a:rPr lang="es-ES"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18,0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460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18	335</a:t>
            </a:r>
            <a:r>
              <a:rPr lang="es-ES"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13,0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335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13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98818" y="7109743"/>
            <a:ext cx="3688079" cy="744220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pPr marL="12700">
              <a:spcBef>
                <a:spcPts val="570"/>
              </a:spcBef>
              <a:tabLst>
                <a:tab pos="1290320" algn="l"/>
                <a:tab pos="2298065" algn="l"/>
                <a:tab pos="3306445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46	200	460</a:t>
            </a:r>
            <a:r>
              <a:rPr lang="es-ES"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18	335</a:t>
            </a:r>
            <a:r>
              <a:rPr lang="es-ES"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13</a:t>
            </a:r>
            <a:endParaRPr sz="800" dirty="0">
              <a:latin typeface="Microsoft Sans Serif"/>
              <a:cs typeface="Microsoft Sans Serif"/>
            </a:endParaRPr>
          </a:p>
          <a:p>
            <a:pPr marL="13970" marR="71755" indent="-635">
              <a:lnSpc>
                <a:spcPct val="121200"/>
              </a:lnSpc>
              <a:spcBef>
                <a:spcPts val="225"/>
              </a:spcBef>
            </a:pP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(1) 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Los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valores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indicados son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la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holgura mínima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para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piezas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rígidas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y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conductores desnudos </a:t>
            </a:r>
            <a:r>
              <a:rPr sz="550" i="1" spc="15" dirty="0" err="1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 err="1">
                <a:solidFill>
                  <a:srgbClr val="171514"/>
                </a:solidFill>
                <a:latin typeface="Arial"/>
                <a:cs typeface="Arial"/>
              </a:rPr>
              <a:t>condiciones</a:t>
            </a:r>
            <a:r>
              <a:rPr lang="es-ES" sz="550" i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servicio favorables. </a:t>
            </a:r>
            <a:r>
              <a:rPr sz="550" i="1" spc="-35" dirty="0">
                <a:solidFill>
                  <a:srgbClr val="171514"/>
                </a:solidFill>
                <a:latin typeface="Arial"/>
                <a:cs typeface="Arial"/>
              </a:rPr>
              <a:t>Se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aumentarán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para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movimiento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 conductores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o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en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condiciones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550" i="1" spc="10" dirty="0" err="1">
                <a:solidFill>
                  <a:srgbClr val="171514"/>
                </a:solidFill>
                <a:latin typeface="Arial"/>
                <a:cs typeface="Arial"/>
              </a:rPr>
              <a:t>servicio</a:t>
            </a:r>
            <a:r>
              <a:rPr lang="es-ES" sz="550" i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 err="1">
                <a:solidFill>
                  <a:srgbClr val="171514"/>
                </a:solidFill>
                <a:latin typeface="Arial"/>
                <a:cs typeface="Arial"/>
              </a:rPr>
              <a:t>desfavorables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cuando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las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limitaciones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espacio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lo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permitan.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selección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lang="es-ES" sz="550" i="1" spc="15" dirty="0">
                <a:solidFill>
                  <a:srgbClr val="171514"/>
                </a:solidFill>
                <a:latin typeface="Arial"/>
                <a:cs typeface="Arial"/>
              </a:rPr>
              <a:t>tensión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soportado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 err="1">
                <a:solidFill>
                  <a:srgbClr val="171514"/>
                </a:solidFill>
                <a:latin typeface="Arial"/>
                <a:cs typeface="Arial"/>
              </a:rPr>
              <a:t>impulso</a:t>
            </a:r>
            <a:r>
              <a:rPr lang="es-ES" sz="550" i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 err="1">
                <a:solidFill>
                  <a:srgbClr val="171514"/>
                </a:solidFill>
                <a:latin typeface="Arial"/>
                <a:cs typeface="Arial"/>
              </a:rPr>
              <a:t>asociado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para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un </a:t>
            </a:r>
            <a:r>
              <a:rPr lang="es-ES" sz="550" i="1" spc="15" dirty="0">
                <a:solidFill>
                  <a:srgbClr val="171514"/>
                </a:solidFill>
                <a:latin typeface="Arial"/>
                <a:cs typeface="Arial"/>
              </a:rPr>
              <a:t>tensión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 de sistema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particular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está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determinada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por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las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características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del </a:t>
            </a:r>
            <a:r>
              <a:rPr sz="550" i="1" spc="20" dirty="0" err="1">
                <a:solidFill>
                  <a:srgbClr val="171514"/>
                </a:solidFill>
                <a:latin typeface="Arial"/>
                <a:cs typeface="Arial"/>
              </a:rPr>
              <a:t>equipo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lang="es-ES" sz="550" i="1" spc="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 err="1">
                <a:solidFill>
                  <a:srgbClr val="171514"/>
                </a:solidFill>
                <a:latin typeface="Arial"/>
                <a:cs typeface="Arial"/>
              </a:rPr>
              <a:t>protección</a:t>
            </a:r>
            <a:r>
              <a:rPr sz="5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contra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sobretensiones.</a:t>
            </a:r>
            <a:endParaRPr sz="550" dirty="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137662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136179" y="1755486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DM105267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0900" y="4520782"/>
          <a:ext cx="3798567" cy="8367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385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3314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4523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9633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4268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 dirty="0">
                        <a:latin typeface="Times New Roman"/>
                        <a:cs typeface="Times New Roman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4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Artículo</a:t>
                      </a:r>
                      <a:endParaRPr sz="400" dirty="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Números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letras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Significado</a:t>
                      </a:r>
                      <a:r>
                        <a:rPr sz="5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</a:t>
                      </a:r>
                      <a:endParaRPr sz="550" dirty="0">
                        <a:latin typeface="Arial"/>
                        <a:cs typeface="Arial"/>
                      </a:endParaRPr>
                    </a:p>
                    <a:p>
                      <a:pPr marL="137160" marR="479425">
                        <a:lnSpc>
                          <a:spcPct val="106700"/>
                        </a:lnSpc>
                        <a:spcBef>
                          <a:spcPts val="40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proteccion</a:t>
                      </a:r>
                      <a:r>
                        <a:rPr lang="es-ES"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equipo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590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Significado</a:t>
                      </a:r>
                      <a:r>
                        <a:rPr sz="5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</a:t>
                      </a:r>
                      <a:endParaRPr sz="550">
                        <a:latin typeface="Arial"/>
                        <a:cs typeface="Arial"/>
                      </a:endParaRPr>
                    </a:p>
                    <a:p>
                      <a:pPr marL="4445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750" b="1" spc="-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proteccion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444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personas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590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65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Código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ts val="875"/>
                        </a:lnSpc>
                        <a:spcBef>
                          <a:spcPts val="190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letras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IP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ingreso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L="137160">
                        <a:lnSpc>
                          <a:spcPts val="775"/>
                        </a:lnSpc>
                        <a:spcBef>
                          <a:spcPts val="270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objetos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sólidos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extraños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acceso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44450">
                        <a:lnSpc>
                          <a:spcPts val="875"/>
                        </a:lnSpc>
                        <a:spcBef>
                          <a:spcPts val="16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piezas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peligrosas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000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Primer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característico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930900" y="6365533"/>
            <a:ext cx="3798570" cy="144145"/>
          </a:xfrm>
          <a:custGeom>
            <a:avLst/>
            <a:gdLst/>
            <a:ahLst/>
            <a:cxnLst/>
            <a:rect l="l" t="t" r="r" b="b"/>
            <a:pathLst>
              <a:path w="3798570" h="144145">
                <a:moveTo>
                  <a:pt x="3797998" y="0"/>
                </a:moveTo>
                <a:lnTo>
                  <a:pt x="0" y="0"/>
                </a:lnTo>
                <a:lnTo>
                  <a:pt x="0" y="144005"/>
                </a:lnTo>
                <a:lnTo>
                  <a:pt x="3797998" y="144005"/>
                </a:lnTo>
                <a:lnTo>
                  <a:pt x="3797998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930900" y="7949528"/>
            <a:ext cx="3798570" cy="144145"/>
          </a:xfrm>
          <a:custGeom>
            <a:avLst/>
            <a:gdLst/>
            <a:ahLst/>
            <a:cxnLst/>
            <a:rect l="l" t="t" r="r" b="b"/>
            <a:pathLst>
              <a:path w="3798570" h="144145">
                <a:moveTo>
                  <a:pt x="3798011" y="0"/>
                </a:moveTo>
                <a:lnTo>
                  <a:pt x="2646007" y="0"/>
                </a:lnTo>
                <a:lnTo>
                  <a:pt x="1494002" y="0"/>
                </a:lnTo>
                <a:lnTo>
                  <a:pt x="0" y="0"/>
                </a:lnTo>
                <a:lnTo>
                  <a:pt x="0" y="144005"/>
                </a:lnTo>
                <a:lnTo>
                  <a:pt x="1494002" y="144005"/>
                </a:lnTo>
                <a:lnTo>
                  <a:pt x="2646007" y="144005"/>
                </a:lnTo>
                <a:lnTo>
                  <a:pt x="3798011" y="144005"/>
                </a:lnTo>
                <a:lnTo>
                  <a:pt x="3798011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930900" y="8669529"/>
            <a:ext cx="3798570" cy="144145"/>
          </a:xfrm>
          <a:custGeom>
            <a:avLst/>
            <a:gdLst/>
            <a:ahLst/>
            <a:cxnLst/>
            <a:rect l="l" t="t" r="r" b="b"/>
            <a:pathLst>
              <a:path w="3798570" h="144145">
                <a:moveTo>
                  <a:pt x="3797998" y="0"/>
                </a:moveTo>
                <a:lnTo>
                  <a:pt x="1494002" y="0"/>
                </a:lnTo>
                <a:lnTo>
                  <a:pt x="0" y="0"/>
                </a:lnTo>
                <a:lnTo>
                  <a:pt x="0" y="144005"/>
                </a:lnTo>
                <a:lnTo>
                  <a:pt x="1494002" y="144005"/>
                </a:lnTo>
                <a:lnTo>
                  <a:pt x="3797998" y="144005"/>
                </a:lnTo>
                <a:lnTo>
                  <a:pt x="3797998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8930906" y="5499945"/>
            <a:ext cx="3798570" cy="3175"/>
            <a:chOff x="3204000" y="5499944"/>
            <a:chExt cx="3798570" cy="3175"/>
          </a:xfrm>
        </p:grpSpPr>
        <p:sp>
          <p:nvSpPr>
            <p:cNvPr id="7" name="object 7"/>
            <p:cNvSpPr/>
            <p:nvPr/>
          </p:nvSpPr>
          <p:spPr>
            <a:xfrm>
              <a:off x="3204000" y="5501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600000" y="5501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698000" y="5501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849999" y="5501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30906" y="5643946"/>
            <a:ext cx="3798570" cy="3175"/>
            <a:chOff x="3204000" y="5643945"/>
            <a:chExt cx="3798570" cy="3175"/>
          </a:xfrm>
        </p:grpSpPr>
        <p:sp>
          <p:nvSpPr>
            <p:cNvPr id="12" name="object 12"/>
            <p:cNvSpPr/>
            <p:nvPr/>
          </p:nvSpPr>
          <p:spPr>
            <a:xfrm>
              <a:off x="3204000" y="5645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00000" y="5645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698000" y="5645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849999" y="5645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30906" y="5787946"/>
            <a:ext cx="3798570" cy="3175"/>
            <a:chOff x="3204000" y="5787945"/>
            <a:chExt cx="3798570" cy="3175"/>
          </a:xfrm>
        </p:grpSpPr>
        <p:sp>
          <p:nvSpPr>
            <p:cNvPr id="17" name="object 17"/>
            <p:cNvSpPr/>
            <p:nvPr/>
          </p:nvSpPr>
          <p:spPr>
            <a:xfrm>
              <a:off x="3204000" y="5789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600000" y="5789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698000" y="5789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849999" y="5789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930906" y="5931946"/>
            <a:ext cx="3798570" cy="3175"/>
            <a:chOff x="3204000" y="5931945"/>
            <a:chExt cx="3798570" cy="3175"/>
          </a:xfrm>
        </p:grpSpPr>
        <p:sp>
          <p:nvSpPr>
            <p:cNvPr id="22" name="object 22"/>
            <p:cNvSpPr/>
            <p:nvPr/>
          </p:nvSpPr>
          <p:spPr>
            <a:xfrm>
              <a:off x="3204000" y="5933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00000" y="5933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698000" y="593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849999" y="593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8930906" y="6075946"/>
            <a:ext cx="3798570" cy="3175"/>
            <a:chOff x="3204000" y="6075945"/>
            <a:chExt cx="3798570" cy="3175"/>
          </a:xfrm>
        </p:grpSpPr>
        <p:sp>
          <p:nvSpPr>
            <p:cNvPr id="27" name="object 27"/>
            <p:cNvSpPr/>
            <p:nvPr/>
          </p:nvSpPr>
          <p:spPr>
            <a:xfrm>
              <a:off x="3204000" y="607753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00000" y="607753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698000" y="6077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849999" y="6077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8930906" y="6219945"/>
            <a:ext cx="3798570" cy="3175"/>
            <a:chOff x="3204000" y="6219944"/>
            <a:chExt cx="3798570" cy="3175"/>
          </a:xfrm>
        </p:grpSpPr>
        <p:sp>
          <p:nvSpPr>
            <p:cNvPr id="32" name="object 32"/>
            <p:cNvSpPr/>
            <p:nvPr/>
          </p:nvSpPr>
          <p:spPr>
            <a:xfrm>
              <a:off x="3204000" y="6221531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00000" y="6221531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698000" y="6221531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849999" y="6221531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8930906" y="6363945"/>
            <a:ext cx="3798570" cy="3175"/>
            <a:chOff x="3204000" y="6363944"/>
            <a:chExt cx="3798570" cy="3175"/>
          </a:xfrm>
        </p:grpSpPr>
        <p:sp>
          <p:nvSpPr>
            <p:cNvPr id="37" name="object 37"/>
            <p:cNvSpPr/>
            <p:nvPr/>
          </p:nvSpPr>
          <p:spPr>
            <a:xfrm>
              <a:off x="3204000" y="6365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00000" y="6365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698000" y="6365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849999" y="6365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8930906" y="6507945"/>
            <a:ext cx="3798570" cy="3175"/>
            <a:chOff x="3204000" y="6507944"/>
            <a:chExt cx="3798570" cy="3175"/>
          </a:xfrm>
        </p:grpSpPr>
        <p:sp>
          <p:nvSpPr>
            <p:cNvPr id="42" name="object 42"/>
            <p:cNvSpPr/>
            <p:nvPr/>
          </p:nvSpPr>
          <p:spPr>
            <a:xfrm>
              <a:off x="3204000" y="6509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00000" y="6509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698000" y="6509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849999" y="6509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8930906" y="6651946"/>
            <a:ext cx="3798570" cy="3175"/>
            <a:chOff x="3204000" y="6651945"/>
            <a:chExt cx="3798570" cy="3175"/>
          </a:xfrm>
        </p:grpSpPr>
        <p:sp>
          <p:nvSpPr>
            <p:cNvPr id="47" name="object 47"/>
            <p:cNvSpPr/>
            <p:nvPr/>
          </p:nvSpPr>
          <p:spPr>
            <a:xfrm>
              <a:off x="3204000" y="6653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00000" y="6653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698000" y="665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849999" y="665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8930906" y="6795946"/>
            <a:ext cx="3798570" cy="3175"/>
            <a:chOff x="3204000" y="6795945"/>
            <a:chExt cx="3798570" cy="3175"/>
          </a:xfrm>
        </p:grpSpPr>
        <p:sp>
          <p:nvSpPr>
            <p:cNvPr id="52" name="object 52"/>
            <p:cNvSpPr/>
            <p:nvPr/>
          </p:nvSpPr>
          <p:spPr>
            <a:xfrm>
              <a:off x="3204000" y="679753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600000" y="679753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698000" y="6797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849999" y="6797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8930906" y="6939946"/>
            <a:ext cx="3798570" cy="3175"/>
            <a:chOff x="3204000" y="6939945"/>
            <a:chExt cx="3798570" cy="3175"/>
          </a:xfrm>
        </p:grpSpPr>
        <p:sp>
          <p:nvSpPr>
            <p:cNvPr id="57" name="object 57"/>
            <p:cNvSpPr/>
            <p:nvPr/>
          </p:nvSpPr>
          <p:spPr>
            <a:xfrm>
              <a:off x="3204000" y="6941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600000" y="6941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698000" y="6941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849999" y="6941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8930906" y="7083945"/>
            <a:ext cx="3798570" cy="3175"/>
            <a:chOff x="3204000" y="7083944"/>
            <a:chExt cx="3798570" cy="3175"/>
          </a:xfrm>
        </p:grpSpPr>
        <p:sp>
          <p:nvSpPr>
            <p:cNvPr id="62" name="object 62"/>
            <p:cNvSpPr/>
            <p:nvPr/>
          </p:nvSpPr>
          <p:spPr>
            <a:xfrm>
              <a:off x="3204000" y="7085531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600000" y="7085531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698000" y="7085531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849999" y="7085531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8930906" y="7227945"/>
            <a:ext cx="3798570" cy="3175"/>
            <a:chOff x="3204000" y="7227944"/>
            <a:chExt cx="3798570" cy="3175"/>
          </a:xfrm>
        </p:grpSpPr>
        <p:sp>
          <p:nvSpPr>
            <p:cNvPr id="67" name="object 67"/>
            <p:cNvSpPr/>
            <p:nvPr/>
          </p:nvSpPr>
          <p:spPr>
            <a:xfrm>
              <a:off x="3204000" y="7229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600000" y="7229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698000" y="7229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849999" y="7229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8930906" y="7371946"/>
            <a:ext cx="3798570" cy="3175"/>
            <a:chOff x="3204000" y="7371945"/>
            <a:chExt cx="3798570" cy="3175"/>
          </a:xfrm>
        </p:grpSpPr>
        <p:sp>
          <p:nvSpPr>
            <p:cNvPr id="72" name="object 72"/>
            <p:cNvSpPr/>
            <p:nvPr/>
          </p:nvSpPr>
          <p:spPr>
            <a:xfrm>
              <a:off x="3204000" y="7373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600000" y="7373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698000" y="737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849999" y="737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8930906" y="7515946"/>
            <a:ext cx="3798570" cy="3175"/>
            <a:chOff x="3204000" y="7515945"/>
            <a:chExt cx="3798570" cy="3175"/>
          </a:xfrm>
        </p:grpSpPr>
        <p:sp>
          <p:nvSpPr>
            <p:cNvPr id="77" name="object 77"/>
            <p:cNvSpPr/>
            <p:nvPr/>
          </p:nvSpPr>
          <p:spPr>
            <a:xfrm>
              <a:off x="3204000" y="7517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00000" y="7517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698000" y="7517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849999" y="7517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8930906" y="7659946"/>
            <a:ext cx="3798570" cy="3175"/>
            <a:chOff x="3204000" y="7659945"/>
            <a:chExt cx="3798570" cy="3175"/>
          </a:xfrm>
        </p:grpSpPr>
        <p:sp>
          <p:nvSpPr>
            <p:cNvPr id="82" name="object 82"/>
            <p:cNvSpPr/>
            <p:nvPr/>
          </p:nvSpPr>
          <p:spPr>
            <a:xfrm>
              <a:off x="3204000" y="766153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600000" y="766153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698000" y="7661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849999" y="7661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8930906" y="7803946"/>
            <a:ext cx="3798570" cy="3175"/>
            <a:chOff x="3204000" y="7803945"/>
            <a:chExt cx="3798570" cy="3175"/>
          </a:xfrm>
        </p:grpSpPr>
        <p:sp>
          <p:nvSpPr>
            <p:cNvPr id="87" name="object 87"/>
            <p:cNvSpPr/>
            <p:nvPr/>
          </p:nvSpPr>
          <p:spPr>
            <a:xfrm>
              <a:off x="3204000" y="7805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600000" y="7805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698000" y="7805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849999" y="7805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8930906" y="7947946"/>
            <a:ext cx="3798570" cy="3175"/>
            <a:chOff x="3204000" y="7947945"/>
            <a:chExt cx="3798570" cy="3175"/>
          </a:xfrm>
        </p:grpSpPr>
        <p:sp>
          <p:nvSpPr>
            <p:cNvPr id="92" name="object 92"/>
            <p:cNvSpPr/>
            <p:nvPr/>
          </p:nvSpPr>
          <p:spPr>
            <a:xfrm>
              <a:off x="3204000" y="794953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600000" y="794953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698000" y="7949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849999" y="7949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8930906" y="8091945"/>
            <a:ext cx="3798570" cy="3175"/>
            <a:chOff x="3204000" y="8091944"/>
            <a:chExt cx="3798570" cy="3175"/>
          </a:xfrm>
        </p:grpSpPr>
        <p:sp>
          <p:nvSpPr>
            <p:cNvPr id="97" name="object 97"/>
            <p:cNvSpPr/>
            <p:nvPr/>
          </p:nvSpPr>
          <p:spPr>
            <a:xfrm>
              <a:off x="3204000" y="8093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600000" y="8093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698000" y="809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849999" y="8093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8930906" y="8235946"/>
            <a:ext cx="3798570" cy="3175"/>
            <a:chOff x="3204000" y="8235945"/>
            <a:chExt cx="3798570" cy="3175"/>
          </a:xfrm>
        </p:grpSpPr>
        <p:sp>
          <p:nvSpPr>
            <p:cNvPr id="102" name="object 102"/>
            <p:cNvSpPr/>
            <p:nvPr/>
          </p:nvSpPr>
          <p:spPr>
            <a:xfrm>
              <a:off x="3204000" y="8237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600000" y="8237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698000" y="8237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849999" y="8237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8930906" y="8379946"/>
            <a:ext cx="3798570" cy="3175"/>
            <a:chOff x="3204000" y="8379945"/>
            <a:chExt cx="3798570" cy="3175"/>
          </a:xfrm>
        </p:grpSpPr>
        <p:sp>
          <p:nvSpPr>
            <p:cNvPr id="107" name="object 107"/>
            <p:cNvSpPr/>
            <p:nvPr/>
          </p:nvSpPr>
          <p:spPr>
            <a:xfrm>
              <a:off x="3204000" y="838153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600000" y="838153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698000" y="8381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849999" y="838153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8930906" y="8523946"/>
            <a:ext cx="3798570" cy="3175"/>
            <a:chOff x="3204000" y="8523945"/>
            <a:chExt cx="3798570" cy="3175"/>
          </a:xfrm>
        </p:grpSpPr>
        <p:sp>
          <p:nvSpPr>
            <p:cNvPr id="112" name="object 112"/>
            <p:cNvSpPr/>
            <p:nvPr/>
          </p:nvSpPr>
          <p:spPr>
            <a:xfrm>
              <a:off x="3204000" y="852553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600000" y="852553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698000" y="8525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849999" y="8525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8930906" y="8667947"/>
            <a:ext cx="3798570" cy="3175"/>
            <a:chOff x="3204000" y="8667946"/>
            <a:chExt cx="3798570" cy="3175"/>
          </a:xfrm>
        </p:grpSpPr>
        <p:sp>
          <p:nvSpPr>
            <p:cNvPr id="117" name="object 117"/>
            <p:cNvSpPr/>
            <p:nvPr/>
          </p:nvSpPr>
          <p:spPr>
            <a:xfrm>
              <a:off x="3204000" y="866953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600000" y="866953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698000" y="8669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849999" y="8669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8930906" y="8811946"/>
            <a:ext cx="3798570" cy="3175"/>
            <a:chOff x="3204000" y="8811945"/>
            <a:chExt cx="3798570" cy="3175"/>
          </a:xfrm>
        </p:grpSpPr>
        <p:sp>
          <p:nvSpPr>
            <p:cNvPr id="122" name="object 122"/>
            <p:cNvSpPr/>
            <p:nvPr/>
          </p:nvSpPr>
          <p:spPr>
            <a:xfrm>
              <a:off x="3204000" y="881353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600000" y="881353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698000" y="8813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849999" y="881353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8930906" y="8958926"/>
            <a:ext cx="3798570" cy="3175"/>
            <a:chOff x="3204000" y="8958925"/>
            <a:chExt cx="3798570" cy="3175"/>
          </a:xfrm>
        </p:grpSpPr>
        <p:sp>
          <p:nvSpPr>
            <p:cNvPr id="127" name="object 127"/>
            <p:cNvSpPr/>
            <p:nvPr/>
          </p:nvSpPr>
          <p:spPr>
            <a:xfrm>
              <a:off x="3204000" y="896051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600000" y="896051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698000" y="896051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849999" y="896051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8930906" y="9102926"/>
            <a:ext cx="3798570" cy="3175"/>
            <a:chOff x="3204000" y="9102925"/>
            <a:chExt cx="3798570" cy="3175"/>
          </a:xfrm>
        </p:grpSpPr>
        <p:sp>
          <p:nvSpPr>
            <p:cNvPr id="132" name="object 132"/>
            <p:cNvSpPr/>
            <p:nvPr/>
          </p:nvSpPr>
          <p:spPr>
            <a:xfrm>
              <a:off x="3204000" y="9104513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600000" y="9104513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698000" y="910451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849999" y="910451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8930906" y="9246925"/>
            <a:ext cx="3798570" cy="3175"/>
            <a:chOff x="3204000" y="9246924"/>
            <a:chExt cx="3798570" cy="3175"/>
          </a:xfrm>
        </p:grpSpPr>
        <p:sp>
          <p:nvSpPr>
            <p:cNvPr id="137" name="object 137"/>
            <p:cNvSpPr/>
            <p:nvPr/>
          </p:nvSpPr>
          <p:spPr>
            <a:xfrm>
              <a:off x="3204000" y="924851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600000" y="924851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698000" y="924851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849999" y="924851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41"/>
          <p:cNvGrpSpPr/>
          <p:nvPr/>
        </p:nvGrpSpPr>
        <p:grpSpPr>
          <a:xfrm>
            <a:off x="8930906" y="9390926"/>
            <a:ext cx="3798570" cy="3175"/>
            <a:chOff x="3204000" y="9390925"/>
            <a:chExt cx="3798570" cy="3175"/>
          </a:xfrm>
        </p:grpSpPr>
        <p:sp>
          <p:nvSpPr>
            <p:cNvPr id="142" name="object 142"/>
            <p:cNvSpPr/>
            <p:nvPr/>
          </p:nvSpPr>
          <p:spPr>
            <a:xfrm>
              <a:off x="3204000" y="9392512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5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600000" y="9392512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>
                  <a:moveTo>
                    <a:pt x="0" y="0"/>
                  </a:moveTo>
                  <a:lnTo>
                    <a:pt x="1098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698000" y="939251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849999" y="9392512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" name="object 146"/>
          <p:cNvGrpSpPr/>
          <p:nvPr/>
        </p:nvGrpSpPr>
        <p:grpSpPr>
          <a:xfrm>
            <a:off x="6302901" y="4514291"/>
            <a:ext cx="2484120" cy="3820160"/>
            <a:chOff x="575995" y="4514291"/>
            <a:chExt cx="2484120" cy="3820160"/>
          </a:xfrm>
        </p:grpSpPr>
        <p:sp>
          <p:nvSpPr>
            <p:cNvPr id="147" name="object 147"/>
            <p:cNvSpPr/>
            <p:nvPr/>
          </p:nvSpPr>
          <p:spPr>
            <a:xfrm>
              <a:off x="575995" y="4514291"/>
              <a:ext cx="2484120" cy="3820160"/>
            </a:xfrm>
            <a:custGeom>
              <a:avLst/>
              <a:gdLst/>
              <a:ahLst/>
              <a:cxnLst/>
              <a:rect l="l" t="t" r="r" b="b"/>
              <a:pathLst>
                <a:path w="2484120" h="3820159">
                  <a:moveTo>
                    <a:pt x="2484005" y="0"/>
                  </a:moveTo>
                  <a:lnTo>
                    <a:pt x="0" y="0"/>
                  </a:lnTo>
                  <a:lnTo>
                    <a:pt x="0" y="3819715"/>
                  </a:lnTo>
                  <a:lnTo>
                    <a:pt x="2484005" y="3819715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1159200" y="4737488"/>
              <a:ext cx="146050" cy="240029"/>
            </a:xfrm>
            <a:custGeom>
              <a:avLst/>
              <a:gdLst/>
              <a:ahLst/>
              <a:cxnLst/>
              <a:rect l="l" t="t" r="r" b="b"/>
              <a:pathLst>
                <a:path w="146050" h="240029">
                  <a:moveTo>
                    <a:pt x="0" y="239737"/>
                  </a:moveTo>
                  <a:lnTo>
                    <a:pt x="146011" y="239737"/>
                  </a:lnTo>
                  <a:lnTo>
                    <a:pt x="146011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1785599" y="4737491"/>
              <a:ext cx="85090" cy="701040"/>
            </a:xfrm>
            <a:custGeom>
              <a:avLst/>
              <a:gdLst/>
              <a:ahLst/>
              <a:cxnLst/>
              <a:rect l="l" t="t" r="r" b="b"/>
              <a:pathLst>
                <a:path w="85089" h="701039">
                  <a:moveTo>
                    <a:pt x="0" y="700531"/>
                  </a:moveTo>
                  <a:lnTo>
                    <a:pt x="84810" y="700531"/>
                  </a:lnTo>
                  <a:lnTo>
                    <a:pt x="84810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922400" y="4737488"/>
              <a:ext cx="259715" cy="1154430"/>
            </a:xfrm>
            <a:custGeom>
              <a:avLst/>
              <a:gdLst/>
              <a:ahLst/>
              <a:cxnLst/>
              <a:rect l="l" t="t" r="r" b="b"/>
              <a:pathLst>
                <a:path w="259714" h="1154429">
                  <a:moveTo>
                    <a:pt x="0" y="1154137"/>
                  </a:moveTo>
                  <a:lnTo>
                    <a:pt x="259194" y="1154137"/>
                  </a:lnTo>
                  <a:lnTo>
                    <a:pt x="259194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732499" y="4737491"/>
              <a:ext cx="789940" cy="1615440"/>
            </a:xfrm>
            <a:custGeom>
              <a:avLst/>
              <a:gdLst/>
              <a:ahLst/>
              <a:cxnLst/>
              <a:rect l="l" t="t" r="r" b="b"/>
              <a:pathLst>
                <a:path w="789939" h="1615439">
                  <a:moveTo>
                    <a:pt x="0" y="1614931"/>
                  </a:moveTo>
                  <a:lnTo>
                    <a:pt x="789520" y="1614931"/>
                  </a:lnTo>
                  <a:lnTo>
                    <a:pt x="789520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958399" y="4737463"/>
              <a:ext cx="1014094" cy="2068830"/>
            </a:xfrm>
            <a:custGeom>
              <a:avLst/>
              <a:gdLst/>
              <a:ahLst/>
              <a:cxnLst/>
              <a:rect l="l" t="t" r="r" b="b"/>
              <a:pathLst>
                <a:path w="1014094" h="2068829">
                  <a:moveTo>
                    <a:pt x="0" y="2068537"/>
                  </a:moveTo>
                  <a:lnTo>
                    <a:pt x="1013612" y="2068537"/>
                  </a:lnTo>
                  <a:lnTo>
                    <a:pt x="101361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" name="object 153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8918207" y="502346"/>
            <a:ext cx="3071495" cy="562610"/>
          </a:xfrm>
          <a:prstGeom prst="rect">
            <a:avLst/>
          </a:prstGeom>
        </p:spPr>
        <p:txBody>
          <a:bodyPr vert="horz" wrap="square" lIns="0" tIns="52704" rIns="0" bIns="0" rtlCol="0">
            <a:spAutoFit/>
          </a:bodyPr>
          <a:lstStyle/>
          <a:p>
            <a:pPr marL="12700">
              <a:spcBef>
                <a:spcPts val="414"/>
              </a:spcBef>
            </a:pP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1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310"/>
              </a:spcBef>
            </a:pPr>
            <a:r>
              <a:rPr sz="15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IP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60529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8918206" y="1665878"/>
            <a:ext cx="3755390" cy="2900409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51130">
              <a:lnSpc>
                <a:spcPts val="1050"/>
              </a:lnSpc>
              <a:spcBef>
                <a:spcPts val="70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internacionales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exigen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directo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determinadas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influencias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externas.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Conocer 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fundamental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46050">
              <a:lnSpc>
                <a:spcPct val="134600"/>
              </a:lnSpc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IP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codificación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indicar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grados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proporciona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 contra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ingreso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objetos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extraños,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ingreso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dicha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1200" dirty="0">
              <a:latin typeface="Microsoft Sans Serif"/>
              <a:cs typeface="Microsoft Sans Serif"/>
            </a:endParaRPr>
          </a:p>
          <a:p>
            <a:pPr marL="12700"/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1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60529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equipos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 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72,5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kV. Sin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IP 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ámbito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amplio,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equipos de transmisión.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trata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 de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adaptar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panel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frontal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último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cubículo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rejillas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finas).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IP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significado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350"/>
              </a:spcBef>
            </a:pP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breve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descripción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elementos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IP.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7001632" y="4595228"/>
            <a:ext cx="1035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b="1" spc="25" dirty="0">
                <a:solidFill>
                  <a:srgbClr val="4C5152"/>
                </a:solidFill>
                <a:latin typeface="Arial"/>
                <a:cs typeface="Arial"/>
              </a:rPr>
              <a:t>IP</a:t>
            </a:r>
            <a:endParaRPr sz="700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7573170" y="4595228"/>
            <a:ext cx="641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b="1" spc="10" dirty="0">
                <a:solidFill>
                  <a:srgbClr val="4C5152"/>
                </a:solidFill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7890631" y="4595228"/>
            <a:ext cx="4089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329565" algn="l"/>
              </a:tabLst>
            </a:pPr>
            <a:r>
              <a:rPr sz="700" b="1" spc="10" dirty="0">
                <a:solidFill>
                  <a:srgbClr val="4C5152"/>
                </a:solidFill>
                <a:latin typeface="Arial"/>
                <a:cs typeface="Arial"/>
              </a:rPr>
              <a:t>3	D</a:t>
            </a:r>
            <a:endParaRPr sz="70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8668328" y="4595228"/>
            <a:ext cx="711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b="1" spc="30" dirty="0">
                <a:solidFill>
                  <a:srgbClr val="4C5152"/>
                </a:solidFill>
                <a:latin typeface="Arial"/>
                <a:cs typeface="Arial"/>
              </a:rPr>
              <a:t>h</a:t>
            </a:r>
            <a:endParaRPr sz="70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6353906" y="4881486"/>
            <a:ext cx="782320" cy="302260"/>
          </a:xfrm>
          <a:prstGeom prst="rect">
            <a:avLst/>
          </a:prstGeom>
        </p:spPr>
        <p:txBody>
          <a:bodyPr vert="horz" wrap="square" lIns="0" tIns="56515" rIns="0" bIns="0" rtlCol="0">
            <a:spAutoFit/>
          </a:bodyPr>
          <a:lstStyle/>
          <a:p>
            <a:pPr>
              <a:spcBef>
                <a:spcPts val="445"/>
              </a:spcBef>
            </a:pPr>
            <a:r>
              <a:rPr sz="5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Letras</a:t>
            </a:r>
            <a:r>
              <a:rPr sz="5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código</a:t>
            </a:r>
            <a:endParaRPr sz="500">
              <a:latin typeface="Microsoft Sans Serif"/>
              <a:cs typeface="Microsoft Sans Serif"/>
            </a:endParaRPr>
          </a:p>
          <a:p>
            <a:pPr>
              <a:spcBef>
                <a:spcPts val="45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(Protección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Interna)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6353907" y="5369940"/>
            <a:ext cx="105981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Primer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número</a:t>
            </a:r>
            <a:r>
              <a:rPr sz="6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característico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480"/>
              </a:spcBef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(números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6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letra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X)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9314418" y="5324894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9314418" y="5612829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9314418" y="5900763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9314418" y="6210745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0412410" y="5353291"/>
            <a:ext cx="6673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(no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0412410" y="5516310"/>
            <a:ext cx="7969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35" dirty="0">
                <a:solidFill>
                  <a:srgbClr val="171514"/>
                </a:solidFill>
                <a:latin typeface="Lucida Sans Unicode"/>
                <a:cs typeface="Lucida Sans Unicode"/>
              </a:rPr>
              <a:t>≥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mm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diámetro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10412409" y="5660277"/>
            <a:ext cx="8407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≥12,5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mm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diámetro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10412409" y="5804244"/>
            <a:ext cx="81724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35" dirty="0">
                <a:solidFill>
                  <a:srgbClr val="171514"/>
                </a:solidFill>
                <a:latin typeface="Lucida Sans Unicode"/>
                <a:cs typeface="Lucida Sans Unicode"/>
              </a:rPr>
              <a:t>≥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2,5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mm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diámetro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0412409" y="5948211"/>
            <a:ext cx="81724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35" dirty="0">
                <a:solidFill>
                  <a:srgbClr val="171514"/>
                </a:solidFill>
                <a:latin typeface="Lucida Sans Unicode"/>
                <a:cs typeface="Lucida Sans Unicode"/>
              </a:rPr>
              <a:t>≥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1,0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mm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diámetro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0412410" y="6111227"/>
            <a:ext cx="70421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0412409" y="6255194"/>
            <a:ext cx="4597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estanco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1564453" y="5353291"/>
            <a:ext cx="6673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(no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1564452" y="5525606"/>
            <a:ext cx="638810" cy="257175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2700">
              <a:spcBef>
                <a:spcPts val="225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atrás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mano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254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Dedo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11564452" y="5842344"/>
            <a:ext cx="25400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Herramienta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11564452" y="5954561"/>
            <a:ext cx="2095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1564452" y="6098528"/>
            <a:ext cx="2095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11564452" y="6242495"/>
            <a:ext cx="2095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6353906" y="5827153"/>
            <a:ext cx="113538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Segundo</a:t>
            </a:r>
            <a:r>
              <a:rPr sz="60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número</a:t>
            </a:r>
            <a:r>
              <a:rPr sz="60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característico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480"/>
              </a:spcBef>
            </a:pP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(números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0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9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o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letra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X)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353907" y="6224700"/>
            <a:ext cx="9836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53800"/>
              </a:lnSpc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Letra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adicional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opcional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lang="es-ES"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(letras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A,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B,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C,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D)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8930900" y="6367412"/>
            <a:ext cx="37985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9314519" y="6476632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9314519" y="6764566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9314519" y="7052500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314519" y="7340434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9314519" y="7628369"/>
            <a:ext cx="8382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175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0412512" y="6505029"/>
            <a:ext cx="6673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(no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10412511" y="6674397"/>
            <a:ext cx="8191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Goteando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verticalmente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0412511" y="6799313"/>
            <a:ext cx="8991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Goteo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(15°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inclinado)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10412511" y="6968680"/>
            <a:ext cx="4203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Pulverización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10412512" y="7080817"/>
            <a:ext cx="442595" cy="28384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Salpicaduras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275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Jetting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0412511" y="7339165"/>
            <a:ext cx="913130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000"/>
              </a:lnSpc>
              <a:spcBef>
                <a:spcPts val="100"/>
              </a:spcBef>
            </a:pP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Potente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chorro</a:t>
            </a:r>
            <a:r>
              <a:rPr lang="es-ES"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inmersión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temporal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0412512" y="7656766"/>
            <a:ext cx="90296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Inmersión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10412512" y="7813434"/>
            <a:ext cx="17786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Chorro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11564554" y="6505029"/>
            <a:ext cx="6673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(no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protegido)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6353906" y="6681912"/>
            <a:ext cx="12738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53800"/>
              </a:lnSpc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Letra</a:t>
            </a:r>
            <a:r>
              <a:rPr sz="65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complementaria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opcional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lang="es-ES"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(letras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H,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5" dirty="0">
                <a:solidFill>
                  <a:srgbClr val="4C5152"/>
                </a:solidFill>
                <a:latin typeface="Microsoft Sans Serif"/>
                <a:cs typeface="Microsoft Sans Serif"/>
              </a:rPr>
              <a:t>S,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W)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6353907" y="7139124"/>
            <a:ext cx="205803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53800"/>
              </a:lnSpc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Cuando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no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sea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necesario especificar </a:t>
            </a:r>
            <a:r>
              <a:rPr sz="6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cifra</a:t>
            </a:r>
            <a:r>
              <a:rPr lang="es-ES"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característica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,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se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sustituirá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letra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«X»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(«XX»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se</a:t>
            </a:r>
            <a:r>
              <a:rPr lang="es-ES"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omiten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ambas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cifras).</a:t>
            </a:r>
            <a:endParaRPr sz="650" dirty="0">
              <a:latin typeface="Microsoft Sans Serif"/>
              <a:cs typeface="Microsoft Sans Serif"/>
            </a:endParaRPr>
          </a:p>
          <a:p>
            <a:pPr marR="284480">
              <a:lnSpc>
                <a:spcPct val="153800"/>
              </a:lnSpc>
            </a:pP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podrán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omitir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cartas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adicionales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y/o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cartas</a:t>
            </a:r>
            <a:r>
              <a:rPr lang="es-ES"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suplementarias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sin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reemplazo.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8930900" y="7944701"/>
            <a:ext cx="37985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Carta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(opcional)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6353906" y="8119477"/>
            <a:ext cx="82359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disposición</a:t>
            </a:r>
            <a:r>
              <a:rPr sz="5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código</a:t>
            </a:r>
            <a:r>
              <a:rPr sz="5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IP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9314519" y="8060270"/>
            <a:ext cx="91440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1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9314520" y="8348205"/>
            <a:ext cx="99695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100"/>
              </a:lnSpc>
              <a:spcBef>
                <a:spcPts val="100"/>
              </a:spcBef>
            </a:pPr>
            <a:r>
              <a:rPr sz="8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lang="es-ES" sz="8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1564553" y="8117015"/>
            <a:ext cx="638810" cy="257175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2700">
              <a:spcBef>
                <a:spcPts val="225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atrás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mano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254"/>
              </a:spcBef>
            </a:pPr>
            <a:r>
              <a:rPr sz="8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Dedo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11564553" y="8433753"/>
            <a:ext cx="25400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Herramienta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11564553" y="8545970"/>
            <a:ext cx="2095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8930900" y="8670887"/>
            <a:ext cx="37985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49415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Carta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complementaria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(opcional)	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complementaria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9314622" y="8802155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9314621" y="8999639"/>
            <a:ext cx="156210" cy="24130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>
              <a:spcBef>
                <a:spcPts val="200"/>
              </a:spcBef>
            </a:pPr>
            <a:r>
              <a:rPr sz="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spcBef>
                <a:spcPts val="275"/>
              </a:spcBef>
            </a:pP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9314621" y="9237104"/>
            <a:ext cx="1473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W.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10412613" y="8814854"/>
            <a:ext cx="101219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Aparatos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0412614" y="8993619"/>
            <a:ext cx="10775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Movimiento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10412614" y="9131236"/>
            <a:ext cx="12033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Estacionario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0412614" y="9268854"/>
            <a:ext cx="88455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climáticas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1834206" y="10128754"/>
            <a:ext cx="8235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99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607905" y="4787481"/>
          <a:ext cx="5101589" cy="19361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631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613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7876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4069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6893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6893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6893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6893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6893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6893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6893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4196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</a:tblGrid>
              <a:tr h="17815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  <a:spcBef>
                          <a:spcPts val="215"/>
                        </a:spcBef>
                        <a:tabLst>
                          <a:tab pos="423545" algn="l"/>
                        </a:tabLst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IK01	IK02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IK10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Energías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julios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4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(1)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0,14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Radio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martillo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6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mm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Masa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equivalente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(kg)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0,25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89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Altura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caída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(mm)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56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248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Material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martillo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551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Acero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952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Poliamida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=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159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513715" algn="l"/>
                        </a:tabLst>
                      </a:pPr>
                      <a:r>
                        <a:rPr sz="700" spc="6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	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369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Martillo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510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Péndulo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(Eha)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159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513715" algn="l"/>
                        </a:tabLst>
                      </a:pPr>
                      <a:r>
                        <a:rPr sz="700" spc="6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	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resorte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(Ehb)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159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513715" algn="l"/>
                        </a:tabLst>
                      </a:pPr>
                      <a:r>
                        <a:rPr sz="700" spc="6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	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3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Vertical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(Ehc)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159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513715" algn="l"/>
                        </a:tabLst>
                      </a:pPr>
                      <a:r>
                        <a:rPr sz="700" spc="65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	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636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50" i="1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●</a:t>
                      </a:r>
                      <a:r>
                        <a:rPr sz="650" i="1" spc="-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i="1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=Sí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1079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8052401" y="1872304"/>
            <a:ext cx="667385" cy="657860"/>
            <a:chOff x="2325494" y="1872304"/>
            <a:chExt cx="667385" cy="657860"/>
          </a:xfrm>
        </p:grpSpPr>
        <p:sp>
          <p:nvSpPr>
            <p:cNvPr id="4" name="object 4"/>
            <p:cNvSpPr/>
            <p:nvPr/>
          </p:nvSpPr>
          <p:spPr>
            <a:xfrm>
              <a:off x="2348428" y="1874640"/>
              <a:ext cx="641985" cy="637540"/>
            </a:xfrm>
            <a:custGeom>
              <a:avLst/>
              <a:gdLst/>
              <a:ahLst/>
              <a:cxnLst/>
              <a:rect l="l" t="t" r="r" b="b"/>
              <a:pathLst>
                <a:path w="641985" h="637539">
                  <a:moveTo>
                    <a:pt x="0" y="0"/>
                  </a:moveTo>
                  <a:lnTo>
                    <a:pt x="641642" y="636968"/>
                  </a:lnTo>
                </a:path>
              </a:pathLst>
            </a:custGeom>
            <a:ln w="4673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327831" y="1887201"/>
              <a:ext cx="645160" cy="640715"/>
            </a:xfrm>
            <a:custGeom>
              <a:avLst/>
              <a:gdLst/>
              <a:ahLst/>
              <a:cxnLst/>
              <a:rect l="l" t="t" r="r" b="b"/>
              <a:pathLst>
                <a:path w="645160" h="640714">
                  <a:moveTo>
                    <a:pt x="0" y="0"/>
                  </a:moveTo>
                  <a:lnTo>
                    <a:pt x="645083" y="640549"/>
                  </a:lnTo>
                </a:path>
              </a:pathLst>
            </a:custGeom>
            <a:ln w="4673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6302321" y="2310406"/>
            <a:ext cx="394335" cy="47625"/>
          </a:xfrm>
          <a:custGeom>
            <a:avLst/>
            <a:gdLst/>
            <a:ahLst/>
            <a:cxnLst/>
            <a:rect l="l" t="t" r="r" b="b"/>
            <a:pathLst>
              <a:path w="394334" h="47625">
                <a:moveTo>
                  <a:pt x="150482" y="0"/>
                </a:moveTo>
                <a:lnTo>
                  <a:pt x="136423" y="254"/>
                </a:lnTo>
                <a:lnTo>
                  <a:pt x="132740" y="952"/>
                </a:lnTo>
                <a:lnTo>
                  <a:pt x="485" y="28627"/>
                </a:lnTo>
                <a:lnTo>
                  <a:pt x="177" y="47498"/>
                </a:lnTo>
                <a:lnTo>
                  <a:pt x="393166" y="47498"/>
                </a:lnTo>
                <a:lnTo>
                  <a:pt x="393748" y="30276"/>
                </a:lnTo>
                <a:lnTo>
                  <a:pt x="150482" y="30276"/>
                </a:lnTo>
                <a:lnTo>
                  <a:pt x="150482" y="0"/>
                </a:lnTo>
                <a:close/>
              </a:path>
              <a:path w="394334" h="47625">
                <a:moveTo>
                  <a:pt x="372808" y="16192"/>
                </a:moveTo>
                <a:lnTo>
                  <a:pt x="372808" y="28702"/>
                </a:lnTo>
                <a:lnTo>
                  <a:pt x="150482" y="30276"/>
                </a:lnTo>
                <a:lnTo>
                  <a:pt x="393748" y="30276"/>
                </a:lnTo>
                <a:lnTo>
                  <a:pt x="394208" y="16700"/>
                </a:lnTo>
                <a:lnTo>
                  <a:pt x="372808" y="16192"/>
                </a:lnTo>
                <a:close/>
              </a:path>
              <a:path w="394334" h="47625">
                <a:moveTo>
                  <a:pt x="508" y="27241"/>
                </a:moveTo>
                <a:lnTo>
                  <a:pt x="0" y="28727"/>
                </a:lnTo>
                <a:lnTo>
                  <a:pt x="485" y="28627"/>
                </a:lnTo>
                <a:lnTo>
                  <a:pt x="508" y="27241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301889" y="2503681"/>
            <a:ext cx="394970" cy="47625"/>
          </a:xfrm>
          <a:custGeom>
            <a:avLst/>
            <a:gdLst/>
            <a:ahLst/>
            <a:cxnLst/>
            <a:rect l="l" t="t" r="r" b="b"/>
            <a:pathLst>
              <a:path w="394969" h="47625">
                <a:moveTo>
                  <a:pt x="0" y="0"/>
                </a:moveTo>
                <a:lnTo>
                  <a:pt x="320" y="17284"/>
                </a:lnTo>
                <a:lnTo>
                  <a:pt x="330" y="19354"/>
                </a:lnTo>
                <a:lnTo>
                  <a:pt x="135026" y="47447"/>
                </a:lnTo>
                <a:lnTo>
                  <a:pt x="150914" y="47548"/>
                </a:lnTo>
                <a:lnTo>
                  <a:pt x="150914" y="17284"/>
                </a:lnTo>
                <a:lnTo>
                  <a:pt x="394180" y="17284"/>
                </a:lnTo>
                <a:lnTo>
                  <a:pt x="393598" y="63"/>
                </a:lnTo>
                <a:lnTo>
                  <a:pt x="0" y="0"/>
                </a:lnTo>
                <a:close/>
              </a:path>
              <a:path w="394969" h="47625">
                <a:moveTo>
                  <a:pt x="394180" y="17284"/>
                </a:moveTo>
                <a:lnTo>
                  <a:pt x="150914" y="17284"/>
                </a:lnTo>
                <a:lnTo>
                  <a:pt x="373240" y="18846"/>
                </a:lnTo>
                <a:lnTo>
                  <a:pt x="373240" y="31381"/>
                </a:lnTo>
                <a:lnTo>
                  <a:pt x="394639" y="30848"/>
                </a:lnTo>
                <a:lnTo>
                  <a:pt x="394180" y="17284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6299626" y="2289607"/>
            <a:ext cx="1519555" cy="282575"/>
            <a:chOff x="572719" y="2289606"/>
            <a:chExt cx="1519555" cy="282575"/>
          </a:xfrm>
        </p:grpSpPr>
        <p:sp>
          <p:nvSpPr>
            <p:cNvPr id="9" name="object 9"/>
            <p:cNvSpPr/>
            <p:nvPr/>
          </p:nvSpPr>
          <p:spPr>
            <a:xfrm>
              <a:off x="600100" y="2291702"/>
              <a:ext cx="1269365" cy="278130"/>
            </a:xfrm>
            <a:custGeom>
              <a:avLst/>
              <a:gdLst/>
              <a:ahLst/>
              <a:cxnLst/>
              <a:rect l="l" t="t" r="r" b="b"/>
              <a:pathLst>
                <a:path w="1269364" h="278130">
                  <a:moveTo>
                    <a:pt x="530326" y="201320"/>
                  </a:moveTo>
                  <a:lnTo>
                    <a:pt x="497459" y="201320"/>
                  </a:lnTo>
                  <a:lnTo>
                    <a:pt x="497459" y="215950"/>
                  </a:lnTo>
                  <a:lnTo>
                    <a:pt x="530326" y="215950"/>
                  </a:lnTo>
                  <a:lnTo>
                    <a:pt x="530326" y="201320"/>
                  </a:lnTo>
                  <a:close/>
                </a:path>
                <a:path w="1269364" h="278130">
                  <a:moveTo>
                    <a:pt x="530326" y="62077"/>
                  </a:moveTo>
                  <a:lnTo>
                    <a:pt x="497459" y="62077"/>
                  </a:lnTo>
                  <a:lnTo>
                    <a:pt x="497459" y="76708"/>
                  </a:lnTo>
                  <a:lnTo>
                    <a:pt x="530326" y="76708"/>
                  </a:lnTo>
                  <a:lnTo>
                    <a:pt x="530326" y="62077"/>
                  </a:lnTo>
                  <a:close/>
                </a:path>
                <a:path w="1269364" h="278130">
                  <a:moveTo>
                    <a:pt x="1115593" y="183070"/>
                  </a:moveTo>
                  <a:lnTo>
                    <a:pt x="956894" y="183070"/>
                  </a:lnTo>
                  <a:lnTo>
                    <a:pt x="956894" y="148272"/>
                  </a:lnTo>
                  <a:lnTo>
                    <a:pt x="910145" y="148272"/>
                  </a:lnTo>
                  <a:lnTo>
                    <a:pt x="910145" y="183070"/>
                  </a:lnTo>
                  <a:lnTo>
                    <a:pt x="114" y="183070"/>
                  </a:lnTo>
                  <a:lnTo>
                    <a:pt x="114" y="197040"/>
                  </a:lnTo>
                  <a:lnTo>
                    <a:pt x="215" y="199580"/>
                  </a:lnTo>
                  <a:lnTo>
                    <a:pt x="0" y="199580"/>
                  </a:lnTo>
                  <a:lnTo>
                    <a:pt x="0" y="200850"/>
                  </a:lnTo>
                  <a:lnTo>
                    <a:pt x="127" y="200850"/>
                  </a:lnTo>
                  <a:lnTo>
                    <a:pt x="127" y="202120"/>
                  </a:lnTo>
                  <a:lnTo>
                    <a:pt x="421792" y="202120"/>
                  </a:lnTo>
                  <a:lnTo>
                    <a:pt x="421792" y="200850"/>
                  </a:lnTo>
                  <a:lnTo>
                    <a:pt x="530326" y="200850"/>
                  </a:lnTo>
                  <a:lnTo>
                    <a:pt x="530326" y="199580"/>
                  </a:lnTo>
                  <a:lnTo>
                    <a:pt x="530326" y="197040"/>
                  </a:lnTo>
                  <a:lnTo>
                    <a:pt x="911606" y="197040"/>
                  </a:lnTo>
                  <a:lnTo>
                    <a:pt x="911606" y="217411"/>
                  </a:lnTo>
                  <a:lnTo>
                    <a:pt x="956894" y="217411"/>
                  </a:lnTo>
                  <a:lnTo>
                    <a:pt x="956894" y="197040"/>
                  </a:lnTo>
                  <a:lnTo>
                    <a:pt x="1115593" y="197040"/>
                  </a:lnTo>
                  <a:lnTo>
                    <a:pt x="1115593" y="183070"/>
                  </a:lnTo>
                  <a:close/>
                </a:path>
                <a:path w="1269364" h="278130">
                  <a:moveTo>
                    <a:pt x="1115593" y="80987"/>
                  </a:moveTo>
                  <a:lnTo>
                    <a:pt x="956894" y="80987"/>
                  </a:lnTo>
                  <a:lnTo>
                    <a:pt x="956894" y="60617"/>
                  </a:lnTo>
                  <a:lnTo>
                    <a:pt x="911606" y="60617"/>
                  </a:lnTo>
                  <a:lnTo>
                    <a:pt x="911606" y="80987"/>
                  </a:lnTo>
                  <a:lnTo>
                    <a:pt x="530326" y="80987"/>
                  </a:lnTo>
                  <a:lnTo>
                    <a:pt x="530326" y="78447"/>
                  </a:lnTo>
                  <a:lnTo>
                    <a:pt x="530326" y="77177"/>
                  </a:lnTo>
                  <a:lnTo>
                    <a:pt x="396532" y="77177"/>
                  </a:lnTo>
                  <a:lnTo>
                    <a:pt x="396532" y="75907"/>
                  </a:lnTo>
                  <a:lnTo>
                    <a:pt x="127" y="75907"/>
                  </a:lnTo>
                  <a:lnTo>
                    <a:pt x="127" y="77177"/>
                  </a:lnTo>
                  <a:lnTo>
                    <a:pt x="0" y="77177"/>
                  </a:lnTo>
                  <a:lnTo>
                    <a:pt x="0" y="78447"/>
                  </a:lnTo>
                  <a:lnTo>
                    <a:pt x="215" y="78447"/>
                  </a:lnTo>
                  <a:lnTo>
                    <a:pt x="215" y="80987"/>
                  </a:lnTo>
                  <a:lnTo>
                    <a:pt x="114" y="94957"/>
                  </a:lnTo>
                  <a:lnTo>
                    <a:pt x="910145" y="94957"/>
                  </a:lnTo>
                  <a:lnTo>
                    <a:pt x="910145" y="129755"/>
                  </a:lnTo>
                  <a:lnTo>
                    <a:pt x="956894" y="129755"/>
                  </a:lnTo>
                  <a:lnTo>
                    <a:pt x="956894" y="94957"/>
                  </a:lnTo>
                  <a:lnTo>
                    <a:pt x="1115593" y="94957"/>
                  </a:lnTo>
                  <a:lnTo>
                    <a:pt x="1115593" y="80987"/>
                  </a:lnTo>
                  <a:close/>
                </a:path>
                <a:path w="1269364" h="278130">
                  <a:moveTo>
                    <a:pt x="1269339" y="148475"/>
                  </a:moveTo>
                  <a:lnTo>
                    <a:pt x="1249502" y="148666"/>
                  </a:lnTo>
                  <a:lnTo>
                    <a:pt x="1250289" y="249478"/>
                  </a:lnTo>
                  <a:lnTo>
                    <a:pt x="956881" y="248818"/>
                  </a:lnTo>
                  <a:lnTo>
                    <a:pt x="956589" y="237566"/>
                  </a:lnTo>
                  <a:lnTo>
                    <a:pt x="910348" y="237972"/>
                  </a:lnTo>
                  <a:lnTo>
                    <a:pt x="910412" y="254025"/>
                  </a:lnTo>
                  <a:lnTo>
                    <a:pt x="531050" y="255384"/>
                  </a:lnTo>
                  <a:lnTo>
                    <a:pt x="531418" y="235826"/>
                  </a:lnTo>
                  <a:lnTo>
                    <a:pt x="496709" y="235826"/>
                  </a:lnTo>
                  <a:lnTo>
                    <a:pt x="497446" y="242963"/>
                  </a:lnTo>
                  <a:lnTo>
                    <a:pt x="348119" y="243128"/>
                  </a:lnTo>
                  <a:lnTo>
                    <a:pt x="347713" y="259041"/>
                  </a:lnTo>
                  <a:lnTo>
                    <a:pt x="111785" y="259765"/>
                  </a:lnTo>
                  <a:lnTo>
                    <a:pt x="111213" y="277456"/>
                  </a:lnTo>
                  <a:lnTo>
                    <a:pt x="1268780" y="278028"/>
                  </a:lnTo>
                  <a:lnTo>
                    <a:pt x="1269339" y="148475"/>
                  </a:lnTo>
                  <a:close/>
                </a:path>
                <a:path w="1269364" h="278130">
                  <a:moveTo>
                    <a:pt x="1269339" y="129565"/>
                  </a:moveTo>
                  <a:lnTo>
                    <a:pt x="1268780" y="0"/>
                  </a:lnTo>
                  <a:lnTo>
                    <a:pt x="111213" y="571"/>
                  </a:lnTo>
                  <a:lnTo>
                    <a:pt x="111785" y="18262"/>
                  </a:lnTo>
                  <a:lnTo>
                    <a:pt x="347713" y="18986"/>
                  </a:lnTo>
                  <a:lnTo>
                    <a:pt x="348119" y="34899"/>
                  </a:lnTo>
                  <a:lnTo>
                    <a:pt x="497446" y="35064"/>
                  </a:lnTo>
                  <a:lnTo>
                    <a:pt x="496709" y="42202"/>
                  </a:lnTo>
                  <a:lnTo>
                    <a:pt x="531418" y="42202"/>
                  </a:lnTo>
                  <a:lnTo>
                    <a:pt x="531050" y="22644"/>
                  </a:lnTo>
                  <a:lnTo>
                    <a:pt x="910412" y="24003"/>
                  </a:lnTo>
                  <a:lnTo>
                    <a:pt x="910348" y="40055"/>
                  </a:lnTo>
                  <a:lnTo>
                    <a:pt x="956589" y="40462"/>
                  </a:lnTo>
                  <a:lnTo>
                    <a:pt x="956881" y="29210"/>
                  </a:lnTo>
                  <a:lnTo>
                    <a:pt x="1250289" y="28549"/>
                  </a:lnTo>
                  <a:lnTo>
                    <a:pt x="1249502" y="129362"/>
                  </a:lnTo>
                  <a:lnTo>
                    <a:pt x="1269339" y="129565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19107" y="2408969"/>
              <a:ext cx="382270" cy="47625"/>
            </a:xfrm>
            <a:custGeom>
              <a:avLst/>
              <a:gdLst/>
              <a:ahLst/>
              <a:cxnLst/>
              <a:rect l="l" t="t" r="r" b="b"/>
              <a:pathLst>
                <a:path w="382269" h="47625">
                  <a:moveTo>
                    <a:pt x="381939" y="190"/>
                  </a:moveTo>
                  <a:lnTo>
                    <a:pt x="371995" y="47078"/>
                  </a:lnTo>
                  <a:lnTo>
                    <a:pt x="360718" y="190"/>
                  </a:lnTo>
                  <a:lnTo>
                    <a:pt x="350812" y="47078"/>
                  </a:lnTo>
                  <a:lnTo>
                    <a:pt x="339496" y="190"/>
                  </a:lnTo>
                  <a:lnTo>
                    <a:pt x="329628" y="47078"/>
                  </a:lnTo>
                  <a:lnTo>
                    <a:pt x="318287" y="190"/>
                  </a:lnTo>
                  <a:lnTo>
                    <a:pt x="308457" y="47078"/>
                  </a:lnTo>
                  <a:lnTo>
                    <a:pt x="297052" y="190"/>
                  </a:lnTo>
                  <a:lnTo>
                    <a:pt x="287261" y="47078"/>
                  </a:lnTo>
                  <a:lnTo>
                    <a:pt x="275831" y="190"/>
                  </a:lnTo>
                  <a:lnTo>
                    <a:pt x="266090" y="47078"/>
                  </a:lnTo>
                  <a:lnTo>
                    <a:pt x="254609" y="190"/>
                  </a:lnTo>
                  <a:lnTo>
                    <a:pt x="244906" y="47078"/>
                  </a:lnTo>
                  <a:lnTo>
                    <a:pt x="233400" y="190"/>
                  </a:lnTo>
                  <a:lnTo>
                    <a:pt x="223723" y="47078"/>
                  </a:lnTo>
                  <a:lnTo>
                    <a:pt x="212178" y="190"/>
                  </a:lnTo>
                  <a:lnTo>
                    <a:pt x="201701" y="47078"/>
                  </a:lnTo>
                  <a:lnTo>
                    <a:pt x="190461" y="190"/>
                  </a:lnTo>
                  <a:lnTo>
                    <a:pt x="180517" y="47078"/>
                  </a:lnTo>
                  <a:lnTo>
                    <a:pt x="169240" y="190"/>
                  </a:lnTo>
                  <a:lnTo>
                    <a:pt x="159346" y="47078"/>
                  </a:lnTo>
                  <a:lnTo>
                    <a:pt x="148031" y="190"/>
                  </a:lnTo>
                  <a:lnTo>
                    <a:pt x="138150" y="47078"/>
                  </a:lnTo>
                  <a:lnTo>
                    <a:pt x="126809" y="190"/>
                  </a:lnTo>
                  <a:lnTo>
                    <a:pt x="116979" y="47078"/>
                  </a:lnTo>
                  <a:lnTo>
                    <a:pt x="105575" y="190"/>
                  </a:lnTo>
                  <a:lnTo>
                    <a:pt x="95783" y="47078"/>
                  </a:lnTo>
                  <a:lnTo>
                    <a:pt x="84353" y="190"/>
                  </a:lnTo>
                  <a:lnTo>
                    <a:pt x="74612" y="47078"/>
                  </a:lnTo>
                  <a:lnTo>
                    <a:pt x="63131" y="190"/>
                  </a:lnTo>
                  <a:lnTo>
                    <a:pt x="53428" y="47078"/>
                  </a:lnTo>
                  <a:lnTo>
                    <a:pt x="41922" y="190"/>
                  </a:lnTo>
                  <a:lnTo>
                    <a:pt x="32245" y="47078"/>
                  </a:lnTo>
                  <a:lnTo>
                    <a:pt x="20700" y="190"/>
                  </a:lnTo>
                  <a:lnTo>
                    <a:pt x="11074" y="43751"/>
                  </a:lnTo>
                  <a:lnTo>
                    <a:pt x="6825" y="27089"/>
                  </a:lnTo>
                  <a:lnTo>
                    <a:pt x="3298" y="13141"/>
                  </a:lnTo>
                  <a:lnTo>
                    <a:pt x="890" y="3560"/>
                  </a:lnTo>
                  <a:lnTo>
                    <a:pt x="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75056" y="2291943"/>
              <a:ext cx="1294765" cy="129539"/>
            </a:xfrm>
            <a:custGeom>
              <a:avLst/>
              <a:gdLst/>
              <a:ahLst/>
              <a:cxnLst/>
              <a:rect l="l" t="t" r="r" b="b"/>
              <a:pathLst>
                <a:path w="1294764" h="129539">
                  <a:moveTo>
                    <a:pt x="1294320" y="129527"/>
                  </a:moveTo>
                  <a:lnTo>
                    <a:pt x="1294320" y="0"/>
                  </a:lnTo>
                  <a:lnTo>
                    <a:pt x="136359" y="0"/>
                  </a:lnTo>
                  <a:lnTo>
                    <a:pt x="136359" y="18795"/>
                  </a:lnTo>
                  <a:lnTo>
                    <a:pt x="0" y="46748"/>
                  </a:lnTo>
                  <a:lnTo>
                    <a:pt x="0" y="66217"/>
                  </a:lnTo>
                  <a:lnTo>
                    <a:pt x="394436" y="66217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12381" y="2310446"/>
              <a:ext cx="236220" cy="31115"/>
            </a:xfrm>
            <a:custGeom>
              <a:avLst/>
              <a:gdLst/>
              <a:ahLst/>
              <a:cxnLst/>
              <a:rect l="l" t="t" r="r" b="b"/>
              <a:pathLst>
                <a:path w="236219" h="31114">
                  <a:moveTo>
                    <a:pt x="0" y="0"/>
                  </a:moveTo>
                  <a:lnTo>
                    <a:pt x="236169" y="0"/>
                  </a:lnTo>
                  <a:lnTo>
                    <a:pt x="236169" y="30683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26015" y="2311908"/>
              <a:ext cx="231775" cy="28575"/>
            </a:xfrm>
            <a:custGeom>
              <a:avLst/>
              <a:gdLst/>
              <a:ahLst/>
              <a:cxnLst/>
              <a:rect l="l" t="t" r="r" b="b"/>
              <a:pathLst>
                <a:path w="231775" h="28575">
                  <a:moveTo>
                    <a:pt x="0" y="0"/>
                  </a:moveTo>
                  <a:lnTo>
                    <a:pt x="0" y="28244"/>
                  </a:lnTo>
                  <a:lnTo>
                    <a:pt x="231305" y="28244"/>
                  </a:lnTo>
                  <a:lnTo>
                    <a:pt x="231305" y="17043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99890" y="2327003"/>
              <a:ext cx="911225" cy="93980"/>
            </a:xfrm>
            <a:custGeom>
              <a:avLst/>
              <a:gdLst/>
              <a:ahLst/>
              <a:cxnLst/>
              <a:rect l="l" t="t" r="r" b="b"/>
              <a:pathLst>
                <a:path w="911225" h="93980">
                  <a:moveTo>
                    <a:pt x="349148" y="0"/>
                  </a:moveTo>
                  <a:lnTo>
                    <a:pt x="497179" y="0"/>
                  </a:lnTo>
                  <a:lnTo>
                    <a:pt x="497179" y="40906"/>
                  </a:lnTo>
                  <a:lnTo>
                    <a:pt x="0" y="40906"/>
                  </a:lnTo>
                  <a:lnTo>
                    <a:pt x="0" y="59893"/>
                  </a:lnTo>
                  <a:lnTo>
                    <a:pt x="910729" y="59893"/>
                  </a:lnTo>
                  <a:lnTo>
                    <a:pt x="910729" y="93611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69491" y="232943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985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987831" y="2326995"/>
              <a:ext cx="29209" cy="41275"/>
            </a:xfrm>
            <a:custGeom>
              <a:avLst/>
              <a:gdLst/>
              <a:ahLst/>
              <a:cxnLst/>
              <a:rect l="l" t="t" r="r" b="b"/>
              <a:pathLst>
                <a:path w="29209" h="41275">
                  <a:moveTo>
                    <a:pt x="28892" y="0"/>
                  </a:moveTo>
                  <a:lnTo>
                    <a:pt x="0" y="0"/>
                  </a:lnTo>
                  <a:lnTo>
                    <a:pt x="0" y="40906"/>
                  </a:lnTo>
                  <a:lnTo>
                    <a:pt x="28892" y="40906"/>
                  </a:lnTo>
                  <a:lnTo>
                    <a:pt x="288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37180" y="231477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16916"/>
                  </a:lnTo>
                  <a:lnTo>
                    <a:pt x="16903" y="21793"/>
                  </a:lnTo>
                  <a:lnTo>
                    <a:pt x="10883" y="21793"/>
                  </a:lnTo>
                  <a:lnTo>
                    <a:pt x="4864" y="21793"/>
                  </a:lnTo>
                  <a:lnTo>
                    <a:pt x="0" y="16916"/>
                  </a:lnTo>
                  <a:lnTo>
                    <a:pt x="0" y="10896"/>
                  </a:lnTo>
                  <a:lnTo>
                    <a:pt x="0" y="4876"/>
                  </a:lnTo>
                  <a:lnTo>
                    <a:pt x="4864" y="0"/>
                  </a:lnTo>
                  <a:lnTo>
                    <a:pt x="10883" y="0"/>
                  </a:lnTo>
                  <a:lnTo>
                    <a:pt x="16903" y="0"/>
                  </a:lnTo>
                  <a:lnTo>
                    <a:pt x="21780" y="487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82481" y="231477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16916"/>
                  </a:lnTo>
                  <a:lnTo>
                    <a:pt x="16903" y="21793"/>
                  </a:lnTo>
                  <a:lnTo>
                    <a:pt x="10883" y="21793"/>
                  </a:lnTo>
                  <a:lnTo>
                    <a:pt x="4864" y="21793"/>
                  </a:lnTo>
                  <a:lnTo>
                    <a:pt x="0" y="16916"/>
                  </a:lnTo>
                  <a:lnTo>
                    <a:pt x="0" y="10896"/>
                  </a:lnTo>
                  <a:lnTo>
                    <a:pt x="0" y="4876"/>
                  </a:lnTo>
                  <a:lnTo>
                    <a:pt x="4864" y="0"/>
                  </a:lnTo>
                  <a:lnTo>
                    <a:pt x="10883" y="0"/>
                  </a:lnTo>
                  <a:lnTo>
                    <a:pt x="16903" y="0"/>
                  </a:lnTo>
                  <a:lnTo>
                    <a:pt x="21780" y="487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28851" y="231477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16916"/>
                  </a:lnTo>
                  <a:lnTo>
                    <a:pt x="16903" y="21793"/>
                  </a:lnTo>
                  <a:lnTo>
                    <a:pt x="10883" y="21793"/>
                  </a:lnTo>
                  <a:lnTo>
                    <a:pt x="4864" y="21793"/>
                  </a:lnTo>
                  <a:lnTo>
                    <a:pt x="0" y="16916"/>
                  </a:lnTo>
                  <a:lnTo>
                    <a:pt x="0" y="10896"/>
                  </a:lnTo>
                  <a:lnTo>
                    <a:pt x="0" y="4876"/>
                  </a:lnTo>
                  <a:lnTo>
                    <a:pt x="4864" y="0"/>
                  </a:lnTo>
                  <a:lnTo>
                    <a:pt x="10883" y="0"/>
                  </a:lnTo>
                  <a:lnTo>
                    <a:pt x="16903" y="0"/>
                  </a:lnTo>
                  <a:lnTo>
                    <a:pt x="21780" y="487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876256" y="231477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16916"/>
                  </a:lnTo>
                  <a:lnTo>
                    <a:pt x="16903" y="21793"/>
                  </a:lnTo>
                  <a:lnTo>
                    <a:pt x="10883" y="21793"/>
                  </a:lnTo>
                  <a:lnTo>
                    <a:pt x="4864" y="21793"/>
                  </a:lnTo>
                  <a:lnTo>
                    <a:pt x="0" y="16916"/>
                  </a:lnTo>
                  <a:lnTo>
                    <a:pt x="0" y="10896"/>
                  </a:lnTo>
                  <a:lnTo>
                    <a:pt x="0" y="4876"/>
                  </a:lnTo>
                  <a:lnTo>
                    <a:pt x="4864" y="0"/>
                  </a:lnTo>
                  <a:lnTo>
                    <a:pt x="10883" y="0"/>
                  </a:lnTo>
                  <a:lnTo>
                    <a:pt x="16903" y="0"/>
                  </a:lnTo>
                  <a:lnTo>
                    <a:pt x="21780" y="487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922602" y="231477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16916"/>
                  </a:lnTo>
                  <a:lnTo>
                    <a:pt x="16903" y="21793"/>
                  </a:lnTo>
                  <a:lnTo>
                    <a:pt x="10883" y="21793"/>
                  </a:lnTo>
                  <a:lnTo>
                    <a:pt x="4864" y="21793"/>
                  </a:lnTo>
                  <a:lnTo>
                    <a:pt x="0" y="16916"/>
                  </a:lnTo>
                  <a:lnTo>
                    <a:pt x="0" y="10896"/>
                  </a:lnTo>
                  <a:lnTo>
                    <a:pt x="0" y="4876"/>
                  </a:lnTo>
                  <a:lnTo>
                    <a:pt x="4864" y="0"/>
                  </a:lnTo>
                  <a:lnTo>
                    <a:pt x="10883" y="0"/>
                  </a:lnTo>
                  <a:lnTo>
                    <a:pt x="16903" y="0"/>
                  </a:lnTo>
                  <a:lnTo>
                    <a:pt x="21780" y="487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31887" y="2314404"/>
              <a:ext cx="379095" cy="59055"/>
            </a:xfrm>
            <a:custGeom>
              <a:avLst/>
              <a:gdLst/>
              <a:ahLst/>
              <a:cxnLst/>
              <a:rect l="l" t="t" r="r" b="b"/>
              <a:pathLst>
                <a:path w="379094" h="59055">
                  <a:moveTo>
                    <a:pt x="378726" y="58737"/>
                  </a:moveTo>
                  <a:lnTo>
                    <a:pt x="0" y="58737"/>
                  </a:lnTo>
                  <a:lnTo>
                    <a:pt x="0" y="0"/>
                  </a:lnTo>
                  <a:lnTo>
                    <a:pt x="378726" y="0"/>
                  </a:lnTo>
                  <a:lnTo>
                    <a:pt x="378726" y="58737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013194" y="2343924"/>
              <a:ext cx="788670" cy="78105"/>
            </a:xfrm>
            <a:custGeom>
              <a:avLst/>
              <a:gdLst/>
              <a:ahLst/>
              <a:cxnLst/>
              <a:rect l="l" t="t" r="r" b="b"/>
              <a:pathLst>
                <a:path w="788669" h="78105">
                  <a:moveTo>
                    <a:pt x="0" y="0"/>
                  </a:moveTo>
                  <a:lnTo>
                    <a:pt x="749782" y="0"/>
                  </a:lnTo>
                  <a:lnTo>
                    <a:pt x="788136" y="58801"/>
                  </a:lnTo>
                  <a:lnTo>
                    <a:pt x="788136" y="77787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556997" y="2319830"/>
              <a:ext cx="294005" cy="101600"/>
            </a:xfrm>
            <a:custGeom>
              <a:avLst/>
              <a:gdLst/>
              <a:ahLst/>
              <a:cxnLst/>
              <a:rect l="l" t="t" r="r" b="b"/>
              <a:pathLst>
                <a:path w="294005" h="101600">
                  <a:moveTo>
                    <a:pt x="0" y="101155"/>
                  </a:moveTo>
                  <a:lnTo>
                    <a:pt x="0" y="67195"/>
                  </a:lnTo>
                  <a:lnTo>
                    <a:pt x="158508" y="67195"/>
                  </a:lnTo>
                  <a:lnTo>
                    <a:pt x="158508" y="52946"/>
                  </a:lnTo>
                  <a:lnTo>
                    <a:pt x="368" y="52946"/>
                  </a:lnTo>
                  <a:lnTo>
                    <a:pt x="368" y="0"/>
                  </a:lnTo>
                  <a:lnTo>
                    <a:pt x="293636" y="0"/>
                  </a:lnTo>
                  <a:lnTo>
                    <a:pt x="293636" y="101155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42715" y="2420985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166941" y="0"/>
                  </a:moveTo>
                  <a:lnTo>
                    <a:pt x="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119745" y="2420989"/>
              <a:ext cx="846455" cy="635"/>
            </a:xfrm>
            <a:custGeom>
              <a:avLst/>
              <a:gdLst/>
              <a:ahLst/>
              <a:cxnLst/>
              <a:rect l="l" t="t" r="r" b="b"/>
              <a:pathLst>
                <a:path w="846455" h="635">
                  <a:moveTo>
                    <a:pt x="846315" y="76"/>
                  </a:moveTo>
                  <a:lnTo>
                    <a:pt x="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096827" y="2333894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696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097193" y="2353419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34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12685" y="233177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19">
                  <a:moveTo>
                    <a:pt x="0" y="0"/>
                  </a:moveTo>
                  <a:lnTo>
                    <a:pt x="45402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13163" y="2352954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>
                  <a:moveTo>
                    <a:pt x="0" y="0"/>
                  </a:moveTo>
                  <a:lnTo>
                    <a:pt x="44932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356868" y="2315070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4" h="57150">
                  <a:moveTo>
                    <a:pt x="13144" y="0"/>
                  </a:moveTo>
                  <a:lnTo>
                    <a:pt x="0" y="0"/>
                  </a:lnTo>
                  <a:lnTo>
                    <a:pt x="0" y="56972"/>
                  </a:lnTo>
                  <a:lnTo>
                    <a:pt x="13144" y="56972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367443" y="2320738"/>
              <a:ext cx="141605" cy="46990"/>
            </a:xfrm>
            <a:custGeom>
              <a:avLst/>
              <a:gdLst/>
              <a:ahLst/>
              <a:cxnLst/>
              <a:rect l="l" t="t" r="r" b="b"/>
              <a:pathLst>
                <a:path w="141605" h="46989">
                  <a:moveTo>
                    <a:pt x="141274" y="0"/>
                  </a:moveTo>
                  <a:lnTo>
                    <a:pt x="131330" y="46888"/>
                  </a:lnTo>
                  <a:lnTo>
                    <a:pt x="120053" y="0"/>
                  </a:lnTo>
                  <a:lnTo>
                    <a:pt x="110147" y="46888"/>
                  </a:lnTo>
                  <a:lnTo>
                    <a:pt x="98831" y="0"/>
                  </a:lnTo>
                  <a:lnTo>
                    <a:pt x="88963" y="46888"/>
                  </a:lnTo>
                  <a:lnTo>
                    <a:pt x="77622" y="0"/>
                  </a:lnTo>
                  <a:lnTo>
                    <a:pt x="67792" y="46888"/>
                  </a:lnTo>
                  <a:lnTo>
                    <a:pt x="56387" y="0"/>
                  </a:lnTo>
                  <a:lnTo>
                    <a:pt x="46596" y="46888"/>
                  </a:lnTo>
                  <a:lnTo>
                    <a:pt x="35166" y="0"/>
                  </a:lnTo>
                  <a:lnTo>
                    <a:pt x="25425" y="46888"/>
                  </a:lnTo>
                  <a:lnTo>
                    <a:pt x="13944" y="0"/>
                  </a:lnTo>
                  <a:lnTo>
                    <a:pt x="0" y="4036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04828" y="2388627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5">
                  <a:moveTo>
                    <a:pt x="0" y="0"/>
                  </a:moveTo>
                  <a:lnTo>
                    <a:pt x="0" y="32296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15499" y="2372445"/>
              <a:ext cx="85725" cy="29209"/>
            </a:xfrm>
            <a:custGeom>
              <a:avLst/>
              <a:gdLst/>
              <a:ahLst/>
              <a:cxnLst/>
              <a:rect l="l" t="t" r="r" b="b"/>
              <a:pathLst>
                <a:path w="85725" h="29210">
                  <a:moveTo>
                    <a:pt x="0" y="0"/>
                  </a:moveTo>
                  <a:lnTo>
                    <a:pt x="85712" y="29095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79277" y="240509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607" y="5803"/>
                  </a:moveTo>
                  <a:lnTo>
                    <a:pt x="11607" y="9004"/>
                  </a:lnTo>
                  <a:lnTo>
                    <a:pt x="9016" y="11607"/>
                  </a:lnTo>
                  <a:lnTo>
                    <a:pt x="5803" y="11607"/>
                  </a:lnTo>
                  <a:lnTo>
                    <a:pt x="2590" y="11607"/>
                  </a:lnTo>
                  <a:lnTo>
                    <a:pt x="0" y="9004"/>
                  </a:lnTo>
                  <a:lnTo>
                    <a:pt x="0" y="5803"/>
                  </a:lnTo>
                  <a:lnTo>
                    <a:pt x="0" y="2603"/>
                  </a:lnTo>
                  <a:lnTo>
                    <a:pt x="2590" y="0"/>
                  </a:lnTo>
                  <a:lnTo>
                    <a:pt x="5803" y="0"/>
                  </a:lnTo>
                  <a:lnTo>
                    <a:pt x="9016" y="0"/>
                  </a:lnTo>
                  <a:lnTo>
                    <a:pt x="11607" y="2603"/>
                  </a:lnTo>
                  <a:lnTo>
                    <a:pt x="11607" y="5803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31133" y="2396822"/>
              <a:ext cx="48260" cy="12700"/>
            </a:xfrm>
            <a:custGeom>
              <a:avLst/>
              <a:gdLst/>
              <a:ahLst/>
              <a:cxnLst/>
              <a:rect l="l" t="t" r="r" b="b"/>
              <a:pathLst>
                <a:path w="48260" h="12700">
                  <a:moveTo>
                    <a:pt x="11607" y="5803"/>
                  </a:moveTo>
                  <a:lnTo>
                    <a:pt x="11607" y="9004"/>
                  </a:lnTo>
                  <a:lnTo>
                    <a:pt x="9016" y="11607"/>
                  </a:lnTo>
                  <a:lnTo>
                    <a:pt x="5803" y="11607"/>
                  </a:lnTo>
                  <a:lnTo>
                    <a:pt x="2590" y="11607"/>
                  </a:lnTo>
                  <a:lnTo>
                    <a:pt x="0" y="9004"/>
                  </a:lnTo>
                  <a:lnTo>
                    <a:pt x="0" y="5803"/>
                  </a:lnTo>
                  <a:lnTo>
                    <a:pt x="0" y="2603"/>
                  </a:lnTo>
                  <a:lnTo>
                    <a:pt x="2590" y="0"/>
                  </a:lnTo>
                  <a:lnTo>
                    <a:pt x="5803" y="0"/>
                  </a:lnTo>
                  <a:lnTo>
                    <a:pt x="9016" y="0"/>
                  </a:lnTo>
                  <a:lnTo>
                    <a:pt x="11607" y="2603"/>
                  </a:lnTo>
                  <a:lnTo>
                    <a:pt x="11607" y="5803"/>
                  </a:lnTo>
                  <a:close/>
                </a:path>
                <a:path w="48260" h="12700">
                  <a:moveTo>
                    <a:pt x="11607" y="5803"/>
                  </a:moveTo>
                  <a:lnTo>
                    <a:pt x="48171" y="12598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739985" y="2407676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0" y="0"/>
                  </a:moveTo>
                  <a:lnTo>
                    <a:pt x="0" y="368"/>
                  </a:lnTo>
                  <a:lnTo>
                    <a:pt x="8991" y="1228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75056" y="2440179"/>
              <a:ext cx="1294765" cy="129539"/>
            </a:xfrm>
            <a:custGeom>
              <a:avLst/>
              <a:gdLst/>
              <a:ahLst/>
              <a:cxnLst/>
              <a:rect l="l" t="t" r="r" b="b"/>
              <a:pathLst>
                <a:path w="1294764" h="129539">
                  <a:moveTo>
                    <a:pt x="1294320" y="0"/>
                  </a:moveTo>
                  <a:lnTo>
                    <a:pt x="1294320" y="129527"/>
                  </a:lnTo>
                  <a:lnTo>
                    <a:pt x="136359" y="129527"/>
                  </a:lnTo>
                  <a:lnTo>
                    <a:pt x="136359" y="111061"/>
                  </a:lnTo>
                  <a:lnTo>
                    <a:pt x="0" y="82778"/>
                  </a:lnTo>
                  <a:lnTo>
                    <a:pt x="0" y="63309"/>
                  </a:lnTo>
                  <a:lnTo>
                    <a:pt x="394436" y="63309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12381" y="2520520"/>
              <a:ext cx="236220" cy="31115"/>
            </a:xfrm>
            <a:custGeom>
              <a:avLst/>
              <a:gdLst/>
              <a:ahLst/>
              <a:cxnLst/>
              <a:rect l="l" t="t" r="r" b="b"/>
              <a:pathLst>
                <a:path w="236219" h="31114">
                  <a:moveTo>
                    <a:pt x="0" y="30683"/>
                  </a:moveTo>
                  <a:lnTo>
                    <a:pt x="236169" y="30683"/>
                  </a:lnTo>
                  <a:lnTo>
                    <a:pt x="236169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726015" y="2521498"/>
              <a:ext cx="231775" cy="28575"/>
            </a:xfrm>
            <a:custGeom>
              <a:avLst/>
              <a:gdLst/>
              <a:ahLst/>
              <a:cxnLst/>
              <a:rect l="l" t="t" r="r" b="b"/>
              <a:pathLst>
                <a:path w="231775" h="28575">
                  <a:moveTo>
                    <a:pt x="0" y="28244"/>
                  </a:moveTo>
                  <a:lnTo>
                    <a:pt x="0" y="0"/>
                  </a:lnTo>
                  <a:lnTo>
                    <a:pt x="231305" y="0"/>
                  </a:lnTo>
                  <a:lnTo>
                    <a:pt x="231305" y="11201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99890" y="2441035"/>
              <a:ext cx="911225" cy="93980"/>
            </a:xfrm>
            <a:custGeom>
              <a:avLst/>
              <a:gdLst/>
              <a:ahLst/>
              <a:cxnLst/>
              <a:rect l="l" t="t" r="r" b="b"/>
              <a:pathLst>
                <a:path w="911225" h="93980">
                  <a:moveTo>
                    <a:pt x="349148" y="93611"/>
                  </a:moveTo>
                  <a:lnTo>
                    <a:pt x="497179" y="93611"/>
                  </a:lnTo>
                  <a:lnTo>
                    <a:pt x="497179" y="52704"/>
                  </a:lnTo>
                  <a:lnTo>
                    <a:pt x="0" y="52704"/>
                  </a:lnTo>
                  <a:lnTo>
                    <a:pt x="0" y="33718"/>
                  </a:lnTo>
                  <a:lnTo>
                    <a:pt x="910729" y="33718"/>
                  </a:lnTo>
                  <a:lnTo>
                    <a:pt x="910729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969491" y="249422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985"/>
                  </a:moveTo>
                  <a:lnTo>
                    <a:pt x="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987831" y="2493734"/>
              <a:ext cx="29209" cy="41275"/>
            </a:xfrm>
            <a:custGeom>
              <a:avLst/>
              <a:gdLst/>
              <a:ahLst/>
              <a:cxnLst/>
              <a:rect l="l" t="t" r="r" b="b"/>
              <a:pathLst>
                <a:path w="29209" h="41275">
                  <a:moveTo>
                    <a:pt x="28892" y="0"/>
                  </a:moveTo>
                  <a:lnTo>
                    <a:pt x="0" y="0"/>
                  </a:lnTo>
                  <a:lnTo>
                    <a:pt x="0" y="40906"/>
                  </a:lnTo>
                  <a:lnTo>
                    <a:pt x="28892" y="40906"/>
                  </a:lnTo>
                  <a:lnTo>
                    <a:pt x="288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37180" y="252508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4876"/>
                  </a:lnTo>
                  <a:lnTo>
                    <a:pt x="16903" y="0"/>
                  </a:lnTo>
                  <a:lnTo>
                    <a:pt x="10883" y="0"/>
                  </a:lnTo>
                  <a:lnTo>
                    <a:pt x="4864" y="0"/>
                  </a:lnTo>
                  <a:lnTo>
                    <a:pt x="0" y="4876"/>
                  </a:lnTo>
                  <a:lnTo>
                    <a:pt x="0" y="10896"/>
                  </a:lnTo>
                  <a:lnTo>
                    <a:pt x="0" y="16916"/>
                  </a:lnTo>
                  <a:lnTo>
                    <a:pt x="4864" y="21793"/>
                  </a:lnTo>
                  <a:lnTo>
                    <a:pt x="10883" y="21793"/>
                  </a:lnTo>
                  <a:lnTo>
                    <a:pt x="16903" y="21793"/>
                  </a:lnTo>
                  <a:lnTo>
                    <a:pt x="21780" y="1691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782481" y="252508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4876"/>
                  </a:lnTo>
                  <a:lnTo>
                    <a:pt x="16903" y="0"/>
                  </a:lnTo>
                  <a:lnTo>
                    <a:pt x="10883" y="0"/>
                  </a:lnTo>
                  <a:lnTo>
                    <a:pt x="4864" y="0"/>
                  </a:lnTo>
                  <a:lnTo>
                    <a:pt x="0" y="4876"/>
                  </a:lnTo>
                  <a:lnTo>
                    <a:pt x="0" y="10896"/>
                  </a:lnTo>
                  <a:lnTo>
                    <a:pt x="0" y="16916"/>
                  </a:lnTo>
                  <a:lnTo>
                    <a:pt x="4864" y="21793"/>
                  </a:lnTo>
                  <a:lnTo>
                    <a:pt x="10883" y="21793"/>
                  </a:lnTo>
                  <a:lnTo>
                    <a:pt x="16903" y="21793"/>
                  </a:lnTo>
                  <a:lnTo>
                    <a:pt x="21780" y="1691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28851" y="252508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4876"/>
                  </a:lnTo>
                  <a:lnTo>
                    <a:pt x="16903" y="0"/>
                  </a:lnTo>
                  <a:lnTo>
                    <a:pt x="10883" y="0"/>
                  </a:lnTo>
                  <a:lnTo>
                    <a:pt x="4864" y="0"/>
                  </a:lnTo>
                  <a:lnTo>
                    <a:pt x="0" y="4876"/>
                  </a:lnTo>
                  <a:lnTo>
                    <a:pt x="0" y="10896"/>
                  </a:lnTo>
                  <a:lnTo>
                    <a:pt x="0" y="16916"/>
                  </a:lnTo>
                  <a:lnTo>
                    <a:pt x="4864" y="21793"/>
                  </a:lnTo>
                  <a:lnTo>
                    <a:pt x="10883" y="21793"/>
                  </a:lnTo>
                  <a:lnTo>
                    <a:pt x="16903" y="21793"/>
                  </a:lnTo>
                  <a:lnTo>
                    <a:pt x="21780" y="1691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76256" y="252508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4876"/>
                  </a:lnTo>
                  <a:lnTo>
                    <a:pt x="16903" y="0"/>
                  </a:lnTo>
                  <a:lnTo>
                    <a:pt x="10883" y="0"/>
                  </a:lnTo>
                  <a:lnTo>
                    <a:pt x="4864" y="0"/>
                  </a:lnTo>
                  <a:lnTo>
                    <a:pt x="0" y="4876"/>
                  </a:lnTo>
                  <a:lnTo>
                    <a:pt x="0" y="10896"/>
                  </a:lnTo>
                  <a:lnTo>
                    <a:pt x="0" y="16916"/>
                  </a:lnTo>
                  <a:lnTo>
                    <a:pt x="4864" y="21793"/>
                  </a:lnTo>
                  <a:lnTo>
                    <a:pt x="10883" y="21793"/>
                  </a:lnTo>
                  <a:lnTo>
                    <a:pt x="16903" y="21793"/>
                  </a:lnTo>
                  <a:lnTo>
                    <a:pt x="21780" y="1691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22602" y="252508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780" y="10896"/>
                  </a:moveTo>
                  <a:lnTo>
                    <a:pt x="21780" y="4876"/>
                  </a:lnTo>
                  <a:lnTo>
                    <a:pt x="16903" y="0"/>
                  </a:lnTo>
                  <a:lnTo>
                    <a:pt x="10883" y="0"/>
                  </a:lnTo>
                  <a:lnTo>
                    <a:pt x="4864" y="0"/>
                  </a:lnTo>
                  <a:lnTo>
                    <a:pt x="0" y="4876"/>
                  </a:lnTo>
                  <a:lnTo>
                    <a:pt x="0" y="10896"/>
                  </a:lnTo>
                  <a:lnTo>
                    <a:pt x="0" y="16916"/>
                  </a:lnTo>
                  <a:lnTo>
                    <a:pt x="4864" y="21793"/>
                  </a:lnTo>
                  <a:lnTo>
                    <a:pt x="10883" y="21793"/>
                  </a:lnTo>
                  <a:lnTo>
                    <a:pt x="16903" y="21793"/>
                  </a:lnTo>
                  <a:lnTo>
                    <a:pt x="21780" y="16916"/>
                  </a:lnTo>
                  <a:lnTo>
                    <a:pt x="21780" y="10896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131887" y="2488515"/>
              <a:ext cx="379095" cy="59055"/>
            </a:xfrm>
            <a:custGeom>
              <a:avLst/>
              <a:gdLst/>
              <a:ahLst/>
              <a:cxnLst/>
              <a:rect l="l" t="t" r="r" b="b"/>
              <a:pathLst>
                <a:path w="379094" h="59055">
                  <a:moveTo>
                    <a:pt x="378726" y="0"/>
                  </a:moveTo>
                  <a:lnTo>
                    <a:pt x="0" y="0"/>
                  </a:lnTo>
                  <a:lnTo>
                    <a:pt x="0" y="58737"/>
                  </a:lnTo>
                  <a:lnTo>
                    <a:pt x="378726" y="58737"/>
                  </a:lnTo>
                  <a:lnTo>
                    <a:pt x="378726" y="0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13194" y="2439939"/>
              <a:ext cx="788670" cy="78105"/>
            </a:xfrm>
            <a:custGeom>
              <a:avLst/>
              <a:gdLst/>
              <a:ahLst/>
              <a:cxnLst/>
              <a:rect l="l" t="t" r="r" b="b"/>
              <a:pathLst>
                <a:path w="788669" h="78105">
                  <a:moveTo>
                    <a:pt x="0" y="77787"/>
                  </a:moveTo>
                  <a:lnTo>
                    <a:pt x="749782" y="77787"/>
                  </a:lnTo>
                  <a:lnTo>
                    <a:pt x="788136" y="18986"/>
                  </a:lnTo>
                  <a:lnTo>
                    <a:pt x="788136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556997" y="2440667"/>
              <a:ext cx="294005" cy="101600"/>
            </a:xfrm>
            <a:custGeom>
              <a:avLst/>
              <a:gdLst/>
              <a:ahLst/>
              <a:cxnLst/>
              <a:rect l="l" t="t" r="r" b="b"/>
              <a:pathLst>
                <a:path w="294005" h="101600">
                  <a:moveTo>
                    <a:pt x="0" y="0"/>
                  </a:moveTo>
                  <a:lnTo>
                    <a:pt x="0" y="33959"/>
                  </a:lnTo>
                  <a:lnTo>
                    <a:pt x="158508" y="33959"/>
                  </a:lnTo>
                  <a:lnTo>
                    <a:pt x="158508" y="48209"/>
                  </a:lnTo>
                  <a:lnTo>
                    <a:pt x="368" y="48209"/>
                  </a:lnTo>
                  <a:lnTo>
                    <a:pt x="368" y="101155"/>
                  </a:lnTo>
                  <a:lnTo>
                    <a:pt x="293636" y="101155"/>
                  </a:lnTo>
                  <a:lnTo>
                    <a:pt x="293636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42709" y="2440667"/>
              <a:ext cx="166370" cy="0"/>
            </a:xfrm>
            <a:custGeom>
              <a:avLst/>
              <a:gdLst/>
              <a:ahLst/>
              <a:cxnLst/>
              <a:rect l="l" t="t" r="r" b="b"/>
              <a:pathLst>
                <a:path w="166369">
                  <a:moveTo>
                    <a:pt x="166128" y="0"/>
                  </a:moveTo>
                  <a:lnTo>
                    <a:pt x="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20565" y="2440667"/>
              <a:ext cx="845185" cy="0"/>
            </a:xfrm>
            <a:custGeom>
              <a:avLst/>
              <a:gdLst/>
              <a:ahLst/>
              <a:cxnLst/>
              <a:rect l="l" t="t" r="r" b="b"/>
              <a:pathLst>
                <a:path w="845185">
                  <a:moveTo>
                    <a:pt x="845032" y="0"/>
                  </a:moveTo>
                  <a:lnTo>
                    <a:pt x="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96827" y="2527425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696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097193" y="2508231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34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12685" y="2529880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19">
                  <a:moveTo>
                    <a:pt x="0" y="0"/>
                  </a:moveTo>
                  <a:lnTo>
                    <a:pt x="45402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13163" y="2508698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>
                  <a:moveTo>
                    <a:pt x="0" y="0"/>
                  </a:moveTo>
                  <a:lnTo>
                    <a:pt x="44932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356868" y="2489606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4" h="57150">
                  <a:moveTo>
                    <a:pt x="13144" y="0"/>
                  </a:moveTo>
                  <a:lnTo>
                    <a:pt x="0" y="0"/>
                  </a:lnTo>
                  <a:lnTo>
                    <a:pt x="0" y="56972"/>
                  </a:lnTo>
                  <a:lnTo>
                    <a:pt x="13144" y="56972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367443" y="2494024"/>
              <a:ext cx="141605" cy="46990"/>
            </a:xfrm>
            <a:custGeom>
              <a:avLst/>
              <a:gdLst/>
              <a:ahLst/>
              <a:cxnLst/>
              <a:rect l="l" t="t" r="r" b="b"/>
              <a:pathLst>
                <a:path w="141605" h="46989">
                  <a:moveTo>
                    <a:pt x="141274" y="46888"/>
                  </a:moveTo>
                  <a:lnTo>
                    <a:pt x="131330" y="0"/>
                  </a:lnTo>
                  <a:lnTo>
                    <a:pt x="120053" y="46888"/>
                  </a:lnTo>
                  <a:lnTo>
                    <a:pt x="110147" y="0"/>
                  </a:lnTo>
                  <a:lnTo>
                    <a:pt x="98831" y="46888"/>
                  </a:lnTo>
                  <a:lnTo>
                    <a:pt x="88963" y="0"/>
                  </a:lnTo>
                  <a:lnTo>
                    <a:pt x="77622" y="46888"/>
                  </a:lnTo>
                  <a:lnTo>
                    <a:pt x="67792" y="0"/>
                  </a:lnTo>
                  <a:lnTo>
                    <a:pt x="56387" y="46888"/>
                  </a:lnTo>
                  <a:lnTo>
                    <a:pt x="46596" y="0"/>
                  </a:lnTo>
                  <a:lnTo>
                    <a:pt x="35166" y="46888"/>
                  </a:lnTo>
                  <a:lnTo>
                    <a:pt x="25425" y="0"/>
                  </a:lnTo>
                  <a:lnTo>
                    <a:pt x="13944" y="46888"/>
                  </a:lnTo>
                  <a:lnTo>
                    <a:pt x="0" y="654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704828" y="244071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h="32385">
                  <a:moveTo>
                    <a:pt x="0" y="32308"/>
                  </a:moveTo>
                  <a:lnTo>
                    <a:pt x="0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715499" y="2460110"/>
              <a:ext cx="85725" cy="29209"/>
            </a:xfrm>
            <a:custGeom>
              <a:avLst/>
              <a:gdLst/>
              <a:ahLst/>
              <a:cxnLst/>
              <a:rect l="l" t="t" r="r" b="b"/>
              <a:pathLst>
                <a:path w="85725" h="29210">
                  <a:moveTo>
                    <a:pt x="0" y="29095"/>
                  </a:moveTo>
                  <a:lnTo>
                    <a:pt x="85712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779277" y="244495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607" y="5803"/>
                  </a:moveTo>
                  <a:lnTo>
                    <a:pt x="11607" y="2603"/>
                  </a:lnTo>
                  <a:lnTo>
                    <a:pt x="9016" y="0"/>
                  </a:lnTo>
                  <a:lnTo>
                    <a:pt x="5803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803"/>
                  </a:lnTo>
                  <a:lnTo>
                    <a:pt x="0" y="9004"/>
                  </a:lnTo>
                  <a:lnTo>
                    <a:pt x="2590" y="11607"/>
                  </a:lnTo>
                  <a:lnTo>
                    <a:pt x="5803" y="11607"/>
                  </a:lnTo>
                  <a:lnTo>
                    <a:pt x="9016" y="11607"/>
                  </a:lnTo>
                  <a:lnTo>
                    <a:pt x="11607" y="9004"/>
                  </a:lnTo>
                  <a:lnTo>
                    <a:pt x="11607" y="5803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731133" y="2452230"/>
              <a:ext cx="48260" cy="12700"/>
            </a:xfrm>
            <a:custGeom>
              <a:avLst/>
              <a:gdLst/>
              <a:ahLst/>
              <a:cxnLst/>
              <a:rect l="l" t="t" r="r" b="b"/>
              <a:pathLst>
                <a:path w="48260" h="12700">
                  <a:moveTo>
                    <a:pt x="11607" y="6794"/>
                  </a:moveTo>
                  <a:lnTo>
                    <a:pt x="11607" y="3594"/>
                  </a:lnTo>
                  <a:lnTo>
                    <a:pt x="9016" y="990"/>
                  </a:lnTo>
                  <a:lnTo>
                    <a:pt x="5803" y="990"/>
                  </a:lnTo>
                  <a:lnTo>
                    <a:pt x="2590" y="990"/>
                  </a:lnTo>
                  <a:lnTo>
                    <a:pt x="0" y="3594"/>
                  </a:lnTo>
                  <a:lnTo>
                    <a:pt x="0" y="6794"/>
                  </a:lnTo>
                  <a:lnTo>
                    <a:pt x="0" y="9994"/>
                  </a:lnTo>
                  <a:lnTo>
                    <a:pt x="2590" y="12598"/>
                  </a:lnTo>
                  <a:lnTo>
                    <a:pt x="5803" y="12598"/>
                  </a:lnTo>
                  <a:lnTo>
                    <a:pt x="9016" y="12598"/>
                  </a:lnTo>
                  <a:lnTo>
                    <a:pt x="11607" y="9994"/>
                  </a:lnTo>
                  <a:lnTo>
                    <a:pt x="11607" y="6794"/>
                  </a:lnTo>
                  <a:close/>
                </a:path>
                <a:path w="48260" h="12700">
                  <a:moveTo>
                    <a:pt x="11607" y="6794"/>
                  </a:moveTo>
                  <a:lnTo>
                    <a:pt x="48171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739985" y="2441694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0" y="12280"/>
                  </a:moveTo>
                  <a:lnTo>
                    <a:pt x="0" y="11912"/>
                  </a:lnTo>
                  <a:lnTo>
                    <a:pt x="8991" y="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75059" y="2358167"/>
              <a:ext cx="0" cy="146685"/>
            </a:xfrm>
            <a:custGeom>
              <a:avLst/>
              <a:gdLst/>
              <a:ahLst/>
              <a:cxnLst/>
              <a:rect l="l" t="t" r="r" b="b"/>
              <a:pathLst>
                <a:path h="146685">
                  <a:moveTo>
                    <a:pt x="0" y="0"/>
                  </a:moveTo>
                  <a:lnTo>
                    <a:pt x="0" y="146481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99894" y="2386897"/>
              <a:ext cx="0" cy="90170"/>
            </a:xfrm>
            <a:custGeom>
              <a:avLst/>
              <a:gdLst/>
              <a:ahLst/>
              <a:cxnLst/>
              <a:rect l="l" t="t" r="r" b="b"/>
              <a:pathLst>
                <a:path h="90169">
                  <a:moveTo>
                    <a:pt x="0" y="0"/>
                  </a:moveTo>
                  <a:lnTo>
                    <a:pt x="0" y="89865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75440" y="2396154"/>
              <a:ext cx="267335" cy="69850"/>
            </a:xfrm>
            <a:custGeom>
              <a:avLst/>
              <a:gdLst/>
              <a:ahLst/>
              <a:cxnLst/>
              <a:rect l="l" t="t" r="r" b="b"/>
              <a:pathLst>
                <a:path w="267334" h="69850">
                  <a:moveTo>
                    <a:pt x="266903" y="62534"/>
                  </a:moveTo>
                  <a:lnTo>
                    <a:pt x="266903" y="9131"/>
                  </a:lnTo>
                  <a:lnTo>
                    <a:pt x="85026" y="9131"/>
                  </a:lnTo>
                  <a:lnTo>
                    <a:pt x="76631" y="0"/>
                  </a:lnTo>
                  <a:lnTo>
                    <a:pt x="24282" y="0"/>
                  </a:lnTo>
                  <a:lnTo>
                    <a:pt x="23228" y="38"/>
                  </a:lnTo>
                  <a:lnTo>
                    <a:pt x="13935" y="4983"/>
                  </a:lnTo>
                  <a:lnTo>
                    <a:pt x="6580" y="12741"/>
                  </a:lnTo>
                  <a:lnTo>
                    <a:pt x="1741" y="22780"/>
                  </a:lnTo>
                  <a:lnTo>
                    <a:pt x="0" y="34569"/>
                  </a:lnTo>
                  <a:lnTo>
                    <a:pt x="1673" y="46227"/>
                  </a:lnTo>
                  <a:lnTo>
                    <a:pt x="6330" y="56322"/>
                  </a:lnTo>
                  <a:lnTo>
                    <a:pt x="13426" y="64253"/>
                  </a:lnTo>
                  <a:lnTo>
                    <a:pt x="22415" y="69418"/>
                  </a:lnTo>
                  <a:lnTo>
                    <a:pt x="23494" y="69418"/>
                  </a:lnTo>
                  <a:lnTo>
                    <a:pt x="76631" y="69341"/>
                  </a:lnTo>
                  <a:lnTo>
                    <a:pt x="85026" y="60223"/>
                  </a:lnTo>
                  <a:lnTo>
                    <a:pt x="266903" y="60223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44948" y="2396982"/>
              <a:ext cx="0" cy="69215"/>
            </a:xfrm>
            <a:custGeom>
              <a:avLst/>
              <a:gdLst/>
              <a:ahLst/>
              <a:cxnLst/>
              <a:rect l="l" t="t" r="r" b="b"/>
              <a:pathLst>
                <a:path h="69214">
                  <a:moveTo>
                    <a:pt x="0" y="0"/>
                  </a:moveTo>
                  <a:lnTo>
                    <a:pt x="0" y="6863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711320" y="2396638"/>
              <a:ext cx="0" cy="69215"/>
            </a:xfrm>
            <a:custGeom>
              <a:avLst/>
              <a:gdLst/>
              <a:ahLst/>
              <a:cxnLst/>
              <a:rect l="l" t="t" r="r" b="b"/>
              <a:pathLst>
                <a:path h="69214">
                  <a:moveTo>
                    <a:pt x="0" y="0"/>
                  </a:moveTo>
                  <a:lnTo>
                    <a:pt x="0" y="6863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109654" y="2398777"/>
              <a:ext cx="10795" cy="65405"/>
            </a:xfrm>
            <a:custGeom>
              <a:avLst/>
              <a:gdLst/>
              <a:ahLst/>
              <a:cxnLst/>
              <a:rect l="l" t="t" r="r" b="b"/>
              <a:pathLst>
                <a:path w="10794" h="65405">
                  <a:moveTo>
                    <a:pt x="10642" y="64973"/>
                  </a:moveTo>
                  <a:lnTo>
                    <a:pt x="0" y="64973"/>
                  </a:lnTo>
                  <a:lnTo>
                    <a:pt x="0" y="0"/>
                  </a:lnTo>
                  <a:lnTo>
                    <a:pt x="10642" y="0"/>
                  </a:lnTo>
                  <a:lnTo>
                    <a:pt x="10642" y="64973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61019" y="2387711"/>
              <a:ext cx="88404" cy="89014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587495" y="2431090"/>
              <a:ext cx="1503045" cy="635"/>
            </a:xfrm>
            <a:custGeom>
              <a:avLst/>
              <a:gdLst/>
              <a:ahLst/>
              <a:cxnLst/>
              <a:rect l="l" t="t" r="r" b="b"/>
              <a:pathLst>
                <a:path w="1503045" h="635">
                  <a:moveTo>
                    <a:pt x="0" y="330"/>
                  </a:moveTo>
                  <a:lnTo>
                    <a:pt x="1502956" y="0"/>
                  </a:lnTo>
                </a:path>
              </a:pathLst>
            </a:custGeom>
            <a:ln w="3175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005712" y="2336637"/>
              <a:ext cx="0" cy="186055"/>
            </a:xfrm>
            <a:custGeom>
              <a:avLst/>
              <a:gdLst/>
              <a:ahLst/>
              <a:cxnLst/>
              <a:rect l="l" t="t" r="r" b="b"/>
              <a:pathLst>
                <a:path h="186055">
                  <a:moveTo>
                    <a:pt x="0" y="0"/>
                  </a:moveTo>
                  <a:lnTo>
                    <a:pt x="0" y="185547"/>
                  </a:lnTo>
                </a:path>
              </a:pathLst>
            </a:custGeom>
            <a:ln w="3175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7886800" y="1765433"/>
            <a:ext cx="586740" cy="1193165"/>
            <a:chOff x="2159894" y="1765432"/>
            <a:chExt cx="586740" cy="1193165"/>
          </a:xfrm>
        </p:grpSpPr>
        <p:sp>
          <p:nvSpPr>
            <p:cNvPr id="75" name="object 75"/>
            <p:cNvSpPr/>
            <p:nvPr/>
          </p:nvSpPr>
          <p:spPr>
            <a:xfrm>
              <a:off x="2162230" y="1801413"/>
              <a:ext cx="23495" cy="1155065"/>
            </a:xfrm>
            <a:custGeom>
              <a:avLst/>
              <a:gdLst/>
              <a:ahLst/>
              <a:cxnLst/>
              <a:rect l="l" t="t" r="r" b="b"/>
              <a:pathLst>
                <a:path w="23494" h="1155064">
                  <a:moveTo>
                    <a:pt x="23368" y="1154493"/>
                  </a:moveTo>
                  <a:lnTo>
                    <a:pt x="0" y="1154493"/>
                  </a:lnTo>
                  <a:lnTo>
                    <a:pt x="0" y="0"/>
                  </a:lnTo>
                  <a:lnTo>
                    <a:pt x="23368" y="0"/>
                  </a:lnTo>
                  <a:lnTo>
                    <a:pt x="23368" y="1154493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185489" y="1801407"/>
              <a:ext cx="12065" cy="155575"/>
            </a:xfrm>
            <a:custGeom>
              <a:avLst/>
              <a:gdLst/>
              <a:ahLst/>
              <a:cxnLst/>
              <a:rect l="l" t="t" r="r" b="b"/>
              <a:pathLst>
                <a:path w="12064" h="155575">
                  <a:moveTo>
                    <a:pt x="114" y="0"/>
                  </a:moveTo>
                  <a:lnTo>
                    <a:pt x="11671" y="0"/>
                  </a:lnTo>
                  <a:lnTo>
                    <a:pt x="11671" y="155359"/>
                  </a:lnTo>
                  <a:lnTo>
                    <a:pt x="0" y="155359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185489" y="2210445"/>
              <a:ext cx="12065" cy="155575"/>
            </a:xfrm>
            <a:custGeom>
              <a:avLst/>
              <a:gdLst/>
              <a:ahLst/>
              <a:cxnLst/>
              <a:rect l="l" t="t" r="r" b="b"/>
              <a:pathLst>
                <a:path w="12064" h="155575">
                  <a:moveTo>
                    <a:pt x="114" y="0"/>
                  </a:moveTo>
                  <a:lnTo>
                    <a:pt x="11671" y="0"/>
                  </a:lnTo>
                  <a:lnTo>
                    <a:pt x="11671" y="155359"/>
                  </a:lnTo>
                  <a:lnTo>
                    <a:pt x="0" y="155359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185489" y="2672037"/>
              <a:ext cx="12065" cy="272415"/>
            </a:xfrm>
            <a:custGeom>
              <a:avLst/>
              <a:gdLst/>
              <a:ahLst/>
              <a:cxnLst/>
              <a:rect l="l" t="t" r="r" b="b"/>
              <a:pathLst>
                <a:path w="12064" h="272414">
                  <a:moveTo>
                    <a:pt x="114" y="0"/>
                  </a:moveTo>
                  <a:lnTo>
                    <a:pt x="11671" y="0"/>
                  </a:lnTo>
                  <a:lnTo>
                    <a:pt x="11671" y="272262"/>
                  </a:lnTo>
                  <a:lnTo>
                    <a:pt x="0" y="272262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185489" y="2307350"/>
              <a:ext cx="10795" cy="59690"/>
            </a:xfrm>
            <a:custGeom>
              <a:avLst/>
              <a:gdLst/>
              <a:ahLst/>
              <a:cxnLst/>
              <a:rect l="l" t="t" r="r" b="b"/>
              <a:pathLst>
                <a:path w="10794" h="59689">
                  <a:moveTo>
                    <a:pt x="114" y="0"/>
                  </a:moveTo>
                  <a:lnTo>
                    <a:pt x="10350" y="0"/>
                  </a:lnTo>
                  <a:lnTo>
                    <a:pt x="10350" y="59436"/>
                  </a:lnTo>
                  <a:lnTo>
                    <a:pt x="0" y="59436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5440" y="1765432"/>
              <a:ext cx="210337" cy="167502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2196120" y="2324933"/>
              <a:ext cx="156210" cy="20955"/>
            </a:xfrm>
            <a:custGeom>
              <a:avLst/>
              <a:gdLst/>
              <a:ahLst/>
              <a:cxnLst/>
              <a:rect l="l" t="t" r="r" b="b"/>
              <a:pathLst>
                <a:path w="156210" h="20955">
                  <a:moveTo>
                    <a:pt x="0" y="0"/>
                  </a:moveTo>
                  <a:lnTo>
                    <a:pt x="155587" y="2984"/>
                  </a:lnTo>
                  <a:lnTo>
                    <a:pt x="155587" y="20815"/>
                  </a:lnTo>
                  <a:lnTo>
                    <a:pt x="0" y="20815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337823" y="231347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3728" y="6819"/>
                  </a:moveTo>
                  <a:lnTo>
                    <a:pt x="13728" y="10591"/>
                  </a:lnTo>
                  <a:lnTo>
                    <a:pt x="10655" y="13639"/>
                  </a:lnTo>
                  <a:lnTo>
                    <a:pt x="6870" y="13639"/>
                  </a:lnTo>
                  <a:lnTo>
                    <a:pt x="3073" y="13639"/>
                  </a:lnTo>
                  <a:lnTo>
                    <a:pt x="0" y="10591"/>
                  </a:lnTo>
                  <a:lnTo>
                    <a:pt x="0" y="6819"/>
                  </a:lnTo>
                  <a:lnTo>
                    <a:pt x="0" y="3048"/>
                  </a:lnTo>
                  <a:lnTo>
                    <a:pt x="3073" y="0"/>
                  </a:lnTo>
                  <a:lnTo>
                    <a:pt x="6870" y="0"/>
                  </a:lnTo>
                  <a:lnTo>
                    <a:pt x="10655" y="0"/>
                  </a:lnTo>
                  <a:lnTo>
                    <a:pt x="13728" y="3048"/>
                  </a:lnTo>
                  <a:lnTo>
                    <a:pt x="13728" y="6819"/>
                  </a:lnTo>
                  <a:close/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337369" y="2312802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5" h="15239">
                  <a:moveTo>
                    <a:pt x="14452" y="15113"/>
                  </a:moveTo>
                  <a:lnTo>
                    <a:pt x="14452" y="2705"/>
                  </a:lnTo>
                  <a:lnTo>
                    <a:pt x="12230" y="0"/>
                  </a:lnTo>
                  <a:lnTo>
                    <a:pt x="2565" y="0"/>
                  </a:lnTo>
                  <a:lnTo>
                    <a:pt x="0" y="2222"/>
                  </a:lnTo>
                  <a:lnTo>
                    <a:pt x="0" y="13639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94372" y="2707213"/>
              <a:ext cx="174673" cy="220926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2306167" y="2346725"/>
              <a:ext cx="24765" cy="452120"/>
            </a:xfrm>
            <a:custGeom>
              <a:avLst/>
              <a:gdLst/>
              <a:ahLst/>
              <a:cxnLst/>
              <a:rect l="l" t="t" r="r" b="b"/>
              <a:pathLst>
                <a:path w="24764" h="452119">
                  <a:moveTo>
                    <a:pt x="0" y="0"/>
                  </a:moveTo>
                  <a:lnTo>
                    <a:pt x="24358" y="452107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282311" y="1903843"/>
              <a:ext cx="22860" cy="422909"/>
            </a:xfrm>
            <a:custGeom>
              <a:avLst/>
              <a:gdLst/>
              <a:ahLst/>
              <a:cxnLst/>
              <a:rect l="l" t="t" r="r" b="b"/>
              <a:pathLst>
                <a:path w="22860" h="422910">
                  <a:moveTo>
                    <a:pt x="0" y="0"/>
                  </a:moveTo>
                  <a:lnTo>
                    <a:pt x="22758" y="422440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330669" y="2346473"/>
              <a:ext cx="24130" cy="451484"/>
            </a:xfrm>
            <a:custGeom>
              <a:avLst/>
              <a:gdLst/>
              <a:ahLst/>
              <a:cxnLst/>
              <a:rect l="l" t="t" r="r" b="b"/>
              <a:pathLst>
                <a:path w="24130" h="451485">
                  <a:moveTo>
                    <a:pt x="0" y="0"/>
                  </a:moveTo>
                  <a:lnTo>
                    <a:pt x="24091" y="451472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306543" y="1894188"/>
              <a:ext cx="23495" cy="433705"/>
            </a:xfrm>
            <a:custGeom>
              <a:avLst/>
              <a:gdLst/>
              <a:ahLst/>
              <a:cxnLst/>
              <a:rect l="l" t="t" r="r" b="b"/>
              <a:pathLst>
                <a:path w="23494" h="433705">
                  <a:moveTo>
                    <a:pt x="0" y="0"/>
                  </a:moveTo>
                  <a:lnTo>
                    <a:pt x="23113" y="433298"/>
                  </a:lnTo>
                </a:path>
              </a:pathLst>
            </a:custGeom>
            <a:ln w="46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352568" y="2101208"/>
              <a:ext cx="385445" cy="236220"/>
            </a:xfrm>
            <a:custGeom>
              <a:avLst/>
              <a:gdLst/>
              <a:ahLst/>
              <a:cxnLst/>
              <a:rect l="l" t="t" r="r" b="b"/>
              <a:pathLst>
                <a:path w="385444" h="236219">
                  <a:moveTo>
                    <a:pt x="0" y="235394"/>
                  </a:moveTo>
                  <a:lnTo>
                    <a:pt x="185547" y="235394"/>
                  </a:lnTo>
                  <a:lnTo>
                    <a:pt x="242489" y="235775"/>
                  </a:lnTo>
                  <a:lnTo>
                    <a:pt x="277277" y="228439"/>
                  </a:lnTo>
                  <a:lnTo>
                    <a:pt x="337299" y="163753"/>
                  </a:lnTo>
                  <a:lnTo>
                    <a:pt x="372338" y="104736"/>
                  </a:lnTo>
                  <a:lnTo>
                    <a:pt x="384855" y="57186"/>
                  </a:lnTo>
                  <a:lnTo>
                    <a:pt x="382689" y="0"/>
                  </a:lnTo>
                </a:path>
              </a:pathLst>
            </a:custGeom>
            <a:ln w="1752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354224" y="2105476"/>
              <a:ext cx="382905" cy="231775"/>
            </a:xfrm>
            <a:custGeom>
              <a:avLst/>
              <a:gdLst/>
              <a:ahLst/>
              <a:cxnLst/>
              <a:rect l="l" t="t" r="r" b="b"/>
              <a:pathLst>
                <a:path w="382905" h="231775">
                  <a:moveTo>
                    <a:pt x="0" y="231127"/>
                  </a:moveTo>
                  <a:lnTo>
                    <a:pt x="183908" y="231127"/>
                  </a:lnTo>
                  <a:lnTo>
                    <a:pt x="240836" y="231508"/>
                  </a:lnTo>
                  <a:lnTo>
                    <a:pt x="275616" y="224172"/>
                  </a:lnTo>
                  <a:lnTo>
                    <a:pt x="335635" y="159486"/>
                  </a:lnTo>
                  <a:lnTo>
                    <a:pt x="370081" y="101931"/>
                  </a:lnTo>
                  <a:lnTo>
                    <a:pt x="382830" y="55661"/>
                  </a:lnTo>
                  <a:lnTo>
                    <a:pt x="381838" y="0"/>
                  </a:lnTo>
                </a:path>
              </a:pathLst>
            </a:custGeom>
            <a:ln w="75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8404623" y="2386784"/>
            <a:ext cx="353695" cy="286385"/>
            <a:chOff x="2677716" y="2386783"/>
            <a:chExt cx="353695" cy="286385"/>
          </a:xfrm>
        </p:grpSpPr>
        <p:pic>
          <p:nvPicPr>
            <p:cNvPr id="92" name="object 9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58208" y="2504597"/>
              <a:ext cx="66172" cy="6385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677716" y="2535174"/>
              <a:ext cx="353695" cy="0"/>
            </a:xfrm>
            <a:custGeom>
              <a:avLst/>
              <a:gdLst/>
              <a:ahLst/>
              <a:cxnLst/>
              <a:rect l="l" t="t" r="r" b="b"/>
              <a:pathLst>
                <a:path w="353694">
                  <a:moveTo>
                    <a:pt x="0" y="0"/>
                  </a:moveTo>
                  <a:lnTo>
                    <a:pt x="353301" y="0"/>
                  </a:lnTo>
                </a:path>
              </a:pathLst>
            </a:custGeom>
            <a:ln w="3175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2992791" y="2386783"/>
              <a:ext cx="0" cy="286385"/>
            </a:xfrm>
            <a:custGeom>
              <a:avLst/>
              <a:gdLst/>
              <a:ahLst/>
              <a:cxnLst/>
              <a:rect l="l" t="t" r="r" b="b"/>
              <a:pathLst>
                <a:path h="286385">
                  <a:moveTo>
                    <a:pt x="0" y="0"/>
                  </a:moveTo>
                  <a:lnTo>
                    <a:pt x="0" y="285953"/>
                  </a:lnTo>
                </a:path>
              </a:pathLst>
            </a:custGeom>
            <a:ln w="3175">
              <a:solidFill>
                <a:srgbClr val="231F20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8093614" y="1867809"/>
            <a:ext cx="360045" cy="949325"/>
            <a:chOff x="2366707" y="1867808"/>
            <a:chExt cx="360045" cy="949325"/>
          </a:xfrm>
        </p:grpSpPr>
        <p:sp>
          <p:nvSpPr>
            <p:cNvPr id="96" name="object 96"/>
            <p:cNvSpPr/>
            <p:nvPr/>
          </p:nvSpPr>
          <p:spPr>
            <a:xfrm>
              <a:off x="2366707" y="2815555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4">
                  <a:moveTo>
                    <a:pt x="0" y="0"/>
                  </a:moveTo>
                  <a:lnTo>
                    <a:pt x="35971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2370937" y="1869268"/>
              <a:ext cx="37465" cy="934085"/>
            </a:xfrm>
            <a:custGeom>
              <a:avLst/>
              <a:gdLst/>
              <a:ahLst/>
              <a:cxnLst/>
              <a:rect l="l" t="t" r="r" b="b"/>
              <a:pathLst>
                <a:path w="37464" h="934085">
                  <a:moveTo>
                    <a:pt x="0" y="0"/>
                  </a:moveTo>
                  <a:lnTo>
                    <a:pt x="37007" y="9339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2707646" y="2545611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7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/>
          <p:nvPr/>
        </p:nvSpPr>
        <p:spPr>
          <a:xfrm>
            <a:off x="6383293" y="2552461"/>
            <a:ext cx="22225" cy="81280"/>
          </a:xfrm>
          <a:custGeom>
            <a:avLst/>
            <a:gdLst/>
            <a:ahLst/>
            <a:cxnLst/>
            <a:rect l="l" t="t" r="r" b="b"/>
            <a:pathLst>
              <a:path w="22225" h="81280">
                <a:moveTo>
                  <a:pt x="21907" y="0"/>
                </a:moveTo>
                <a:lnTo>
                  <a:pt x="0" y="42367"/>
                </a:lnTo>
                <a:lnTo>
                  <a:pt x="0" y="81076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366049" y="2238379"/>
            <a:ext cx="56515" cy="176530"/>
          </a:xfrm>
          <a:custGeom>
            <a:avLst/>
            <a:gdLst/>
            <a:ahLst/>
            <a:cxnLst/>
            <a:rect l="l" t="t" r="r" b="b"/>
            <a:pathLst>
              <a:path w="56515" h="176530">
                <a:moveTo>
                  <a:pt x="0" y="0"/>
                </a:moveTo>
                <a:lnTo>
                  <a:pt x="56235" y="176034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403694" y="2247143"/>
            <a:ext cx="116205" cy="96520"/>
          </a:xfrm>
          <a:custGeom>
            <a:avLst/>
            <a:gdLst/>
            <a:ahLst/>
            <a:cxnLst/>
            <a:rect l="l" t="t" r="r" b="b"/>
            <a:pathLst>
              <a:path w="116205" h="96519">
                <a:moveTo>
                  <a:pt x="0" y="0"/>
                </a:moveTo>
                <a:lnTo>
                  <a:pt x="116141" y="9641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666644" y="2467385"/>
            <a:ext cx="52069" cy="167005"/>
          </a:xfrm>
          <a:custGeom>
            <a:avLst/>
            <a:gdLst/>
            <a:ahLst/>
            <a:cxnLst/>
            <a:rect l="l" t="t" r="r" b="b"/>
            <a:pathLst>
              <a:path w="52069" h="167005">
                <a:moveTo>
                  <a:pt x="51739" y="0"/>
                </a:moveTo>
                <a:lnTo>
                  <a:pt x="0" y="125984"/>
                </a:lnTo>
                <a:lnTo>
                  <a:pt x="0" y="16689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764525" y="2827834"/>
            <a:ext cx="182245" cy="65405"/>
          </a:xfrm>
          <a:custGeom>
            <a:avLst/>
            <a:gdLst/>
            <a:ahLst/>
            <a:cxnLst/>
            <a:rect l="l" t="t" r="r" b="b"/>
            <a:pathLst>
              <a:path w="182244" h="65405">
                <a:moveTo>
                  <a:pt x="181876" y="0"/>
                </a:moveTo>
                <a:lnTo>
                  <a:pt x="54051" y="64998"/>
                </a:lnTo>
                <a:lnTo>
                  <a:pt x="0" y="6499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05566" y="2821259"/>
            <a:ext cx="174625" cy="125730"/>
          </a:xfrm>
          <a:custGeom>
            <a:avLst/>
            <a:gdLst/>
            <a:ahLst/>
            <a:cxnLst/>
            <a:rect l="l" t="t" r="r" b="b"/>
            <a:pathLst>
              <a:path w="174625" h="125730">
                <a:moveTo>
                  <a:pt x="0" y="0"/>
                </a:moveTo>
                <a:lnTo>
                  <a:pt x="128549" y="125628"/>
                </a:lnTo>
                <a:lnTo>
                  <a:pt x="174574" y="12562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48661" y="1787709"/>
            <a:ext cx="172085" cy="62865"/>
          </a:xfrm>
          <a:custGeom>
            <a:avLst/>
            <a:gdLst/>
            <a:ahLst/>
            <a:cxnLst/>
            <a:rect l="l" t="t" r="r" b="b"/>
            <a:pathLst>
              <a:path w="172085" h="62864">
                <a:moveTo>
                  <a:pt x="0" y="62814"/>
                </a:moveTo>
                <a:lnTo>
                  <a:pt x="132943" y="0"/>
                </a:lnTo>
                <a:lnTo>
                  <a:pt x="171653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801777" y="2042623"/>
            <a:ext cx="74295" cy="0"/>
          </a:xfrm>
          <a:custGeom>
            <a:avLst/>
            <a:gdLst/>
            <a:ahLst/>
            <a:cxnLst/>
            <a:rect l="l" t="t" r="r" b="b"/>
            <a:pathLst>
              <a:path w="74294">
                <a:moveTo>
                  <a:pt x="0" y="0"/>
                </a:moveTo>
                <a:lnTo>
                  <a:pt x="73761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122166" y="2781574"/>
            <a:ext cx="24765" cy="33020"/>
          </a:xfrm>
          <a:custGeom>
            <a:avLst/>
            <a:gdLst/>
            <a:ahLst/>
            <a:cxnLst/>
            <a:rect l="l" t="t" r="r" b="b"/>
            <a:pathLst>
              <a:path w="24764" h="33019">
                <a:moveTo>
                  <a:pt x="24371" y="0"/>
                </a:moveTo>
                <a:lnTo>
                  <a:pt x="0" y="1384"/>
                </a:lnTo>
                <a:lnTo>
                  <a:pt x="14020" y="32727"/>
                </a:lnTo>
                <a:lnTo>
                  <a:pt x="2437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422470" y="2536587"/>
            <a:ext cx="24765" cy="32384"/>
          </a:xfrm>
          <a:custGeom>
            <a:avLst/>
            <a:gdLst/>
            <a:ahLst/>
            <a:cxnLst/>
            <a:rect l="l" t="t" r="r" b="b"/>
            <a:pathLst>
              <a:path w="24764" h="32385">
                <a:moveTo>
                  <a:pt x="12204" y="0"/>
                </a:moveTo>
                <a:lnTo>
                  <a:pt x="0" y="32080"/>
                </a:lnTo>
                <a:lnTo>
                  <a:pt x="24409" y="32080"/>
                </a:lnTo>
                <a:lnTo>
                  <a:pt x="1220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9"/>
          <p:cNvGrpSpPr/>
          <p:nvPr/>
        </p:nvGrpSpPr>
        <p:grpSpPr>
          <a:xfrm>
            <a:off x="8422473" y="2728747"/>
            <a:ext cx="24765" cy="85725"/>
            <a:chOff x="2695566" y="2728746"/>
            <a:chExt cx="24765" cy="85725"/>
          </a:xfrm>
        </p:grpSpPr>
        <p:sp>
          <p:nvSpPr>
            <p:cNvPr id="110" name="object 110"/>
            <p:cNvSpPr/>
            <p:nvPr/>
          </p:nvSpPr>
          <p:spPr>
            <a:xfrm>
              <a:off x="2707891" y="2728746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763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695566" y="2782027"/>
              <a:ext cx="24765" cy="32384"/>
            </a:xfrm>
            <a:custGeom>
              <a:avLst/>
              <a:gdLst/>
              <a:ahLst/>
              <a:cxnLst/>
              <a:rect l="l" t="t" r="r" b="b"/>
              <a:pathLst>
                <a:path w="24764" h="32385">
                  <a:moveTo>
                    <a:pt x="24409" y="0"/>
                  </a:moveTo>
                  <a:lnTo>
                    <a:pt x="0" y="0"/>
                  </a:lnTo>
                  <a:lnTo>
                    <a:pt x="12204" y="32080"/>
                  </a:lnTo>
                  <a:lnTo>
                    <a:pt x="244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" name="object 112"/>
          <p:cNvSpPr/>
          <p:nvPr/>
        </p:nvSpPr>
        <p:spPr>
          <a:xfrm>
            <a:off x="8041633" y="1838108"/>
            <a:ext cx="69850" cy="55880"/>
          </a:xfrm>
          <a:custGeom>
            <a:avLst/>
            <a:gdLst/>
            <a:ahLst/>
            <a:cxnLst/>
            <a:rect l="l" t="t" r="r" b="b"/>
            <a:pathLst>
              <a:path w="69850" h="55880">
                <a:moveTo>
                  <a:pt x="21323" y="13563"/>
                </a:moveTo>
                <a:lnTo>
                  <a:pt x="14325" y="0"/>
                </a:lnTo>
                <a:lnTo>
                  <a:pt x="0" y="15976"/>
                </a:lnTo>
                <a:lnTo>
                  <a:pt x="21323" y="13563"/>
                </a:lnTo>
                <a:close/>
              </a:path>
              <a:path w="69850" h="55880">
                <a:moveTo>
                  <a:pt x="69684" y="54800"/>
                </a:moveTo>
                <a:lnTo>
                  <a:pt x="56438" y="23139"/>
                </a:lnTo>
                <a:lnTo>
                  <a:pt x="45288" y="55600"/>
                </a:lnTo>
                <a:lnTo>
                  <a:pt x="69684" y="548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867544" y="2034768"/>
            <a:ext cx="20320" cy="15875"/>
          </a:xfrm>
          <a:custGeom>
            <a:avLst/>
            <a:gdLst/>
            <a:ahLst/>
            <a:cxnLst/>
            <a:rect l="l" t="t" r="r" b="b"/>
            <a:pathLst>
              <a:path w="20319" h="15875">
                <a:moveTo>
                  <a:pt x="0" y="0"/>
                </a:moveTo>
                <a:lnTo>
                  <a:pt x="0" y="15265"/>
                </a:lnTo>
                <a:lnTo>
                  <a:pt x="20066" y="7632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707882" y="2458627"/>
            <a:ext cx="15240" cy="21590"/>
          </a:xfrm>
          <a:custGeom>
            <a:avLst/>
            <a:gdLst/>
            <a:ahLst/>
            <a:cxnLst/>
            <a:rect l="l" t="t" r="r" b="b"/>
            <a:pathLst>
              <a:path w="15239" h="21589">
                <a:moveTo>
                  <a:pt x="15113" y="0"/>
                </a:moveTo>
                <a:lnTo>
                  <a:pt x="0" y="15252"/>
                </a:lnTo>
                <a:lnTo>
                  <a:pt x="13957" y="21450"/>
                </a:lnTo>
                <a:lnTo>
                  <a:pt x="1511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391742" y="2547781"/>
            <a:ext cx="16510" cy="21590"/>
          </a:xfrm>
          <a:custGeom>
            <a:avLst/>
            <a:gdLst/>
            <a:ahLst/>
            <a:cxnLst/>
            <a:rect l="l" t="t" r="r" b="b"/>
            <a:pathLst>
              <a:path w="16509" h="21589">
                <a:moveTo>
                  <a:pt x="16192" y="0"/>
                </a:moveTo>
                <a:lnTo>
                  <a:pt x="0" y="14084"/>
                </a:lnTo>
                <a:lnTo>
                  <a:pt x="13462" y="21297"/>
                </a:lnTo>
                <a:lnTo>
                  <a:pt x="1619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13438" y="2406853"/>
            <a:ext cx="14604" cy="21590"/>
          </a:xfrm>
          <a:custGeom>
            <a:avLst/>
            <a:gdLst/>
            <a:ahLst/>
            <a:cxnLst/>
            <a:rect l="l" t="t" r="r" b="b"/>
            <a:pathLst>
              <a:path w="14604" h="21589">
                <a:moveTo>
                  <a:pt x="14566" y="0"/>
                </a:moveTo>
                <a:lnTo>
                  <a:pt x="0" y="4584"/>
                </a:lnTo>
                <a:lnTo>
                  <a:pt x="13322" y="21437"/>
                </a:lnTo>
                <a:lnTo>
                  <a:pt x="1456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506329" y="2330456"/>
            <a:ext cx="20955" cy="18415"/>
          </a:xfrm>
          <a:custGeom>
            <a:avLst/>
            <a:gdLst/>
            <a:ahLst/>
            <a:cxnLst/>
            <a:rect l="l" t="t" r="r" b="b"/>
            <a:pathLst>
              <a:path w="20955" h="18414">
                <a:moveTo>
                  <a:pt x="9296" y="0"/>
                </a:moveTo>
                <a:lnTo>
                  <a:pt x="0" y="12103"/>
                </a:lnTo>
                <a:lnTo>
                  <a:pt x="20548" y="18288"/>
                </a:lnTo>
                <a:lnTo>
                  <a:pt x="929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935575" y="2813520"/>
            <a:ext cx="81280" cy="24765"/>
          </a:xfrm>
          <a:custGeom>
            <a:avLst/>
            <a:gdLst/>
            <a:ahLst/>
            <a:cxnLst/>
            <a:rect l="l" t="t" r="r" b="b"/>
            <a:pathLst>
              <a:path w="81280" h="24764">
                <a:moveTo>
                  <a:pt x="21323" y="8648"/>
                </a:moveTo>
                <a:lnTo>
                  <a:pt x="0" y="11087"/>
                </a:lnTo>
                <a:lnTo>
                  <a:pt x="7023" y="24638"/>
                </a:lnTo>
                <a:lnTo>
                  <a:pt x="21323" y="8648"/>
                </a:lnTo>
                <a:close/>
              </a:path>
              <a:path w="81280" h="24764">
                <a:moveTo>
                  <a:pt x="80784" y="7734"/>
                </a:moveTo>
                <a:lnTo>
                  <a:pt x="60756" y="0"/>
                </a:lnTo>
                <a:lnTo>
                  <a:pt x="70586" y="19088"/>
                </a:lnTo>
                <a:lnTo>
                  <a:pt x="80784" y="773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900205" y="444745"/>
            <a:ext cx="1849120" cy="612775"/>
          </a:xfrm>
          <a:prstGeom prst="rect">
            <a:avLst/>
          </a:prstGeom>
        </p:spPr>
        <p:txBody>
          <a:bodyPr vert="horz" wrap="square" lIns="0" tIns="109855" rIns="0" bIns="0" rtlCol="0">
            <a:spAutoFit/>
          </a:bodyPr>
          <a:lstStyle/>
          <a:p>
            <a:pPr marL="12700">
              <a:spcBef>
                <a:spcPts val="865"/>
              </a:spcBef>
            </a:pP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615"/>
              </a:spcBef>
            </a:pPr>
            <a:r>
              <a:rPr sz="12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</a:t>
            </a:r>
            <a:r>
              <a:rPr sz="12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IK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8228829" y="1742529"/>
            <a:ext cx="4972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Pivote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pendular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8900206" y="1665877"/>
            <a:ext cx="3776979" cy="874598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95580">
              <a:lnSpc>
                <a:spcPts val="1050"/>
              </a:lnSpc>
              <a:spcBef>
                <a:spcPts val="7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frente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externos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62262.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IK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envolventes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72,5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inclusive.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IK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ámbito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transmisión.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7036855" y="1987969"/>
            <a:ext cx="745490" cy="2533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spcBef>
                <a:spcPts val="10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Marco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59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294767" y="2152217"/>
            <a:ext cx="46228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cabeza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6309129" y="2655370"/>
            <a:ext cx="416559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Cono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liberación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8209993" y="2644918"/>
            <a:ext cx="38227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Altura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caída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334686" y="2649019"/>
            <a:ext cx="445134" cy="307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Botón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armado</a:t>
            </a: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161290"/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Montaje</a:t>
            </a:r>
            <a:endParaRPr sz="550">
              <a:latin typeface="Microsoft Sans Serif"/>
              <a:cs typeface="Microsoft Sans Serif"/>
            </a:endParaRPr>
          </a:p>
          <a:p>
            <a:pPr marL="196215">
              <a:spcBef>
                <a:spcPts val="285"/>
              </a:spcBef>
            </a:pP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900205" y="2609227"/>
            <a:ext cx="361315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6599"/>
              </a:lnSpc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62262,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carcasa.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armario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 grados de protección,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deberán </a:t>
            </a:r>
            <a:r>
              <a:rPr sz="7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especificarse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separado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184951" y="2881487"/>
            <a:ext cx="2984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6272205" y="3134953"/>
            <a:ext cx="57912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586236" y="3122254"/>
            <a:ext cx="7277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péndulo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8900205" y="3130252"/>
            <a:ext cx="3564890" cy="716222"/>
          </a:xfrm>
          <a:prstGeom prst="rect">
            <a:avLst/>
          </a:prstGeom>
        </p:spPr>
        <p:txBody>
          <a:bodyPr vert="horz" wrap="square" lIns="0" tIns="56515" rIns="0" bIns="0" rtlCol="0">
            <a:spAutoFit/>
          </a:bodyPr>
          <a:lstStyle/>
          <a:p>
            <a:pPr marL="12700">
              <a:spcBef>
                <a:spcPts val="445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32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expresados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julios.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34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Golpe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directamente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equipo;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spcBef>
                <a:spcPts val="7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transmitido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vibraciones,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decir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términos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aceleración.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8900206" y="3940442"/>
            <a:ext cx="3592829" cy="828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mecánicos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comprobarse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tipos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martillo;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péndulo,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vertical.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84175">
              <a:lnSpc>
                <a:spcPct val="134600"/>
              </a:lnSpc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60068-2-75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'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Eh: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martillo'.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IK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significado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7595247" y="6650713"/>
            <a:ext cx="1386205" cy="116057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(1)</a:t>
            </a:r>
            <a:r>
              <a:rPr sz="65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protegido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según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esta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5" dirty="0">
                <a:solidFill>
                  <a:srgbClr val="171514"/>
                </a:solidFill>
                <a:latin typeface="Arial"/>
                <a:cs typeface="Arial"/>
              </a:rPr>
              <a:t>norma</a:t>
            </a:r>
            <a:endParaRPr sz="65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100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136179" y="17410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DM105268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616906" y="5949531"/>
            <a:ext cx="5112385" cy="489584"/>
            <a:chOff x="1889999" y="5949531"/>
            <a:chExt cx="5112385" cy="489584"/>
          </a:xfrm>
        </p:grpSpPr>
        <p:sp>
          <p:nvSpPr>
            <p:cNvPr id="3" name="object 3"/>
            <p:cNvSpPr/>
            <p:nvPr/>
          </p:nvSpPr>
          <p:spPr>
            <a:xfrm>
              <a:off x="1890001" y="5949530"/>
              <a:ext cx="5112385" cy="488315"/>
            </a:xfrm>
            <a:custGeom>
              <a:avLst/>
              <a:gdLst/>
              <a:ahLst/>
              <a:cxnLst/>
              <a:rect l="l" t="t" r="r" b="b"/>
              <a:pathLst>
                <a:path w="5112384" h="488314">
                  <a:moveTo>
                    <a:pt x="5112004" y="292"/>
                  </a:moveTo>
                  <a:lnTo>
                    <a:pt x="2952000" y="292"/>
                  </a:lnTo>
                  <a:lnTo>
                    <a:pt x="2952000" y="0"/>
                  </a:lnTo>
                  <a:lnTo>
                    <a:pt x="0" y="0"/>
                  </a:lnTo>
                  <a:lnTo>
                    <a:pt x="0" y="487883"/>
                  </a:lnTo>
                  <a:lnTo>
                    <a:pt x="2952000" y="487883"/>
                  </a:lnTo>
                  <a:lnTo>
                    <a:pt x="3168002" y="487972"/>
                  </a:lnTo>
                  <a:lnTo>
                    <a:pt x="3383991" y="487883"/>
                  </a:lnTo>
                  <a:lnTo>
                    <a:pt x="4247985" y="487883"/>
                  </a:lnTo>
                  <a:lnTo>
                    <a:pt x="4247985" y="305092"/>
                  </a:lnTo>
                  <a:lnTo>
                    <a:pt x="4247997" y="487883"/>
                  </a:lnTo>
                  <a:lnTo>
                    <a:pt x="4463999" y="487883"/>
                  </a:lnTo>
                  <a:lnTo>
                    <a:pt x="4680001" y="487883"/>
                  </a:lnTo>
                  <a:lnTo>
                    <a:pt x="4896002" y="487883"/>
                  </a:lnTo>
                  <a:lnTo>
                    <a:pt x="5112004" y="487883"/>
                  </a:lnTo>
                  <a:lnTo>
                    <a:pt x="5112004" y="305092"/>
                  </a:lnTo>
                  <a:lnTo>
                    <a:pt x="5112004" y="304901"/>
                  </a:lnTo>
                  <a:lnTo>
                    <a:pt x="5112004" y="292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889999" y="643741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842000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057999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273999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490000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706000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921999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137999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354000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570000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785999" y="6437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7616906" y="6579826"/>
            <a:ext cx="5112385" cy="3175"/>
            <a:chOff x="1889999" y="6579825"/>
            <a:chExt cx="5112385" cy="3175"/>
          </a:xfrm>
        </p:grpSpPr>
        <p:sp>
          <p:nvSpPr>
            <p:cNvPr id="16" name="object 16"/>
            <p:cNvSpPr/>
            <p:nvPr/>
          </p:nvSpPr>
          <p:spPr>
            <a:xfrm>
              <a:off x="1889999" y="6581413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842000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057999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273999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490000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706000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921999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137999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354000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570000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785999" y="65814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7616906" y="6723825"/>
            <a:ext cx="5112385" cy="3175"/>
            <a:chOff x="1889999" y="6723824"/>
            <a:chExt cx="5112385" cy="3175"/>
          </a:xfrm>
        </p:grpSpPr>
        <p:sp>
          <p:nvSpPr>
            <p:cNvPr id="28" name="object 28"/>
            <p:cNvSpPr/>
            <p:nvPr/>
          </p:nvSpPr>
          <p:spPr>
            <a:xfrm>
              <a:off x="1889999" y="6725411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842000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57999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273999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490000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706000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921999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137999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354000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570000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785999" y="6725411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7616906" y="6867825"/>
            <a:ext cx="5112385" cy="3175"/>
            <a:chOff x="1889999" y="6867824"/>
            <a:chExt cx="5112385" cy="3175"/>
          </a:xfrm>
        </p:grpSpPr>
        <p:sp>
          <p:nvSpPr>
            <p:cNvPr id="40" name="object 40"/>
            <p:cNvSpPr/>
            <p:nvPr/>
          </p:nvSpPr>
          <p:spPr>
            <a:xfrm>
              <a:off x="1889999" y="686941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842000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057999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273999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490000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706000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921999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137999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354000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570000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785999" y="68694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7616906" y="7133756"/>
            <a:ext cx="5112385" cy="3175"/>
            <a:chOff x="1889999" y="7133755"/>
            <a:chExt cx="5112385" cy="3175"/>
          </a:xfrm>
        </p:grpSpPr>
        <p:sp>
          <p:nvSpPr>
            <p:cNvPr id="52" name="object 52"/>
            <p:cNvSpPr/>
            <p:nvPr/>
          </p:nvSpPr>
          <p:spPr>
            <a:xfrm>
              <a:off x="1889999" y="713534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842000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057999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273999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490000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706000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921999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37999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354000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70000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785999" y="713534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3" name="object 63"/>
          <p:cNvGraphicFramePr>
            <a:graphicFrameLocks noGrp="1"/>
          </p:cNvGraphicFramePr>
          <p:nvPr/>
        </p:nvGraphicFramePr>
        <p:xfrm>
          <a:off x="7616906" y="7401274"/>
          <a:ext cx="5110478" cy="98064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651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81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477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946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602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Entrada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(manguera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salpicaduras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8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Filtración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aceite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refrigerante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Pulverización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salpicaduras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aceite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refrigerante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7625" algn="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03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Agentes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corrosivos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2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540" marB="0"/>
                </a:tc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540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ts val="894"/>
                        </a:lnSpc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Ingreso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(Inmersión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temporal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ocasional)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8890" algn="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7170">
                <a:tc>
                  <a:txBody>
                    <a:bodyPr/>
                    <a:lstStyle/>
                    <a:p>
                      <a:pPr>
                        <a:lnSpc>
                          <a:spcPts val="894"/>
                        </a:lnSpc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Ingreso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agua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(Inmersión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prolongada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ocasional)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04318">
                <a:tc>
                  <a:txBody>
                    <a:bodyPr/>
                    <a:lstStyle/>
                    <a:p>
                      <a:pPr>
                        <a:lnSpc>
                          <a:spcPts val="685"/>
                        </a:lnSpc>
                        <a:spcBef>
                          <a:spcPts val="35"/>
                        </a:spcBef>
                      </a:pPr>
                      <a:r>
                        <a:rPr sz="600" i="1" spc="-1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sz="600" i="1" spc="-2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-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Estos</a:t>
                      </a:r>
                      <a:r>
                        <a:rPr sz="600" i="1" spc="-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recintos</a:t>
                      </a:r>
                      <a:r>
                        <a:rPr sz="600" i="1" spc="-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3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podrán</a:t>
                      </a:r>
                      <a:r>
                        <a:rPr sz="600" i="1" spc="-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estar</a:t>
                      </a:r>
                      <a:r>
                        <a:rPr sz="600" i="1" spc="-2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i="1" spc="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ventilados.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444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pSp>
        <p:nvGrpSpPr>
          <p:cNvPr id="64" name="object 64"/>
          <p:cNvGrpSpPr/>
          <p:nvPr/>
        </p:nvGrpSpPr>
        <p:grpSpPr>
          <a:xfrm>
            <a:off x="7616906" y="7543687"/>
            <a:ext cx="5112385" cy="3175"/>
            <a:chOff x="1889999" y="7543686"/>
            <a:chExt cx="5112385" cy="3175"/>
          </a:xfrm>
        </p:grpSpPr>
        <p:sp>
          <p:nvSpPr>
            <p:cNvPr id="65" name="object 65"/>
            <p:cNvSpPr/>
            <p:nvPr/>
          </p:nvSpPr>
          <p:spPr>
            <a:xfrm>
              <a:off x="1889999" y="7545273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842000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057999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73999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490000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706000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921999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137999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354000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570000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785999" y="754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7616906" y="7687686"/>
            <a:ext cx="5112385" cy="3175"/>
            <a:chOff x="1889999" y="7687685"/>
            <a:chExt cx="5112385" cy="3175"/>
          </a:xfrm>
        </p:grpSpPr>
        <p:sp>
          <p:nvSpPr>
            <p:cNvPr id="77" name="object 77"/>
            <p:cNvSpPr/>
            <p:nvPr/>
          </p:nvSpPr>
          <p:spPr>
            <a:xfrm>
              <a:off x="1889999" y="768927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842000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057999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273999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490000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706000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921999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137999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354000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570000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785999" y="7689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7616906" y="7831685"/>
            <a:ext cx="5112385" cy="3175"/>
            <a:chOff x="1889999" y="7831684"/>
            <a:chExt cx="5112385" cy="3175"/>
          </a:xfrm>
        </p:grpSpPr>
        <p:sp>
          <p:nvSpPr>
            <p:cNvPr id="89" name="object 89"/>
            <p:cNvSpPr/>
            <p:nvPr/>
          </p:nvSpPr>
          <p:spPr>
            <a:xfrm>
              <a:off x="1889999" y="783327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842000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057999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273999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490000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706000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921999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137999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354000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570000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785999" y="7833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7616906" y="7975686"/>
            <a:ext cx="5112385" cy="3175"/>
            <a:chOff x="1889999" y="7975685"/>
            <a:chExt cx="5112385" cy="3175"/>
          </a:xfrm>
        </p:grpSpPr>
        <p:sp>
          <p:nvSpPr>
            <p:cNvPr id="101" name="object 101"/>
            <p:cNvSpPr/>
            <p:nvPr/>
          </p:nvSpPr>
          <p:spPr>
            <a:xfrm>
              <a:off x="1889999" y="797727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842000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057999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273999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490000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706000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921999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137999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354000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570000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785999" y="797727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2" name="object 112"/>
          <p:cNvGrpSpPr/>
          <p:nvPr/>
        </p:nvGrpSpPr>
        <p:grpSpPr>
          <a:xfrm>
            <a:off x="7616906" y="8119686"/>
            <a:ext cx="5112385" cy="3175"/>
            <a:chOff x="1889999" y="8119685"/>
            <a:chExt cx="5112385" cy="3175"/>
          </a:xfrm>
        </p:grpSpPr>
        <p:sp>
          <p:nvSpPr>
            <p:cNvPr id="113" name="object 113"/>
            <p:cNvSpPr/>
            <p:nvPr/>
          </p:nvSpPr>
          <p:spPr>
            <a:xfrm>
              <a:off x="1889999" y="8121273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842000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057999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273999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490000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706000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921999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137999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354000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570000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785999" y="8121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7616906" y="8263686"/>
            <a:ext cx="5112385" cy="3175"/>
            <a:chOff x="1889999" y="8263685"/>
            <a:chExt cx="5112385" cy="3175"/>
          </a:xfrm>
        </p:grpSpPr>
        <p:sp>
          <p:nvSpPr>
            <p:cNvPr id="125" name="object 125"/>
            <p:cNvSpPr/>
            <p:nvPr/>
          </p:nvSpPr>
          <p:spPr>
            <a:xfrm>
              <a:off x="1889999" y="8265273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842000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057999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273999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490000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706000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921999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137999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354000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570000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785999" y="826527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" name="object 136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8918206" y="502346"/>
            <a:ext cx="1849120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15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lang="es-ES" sz="1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NEMA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8918206" y="1678522"/>
            <a:ext cx="3686810" cy="1188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2080">
              <a:lnSpc>
                <a:spcPct val="138900"/>
              </a:lnSpc>
              <a:spcBef>
                <a:spcPts val="10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NEMA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[fuente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NEMA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250-2003]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utilizarán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151765">
              <a:lnSpc>
                <a:spcPct val="128200"/>
              </a:lnSpc>
              <a:spcBef>
                <a:spcPts val="10"/>
              </a:spcBef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ubicaciones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específicos,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sus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ambientales para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diseñados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proteger,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completa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correctamente,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parcialmente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continuación: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ct val="13460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1: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construidos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brindar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ingreso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objetos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extraños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(caída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tierra);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8918206" y="3108594"/>
            <a:ext cx="3771900" cy="168315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marR="5080" indent="-108585">
              <a:lnSpc>
                <a:spcPct val="134600"/>
              </a:lnSpc>
              <a:spcBef>
                <a:spcPts val="10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2: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construidos para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brindar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peligrosas;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 contra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objetos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extraños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(caída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tierra);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nocivos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(goteo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ligeras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salpicaduras);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  <a:buClr>
                <a:srgbClr val="3FAC39"/>
              </a:buClr>
              <a:buFont typeface="Microsoft Sans Serif"/>
              <a:buChar char="•"/>
            </a:pPr>
            <a:endParaRPr sz="1100" dirty="0">
              <a:latin typeface="Microsoft Sans Serif"/>
              <a:cs typeface="Microsoft Sans Serif"/>
            </a:endParaRPr>
          </a:p>
          <a:p>
            <a:pPr marL="120650" indent="-108585"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3: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construidos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10795">
              <a:lnSpc>
                <a:spcPts val="1050"/>
              </a:lnSpc>
              <a:spcBef>
                <a:spcPts val="70"/>
              </a:spcBef>
            </a:pP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del personal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peligrosas;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 contra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ingreso de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objetos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extraños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(suciedad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 arrastrado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viento);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frente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nocivos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agua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lluvia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aguanieve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nieve);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dañado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hielo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recinto;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8918207" y="4967876"/>
            <a:ext cx="3696335" cy="874598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0650" indent="-108585">
              <a:spcBef>
                <a:spcPts val="38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3R: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construidos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5080">
              <a:lnSpc>
                <a:spcPts val="1050"/>
              </a:lnSpc>
              <a:spcBef>
                <a:spcPts val="70"/>
              </a:spcBef>
            </a:pP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acceso 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peligrosas;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objetos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extraños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(caída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tierra);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frente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efectos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nocivos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agua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(lluvia,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aguanieve,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nieve); 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resulte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dañado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hielo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7652907" y="5960403"/>
            <a:ext cx="2374265" cy="2589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23100"/>
              </a:lnSpc>
              <a:spcBef>
                <a:spcPts val="100"/>
              </a:spcBef>
            </a:pPr>
            <a:r>
              <a:rPr sz="650" b="1" spc="10" dirty="0">
                <a:solidFill>
                  <a:srgbClr val="FFFFFF"/>
                </a:solidFill>
                <a:latin typeface="Arial"/>
                <a:cs typeface="Arial"/>
              </a:rPr>
              <a:t>Proporciona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3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grado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FFFFFF"/>
                </a:solidFill>
                <a:latin typeface="Arial"/>
                <a:cs typeface="Arial"/>
              </a:rPr>
              <a:t>protección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contra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dirty="0">
                <a:solidFill>
                  <a:srgbClr val="FFFFFF"/>
                </a:solidFill>
                <a:latin typeface="Arial"/>
                <a:cs typeface="Arial"/>
              </a:rPr>
              <a:t>las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0" dirty="0" err="1">
                <a:solidFill>
                  <a:srgbClr val="FFFFFF"/>
                </a:solidFill>
                <a:latin typeface="Arial"/>
                <a:cs typeface="Arial"/>
              </a:rPr>
              <a:t>siguientes</a:t>
            </a:r>
            <a:r>
              <a:rPr lang="es-ES" sz="65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dirty="0" err="1">
                <a:solidFill>
                  <a:srgbClr val="FFFFFF"/>
                </a:solidFill>
                <a:latin typeface="Arial"/>
                <a:cs typeface="Arial"/>
              </a:rPr>
              <a:t>condiciones</a:t>
            </a:r>
            <a:endParaRPr sz="650" dirty="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0568906" y="5955594"/>
            <a:ext cx="150622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>
              <a:spcBef>
                <a:spcPts val="215"/>
              </a:spcBef>
            </a:pPr>
            <a:r>
              <a:rPr sz="750" b="1" dirty="0">
                <a:solidFill>
                  <a:srgbClr val="FFFFFF"/>
                </a:solidFill>
                <a:latin typeface="Arial"/>
                <a:cs typeface="Arial"/>
              </a:rPr>
              <a:t>Tipo</a:t>
            </a:r>
            <a:r>
              <a:rPr sz="75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75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Arial"/>
                <a:cs typeface="Arial"/>
              </a:rPr>
              <a:t>recinto</a:t>
            </a:r>
            <a:endParaRPr sz="750">
              <a:latin typeface="Arial"/>
              <a:cs typeface="Arial"/>
            </a:endParaRPr>
          </a:p>
          <a:p>
            <a:pPr>
              <a:spcBef>
                <a:spcPts val="110"/>
              </a:spcBef>
            </a:pPr>
            <a:r>
              <a:rPr sz="700" b="1" spc="10" dirty="0">
                <a:solidFill>
                  <a:srgbClr val="FFFFFF"/>
                </a:solidFill>
                <a:latin typeface="Arial"/>
                <a:cs typeface="Arial"/>
              </a:rPr>
              <a:t>(Lugares</a:t>
            </a:r>
            <a:r>
              <a:rPr sz="7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interiores</a:t>
            </a:r>
            <a:r>
              <a:rPr sz="7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FFFFFF"/>
                </a:solidFill>
                <a:latin typeface="Arial"/>
                <a:cs typeface="Arial"/>
              </a:rPr>
              <a:t>no</a:t>
            </a:r>
            <a:r>
              <a:rPr sz="7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5" dirty="0">
                <a:solidFill>
                  <a:srgbClr val="FFFFFF"/>
                </a:solidFill>
                <a:latin typeface="Arial"/>
                <a:cs typeface="Arial"/>
              </a:rPr>
              <a:t>peligrosos)</a:t>
            </a:r>
            <a:endParaRPr sz="7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0612358" y="6235585"/>
            <a:ext cx="3568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50" b="1" dirty="0">
                <a:solidFill>
                  <a:srgbClr val="FFFFFF"/>
                </a:solidFill>
                <a:latin typeface="Arial"/>
                <a:cs typeface="Arial"/>
              </a:rPr>
              <a:t>(1)</a:t>
            </a:r>
            <a:r>
              <a:rPr lang="es-ES" sz="450" b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50" b="1" dirty="0">
                <a:solidFill>
                  <a:srgbClr val="FFFFFF"/>
                </a:solidFill>
                <a:latin typeface="Arial"/>
                <a:cs typeface="Arial"/>
              </a:rPr>
              <a:t>(1)</a:t>
            </a:r>
            <a:endParaRPr sz="450" dirty="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1078732" y="6269113"/>
            <a:ext cx="16109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84785" algn="l"/>
                <a:tab pos="647700" algn="l"/>
              </a:tabLst>
            </a:pP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4	</a:t>
            </a:r>
            <a:r>
              <a:rPr sz="800" b="1" spc="5" dirty="0">
                <a:solidFill>
                  <a:srgbClr val="FFFFFF"/>
                </a:solidFill>
                <a:latin typeface="Arial"/>
                <a:cs typeface="Arial"/>
              </a:rPr>
              <a:t>4X</a:t>
            </a:r>
            <a:r>
              <a:rPr lang="es-ES" sz="800" b="1" spc="5" dirty="0">
                <a:solidFill>
                  <a:srgbClr val="FFFFFF"/>
                </a:solidFill>
                <a:latin typeface="Arial"/>
                <a:cs typeface="Arial"/>
              </a:rPr>
              <a:t>  </a:t>
            </a: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5	6</a:t>
            </a:r>
            <a:r>
              <a:rPr lang="es-ES" sz="800" b="1" spc="10" dirty="0">
                <a:solidFill>
                  <a:srgbClr val="FFFFFF"/>
                </a:solidFill>
                <a:latin typeface="Arial"/>
                <a:cs typeface="Arial"/>
              </a:rPr>
              <a:t>  </a:t>
            </a:r>
            <a:r>
              <a:rPr sz="800" b="1" spc="-10" dirty="0">
                <a:solidFill>
                  <a:srgbClr val="FFFFFF"/>
                </a:solidFill>
                <a:latin typeface="Arial"/>
                <a:cs typeface="Arial"/>
              </a:rPr>
              <a:t>6P</a:t>
            </a:r>
            <a:r>
              <a:rPr sz="800" b="1" spc="5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lang="es-ES" sz="80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Arial"/>
                <a:cs typeface="Arial"/>
              </a:rPr>
              <a:t>12K</a:t>
            </a:r>
            <a:r>
              <a:rPr sz="800" b="1" spc="3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13</a:t>
            </a:r>
            <a:endParaRPr sz="800" dirty="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604113" y="6433247"/>
            <a:ext cx="12052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7604206" y="6602643"/>
            <a:ext cx="18649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cuerpos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extraños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(caída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suciedad)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7604206" y="6721242"/>
            <a:ext cx="20910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(goteo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salpicaduras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ligeras)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7604208" y="6842435"/>
            <a:ext cx="2179955" cy="278281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2700">
              <a:spcBef>
                <a:spcPts val="43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cuerpos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extraños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33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(Polvo,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pelusa,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fibras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voladores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circulación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(2)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7604208" y="7097632"/>
            <a:ext cx="2486025" cy="301625"/>
          </a:xfrm>
          <a:prstGeom prst="rect">
            <a:avLst/>
          </a:prstGeom>
        </p:spPr>
        <p:txBody>
          <a:bodyPr vert="horz" wrap="square" lIns="0" tIns="65404" rIns="0" bIns="0" rtlCol="0">
            <a:spAutoFit/>
          </a:bodyPr>
          <a:lstStyle/>
          <a:p>
            <a:pPr marL="12700">
              <a:spcBef>
                <a:spcPts val="515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cuerpos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extraños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375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(Determinación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pelusas,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fibras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voladores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(2)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10637358" y="6446525"/>
            <a:ext cx="95694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0637358" y="6590525"/>
            <a:ext cx="95694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0853359" y="6734524"/>
            <a:ext cx="1344295" cy="5539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>
              <a:latin typeface="Lucida Sans Unicode"/>
              <a:cs typeface="Lucida Sans Unicode"/>
            </a:endParaRPr>
          </a:p>
          <a:p>
            <a:pPr marL="228600">
              <a:spcBef>
                <a:spcPts val="780"/>
              </a:spcBef>
              <a:tabLst>
                <a:tab pos="876300" algn="l"/>
              </a:tabLst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850">
              <a:latin typeface="Lucida Sans Unicode"/>
              <a:cs typeface="Lucida Sans Unicode"/>
            </a:endParaRPr>
          </a:p>
          <a:p>
            <a:pPr marL="228600"/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7604255" y="8360498"/>
            <a:ext cx="4769485" cy="2169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-635">
              <a:lnSpc>
                <a:spcPct val="121200"/>
              </a:lnSpc>
              <a:spcBef>
                <a:spcPts val="95"/>
              </a:spcBef>
            </a:pP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(2)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Estas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fibras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materiales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voladores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son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materiales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peligrosos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se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consideran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fibras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inflamables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III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ni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 err="1">
                <a:solidFill>
                  <a:srgbClr val="171514"/>
                </a:solidFill>
                <a:latin typeface="Arial"/>
                <a:cs typeface="Arial"/>
              </a:rPr>
              <a:t>materiales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 err="1">
                <a:solidFill>
                  <a:srgbClr val="171514"/>
                </a:solidFill>
                <a:latin typeface="Arial"/>
                <a:cs typeface="Arial"/>
              </a:rPr>
              <a:t>voladores</a:t>
            </a:r>
            <a:r>
              <a:rPr lang="es-ES" sz="550" i="1" spc="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combustibles.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Para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fibras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inflamables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III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5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materiales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voladores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combustibles,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consulte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Código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Eléctrico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Nacional,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Artículo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 500.</a:t>
            </a:r>
            <a:endParaRPr sz="550" dirty="0">
              <a:latin typeface="Arial"/>
              <a:cs typeface="Arial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101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526902" y="1728000"/>
            <a:ext cx="5184140" cy="489584"/>
            <a:chOff x="1799996" y="1728000"/>
            <a:chExt cx="5184140" cy="489584"/>
          </a:xfrm>
        </p:grpSpPr>
        <p:sp>
          <p:nvSpPr>
            <p:cNvPr id="3" name="object 3"/>
            <p:cNvSpPr/>
            <p:nvPr/>
          </p:nvSpPr>
          <p:spPr>
            <a:xfrm>
              <a:off x="1799996" y="1727999"/>
              <a:ext cx="5184140" cy="488315"/>
            </a:xfrm>
            <a:custGeom>
              <a:avLst/>
              <a:gdLst/>
              <a:ahLst/>
              <a:cxnLst/>
              <a:rect l="l" t="t" r="r" b="b"/>
              <a:pathLst>
                <a:path w="5184140" h="488314">
                  <a:moveTo>
                    <a:pt x="5184000" y="342"/>
                  </a:moveTo>
                  <a:lnTo>
                    <a:pt x="2952000" y="342"/>
                  </a:lnTo>
                  <a:lnTo>
                    <a:pt x="2952000" y="0"/>
                  </a:lnTo>
                  <a:lnTo>
                    <a:pt x="0" y="0"/>
                  </a:lnTo>
                  <a:lnTo>
                    <a:pt x="0" y="487883"/>
                  </a:lnTo>
                  <a:lnTo>
                    <a:pt x="2952000" y="487883"/>
                  </a:lnTo>
                  <a:lnTo>
                    <a:pt x="2952000" y="488022"/>
                  </a:lnTo>
                  <a:lnTo>
                    <a:pt x="3168002" y="488022"/>
                  </a:lnTo>
                  <a:lnTo>
                    <a:pt x="3168002" y="487883"/>
                  </a:lnTo>
                  <a:lnTo>
                    <a:pt x="3383991" y="487883"/>
                  </a:lnTo>
                  <a:lnTo>
                    <a:pt x="4535995" y="487883"/>
                  </a:lnTo>
                  <a:lnTo>
                    <a:pt x="4535995" y="305142"/>
                  </a:lnTo>
                  <a:lnTo>
                    <a:pt x="4536008" y="487883"/>
                  </a:lnTo>
                  <a:lnTo>
                    <a:pt x="4751997" y="487883"/>
                  </a:lnTo>
                  <a:lnTo>
                    <a:pt x="4751997" y="305142"/>
                  </a:lnTo>
                  <a:lnTo>
                    <a:pt x="4752010" y="487883"/>
                  </a:lnTo>
                  <a:lnTo>
                    <a:pt x="4967998" y="487883"/>
                  </a:lnTo>
                  <a:lnTo>
                    <a:pt x="5184000" y="487883"/>
                  </a:lnTo>
                  <a:lnTo>
                    <a:pt x="5184000" y="305142"/>
                  </a:lnTo>
                  <a:lnTo>
                    <a:pt x="5184000" y="304901"/>
                  </a:lnTo>
                  <a:lnTo>
                    <a:pt x="5184000" y="342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800000" y="221588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751999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967999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184000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399999" y="221588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687999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904000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119999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335999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551999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767998" y="2215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7526906" y="2358297"/>
            <a:ext cx="5184140" cy="3175"/>
            <a:chOff x="1800000" y="2358296"/>
            <a:chExt cx="5184140" cy="3175"/>
          </a:xfrm>
        </p:grpSpPr>
        <p:sp>
          <p:nvSpPr>
            <p:cNvPr id="16" name="object 16"/>
            <p:cNvSpPr/>
            <p:nvPr/>
          </p:nvSpPr>
          <p:spPr>
            <a:xfrm>
              <a:off x="1800000" y="2359883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751999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968000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184000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399999" y="2359883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687999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904000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119999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335999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551999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767998" y="235988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7526906" y="2502296"/>
            <a:ext cx="5184140" cy="3175"/>
            <a:chOff x="1800000" y="2502295"/>
            <a:chExt cx="5184140" cy="3175"/>
          </a:xfrm>
        </p:grpSpPr>
        <p:sp>
          <p:nvSpPr>
            <p:cNvPr id="28" name="object 28"/>
            <p:cNvSpPr/>
            <p:nvPr/>
          </p:nvSpPr>
          <p:spPr>
            <a:xfrm>
              <a:off x="1800000" y="250388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51999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968000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184000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399999" y="250388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687999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904000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119999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335999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551999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767998" y="2503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7526906" y="2646296"/>
            <a:ext cx="5184140" cy="3175"/>
            <a:chOff x="1800000" y="2646295"/>
            <a:chExt cx="5184140" cy="3175"/>
          </a:xfrm>
        </p:grpSpPr>
        <p:sp>
          <p:nvSpPr>
            <p:cNvPr id="40" name="object 40"/>
            <p:cNvSpPr/>
            <p:nvPr/>
          </p:nvSpPr>
          <p:spPr>
            <a:xfrm>
              <a:off x="1800000" y="264788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751999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968000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84000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399999" y="264788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687999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904000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119999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335999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551999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767998" y="264788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7526906" y="2912226"/>
            <a:ext cx="5184140" cy="3175"/>
            <a:chOff x="1800000" y="2912225"/>
            <a:chExt cx="5184140" cy="3175"/>
          </a:xfrm>
        </p:grpSpPr>
        <p:sp>
          <p:nvSpPr>
            <p:cNvPr id="52" name="object 52"/>
            <p:cNvSpPr/>
            <p:nvPr/>
          </p:nvSpPr>
          <p:spPr>
            <a:xfrm>
              <a:off x="1800000" y="2913813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751999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968000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184000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399999" y="2913813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687999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904000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19999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335999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51999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767998" y="2913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7526906" y="3056225"/>
            <a:ext cx="5184140" cy="3175"/>
            <a:chOff x="1800000" y="3056224"/>
            <a:chExt cx="5184140" cy="3175"/>
          </a:xfrm>
        </p:grpSpPr>
        <p:sp>
          <p:nvSpPr>
            <p:cNvPr id="64" name="object 64"/>
            <p:cNvSpPr/>
            <p:nvPr/>
          </p:nvSpPr>
          <p:spPr>
            <a:xfrm>
              <a:off x="1800000" y="305781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751999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968000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184000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399999" y="305781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687999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904000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119999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335999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551999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767998" y="3057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7526906" y="3200227"/>
            <a:ext cx="5184140" cy="3175"/>
            <a:chOff x="1800000" y="3200226"/>
            <a:chExt cx="5184140" cy="3175"/>
          </a:xfrm>
        </p:grpSpPr>
        <p:sp>
          <p:nvSpPr>
            <p:cNvPr id="76" name="object 76"/>
            <p:cNvSpPr/>
            <p:nvPr/>
          </p:nvSpPr>
          <p:spPr>
            <a:xfrm>
              <a:off x="1800000" y="3201813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751999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968000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184000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399999" y="3201813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687999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904000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119999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335999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1999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767998" y="3201813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" name="object 87"/>
          <p:cNvGrpSpPr/>
          <p:nvPr/>
        </p:nvGrpSpPr>
        <p:grpSpPr>
          <a:xfrm>
            <a:off x="7526906" y="3344226"/>
            <a:ext cx="5184140" cy="3175"/>
            <a:chOff x="1800000" y="3344225"/>
            <a:chExt cx="5184140" cy="3175"/>
          </a:xfrm>
        </p:grpSpPr>
        <p:sp>
          <p:nvSpPr>
            <p:cNvPr id="88" name="object 88"/>
            <p:cNvSpPr/>
            <p:nvPr/>
          </p:nvSpPr>
          <p:spPr>
            <a:xfrm>
              <a:off x="1800000" y="334581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751999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968000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184000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399999" y="334581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687999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904000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119999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335999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551999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767998" y="3345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7526906" y="3488226"/>
            <a:ext cx="5184140" cy="3175"/>
            <a:chOff x="1800000" y="3488225"/>
            <a:chExt cx="5184140" cy="3175"/>
          </a:xfrm>
        </p:grpSpPr>
        <p:sp>
          <p:nvSpPr>
            <p:cNvPr id="100" name="object 100"/>
            <p:cNvSpPr/>
            <p:nvPr/>
          </p:nvSpPr>
          <p:spPr>
            <a:xfrm>
              <a:off x="1800000" y="3489812"/>
              <a:ext cx="2952115" cy="0"/>
            </a:xfrm>
            <a:custGeom>
              <a:avLst/>
              <a:gdLst/>
              <a:ahLst/>
              <a:cxnLst/>
              <a:rect l="l" t="t" r="r" b="b"/>
              <a:pathLst>
                <a:path w="2952115">
                  <a:moveTo>
                    <a:pt x="0" y="0"/>
                  </a:moveTo>
                  <a:lnTo>
                    <a:pt x="2952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751999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968000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184000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399999" y="348981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>
                  <a:moveTo>
                    <a:pt x="0" y="0"/>
                  </a:moveTo>
                  <a:lnTo>
                    <a:pt x="287997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687999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904000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119999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5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335999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551999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767998" y="3489812"/>
              <a:ext cx="216535" cy="0"/>
            </a:xfrm>
            <a:custGeom>
              <a:avLst/>
              <a:gdLst/>
              <a:ahLst/>
              <a:cxnLst/>
              <a:rect l="l" t="t" r="r" b="b"/>
              <a:pathLst>
                <a:path w="216534">
                  <a:moveTo>
                    <a:pt x="0" y="0"/>
                  </a:moveTo>
                  <a:lnTo>
                    <a:pt x="216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" name="object 111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8900205" y="502346"/>
            <a:ext cx="1849120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15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lang="es-ES" sz="1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1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NEMA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7550206" y="1738874"/>
            <a:ext cx="2386965" cy="2589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3100"/>
              </a:lnSpc>
              <a:spcBef>
                <a:spcPts val="100"/>
              </a:spcBef>
            </a:pPr>
            <a:r>
              <a:rPr sz="650" b="1" spc="10" dirty="0">
                <a:solidFill>
                  <a:srgbClr val="FFFFFF"/>
                </a:solidFill>
                <a:latin typeface="Arial"/>
                <a:cs typeface="Arial"/>
              </a:rPr>
              <a:t>Proporciona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3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grado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FFFFFF"/>
                </a:solidFill>
                <a:latin typeface="Arial"/>
                <a:cs typeface="Arial"/>
              </a:rPr>
              <a:t>protección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contra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dirty="0">
                <a:solidFill>
                  <a:srgbClr val="FFFFFF"/>
                </a:solidFill>
                <a:latin typeface="Arial"/>
                <a:cs typeface="Arial"/>
              </a:rPr>
              <a:t>las</a:t>
            </a:r>
            <a:r>
              <a:rPr sz="65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0" dirty="0" err="1">
                <a:solidFill>
                  <a:srgbClr val="FFFFFF"/>
                </a:solidFill>
                <a:latin typeface="Arial"/>
                <a:cs typeface="Arial"/>
              </a:rPr>
              <a:t>siguientes</a:t>
            </a:r>
            <a:r>
              <a:rPr lang="es-ES" sz="65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dirty="0" err="1">
                <a:solidFill>
                  <a:srgbClr val="FFFFFF"/>
                </a:solidFill>
                <a:latin typeface="Arial"/>
                <a:cs typeface="Arial"/>
              </a:rPr>
              <a:t>condiciones</a:t>
            </a:r>
            <a:endParaRPr sz="650" dirty="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7514126" y="2211717"/>
            <a:ext cx="12052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peligrosas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0466205" y="1725587"/>
            <a:ext cx="2207260" cy="1118235"/>
          </a:xfrm>
          <a:prstGeom prst="rect">
            <a:avLst/>
          </a:prstGeom>
        </p:spPr>
        <p:txBody>
          <a:bodyPr vert="horz" wrap="square" lIns="0" tIns="36194" rIns="0" bIns="0" rtlCol="0">
            <a:spAutoFit/>
          </a:bodyPr>
          <a:lstStyle/>
          <a:p>
            <a:pPr marL="12700">
              <a:spcBef>
                <a:spcPts val="284"/>
              </a:spcBef>
            </a:pPr>
            <a:r>
              <a:rPr sz="750" b="1" dirty="0">
                <a:solidFill>
                  <a:srgbClr val="FFFFFF"/>
                </a:solidFill>
                <a:latin typeface="Arial"/>
                <a:cs typeface="Arial"/>
              </a:rPr>
              <a:t>Tipo</a:t>
            </a:r>
            <a:r>
              <a:rPr sz="75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75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Arial"/>
                <a:cs typeface="Arial"/>
              </a:rPr>
              <a:t>recinto</a:t>
            </a:r>
            <a:endParaRPr sz="750" dirty="0">
              <a:latin typeface="Arial"/>
              <a:cs typeface="Arial"/>
            </a:endParaRPr>
          </a:p>
          <a:p>
            <a:pPr marL="12700">
              <a:spcBef>
                <a:spcPts val="160"/>
              </a:spcBef>
            </a:pPr>
            <a:r>
              <a:rPr sz="650" b="1" spc="5" dirty="0">
                <a:solidFill>
                  <a:srgbClr val="FFFFFF"/>
                </a:solidFill>
                <a:latin typeface="Arial"/>
                <a:cs typeface="Arial"/>
              </a:rPr>
              <a:t>(Ubicaciones</a:t>
            </a:r>
            <a:r>
              <a:rPr sz="65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al</a:t>
            </a:r>
            <a:r>
              <a:rPr sz="6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5" dirty="0">
                <a:solidFill>
                  <a:srgbClr val="FFFFFF"/>
                </a:solidFill>
                <a:latin typeface="Arial"/>
                <a:cs typeface="Arial"/>
              </a:rPr>
              <a:t>aire</a:t>
            </a:r>
            <a:r>
              <a:rPr sz="6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libre</a:t>
            </a:r>
            <a:r>
              <a:rPr sz="65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no</a:t>
            </a:r>
            <a:r>
              <a:rPr sz="6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5" dirty="0">
                <a:solidFill>
                  <a:srgbClr val="FFFFFF"/>
                </a:solidFill>
                <a:latin typeface="Arial"/>
                <a:cs typeface="Arial"/>
              </a:rPr>
              <a:t>peligrosas)</a:t>
            </a:r>
            <a:endParaRPr sz="650" dirty="0">
              <a:latin typeface="Arial"/>
              <a:cs typeface="Arial"/>
            </a:endParaRPr>
          </a:p>
          <a:p>
            <a:pPr marL="90805">
              <a:spcBef>
                <a:spcPts val="509"/>
              </a:spcBef>
              <a:tabLst>
                <a:tab pos="1643380" algn="l"/>
              </a:tabLst>
            </a:pP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lang="es-ES" sz="800" b="1" spc="10" dirty="0">
                <a:solidFill>
                  <a:srgbClr val="FFFFFF"/>
                </a:solidFill>
                <a:latin typeface="Arial"/>
                <a:cs typeface="Arial"/>
              </a:rPr>
              <a:t>  </a:t>
            </a:r>
            <a:r>
              <a:rPr sz="800" b="1" spc="5" dirty="0">
                <a:solidFill>
                  <a:srgbClr val="FFFFFF"/>
                </a:solidFill>
                <a:latin typeface="Arial"/>
                <a:cs typeface="Arial"/>
              </a:rPr>
              <a:t>3X</a:t>
            </a:r>
            <a:r>
              <a:rPr lang="es-ES" sz="80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-20" dirty="0">
                <a:solidFill>
                  <a:srgbClr val="FFFFFF"/>
                </a:solidFill>
                <a:latin typeface="Arial"/>
                <a:cs typeface="Arial"/>
              </a:rPr>
              <a:t>3R</a:t>
            </a:r>
            <a:r>
              <a:rPr sz="800" b="1" spc="2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RX</a:t>
            </a:r>
            <a:r>
              <a:rPr sz="400" b="1" spc="-10" dirty="0">
                <a:solidFill>
                  <a:srgbClr val="FFFFFF"/>
                </a:solidFill>
                <a:latin typeface="Arial"/>
                <a:cs typeface="Arial"/>
              </a:rPr>
              <a:t>(1)</a:t>
            </a:r>
            <a:r>
              <a:rPr lang="es-ES" sz="400" b="1" spc="1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-45" dirty="0">
                <a:solidFill>
                  <a:srgbClr val="FFFFFF"/>
                </a:solidFill>
                <a:latin typeface="Arial"/>
                <a:cs typeface="Arial"/>
              </a:rPr>
              <a:t>3S</a:t>
            </a:r>
            <a:r>
              <a:rPr sz="800" b="1" spc="3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-30" dirty="0">
                <a:solidFill>
                  <a:srgbClr val="FFFFFF"/>
                </a:solidFill>
                <a:latin typeface="Arial"/>
                <a:cs typeface="Arial"/>
              </a:rPr>
              <a:t>3SX</a:t>
            </a:r>
            <a:r>
              <a:rPr lang="es-ES" sz="800" b="1" spc="1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4	</a:t>
            </a:r>
            <a:r>
              <a:rPr sz="800" b="1" spc="5" dirty="0">
                <a:solidFill>
                  <a:srgbClr val="FFFFFF"/>
                </a:solidFill>
                <a:latin typeface="Arial"/>
                <a:cs typeface="Arial"/>
              </a:rPr>
              <a:t>4X</a:t>
            </a:r>
            <a:r>
              <a:rPr lang="es-ES" sz="80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229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lang="es-ES" sz="800" b="1" spc="10" dirty="0">
                <a:solidFill>
                  <a:srgbClr val="FFFFFF"/>
                </a:solidFill>
                <a:latin typeface="Arial"/>
                <a:cs typeface="Arial"/>
              </a:rPr>
              <a:t>  </a:t>
            </a:r>
            <a:r>
              <a:rPr sz="800" b="1" spc="-10" dirty="0">
                <a:solidFill>
                  <a:srgbClr val="FFFFFF"/>
                </a:solidFill>
                <a:latin typeface="Arial"/>
                <a:cs typeface="Arial"/>
              </a:rPr>
              <a:t>6P</a:t>
            </a:r>
            <a:endParaRPr sz="800" dirty="0">
              <a:latin typeface="Arial"/>
              <a:cs typeface="Arial"/>
            </a:endParaRPr>
          </a:p>
          <a:p>
            <a:pPr marL="93345">
              <a:spcBef>
                <a:spcPts val="385"/>
              </a:spcBef>
              <a:tabLst>
                <a:tab pos="777875" algn="l"/>
                <a:tab pos="1029335" algn="l"/>
              </a:tabLst>
            </a:pP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 dirty="0">
              <a:latin typeface="Lucida Sans Unicode"/>
              <a:cs typeface="Lucida Sans Unicode"/>
            </a:endParaRPr>
          </a:p>
          <a:p>
            <a:pPr marL="93345">
              <a:spcBef>
                <a:spcPts val="295"/>
              </a:spcBef>
              <a:tabLst>
                <a:tab pos="777875" algn="l"/>
                <a:tab pos="1029335" algn="l"/>
              </a:tabLst>
            </a:pP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 dirty="0">
              <a:latin typeface="Lucida Sans Unicode"/>
              <a:cs typeface="Lucida Sans Unicode"/>
            </a:endParaRPr>
          </a:p>
          <a:p>
            <a:pPr marL="1029335">
              <a:spcBef>
                <a:spcPts val="295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 dirty="0">
              <a:latin typeface="Lucida Sans Unicode"/>
              <a:cs typeface="Lucida Sans Unicode"/>
            </a:endParaRPr>
          </a:p>
          <a:p>
            <a:pPr marL="93345">
              <a:spcBef>
                <a:spcPts val="770"/>
              </a:spcBef>
              <a:tabLst>
                <a:tab pos="1029335" algn="l"/>
              </a:tabLst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 dirty="0">
              <a:latin typeface="Lucida Sans Unicode"/>
              <a:cs typeface="Lucida Sans Unicode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7514207" y="2368413"/>
            <a:ext cx="17532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(lluvia,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nieve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aguanieve)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(2)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7514207" y="2544162"/>
            <a:ext cx="30670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Aguanieve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(3)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7514208" y="2662764"/>
            <a:ext cx="2103755" cy="2333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cuerpos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extraños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sólidos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43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(Polvo,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pelusa,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fibras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voladores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arrastrados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el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viento)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7514207" y="2935043"/>
            <a:ext cx="13398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(lavado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manguera)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7514208" y="3066344"/>
            <a:ext cx="7639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Agentes</a:t>
            </a:r>
            <a:r>
              <a:rPr sz="6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7514208" y="3197642"/>
            <a:ext cx="21812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Ingreso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(Inmersión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temporal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ocasional)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7514208" y="3341641"/>
            <a:ext cx="22917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Ingreso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(Inmersión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prolongada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ocasional)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2131359" y="2922924"/>
            <a:ext cx="2901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2131263" y="3060572"/>
            <a:ext cx="105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2563228" y="3060572"/>
            <a:ext cx="105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2347361" y="3204573"/>
            <a:ext cx="2076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2563360" y="3348573"/>
            <a:ext cx="105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0763359" y="3060572"/>
            <a:ext cx="105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1231328" y="3060572"/>
            <a:ext cx="105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1699298" y="3060572"/>
            <a:ext cx="105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65" dirty="0">
                <a:solidFill>
                  <a:srgbClr val="171514"/>
                </a:solidFill>
                <a:latin typeface="Lucida Sans Unicode"/>
                <a:cs typeface="Lucida Sans Unicode"/>
              </a:rPr>
              <a:t>●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514207" y="3476961"/>
            <a:ext cx="5027930" cy="1501052"/>
          </a:xfrm>
          <a:prstGeom prst="rect">
            <a:avLst/>
          </a:prstGeom>
        </p:spPr>
        <p:txBody>
          <a:bodyPr vert="horz" wrap="square" lIns="0" tIns="29845" rIns="0" bIns="0" rtlCol="0">
            <a:spAutoFit/>
          </a:bodyPr>
          <a:lstStyle/>
          <a:p>
            <a:pPr marL="121285" indent="-109220">
              <a:spcBef>
                <a:spcPts val="235"/>
              </a:spcBef>
              <a:buAutoNum type="arabicParenBoth"/>
              <a:tabLst>
                <a:tab pos="121920" algn="l"/>
              </a:tabLst>
            </a:pPr>
            <a:r>
              <a:rPr sz="600" i="1" spc="-5" dirty="0">
                <a:solidFill>
                  <a:srgbClr val="171514"/>
                </a:solidFill>
                <a:latin typeface="Arial"/>
                <a:cs typeface="Arial"/>
              </a:rPr>
              <a:t>Estos</a:t>
            </a:r>
            <a:r>
              <a:rPr sz="600" i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recintos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0" dirty="0">
                <a:solidFill>
                  <a:srgbClr val="171514"/>
                </a:solidFill>
                <a:latin typeface="Arial"/>
                <a:cs typeface="Arial"/>
              </a:rPr>
              <a:t>podrán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estar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ventilados.</a:t>
            </a:r>
            <a:endParaRPr sz="600" dirty="0">
              <a:latin typeface="Arial"/>
              <a:cs typeface="Arial"/>
            </a:endParaRPr>
          </a:p>
          <a:p>
            <a:pPr marL="112395" indent="-100330">
              <a:spcBef>
                <a:spcPts val="130"/>
              </a:spcBef>
              <a:buAutoNum type="arabicParenBoth"/>
              <a:tabLst>
                <a:tab pos="113030" algn="l"/>
              </a:tabLst>
            </a:pP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necesario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mecanismos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operativos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externos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estén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operativos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cuando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gabinete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está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cubierto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hielo.</a:t>
            </a:r>
            <a:endParaRPr sz="550" dirty="0">
              <a:latin typeface="Arial"/>
              <a:cs typeface="Arial"/>
            </a:endParaRPr>
          </a:p>
          <a:p>
            <a:pPr marL="112395" indent="-100330">
              <a:spcBef>
                <a:spcPts val="140"/>
              </a:spcBef>
              <a:buAutoNum type="arabicParenBoth"/>
              <a:tabLst>
                <a:tab pos="113030" algn="l"/>
              </a:tabLst>
            </a:pP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Los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mecanismos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operativos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externos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funcionan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cuando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gabinete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está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cubierto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hielo.</a:t>
            </a:r>
            <a:endParaRPr sz="550" dirty="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 dirty="0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650" dirty="0">
              <a:latin typeface="Arial"/>
              <a:cs typeface="Arial"/>
            </a:endParaRPr>
          </a:p>
          <a:p>
            <a:pPr marL="1398270" marR="5080">
              <a:lnSpc>
                <a:spcPct val="125000"/>
              </a:lnSpc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peligrosos,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mantienen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adecuadamente,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 7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diseñados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contener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explosión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interna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causar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externo.</a:t>
            </a:r>
            <a:endParaRPr sz="700" dirty="0">
              <a:latin typeface="Microsoft Sans Serif"/>
              <a:cs typeface="Microsoft Sans Serif"/>
            </a:endParaRPr>
          </a:p>
          <a:p>
            <a:pPr marL="1398270" marR="104139">
              <a:lnSpc>
                <a:spcPts val="1050"/>
              </a:lnSpc>
              <a:spcBef>
                <a:spcPts val="7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recintos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diseñados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evitar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combustión mediante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sumergidos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aceite.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gabinetes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evitar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ignición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polvo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combustible.</a:t>
            </a:r>
            <a:endParaRPr sz="650" dirty="0">
              <a:latin typeface="Microsoft Sans Serif"/>
              <a:cs typeface="Microsoft Sans Serif"/>
            </a:endParaRPr>
          </a:p>
          <a:p>
            <a:pPr marL="1398270">
              <a:spcBef>
                <a:spcPts val="385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Consulte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web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NEMA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conocer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definición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respectiva.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7" y="453775"/>
            <a:ext cx="1142365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1674764"/>
            <a:ext cx="3726179" cy="57190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525" algn="just">
              <a:lnSpc>
                <a:spcPct val="125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(MT)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ambientes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adversos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contengan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gases,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líquidos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provocar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severo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rápido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deterioro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9685">
              <a:lnSpc>
                <a:spcPts val="1050"/>
              </a:lnSpc>
              <a:spcBef>
                <a:spcPts val="7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deterioro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reacción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entorno.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afectados son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fabricados 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cobre,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carbono como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inoxidable.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atmosféricas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instala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tablero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realmente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críticas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aspectos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considerados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del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tablero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 como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contactos, gabinetes,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colectoras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críticos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fabricados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aleaciones.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12700"/>
            <a:r>
              <a:rPr sz="150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Atmosférico</a:t>
            </a:r>
            <a:endParaRPr sz="1500" dirty="0">
              <a:latin typeface="Microsoft Sans Serif"/>
              <a:cs typeface="Microsoft Sans Serif"/>
            </a:endParaRPr>
          </a:p>
          <a:p>
            <a:pPr marL="12700" marR="50800">
              <a:lnSpc>
                <a:spcPct val="134600"/>
              </a:lnSpc>
              <a:spcBef>
                <a:spcPts val="11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clasificada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9223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seis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categorías.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protección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pintura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cubiertos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serie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actualizaron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2017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2018.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offshore,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20340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reemplazada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12944-9.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32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Durabilidad: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85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(L)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Mediano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(M)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(H)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años;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(VH)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buClr>
                <a:srgbClr val="3FAC39"/>
              </a:buClr>
              <a:buFont typeface="Microsoft Sans Serif"/>
              <a:buChar char="•"/>
            </a:pPr>
            <a:endParaRPr sz="900" dirty="0">
              <a:latin typeface="Microsoft Sans Serif"/>
              <a:cs typeface="Microsoft Sans Serif"/>
            </a:endParaRPr>
          </a:p>
          <a:p>
            <a:pPr marL="120650" marR="325120" indent="-108585">
              <a:lnSpc>
                <a:spcPct val="1458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12944-2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producidas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suelo.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148590" indent="-108585">
              <a:lnSpc>
                <a:spcPct val="134600"/>
              </a:lnSpc>
              <a:spcBef>
                <a:spcPts val="1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12944-3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criterios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básicos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estructuras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corrosión.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84455" indent="-108585">
              <a:lnSpc>
                <a:spcPct val="13460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12944-4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métodos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preparación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químicos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térmicos.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6350" indent="-108585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12944-5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genéricos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pinturas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composición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química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lang="es-ES"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proceso 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película.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excluye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 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recubrimiento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polvo.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tanto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importante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construir una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mesa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sistema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recubrimiento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polvo que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sea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adecuada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diversas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corrosividad.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265430" indent="-108585">
              <a:lnSpc>
                <a:spcPts val="105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12944-6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laboratorio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pintura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protectora.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227965" indent="-108585">
              <a:lnSpc>
                <a:spcPts val="105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12944-7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cómo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trabajos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pintura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taller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obra.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139700" indent="-108585">
              <a:lnSpc>
                <a:spcPts val="105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12944-8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brinda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orientación para desarrollar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trabajos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describiendo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cuenta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proteger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corrosión.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12944-9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requisitos,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métodos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criterios 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relacionadas,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CX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Im4.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278912" y="3023997"/>
          <a:ext cx="6443345" cy="55127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59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8389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25869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9248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82985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sz="3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 dirty="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Corrosividad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sz="3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5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sz="5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libre</a:t>
                      </a:r>
                      <a:r>
                        <a:rPr sz="3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654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470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Muy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15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780" marR="394335">
                        <a:lnSpc>
                          <a:spcPts val="1050"/>
                        </a:lnSpc>
                        <a:spcBef>
                          <a:spcPts val="30"/>
                        </a:spcBef>
                      </a:pP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Espacios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climatizados con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 </a:t>
                      </a:r>
                      <a:r>
                        <a:rPr sz="60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lang="es-ES"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insignificante,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oficinas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lang="es-ES"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escuelas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museos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 marR="70358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seca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fría,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atmosférico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muy</a:t>
                      </a:r>
                      <a:r>
                        <a:rPr lang="es-ES"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períodos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humedad,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lang="es-ES"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ciertos desiertos,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Ártico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central/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Antártida.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80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780" marR="575945">
                        <a:lnSpc>
                          <a:spcPts val="1050"/>
                        </a:lnSpc>
                        <a:spcBef>
                          <a:spcPts val="30"/>
                        </a:spcBef>
                      </a:pP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Espacios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calefacción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lang="es-ES"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relativa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variables.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  <a:p>
                      <a:pPr marL="17780" marR="467995">
                        <a:lnSpc>
                          <a:spcPts val="1050"/>
                        </a:lnSpc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condensación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contaminación,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lang="es-ES" sz="5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almacenamiento,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pabellones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deportivos.</a:t>
                      </a:r>
                      <a:endParaRPr sz="5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 marR="75819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templada,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atmosférico de </a:t>
                      </a:r>
                      <a:r>
                        <a:rPr sz="6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</a:t>
                      </a:r>
                      <a:r>
                        <a:rPr lang="es-ES"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(SO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µg/m</a:t>
                      </a:r>
                      <a:r>
                        <a:rPr sz="3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675" spc="-1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),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</a:t>
                      </a:r>
                      <a:r>
                        <a:rPr lang="es-ES"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rurales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 pequeñas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ciudades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secas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 </a:t>
                      </a:r>
                      <a:r>
                        <a:rPr sz="60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frías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lang="es-ES"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entornos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atmosféricos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cortos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períodos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de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desiertos,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subárticas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470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780" marR="325120">
                        <a:lnSpc>
                          <a:spcPts val="1050"/>
                        </a:lnSpc>
                        <a:spcBef>
                          <a:spcPts val="30"/>
                        </a:spcBef>
                      </a:pP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Espacios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una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moderada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condensación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lang="es-ES"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moderada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debido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 </a:t>
                      </a:r>
                      <a:r>
                        <a:rPr sz="5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proceso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de</a:t>
                      </a:r>
                      <a:r>
                        <a:rPr lang="es-ES"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producción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 plantas </a:t>
                      </a:r>
                      <a:r>
                        <a:rPr sz="5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procesadoras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de</a:t>
                      </a:r>
                      <a:r>
                        <a:rPr lang="es-ES"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alimentos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lavanderías,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cervecerías,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lecherías.</a:t>
                      </a:r>
                      <a:endParaRPr sz="5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0690" marR="597535" indent="-108585">
                        <a:lnSpc>
                          <a:spcPts val="1050"/>
                        </a:lnSpc>
                        <a:spcBef>
                          <a:spcPts val="30"/>
                        </a:spcBef>
                        <a:buClr>
                          <a:srgbClr val="3FAC39"/>
                        </a:buClr>
                        <a:buSzPct val="123076"/>
                        <a:buChar char="•"/>
                        <a:tabLst>
                          <a:tab pos="441325" algn="l"/>
                        </a:tabLst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templada,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atmosférico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lang="es-ES"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(SO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: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µ</a:t>
                      </a:r>
                      <a:r>
                        <a:rPr sz="675" spc="-7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g/m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µg/m</a:t>
                      </a:r>
                      <a:r>
                        <a:rPr sz="3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algún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 de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cloruros,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áreas</a:t>
                      </a:r>
                      <a:r>
                        <a:rPr lang="es-ES"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urbanas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áreas costeras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baja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deposición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cloruros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  <a:p>
                      <a:pPr marL="440690" marR="1118870" indent="-108585">
                        <a:lnSpc>
                          <a:spcPts val="1050"/>
                        </a:lnSpc>
                        <a:buClr>
                          <a:srgbClr val="3FAC39"/>
                        </a:buClr>
                        <a:buSzPct val="133333"/>
                        <a:buChar char="•"/>
                        <a:tabLst>
                          <a:tab pos="441325" algn="l"/>
                        </a:tabLst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subtropical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tropical,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atmósfera</a:t>
                      </a:r>
                      <a:r>
                        <a:rPr lang="es-ES" sz="6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contaminación.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0804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780" marR="605790">
                        <a:lnSpc>
                          <a:spcPts val="1050"/>
                        </a:lnSpc>
                        <a:spcBef>
                          <a:spcPts val="30"/>
                        </a:spcBef>
                      </a:pP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Espacios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condensación</a:t>
                      </a:r>
                      <a:r>
                        <a:rPr lang="es-ES"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 </a:t>
                      </a:r>
                      <a:r>
                        <a:rPr sz="60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procesos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producción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 </a:t>
                      </a:r>
                      <a:r>
                        <a:rPr sz="60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plantas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procesamiento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industrial,</a:t>
                      </a:r>
                      <a:endParaRPr sz="600" dirty="0">
                        <a:latin typeface="Microsoft Sans Serif"/>
                        <a:cs typeface="Microsoft Sans Serif"/>
                      </a:endParaRPr>
                    </a:p>
                    <a:p>
                      <a:pPr marL="177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piscinas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0690" marR="598170" indent="-107950">
                        <a:lnSpc>
                          <a:spcPts val="1050"/>
                        </a:lnSpc>
                        <a:spcBef>
                          <a:spcPts val="5"/>
                        </a:spcBef>
                        <a:buClr>
                          <a:srgbClr val="3FAC39"/>
                        </a:buClr>
                        <a:buSzPct val="123076"/>
                        <a:buChar char="•"/>
                        <a:tabLst>
                          <a:tab pos="441325" algn="l"/>
                        </a:tabLst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templada,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 atmosférico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(SO: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µg</a:t>
                      </a:r>
                      <a:r>
                        <a:rPr sz="675" spc="-1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/m3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µg/m3) o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sustancial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cloruros,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áreas</a:t>
                      </a:r>
                      <a:r>
                        <a:rPr lang="es-ES"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urbanas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contaminadas,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industriales,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áreas</a:t>
                      </a:r>
                      <a:r>
                        <a:rPr lang="es-ES"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costeras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 pulverización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agua </a:t>
                      </a:r>
                      <a:r>
                        <a:rPr sz="65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salada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exposición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fuertes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-sales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hielo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subtropical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tropical,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atmósfera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lang="es-ES"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media.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8137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Muy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780" marR="46609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Espacios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condensación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y/o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lang="es-ES"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procesos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producción,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minas,</a:t>
                      </a:r>
                      <a:r>
                        <a:rPr lang="es-ES"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cavernas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fines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industriales,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cobertizos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sin</a:t>
                      </a:r>
                      <a:r>
                        <a:rPr lang="es-ES"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ventilación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en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tropicales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lang="es-ES"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subtropicales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.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 marR="72517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templada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subtropical,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atmosférico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 contaminación 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(SO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:</a:t>
                      </a:r>
                      <a:r>
                        <a:rPr lang="es-ES"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µg/m</a:t>
                      </a:r>
                      <a:r>
                        <a:rPr sz="4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250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1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µg/m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)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y/o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significativo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cloruros,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ejemplo,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industriales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</a:t>
                      </a:r>
                      <a:r>
                        <a:rPr lang="es-ES"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costeras, posiciones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protegidas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lang="es-ES"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costa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2137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7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Extremo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780" marR="392430">
                        <a:lnSpc>
                          <a:spcPts val="1050"/>
                        </a:lnSpc>
                        <a:spcBef>
                          <a:spcPts val="30"/>
                        </a:spcBef>
                      </a:pP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Espacios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condensación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casi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permanente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o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períodos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extensos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exposición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efectos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extrema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y/o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proveniente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procesos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producción, </a:t>
                      </a:r>
                      <a:r>
                        <a:rPr sz="650" spc="4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lang="es-ES"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cobertizos sin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ventilación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</a:t>
                      </a:r>
                      <a:r>
                        <a:rPr lang="es-ES"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tropicales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húmedas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penetración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exterior,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incluidos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cloruros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lang="es-ES"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aire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partículas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estimulan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corrosión.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 marR="621665">
                        <a:lnSpc>
                          <a:spcPts val="1050"/>
                        </a:lnSpc>
                        <a:spcBef>
                          <a:spcPts val="3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subtropical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tropical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(época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muy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elevada),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 atmosférico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50" spc="3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muy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contaminación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de </a:t>
                      </a:r>
                      <a:r>
                        <a:rPr sz="650" spc="-1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</a:t>
                      </a:r>
                      <a:r>
                        <a:rPr sz="675" spc="-150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675" spc="-14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(superior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250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µg/m</a:t>
                      </a:r>
                      <a:r>
                        <a:rPr sz="3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incluidos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factores acompañantes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producción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y/o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fuerte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efecto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cloruros,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lang="es-ES" sz="6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ejemplo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,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industriales extremas,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zonas</a:t>
                      </a:r>
                      <a:r>
                        <a:rPr lang="es-ES"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costeras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y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marinas, contacto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ocasional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niebla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salina</a:t>
                      </a:r>
                      <a:endParaRPr sz="6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2197" y="3360030"/>
            <a:ext cx="240931" cy="24093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870761" y="3359232"/>
            <a:ext cx="216852" cy="237197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292923" y="3412113"/>
            <a:ext cx="247954" cy="136550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9562196" y="3973734"/>
            <a:ext cx="525780" cy="241300"/>
            <a:chOff x="3835290" y="3973734"/>
            <a:chExt cx="525780" cy="24130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35290" y="3973734"/>
              <a:ext cx="240931" cy="24093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19700" y="3988952"/>
              <a:ext cx="241007" cy="210502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292923" y="4025817"/>
            <a:ext cx="247954" cy="136550"/>
          </a:xfrm>
          <a:prstGeom prst="rect">
            <a:avLst/>
          </a:prstGeom>
        </p:spPr>
      </p:pic>
      <p:sp>
        <p:nvSpPr>
          <p:cNvPr id="10" name="object 10"/>
          <p:cNvSpPr/>
          <p:nvPr/>
        </p:nvSpPr>
        <p:spPr>
          <a:xfrm>
            <a:off x="9723593" y="4763883"/>
            <a:ext cx="203200" cy="288290"/>
          </a:xfrm>
          <a:custGeom>
            <a:avLst/>
            <a:gdLst/>
            <a:ahLst/>
            <a:cxnLst/>
            <a:rect l="l" t="t" r="r" b="b"/>
            <a:pathLst>
              <a:path w="203200" h="288289">
                <a:moveTo>
                  <a:pt x="169303" y="44208"/>
                </a:moveTo>
                <a:lnTo>
                  <a:pt x="152031" y="44208"/>
                </a:lnTo>
                <a:lnTo>
                  <a:pt x="151363" y="49733"/>
                </a:lnTo>
                <a:lnTo>
                  <a:pt x="151295" y="53454"/>
                </a:lnTo>
                <a:lnTo>
                  <a:pt x="152590" y="55930"/>
                </a:lnTo>
                <a:lnTo>
                  <a:pt x="154698" y="57543"/>
                </a:lnTo>
                <a:lnTo>
                  <a:pt x="151130" y="57607"/>
                </a:lnTo>
                <a:lnTo>
                  <a:pt x="147967" y="59893"/>
                </a:lnTo>
                <a:lnTo>
                  <a:pt x="121450" y="135458"/>
                </a:lnTo>
                <a:lnTo>
                  <a:pt x="121373" y="138798"/>
                </a:lnTo>
                <a:lnTo>
                  <a:pt x="158559" y="285368"/>
                </a:lnTo>
                <a:lnTo>
                  <a:pt x="163220" y="288150"/>
                </a:lnTo>
                <a:lnTo>
                  <a:pt x="171704" y="286003"/>
                </a:lnTo>
                <a:lnTo>
                  <a:pt x="174282" y="282511"/>
                </a:lnTo>
                <a:lnTo>
                  <a:pt x="174189" y="277266"/>
                </a:lnTo>
                <a:lnTo>
                  <a:pt x="138811" y="137782"/>
                </a:lnTo>
                <a:lnTo>
                  <a:pt x="160972" y="74612"/>
                </a:lnTo>
                <a:lnTo>
                  <a:pt x="198183" y="74218"/>
                </a:lnTo>
                <a:lnTo>
                  <a:pt x="201650" y="71361"/>
                </a:lnTo>
                <a:lnTo>
                  <a:pt x="202565" y="66827"/>
                </a:lnTo>
                <a:lnTo>
                  <a:pt x="202628" y="62331"/>
                </a:lnTo>
                <a:lnTo>
                  <a:pt x="200647" y="59220"/>
                </a:lnTo>
                <a:lnTo>
                  <a:pt x="169151" y="45465"/>
                </a:lnTo>
                <a:lnTo>
                  <a:pt x="169303" y="44208"/>
                </a:lnTo>
                <a:close/>
              </a:path>
              <a:path w="203200" h="288289">
                <a:moveTo>
                  <a:pt x="38506" y="0"/>
                </a:moveTo>
                <a:lnTo>
                  <a:pt x="31381" y="2628"/>
                </a:lnTo>
                <a:lnTo>
                  <a:pt x="29171" y="5867"/>
                </a:lnTo>
                <a:lnTo>
                  <a:pt x="29235" y="10452"/>
                </a:lnTo>
                <a:lnTo>
                  <a:pt x="33477" y="45465"/>
                </a:lnTo>
                <a:lnTo>
                  <a:pt x="1968" y="59220"/>
                </a:lnTo>
                <a:lnTo>
                  <a:pt x="0" y="62331"/>
                </a:lnTo>
                <a:lnTo>
                  <a:pt x="50" y="66827"/>
                </a:lnTo>
                <a:lnTo>
                  <a:pt x="977" y="71361"/>
                </a:lnTo>
                <a:lnTo>
                  <a:pt x="4445" y="74218"/>
                </a:lnTo>
                <a:lnTo>
                  <a:pt x="41656" y="74612"/>
                </a:lnTo>
                <a:lnTo>
                  <a:pt x="63817" y="137782"/>
                </a:lnTo>
                <a:lnTo>
                  <a:pt x="28422" y="277266"/>
                </a:lnTo>
                <a:lnTo>
                  <a:pt x="28346" y="281711"/>
                </a:lnTo>
                <a:lnTo>
                  <a:pt x="29959" y="284594"/>
                </a:lnTo>
                <a:lnTo>
                  <a:pt x="36055" y="288035"/>
                </a:lnTo>
                <a:lnTo>
                  <a:pt x="40271" y="287464"/>
                </a:lnTo>
                <a:lnTo>
                  <a:pt x="77121" y="250380"/>
                </a:lnTo>
                <a:lnTo>
                  <a:pt x="52946" y="250380"/>
                </a:lnTo>
                <a:lnTo>
                  <a:pt x="81254" y="138798"/>
                </a:lnTo>
                <a:lnTo>
                  <a:pt x="54660" y="59893"/>
                </a:lnTo>
                <a:lnTo>
                  <a:pt x="47917" y="57543"/>
                </a:lnTo>
                <a:lnTo>
                  <a:pt x="50025" y="55930"/>
                </a:lnTo>
                <a:lnTo>
                  <a:pt x="51333" y="53454"/>
                </a:lnTo>
                <a:lnTo>
                  <a:pt x="51269" y="49733"/>
                </a:lnTo>
                <a:lnTo>
                  <a:pt x="50596" y="44208"/>
                </a:lnTo>
                <a:lnTo>
                  <a:pt x="169303" y="44208"/>
                </a:lnTo>
                <a:lnTo>
                  <a:pt x="169698" y="40944"/>
                </a:lnTo>
                <a:lnTo>
                  <a:pt x="69024" y="40944"/>
                </a:lnTo>
                <a:lnTo>
                  <a:pt x="42684" y="1371"/>
                </a:lnTo>
                <a:lnTo>
                  <a:pt x="38506" y="0"/>
                </a:lnTo>
                <a:close/>
              </a:path>
              <a:path w="203200" h="288289">
                <a:moveTo>
                  <a:pt x="105460" y="202984"/>
                </a:moveTo>
                <a:lnTo>
                  <a:pt x="100025" y="202996"/>
                </a:lnTo>
                <a:lnTo>
                  <a:pt x="52946" y="250380"/>
                </a:lnTo>
                <a:lnTo>
                  <a:pt x="77121" y="250380"/>
                </a:lnTo>
                <a:lnTo>
                  <a:pt x="112191" y="215087"/>
                </a:lnTo>
                <a:lnTo>
                  <a:pt x="112179" y="209664"/>
                </a:lnTo>
                <a:lnTo>
                  <a:pt x="105460" y="202984"/>
                </a:lnTo>
                <a:close/>
              </a:path>
              <a:path w="203200" h="288289">
                <a:moveTo>
                  <a:pt x="152031" y="44208"/>
                </a:moveTo>
                <a:lnTo>
                  <a:pt x="50596" y="44208"/>
                </a:lnTo>
                <a:lnTo>
                  <a:pt x="58877" y="56654"/>
                </a:lnTo>
                <a:lnTo>
                  <a:pt x="61556" y="58089"/>
                </a:lnTo>
                <a:lnTo>
                  <a:pt x="141071" y="58089"/>
                </a:lnTo>
                <a:lnTo>
                  <a:pt x="143751" y="56654"/>
                </a:lnTo>
                <a:lnTo>
                  <a:pt x="152031" y="44208"/>
                </a:lnTo>
                <a:close/>
              </a:path>
              <a:path w="203200" h="288289">
                <a:moveTo>
                  <a:pt x="164122" y="0"/>
                </a:moveTo>
                <a:lnTo>
                  <a:pt x="159931" y="1371"/>
                </a:lnTo>
                <a:lnTo>
                  <a:pt x="133604" y="40944"/>
                </a:lnTo>
                <a:lnTo>
                  <a:pt x="169698" y="40944"/>
                </a:lnTo>
                <a:lnTo>
                  <a:pt x="173389" y="10452"/>
                </a:lnTo>
                <a:lnTo>
                  <a:pt x="173443" y="5867"/>
                </a:lnTo>
                <a:lnTo>
                  <a:pt x="171246" y="2628"/>
                </a:lnTo>
                <a:lnTo>
                  <a:pt x="164122" y="0"/>
                </a:lnTo>
                <a:close/>
              </a:path>
            </a:pathLst>
          </a:custGeom>
          <a:solidFill>
            <a:srgbClr val="4D555B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1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2296407" y="4802682"/>
            <a:ext cx="241007" cy="210502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717005" y="5809902"/>
            <a:ext cx="216001" cy="223774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12155906" y="5777638"/>
            <a:ext cx="203200" cy="288290"/>
          </a:xfrm>
          <a:custGeom>
            <a:avLst/>
            <a:gdLst/>
            <a:ahLst/>
            <a:cxnLst/>
            <a:rect l="l" t="t" r="r" b="b"/>
            <a:pathLst>
              <a:path w="203200" h="288289">
                <a:moveTo>
                  <a:pt x="169303" y="44208"/>
                </a:moveTo>
                <a:lnTo>
                  <a:pt x="152031" y="44208"/>
                </a:lnTo>
                <a:lnTo>
                  <a:pt x="151363" y="49733"/>
                </a:lnTo>
                <a:lnTo>
                  <a:pt x="151295" y="53454"/>
                </a:lnTo>
                <a:lnTo>
                  <a:pt x="152590" y="55930"/>
                </a:lnTo>
                <a:lnTo>
                  <a:pt x="154698" y="57543"/>
                </a:lnTo>
                <a:lnTo>
                  <a:pt x="151130" y="57607"/>
                </a:lnTo>
                <a:lnTo>
                  <a:pt x="147967" y="59893"/>
                </a:lnTo>
                <a:lnTo>
                  <a:pt x="121450" y="135458"/>
                </a:lnTo>
                <a:lnTo>
                  <a:pt x="121373" y="138798"/>
                </a:lnTo>
                <a:lnTo>
                  <a:pt x="158559" y="285368"/>
                </a:lnTo>
                <a:lnTo>
                  <a:pt x="163220" y="288150"/>
                </a:lnTo>
                <a:lnTo>
                  <a:pt x="171704" y="286003"/>
                </a:lnTo>
                <a:lnTo>
                  <a:pt x="174282" y="282511"/>
                </a:lnTo>
                <a:lnTo>
                  <a:pt x="174189" y="277266"/>
                </a:lnTo>
                <a:lnTo>
                  <a:pt x="138811" y="137782"/>
                </a:lnTo>
                <a:lnTo>
                  <a:pt x="160972" y="74612"/>
                </a:lnTo>
                <a:lnTo>
                  <a:pt x="198183" y="74218"/>
                </a:lnTo>
                <a:lnTo>
                  <a:pt x="201650" y="71361"/>
                </a:lnTo>
                <a:lnTo>
                  <a:pt x="202565" y="66827"/>
                </a:lnTo>
                <a:lnTo>
                  <a:pt x="202628" y="62331"/>
                </a:lnTo>
                <a:lnTo>
                  <a:pt x="200647" y="59220"/>
                </a:lnTo>
                <a:lnTo>
                  <a:pt x="169151" y="45465"/>
                </a:lnTo>
                <a:lnTo>
                  <a:pt x="169303" y="44208"/>
                </a:lnTo>
                <a:close/>
              </a:path>
              <a:path w="203200" h="288289">
                <a:moveTo>
                  <a:pt x="38506" y="0"/>
                </a:moveTo>
                <a:lnTo>
                  <a:pt x="31381" y="2628"/>
                </a:lnTo>
                <a:lnTo>
                  <a:pt x="29171" y="5867"/>
                </a:lnTo>
                <a:lnTo>
                  <a:pt x="29235" y="10452"/>
                </a:lnTo>
                <a:lnTo>
                  <a:pt x="33477" y="45465"/>
                </a:lnTo>
                <a:lnTo>
                  <a:pt x="1968" y="59220"/>
                </a:lnTo>
                <a:lnTo>
                  <a:pt x="0" y="62331"/>
                </a:lnTo>
                <a:lnTo>
                  <a:pt x="50" y="66827"/>
                </a:lnTo>
                <a:lnTo>
                  <a:pt x="977" y="71361"/>
                </a:lnTo>
                <a:lnTo>
                  <a:pt x="4445" y="74218"/>
                </a:lnTo>
                <a:lnTo>
                  <a:pt x="41656" y="74612"/>
                </a:lnTo>
                <a:lnTo>
                  <a:pt x="63817" y="137782"/>
                </a:lnTo>
                <a:lnTo>
                  <a:pt x="28422" y="277266"/>
                </a:lnTo>
                <a:lnTo>
                  <a:pt x="28346" y="281711"/>
                </a:lnTo>
                <a:lnTo>
                  <a:pt x="29959" y="284594"/>
                </a:lnTo>
                <a:lnTo>
                  <a:pt x="36055" y="288035"/>
                </a:lnTo>
                <a:lnTo>
                  <a:pt x="40271" y="287464"/>
                </a:lnTo>
                <a:lnTo>
                  <a:pt x="77121" y="250380"/>
                </a:lnTo>
                <a:lnTo>
                  <a:pt x="52946" y="250380"/>
                </a:lnTo>
                <a:lnTo>
                  <a:pt x="81254" y="138798"/>
                </a:lnTo>
                <a:lnTo>
                  <a:pt x="54660" y="59893"/>
                </a:lnTo>
                <a:lnTo>
                  <a:pt x="47917" y="57543"/>
                </a:lnTo>
                <a:lnTo>
                  <a:pt x="50025" y="55930"/>
                </a:lnTo>
                <a:lnTo>
                  <a:pt x="51333" y="53454"/>
                </a:lnTo>
                <a:lnTo>
                  <a:pt x="51269" y="49733"/>
                </a:lnTo>
                <a:lnTo>
                  <a:pt x="50596" y="44208"/>
                </a:lnTo>
                <a:lnTo>
                  <a:pt x="169303" y="44208"/>
                </a:lnTo>
                <a:lnTo>
                  <a:pt x="169698" y="40944"/>
                </a:lnTo>
                <a:lnTo>
                  <a:pt x="69024" y="40944"/>
                </a:lnTo>
                <a:lnTo>
                  <a:pt x="42684" y="1371"/>
                </a:lnTo>
                <a:lnTo>
                  <a:pt x="38506" y="0"/>
                </a:lnTo>
                <a:close/>
              </a:path>
              <a:path w="203200" h="288289">
                <a:moveTo>
                  <a:pt x="105460" y="202984"/>
                </a:moveTo>
                <a:lnTo>
                  <a:pt x="100025" y="202996"/>
                </a:lnTo>
                <a:lnTo>
                  <a:pt x="52946" y="250380"/>
                </a:lnTo>
                <a:lnTo>
                  <a:pt x="77121" y="250380"/>
                </a:lnTo>
                <a:lnTo>
                  <a:pt x="112191" y="215087"/>
                </a:lnTo>
                <a:lnTo>
                  <a:pt x="112179" y="209664"/>
                </a:lnTo>
                <a:lnTo>
                  <a:pt x="105460" y="202984"/>
                </a:lnTo>
                <a:close/>
              </a:path>
              <a:path w="203200" h="288289">
                <a:moveTo>
                  <a:pt x="152031" y="44208"/>
                </a:moveTo>
                <a:lnTo>
                  <a:pt x="50596" y="44208"/>
                </a:lnTo>
                <a:lnTo>
                  <a:pt x="58877" y="56654"/>
                </a:lnTo>
                <a:lnTo>
                  <a:pt x="61556" y="58089"/>
                </a:lnTo>
                <a:lnTo>
                  <a:pt x="141071" y="58089"/>
                </a:lnTo>
                <a:lnTo>
                  <a:pt x="143751" y="56654"/>
                </a:lnTo>
                <a:lnTo>
                  <a:pt x="152031" y="44208"/>
                </a:lnTo>
                <a:close/>
              </a:path>
              <a:path w="203200" h="288289">
                <a:moveTo>
                  <a:pt x="164122" y="0"/>
                </a:moveTo>
                <a:lnTo>
                  <a:pt x="159931" y="1371"/>
                </a:lnTo>
                <a:lnTo>
                  <a:pt x="133604" y="40944"/>
                </a:lnTo>
                <a:lnTo>
                  <a:pt x="169698" y="40944"/>
                </a:lnTo>
                <a:lnTo>
                  <a:pt x="173389" y="10452"/>
                </a:lnTo>
                <a:lnTo>
                  <a:pt x="173443" y="5867"/>
                </a:lnTo>
                <a:lnTo>
                  <a:pt x="171246" y="2628"/>
                </a:lnTo>
                <a:lnTo>
                  <a:pt x="164122" y="0"/>
                </a:lnTo>
                <a:close/>
              </a:path>
            </a:pathLst>
          </a:custGeom>
          <a:solidFill>
            <a:srgbClr val="4D555B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" name="object 1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2436902" y="5803985"/>
            <a:ext cx="241007" cy="210502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701528" y="6773710"/>
            <a:ext cx="246761" cy="189941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12288751" y="6738315"/>
            <a:ext cx="256540" cy="260985"/>
          </a:xfrm>
          <a:custGeom>
            <a:avLst/>
            <a:gdLst/>
            <a:ahLst/>
            <a:cxnLst/>
            <a:rect l="l" t="t" r="r" b="b"/>
            <a:pathLst>
              <a:path w="256540" h="260984">
                <a:moveTo>
                  <a:pt x="122847" y="0"/>
                </a:moveTo>
                <a:lnTo>
                  <a:pt x="120459" y="0"/>
                </a:lnTo>
                <a:lnTo>
                  <a:pt x="118071" y="0"/>
                </a:lnTo>
                <a:lnTo>
                  <a:pt x="115824" y="1117"/>
                </a:lnTo>
                <a:lnTo>
                  <a:pt x="107903" y="12334"/>
                </a:lnTo>
                <a:lnTo>
                  <a:pt x="95148" y="34334"/>
                </a:lnTo>
                <a:lnTo>
                  <a:pt x="82679" y="64601"/>
                </a:lnTo>
                <a:lnTo>
                  <a:pt x="77063" y="98717"/>
                </a:lnTo>
                <a:lnTo>
                  <a:pt x="77923" y="119332"/>
                </a:lnTo>
                <a:lnTo>
                  <a:pt x="80444" y="137663"/>
                </a:lnTo>
                <a:lnTo>
                  <a:pt x="84543" y="153443"/>
                </a:lnTo>
                <a:lnTo>
                  <a:pt x="90131" y="166408"/>
                </a:lnTo>
                <a:lnTo>
                  <a:pt x="75260" y="166408"/>
                </a:lnTo>
                <a:lnTo>
                  <a:pt x="71843" y="169824"/>
                </a:lnTo>
                <a:lnTo>
                  <a:pt x="71843" y="200164"/>
                </a:lnTo>
                <a:lnTo>
                  <a:pt x="3416" y="200164"/>
                </a:lnTo>
                <a:lnTo>
                  <a:pt x="0" y="203581"/>
                </a:lnTo>
                <a:lnTo>
                  <a:pt x="0" y="257479"/>
                </a:lnTo>
                <a:lnTo>
                  <a:pt x="3416" y="260908"/>
                </a:lnTo>
                <a:lnTo>
                  <a:pt x="219608" y="260908"/>
                </a:lnTo>
                <a:lnTo>
                  <a:pt x="223024" y="257479"/>
                </a:lnTo>
                <a:lnTo>
                  <a:pt x="223024" y="249047"/>
                </a:lnTo>
                <a:lnTo>
                  <a:pt x="219608" y="245630"/>
                </a:lnTo>
                <a:lnTo>
                  <a:pt x="15278" y="245630"/>
                </a:lnTo>
                <a:lnTo>
                  <a:pt x="15278" y="215442"/>
                </a:lnTo>
                <a:lnTo>
                  <a:pt x="83705" y="215442"/>
                </a:lnTo>
                <a:lnTo>
                  <a:pt x="87122" y="212026"/>
                </a:lnTo>
                <a:lnTo>
                  <a:pt x="87122" y="181686"/>
                </a:lnTo>
                <a:lnTo>
                  <a:pt x="109156" y="181686"/>
                </a:lnTo>
                <a:lnTo>
                  <a:pt x="112064" y="179616"/>
                </a:lnTo>
                <a:lnTo>
                  <a:pt x="113525" y="174879"/>
                </a:lnTo>
                <a:lnTo>
                  <a:pt x="113525" y="171729"/>
                </a:lnTo>
                <a:lnTo>
                  <a:pt x="112471" y="169481"/>
                </a:lnTo>
                <a:lnTo>
                  <a:pt x="110566" y="168008"/>
                </a:lnTo>
                <a:lnTo>
                  <a:pt x="102976" y="158290"/>
                </a:lnTo>
                <a:lnTo>
                  <a:pt x="97239" y="142854"/>
                </a:lnTo>
                <a:lnTo>
                  <a:pt x="93608" y="122672"/>
                </a:lnTo>
                <a:lnTo>
                  <a:pt x="92341" y="98717"/>
                </a:lnTo>
                <a:lnTo>
                  <a:pt x="95352" y="76045"/>
                </a:lnTo>
                <a:lnTo>
                  <a:pt x="102714" y="54348"/>
                </a:lnTo>
                <a:lnTo>
                  <a:pt x="111919" y="35439"/>
                </a:lnTo>
                <a:lnTo>
                  <a:pt x="120459" y="21132"/>
                </a:lnTo>
                <a:lnTo>
                  <a:pt x="128999" y="35439"/>
                </a:lnTo>
                <a:lnTo>
                  <a:pt x="138204" y="54348"/>
                </a:lnTo>
                <a:lnTo>
                  <a:pt x="145566" y="76045"/>
                </a:lnTo>
                <a:lnTo>
                  <a:pt x="148577" y="98717"/>
                </a:lnTo>
                <a:lnTo>
                  <a:pt x="147310" y="122672"/>
                </a:lnTo>
                <a:lnTo>
                  <a:pt x="143679" y="142854"/>
                </a:lnTo>
                <a:lnTo>
                  <a:pt x="137942" y="158290"/>
                </a:lnTo>
                <a:lnTo>
                  <a:pt x="130352" y="168008"/>
                </a:lnTo>
                <a:lnTo>
                  <a:pt x="128447" y="169481"/>
                </a:lnTo>
                <a:lnTo>
                  <a:pt x="127393" y="171729"/>
                </a:lnTo>
                <a:lnTo>
                  <a:pt x="127520" y="175704"/>
                </a:lnTo>
                <a:lnTo>
                  <a:pt x="128854" y="179616"/>
                </a:lnTo>
                <a:lnTo>
                  <a:pt x="131762" y="181686"/>
                </a:lnTo>
                <a:lnTo>
                  <a:pt x="155714" y="181686"/>
                </a:lnTo>
                <a:lnTo>
                  <a:pt x="155714" y="212026"/>
                </a:lnTo>
                <a:lnTo>
                  <a:pt x="159131" y="215442"/>
                </a:lnTo>
                <a:lnTo>
                  <a:pt x="241033" y="215442"/>
                </a:lnTo>
                <a:lnTo>
                  <a:pt x="241033" y="257479"/>
                </a:lnTo>
                <a:lnTo>
                  <a:pt x="244449" y="260908"/>
                </a:lnTo>
                <a:lnTo>
                  <a:pt x="252882" y="260908"/>
                </a:lnTo>
                <a:lnTo>
                  <a:pt x="256311" y="257479"/>
                </a:lnTo>
                <a:lnTo>
                  <a:pt x="256311" y="203581"/>
                </a:lnTo>
                <a:lnTo>
                  <a:pt x="252882" y="200164"/>
                </a:lnTo>
                <a:lnTo>
                  <a:pt x="170992" y="200164"/>
                </a:lnTo>
                <a:lnTo>
                  <a:pt x="170992" y="169824"/>
                </a:lnTo>
                <a:lnTo>
                  <a:pt x="167576" y="166408"/>
                </a:lnTo>
                <a:lnTo>
                  <a:pt x="150787" y="166408"/>
                </a:lnTo>
                <a:lnTo>
                  <a:pt x="156375" y="153443"/>
                </a:lnTo>
                <a:lnTo>
                  <a:pt x="160474" y="137663"/>
                </a:lnTo>
                <a:lnTo>
                  <a:pt x="162995" y="119332"/>
                </a:lnTo>
                <a:lnTo>
                  <a:pt x="163855" y="98717"/>
                </a:lnTo>
                <a:lnTo>
                  <a:pt x="158239" y="64601"/>
                </a:lnTo>
                <a:lnTo>
                  <a:pt x="145770" y="34334"/>
                </a:lnTo>
                <a:lnTo>
                  <a:pt x="133015" y="12334"/>
                </a:lnTo>
                <a:lnTo>
                  <a:pt x="125095" y="1117"/>
                </a:lnTo>
                <a:lnTo>
                  <a:pt x="122847" y="0"/>
                </a:lnTo>
                <a:close/>
              </a:path>
            </a:pathLst>
          </a:custGeom>
          <a:solidFill>
            <a:srgbClr val="4D555B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1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700925" y="7814138"/>
            <a:ext cx="247954" cy="136550"/>
          </a:xfrm>
          <a:prstGeom prst="rect">
            <a:avLst/>
          </a:prstGeom>
        </p:spPr>
      </p:pic>
      <p:sp>
        <p:nvSpPr>
          <p:cNvPr id="18" name="object 18"/>
          <p:cNvSpPr/>
          <p:nvPr/>
        </p:nvSpPr>
        <p:spPr>
          <a:xfrm>
            <a:off x="12287977" y="7798784"/>
            <a:ext cx="257810" cy="167640"/>
          </a:xfrm>
          <a:custGeom>
            <a:avLst/>
            <a:gdLst/>
            <a:ahLst/>
            <a:cxnLst/>
            <a:rect l="l" t="t" r="r" b="b"/>
            <a:pathLst>
              <a:path w="257809" h="167640">
                <a:moveTo>
                  <a:pt x="179171" y="100025"/>
                </a:moveTo>
                <a:lnTo>
                  <a:pt x="170903" y="100025"/>
                </a:lnTo>
                <a:lnTo>
                  <a:pt x="167563" y="103378"/>
                </a:lnTo>
                <a:lnTo>
                  <a:pt x="167490" y="107708"/>
                </a:lnTo>
                <a:lnTo>
                  <a:pt x="165034" y="114558"/>
                </a:lnTo>
                <a:lnTo>
                  <a:pt x="158702" y="119511"/>
                </a:lnTo>
                <a:lnTo>
                  <a:pt x="150450" y="122434"/>
                </a:lnTo>
                <a:lnTo>
                  <a:pt x="142163" y="123393"/>
                </a:lnTo>
                <a:lnTo>
                  <a:pt x="6985" y="123393"/>
                </a:lnTo>
                <a:lnTo>
                  <a:pt x="4292" y="125158"/>
                </a:lnTo>
                <a:lnTo>
                  <a:pt x="203" y="134581"/>
                </a:lnTo>
                <a:lnTo>
                  <a:pt x="0" y="141439"/>
                </a:lnTo>
                <a:lnTo>
                  <a:pt x="2540" y="147701"/>
                </a:lnTo>
                <a:lnTo>
                  <a:pt x="25019" y="167436"/>
                </a:lnTo>
                <a:lnTo>
                  <a:pt x="227761" y="167436"/>
                </a:lnTo>
                <a:lnTo>
                  <a:pt x="230390" y="165785"/>
                </a:lnTo>
                <a:lnTo>
                  <a:pt x="236739" y="152476"/>
                </a:lnTo>
                <a:lnTo>
                  <a:pt x="27736" y="152476"/>
                </a:lnTo>
                <a:lnTo>
                  <a:pt x="24523" y="150914"/>
                </a:lnTo>
                <a:lnTo>
                  <a:pt x="18440" y="147154"/>
                </a:lnTo>
                <a:lnTo>
                  <a:pt x="15938" y="140919"/>
                </a:lnTo>
                <a:lnTo>
                  <a:pt x="15722" y="139788"/>
                </a:lnTo>
                <a:lnTo>
                  <a:pt x="15786" y="138353"/>
                </a:lnTo>
                <a:lnTo>
                  <a:pt x="142163" y="138353"/>
                </a:lnTo>
                <a:lnTo>
                  <a:pt x="156721" y="136351"/>
                </a:lnTo>
                <a:lnTo>
                  <a:pt x="169678" y="130444"/>
                </a:lnTo>
                <a:lnTo>
                  <a:pt x="178968" y="120780"/>
                </a:lnTo>
                <a:lnTo>
                  <a:pt x="182469" y="107708"/>
                </a:lnTo>
                <a:lnTo>
                  <a:pt x="182524" y="103378"/>
                </a:lnTo>
                <a:lnTo>
                  <a:pt x="179171" y="100025"/>
                </a:lnTo>
                <a:close/>
              </a:path>
              <a:path w="257809" h="167640">
                <a:moveTo>
                  <a:pt x="165180" y="15151"/>
                </a:moveTo>
                <a:lnTo>
                  <a:pt x="141478" y="15151"/>
                </a:lnTo>
                <a:lnTo>
                  <a:pt x="149313" y="15290"/>
                </a:lnTo>
                <a:lnTo>
                  <a:pt x="156375" y="34734"/>
                </a:lnTo>
                <a:lnTo>
                  <a:pt x="158940" y="36652"/>
                </a:lnTo>
                <a:lnTo>
                  <a:pt x="168313" y="37299"/>
                </a:lnTo>
                <a:lnTo>
                  <a:pt x="200456" y="113830"/>
                </a:lnTo>
                <a:lnTo>
                  <a:pt x="203161" y="115620"/>
                </a:lnTo>
                <a:lnTo>
                  <a:pt x="237744" y="115620"/>
                </a:lnTo>
                <a:lnTo>
                  <a:pt x="220167" y="152476"/>
                </a:lnTo>
                <a:lnTo>
                  <a:pt x="236739" y="152476"/>
                </a:lnTo>
                <a:lnTo>
                  <a:pt x="256349" y="111366"/>
                </a:lnTo>
                <a:lnTo>
                  <a:pt x="257467" y="109054"/>
                </a:lnTo>
                <a:lnTo>
                  <a:pt x="257302" y="106324"/>
                </a:lnTo>
                <a:lnTo>
                  <a:pt x="254558" y="101981"/>
                </a:lnTo>
                <a:lnTo>
                  <a:pt x="252171" y="100660"/>
                </a:lnTo>
                <a:lnTo>
                  <a:pt x="211150" y="100660"/>
                </a:lnTo>
                <a:lnTo>
                  <a:pt x="179222" y="24650"/>
                </a:lnTo>
                <a:lnTo>
                  <a:pt x="176745" y="22885"/>
                </a:lnTo>
                <a:lnTo>
                  <a:pt x="167767" y="22263"/>
                </a:lnTo>
                <a:lnTo>
                  <a:pt x="165180" y="15151"/>
                </a:lnTo>
                <a:close/>
              </a:path>
              <a:path w="257809" h="167640">
                <a:moveTo>
                  <a:pt x="129882" y="0"/>
                </a:moveTo>
                <a:lnTo>
                  <a:pt x="127698" y="1016"/>
                </a:lnTo>
                <a:lnTo>
                  <a:pt x="125145" y="4152"/>
                </a:lnTo>
                <a:lnTo>
                  <a:pt x="124574" y="5816"/>
                </a:lnTo>
                <a:lnTo>
                  <a:pt x="124637" y="8636"/>
                </a:lnTo>
                <a:lnTo>
                  <a:pt x="128193" y="24168"/>
                </a:lnTo>
                <a:lnTo>
                  <a:pt x="125196" y="24168"/>
                </a:lnTo>
                <a:lnTo>
                  <a:pt x="123291" y="24968"/>
                </a:lnTo>
                <a:lnTo>
                  <a:pt x="120484" y="27774"/>
                </a:lnTo>
                <a:lnTo>
                  <a:pt x="119697" y="29679"/>
                </a:lnTo>
                <a:lnTo>
                  <a:pt x="119913" y="85128"/>
                </a:lnTo>
                <a:lnTo>
                  <a:pt x="97713" y="85128"/>
                </a:lnTo>
                <a:lnTo>
                  <a:pt x="60718" y="105244"/>
                </a:lnTo>
                <a:lnTo>
                  <a:pt x="59702" y="111569"/>
                </a:lnTo>
                <a:lnTo>
                  <a:pt x="61048" y="114084"/>
                </a:lnTo>
                <a:lnTo>
                  <a:pt x="67017" y="117538"/>
                </a:lnTo>
                <a:lnTo>
                  <a:pt x="71589" y="116319"/>
                </a:lnTo>
                <a:lnTo>
                  <a:pt x="73660" y="112737"/>
                </a:lnTo>
                <a:lnTo>
                  <a:pt x="78350" y="107503"/>
                </a:lnTo>
                <a:lnTo>
                  <a:pt x="84810" y="103517"/>
                </a:lnTo>
                <a:lnTo>
                  <a:pt x="91708" y="100979"/>
                </a:lnTo>
                <a:lnTo>
                  <a:pt x="97713" y="100088"/>
                </a:lnTo>
                <a:lnTo>
                  <a:pt x="129400" y="100088"/>
                </a:lnTo>
                <a:lnTo>
                  <a:pt x="131318" y="99288"/>
                </a:lnTo>
                <a:lnTo>
                  <a:pt x="134112" y="96481"/>
                </a:lnTo>
                <a:lnTo>
                  <a:pt x="134899" y="94576"/>
                </a:lnTo>
                <a:lnTo>
                  <a:pt x="134696" y="39128"/>
                </a:lnTo>
                <a:lnTo>
                  <a:pt x="139865" y="39128"/>
                </a:lnTo>
                <a:lnTo>
                  <a:pt x="142024" y="38100"/>
                </a:lnTo>
                <a:lnTo>
                  <a:pt x="144500" y="34975"/>
                </a:lnTo>
                <a:lnTo>
                  <a:pt x="145072" y="33337"/>
                </a:lnTo>
                <a:lnTo>
                  <a:pt x="145008" y="30543"/>
                </a:lnTo>
                <a:lnTo>
                  <a:pt x="141478" y="15151"/>
                </a:lnTo>
                <a:lnTo>
                  <a:pt x="165180" y="15151"/>
                </a:lnTo>
                <a:lnTo>
                  <a:pt x="160553" y="2425"/>
                </a:lnTo>
                <a:lnTo>
                  <a:pt x="157810" y="469"/>
                </a:lnTo>
                <a:lnTo>
                  <a:pt x="129882" y="0"/>
                </a:lnTo>
                <a:close/>
              </a:path>
            </a:pathLst>
          </a:custGeom>
          <a:solidFill>
            <a:srgbClr val="4D555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6266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894207" y="453775"/>
            <a:ext cx="1142365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00205" y="1673493"/>
            <a:ext cx="3521710" cy="1094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47040">
              <a:lnSpc>
                <a:spcPct val="134600"/>
              </a:lnSpc>
              <a:spcBef>
                <a:spcPts val="10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letra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adicional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(Ejemplo: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C2H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91440">
              <a:lnSpc>
                <a:spcPct val="125000"/>
              </a:lnSpc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allá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recomienda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inspección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lang="es-ES"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2018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introdujo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extendida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6599"/>
              </a:lnSpc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9223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atmosféricos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típicos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estimación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34507" y="4731525"/>
            <a:ext cx="3780154" cy="294005"/>
          </a:xfrm>
          <a:custGeom>
            <a:avLst/>
            <a:gdLst/>
            <a:ahLst/>
            <a:cxnLst/>
            <a:rect l="l" t="t" r="r" b="b"/>
            <a:pathLst>
              <a:path w="3780154" h="294004">
                <a:moveTo>
                  <a:pt x="3780002" y="0"/>
                </a:moveTo>
                <a:lnTo>
                  <a:pt x="3239998" y="0"/>
                </a:lnTo>
                <a:lnTo>
                  <a:pt x="3239998" y="368"/>
                </a:lnTo>
                <a:lnTo>
                  <a:pt x="0" y="368"/>
                </a:lnTo>
                <a:lnTo>
                  <a:pt x="0" y="146418"/>
                </a:lnTo>
                <a:lnTo>
                  <a:pt x="0" y="293738"/>
                </a:lnTo>
                <a:lnTo>
                  <a:pt x="540004" y="293738"/>
                </a:lnTo>
                <a:lnTo>
                  <a:pt x="540004" y="293954"/>
                </a:lnTo>
                <a:lnTo>
                  <a:pt x="1079995" y="293954"/>
                </a:lnTo>
                <a:lnTo>
                  <a:pt x="1619999" y="293954"/>
                </a:lnTo>
                <a:lnTo>
                  <a:pt x="2159990" y="293954"/>
                </a:lnTo>
                <a:lnTo>
                  <a:pt x="2160003" y="146989"/>
                </a:lnTo>
                <a:lnTo>
                  <a:pt x="1619999" y="146989"/>
                </a:lnTo>
                <a:lnTo>
                  <a:pt x="1080008" y="146989"/>
                </a:lnTo>
                <a:lnTo>
                  <a:pt x="540004" y="146989"/>
                </a:lnTo>
                <a:lnTo>
                  <a:pt x="540004" y="146418"/>
                </a:lnTo>
                <a:lnTo>
                  <a:pt x="3239998" y="146418"/>
                </a:lnTo>
                <a:lnTo>
                  <a:pt x="3239998" y="146989"/>
                </a:lnTo>
                <a:lnTo>
                  <a:pt x="2700007" y="146989"/>
                </a:lnTo>
                <a:lnTo>
                  <a:pt x="2160003" y="146989"/>
                </a:lnTo>
                <a:lnTo>
                  <a:pt x="2160003" y="293954"/>
                </a:lnTo>
                <a:lnTo>
                  <a:pt x="2699994" y="293954"/>
                </a:lnTo>
                <a:lnTo>
                  <a:pt x="3239998" y="293954"/>
                </a:lnTo>
                <a:lnTo>
                  <a:pt x="3780002" y="293954"/>
                </a:lnTo>
                <a:lnTo>
                  <a:pt x="3780002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34506" y="5181842"/>
          <a:ext cx="3778882" cy="8818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750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895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9341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3974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819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5080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5016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267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5016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828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464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667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5016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28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2334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2885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3354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934506" y="6220067"/>
          <a:ext cx="3778249" cy="881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163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895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086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1469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5080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5016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7747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7747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31.1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54,6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75,9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95,9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8934506" y="7258305"/>
          <a:ext cx="3782691" cy="88187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22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41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578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117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95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092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38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34.1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41.3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934506" y="8296542"/>
          <a:ext cx="3778249" cy="8818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163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35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3786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146973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Despreciable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90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90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datos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sobre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corrosión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general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pueden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ser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engañosos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solidFill>
                      <a:srgbClr val="979E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18206" y="453775"/>
            <a:ext cx="1219200" cy="85026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r>
              <a:rPr sz="15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320"/>
              </a:spcBef>
            </a:pPr>
            <a:r>
              <a:rPr sz="1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Galvánico</a:t>
            </a:r>
            <a:endParaRPr sz="13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67406" y="1693269"/>
            <a:ext cx="3831590" cy="29640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 marR="126364">
              <a:lnSpc>
                <a:spcPct val="121200"/>
              </a:lnSpc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1: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deposición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cloruros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zonas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costeras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variables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influyen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transporte tierra adentro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sal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marina, como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dirección del viento,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velocidad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viento,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topografía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local,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islas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costa,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etc.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700" dirty="0">
              <a:latin typeface="Microsoft Sans Serif"/>
              <a:cs typeface="Microsoft Sans Serif"/>
            </a:endParaRPr>
          </a:p>
          <a:p>
            <a:pPr marL="63500" marR="358775">
              <a:lnSpc>
                <a:spcPct val="1111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2: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extremo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cloruros,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típico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salpicaduras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marinas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niebla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salina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intensa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9223.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 marL="63500" marR="352425">
              <a:lnSpc>
                <a:spcPct val="121200"/>
              </a:lnSpc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3: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clasificación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específicas,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industrias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químicas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alcance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9223.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700" dirty="0">
              <a:latin typeface="Microsoft Sans Serif"/>
              <a:cs typeface="Microsoft Sans Serif"/>
            </a:endParaRPr>
          </a:p>
          <a:p>
            <a:pPr marL="63500" marR="30480">
              <a:lnSpc>
                <a:spcPct val="121200"/>
              </a:lnSpc>
              <a:spcBef>
                <a:spcPts val="5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4: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protegidas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lavadas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lluvia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marinos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depositan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acumulan cloruros pueden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experimentar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 de corrosividad más alta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presencia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sales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higroscópicas.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700" dirty="0">
              <a:latin typeface="Microsoft Sans Serif"/>
              <a:cs typeface="Microsoft Sans Serif"/>
            </a:endParaRPr>
          </a:p>
          <a:p>
            <a:pPr marL="63500" marR="102235">
              <a:lnSpc>
                <a:spcPct val="121200"/>
              </a:lnSpc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5: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ISO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11844-1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descripción detallada 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ambientes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 de corrosividad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C1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C2.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clasifican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categorías de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corrosividad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IC1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IC5.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700" dirty="0">
              <a:latin typeface="Microsoft Sans Serif"/>
              <a:cs typeface="Microsoft Sans Serif"/>
            </a:endParaRPr>
          </a:p>
          <a:p>
            <a:pPr marL="167640" marR="628650" indent="-167640">
              <a:lnSpc>
                <a:spcPct val="125000"/>
              </a:lnSpc>
              <a:buClr>
                <a:srgbClr val="3FAC39"/>
              </a:buClr>
              <a:buSzPct val="85714"/>
              <a:buAutoNum type="alphaLcParenBoth"/>
              <a:tabLst>
                <a:tab pos="167640" algn="l"/>
              </a:tabLst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'categoría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CX'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esperada,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recomienda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determinar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corrosividad atmosférica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partir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pérdidas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año.</a:t>
            </a:r>
            <a:endParaRPr sz="700" dirty="0">
              <a:latin typeface="Microsoft Sans Serif"/>
              <a:cs typeface="Microsoft Sans Serif"/>
            </a:endParaRPr>
          </a:p>
          <a:p>
            <a:pPr marL="172720" marR="156210" indent="-172720">
              <a:lnSpc>
                <a:spcPct val="125000"/>
              </a:lnSpc>
              <a:buClr>
                <a:srgbClr val="3FAC39"/>
              </a:buClr>
              <a:buSzPct val="85714"/>
              <a:buAutoNum type="alphaLcParenBoth"/>
              <a:tabLst>
                <a:tab pos="172720" algn="l"/>
              </a:tabLst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concentración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dióxido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azufre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(SO)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0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-22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ebe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menos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año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anual.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62865" marR="640080">
              <a:lnSpc>
                <a:spcPct val="1458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largo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exposición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9224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268340" y="4734557"/>
            <a:ext cx="326390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indent="6350">
              <a:spcBef>
                <a:spcPts val="100"/>
              </a:spcBef>
            </a:pPr>
            <a:r>
              <a:rPr sz="750" b="1" spc="10" dirty="0" err="1">
                <a:solidFill>
                  <a:srgbClr val="FFFFFF"/>
                </a:solidFill>
                <a:latin typeface="Arial"/>
                <a:cs typeface="Arial"/>
              </a:rPr>
              <a:t>Años</a:t>
            </a:r>
            <a:r>
              <a:rPr sz="750" b="1" spc="10" dirty="0">
                <a:solidFill>
                  <a:srgbClr val="FFFFFF"/>
                </a:solidFill>
                <a:latin typeface="Arial"/>
                <a:cs typeface="Arial"/>
              </a:rPr>
              <a:t>)/</a:t>
            </a:r>
            <a:r>
              <a:rPr lang="es-ES" sz="75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-15" dirty="0" err="1">
                <a:solidFill>
                  <a:srgbClr val="FFFFFF"/>
                </a:solidFill>
                <a:latin typeface="Arial"/>
                <a:cs typeface="Arial"/>
              </a:rPr>
              <a:t>Clases</a:t>
            </a:r>
            <a:endParaRPr sz="750" dirty="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970507" y="4723772"/>
            <a:ext cx="1123315" cy="285334"/>
          </a:xfrm>
          <a:prstGeom prst="rect">
            <a:avLst/>
          </a:prstGeom>
        </p:spPr>
        <p:txBody>
          <a:bodyPr vert="horz" wrap="square" lIns="0" tIns="36194" rIns="0" bIns="0" rtlCol="0">
            <a:spAutoFit/>
          </a:bodyPr>
          <a:lstStyle/>
          <a:p>
            <a:pPr>
              <a:spcBef>
                <a:spcPts val="284"/>
              </a:spcBef>
            </a:pPr>
            <a:r>
              <a:rPr sz="650" b="1" dirty="0">
                <a:solidFill>
                  <a:srgbClr val="FFFFFF"/>
                </a:solidFill>
                <a:latin typeface="Arial"/>
                <a:cs typeface="Arial"/>
              </a:rPr>
              <a:t>ISO</a:t>
            </a:r>
            <a:r>
              <a:rPr sz="6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FFFFFF"/>
                </a:solidFill>
                <a:latin typeface="Arial"/>
                <a:cs typeface="Arial"/>
              </a:rPr>
              <a:t>9224</a:t>
            </a:r>
            <a:r>
              <a:rPr sz="6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5" dirty="0">
                <a:solidFill>
                  <a:srgbClr val="FFFFFF"/>
                </a:solidFill>
                <a:latin typeface="Arial"/>
                <a:cs typeface="Arial"/>
              </a:rPr>
              <a:t>Corrosividad</a:t>
            </a:r>
            <a:r>
              <a:rPr sz="6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(μm)</a:t>
            </a:r>
            <a:endParaRPr sz="650">
              <a:latin typeface="Arial"/>
              <a:cs typeface="Arial"/>
            </a:endParaRPr>
          </a:p>
          <a:p>
            <a:pPr>
              <a:spcBef>
                <a:spcPts val="225"/>
              </a:spcBef>
              <a:tabLst>
                <a:tab pos="503555" algn="l"/>
                <a:tab pos="1043940" algn="l"/>
              </a:tabLst>
            </a:pP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1	2	5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554552" y="4875223"/>
            <a:ext cx="12953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094556" y="4875223"/>
            <a:ext cx="12953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15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634560" y="4875223"/>
            <a:ext cx="12953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20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21806" y="5044239"/>
            <a:ext cx="6356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Acero</a:t>
            </a:r>
            <a:r>
              <a:rPr sz="70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carbono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21807" y="6057071"/>
            <a:ext cx="246379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Zinc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21807" y="7101654"/>
            <a:ext cx="3308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Cobre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21807" y="8139887"/>
            <a:ext cx="47815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Aluminio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105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284905" y="2224799"/>
          <a:ext cx="6424294" cy="40826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975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5755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121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416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5057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5122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05219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001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</a:tblGrid>
              <a:tr h="261284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Corrosividad/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1403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Durabilidad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Proteccion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159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espesor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recubrimiento</a:t>
                      </a:r>
                      <a:r>
                        <a:rPr sz="4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µm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T="152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4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N°</a:t>
                      </a:r>
                      <a:r>
                        <a:rPr sz="4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4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recubrimiento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T="533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ISO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62701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(agua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condensación)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1524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25095">
                        <a:lnSpc>
                          <a:spcPct val="100000"/>
                        </a:lnSpc>
                      </a:pP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sz="4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ISO</a:t>
                      </a:r>
                      <a:r>
                        <a:rPr sz="4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9227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12509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(spray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sal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neutro)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98425">
                        <a:lnSpc>
                          <a:spcPct val="100000"/>
                        </a:lnSpc>
                      </a:pPr>
                      <a:r>
                        <a:rPr sz="4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Envejecimiento</a:t>
                      </a:r>
                      <a:r>
                        <a:rPr sz="4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cíclico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98425">
                        <a:lnSpc>
                          <a:spcPct val="100000"/>
                        </a:lnSpc>
                      </a:pPr>
                      <a:r>
                        <a:rPr sz="3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prueba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C1,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Bajo/Alto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Acero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60-80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284905" y="2615730"/>
          <a:ext cx="6422388" cy="6052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100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1853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580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293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4897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426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03632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7945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2672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16431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/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Altura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media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Acero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carbono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120-160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02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Pregalvanizado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2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60-80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Pregalvanizado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2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140-180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alta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Pregalvanizado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2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200-260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20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979EA5"/>
                      </a:solidFill>
                      <a:prstDash val="solid"/>
                    </a:lnT>
                    <a:lnB w="3175">
                      <a:solidFill>
                        <a:srgbClr val="979EA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9140510" y="7834759"/>
            <a:ext cx="2529205" cy="1257935"/>
            <a:chOff x="3413603" y="7834758"/>
            <a:chExt cx="2529205" cy="1257935"/>
          </a:xfrm>
        </p:grpSpPr>
        <p:sp>
          <p:nvSpPr>
            <p:cNvPr id="5" name="object 5"/>
            <p:cNvSpPr/>
            <p:nvPr/>
          </p:nvSpPr>
          <p:spPr>
            <a:xfrm>
              <a:off x="3418268" y="7943811"/>
              <a:ext cx="1535430" cy="1148080"/>
            </a:xfrm>
            <a:custGeom>
              <a:avLst/>
              <a:gdLst/>
              <a:ahLst/>
              <a:cxnLst/>
              <a:rect l="l" t="t" r="r" b="b"/>
              <a:pathLst>
                <a:path w="1535429" h="1148079">
                  <a:moveTo>
                    <a:pt x="1535366" y="0"/>
                  </a:moveTo>
                  <a:lnTo>
                    <a:pt x="0" y="0"/>
                  </a:lnTo>
                  <a:lnTo>
                    <a:pt x="0" y="1147673"/>
                  </a:lnTo>
                  <a:lnTo>
                    <a:pt x="1535366" y="1147673"/>
                  </a:lnTo>
                  <a:lnTo>
                    <a:pt x="1535366" y="0"/>
                  </a:lnTo>
                  <a:close/>
                </a:path>
              </a:pathLst>
            </a:custGeom>
            <a:solidFill>
              <a:srgbClr val="96C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953634" y="7943811"/>
              <a:ext cx="318770" cy="1148080"/>
            </a:xfrm>
            <a:custGeom>
              <a:avLst/>
              <a:gdLst/>
              <a:ahLst/>
              <a:cxnLst/>
              <a:rect l="l" t="t" r="r" b="b"/>
              <a:pathLst>
                <a:path w="318770" h="1148079">
                  <a:moveTo>
                    <a:pt x="318211" y="0"/>
                  </a:moveTo>
                  <a:lnTo>
                    <a:pt x="0" y="0"/>
                  </a:lnTo>
                  <a:lnTo>
                    <a:pt x="0" y="1147673"/>
                  </a:lnTo>
                  <a:lnTo>
                    <a:pt x="318211" y="1147673"/>
                  </a:lnTo>
                  <a:lnTo>
                    <a:pt x="318211" y="0"/>
                  </a:lnTo>
                  <a:close/>
                </a:path>
              </a:pathLst>
            </a:custGeom>
            <a:solidFill>
              <a:srgbClr val="B8D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271846" y="7943811"/>
              <a:ext cx="431165" cy="1148080"/>
            </a:xfrm>
            <a:custGeom>
              <a:avLst/>
              <a:gdLst/>
              <a:ahLst/>
              <a:cxnLst/>
              <a:rect l="l" t="t" r="r" b="b"/>
              <a:pathLst>
                <a:path w="431164" h="1148079">
                  <a:moveTo>
                    <a:pt x="430682" y="0"/>
                  </a:moveTo>
                  <a:lnTo>
                    <a:pt x="0" y="0"/>
                  </a:lnTo>
                  <a:lnTo>
                    <a:pt x="0" y="1147673"/>
                  </a:lnTo>
                  <a:lnTo>
                    <a:pt x="430682" y="1147673"/>
                  </a:lnTo>
                  <a:lnTo>
                    <a:pt x="430682" y="0"/>
                  </a:lnTo>
                  <a:close/>
                </a:path>
              </a:pathLst>
            </a:custGeom>
            <a:solidFill>
              <a:srgbClr val="DAE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702528" y="7943811"/>
              <a:ext cx="240029" cy="1148080"/>
            </a:xfrm>
            <a:custGeom>
              <a:avLst/>
              <a:gdLst/>
              <a:ahLst/>
              <a:cxnLst/>
              <a:rect l="l" t="t" r="r" b="b"/>
              <a:pathLst>
                <a:path w="240029" h="1148079">
                  <a:moveTo>
                    <a:pt x="239750" y="0"/>
                  </a:moveTo>
                  <a:lnTo>
                    <a:pt x="0" y="0"/>
                  </a:lnTo>
                  <a:lnTo>
                    <a:pt x="0" y="1147673"/>
                  </a:lnTo>
                  <a:lnTo>
                    <a:pt x="239750" y="1147673"/>
                  </a:lnTo>
                  <a:lnTo>
                    <a:pt x="239750" y="0"/>
                  </a:lnTo>
                  <a:close/>
                </a:path>
              </a:pathLst>
            </a:custGeom>
            <a:solidFill>
              <a:srgbClr val="EBF5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418264" y="7943808"/>
              <a:ext cx="2471420" cy="344170"/>
            </a:xfrm>
            <a:custGeom>
              <a:avLst/>
              <a:gdLst/>
              <a:ahLst/>
              <a:cxnLst/>
              <a:rect l="l" t="t" r="r" b="b"/>
              <a:pathLst>
                <a:path w="2471420" h="344170">
                  <a:moveTo>
                    <a:pt x="0" y="0"/>
                  </a:moveTo>
                  <a:lnTo>
                    <a:pt x="2457361" y="0"/>
                  </a:lnTo>
                </a:path>
                <a:path w="2471420" h="344170">
                  <a:moveTo>
                    <a:pt x="0" y="114668"/>
                  </a:moveTo>
                  <a:lnTo>
                    <a:pt x="2470810" y="114668"/>
                  </a:lnTo>
                </a:path>
                <a:path w="2471420" h="344170">
                  <a:moveTo>
                    <a:pt x="0" y="229336"/>
                  </a:moveTo>
                  <a:lnTo>
                    <a:pt x="2470810" y="229336"/>
                  </a:lnTo>
                </a:path>
                <a:path w="2471420" h="344170">
                  <a:moveTo>
                    <a:pt x="0" y="343992"/>
                  </a:moveTo>
                  <a:lnTo>
                    <a:pt x="2470810" y="343992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418264" y="8402468"/>
              <a:ext cx="2471420" cy="229870"/>
            </a:xfrm>
            <a:custGeom>
              <a:avLst/>
              <a:gdLst/>
              <a:ahLst/>
              <a:cxnLst/>
              <a:rect l="l" t="t" r="r" b="b"/>
              <a:pathLst>
                <a:path w="2471420" h="229870">
                  <a:moveTo>
                    <a:pt x="0" y="0"/>
                  </a:moveTo>
                  <a:lnTo>
                    <a:pt x="703190" y="0"/>
                  </a:lnTo>
                </a:path>
                <a:path w="2471420" h="229870">
                  <a:moveTo>
                    <a:pt x="828196" y="0"/>
                  </a:moveTo>
                  <a:lnTo>
                    <a:pt x="1634874" y="0"/>
                  </a:lnTo>
                </a:path>
                <a:path w="2471420" h="229870">
                  <a:moveTo>
                    <a:pt x="1759880" y="0"/>
                  </a:moveTo>
                  <a:lnTo>
                    <a:pt x="2011188" y="0"/>
                  </a:lnTo>
                </a:path>
                <a:path w="2471420" h="229870">
                  <a:moveTo>
                    <a:pt x="2136194" y="0"/>
                  </a:moveTo>
                  <a:lnTo>
                    <a:pt x="2328485" y="0"/>
                  </a:lnTo>
                </a:path>
                <a:path w="2471420" h="229870">
                  <a:moveTo>
                    <a:pt x="2453491" y="0"/>
                  </a:moveTo>
                  <a:lnTo>
                    <a:pt x="2470810" y="0"/>
                  </a:lnTo>
                </a:path>
                <a:path w="2471420" h="229870">
                  <a:moveTo>
                    <a:pt x="0" y="114668"/>
                  </a:moveTo>
                  <a:lnTo>
                    <a:pt x="703190" y="114668"/>
                  </a:lnTo>
                </a:path>
                <a:path w="2471420" h="229870">
                  <a:moveTo>
                    <a:pt x="828196" y="114668"/>
                  </a:moveTo>
                  <a:lnTo>
                    <a:pt x="1634874" y="114668"/>
                  </a:lnTo>
                </a:path>
                <a:path w="2471420" h="229870">
                  <a:moveTo>
                    <a:pt x="1759880" y="114668"/>
                  </a:moveTo>
                  <a:lnTo>
                    <a:pt x="2011188" y="114668"/>
                  </a:lnTo>
                </a:path>
                <a:path w="2471420" h="229870">
                  <a:moveTo>
                    <a:pt x="2136194" y="114668"/>
                  </a:moveTo>
                  <a:lnTo>
                    <a:pt x="2328485" y="114668"/>
                  </a:lnTo>
                </a:path>
                <a:path w="2471420" h="229870">
                  <a:moveTo>
                    <a:pt x="2453491" y="114668"/>
                  </a:moveTo>
                  <a:lnTo>
                    <a:pt x="2470810" y="114668"/>
                  </a:lnTo>
                </a:path>
                <a:path w="2471420" h="229870">
                  <a:moveTo>
                    <a:pt x="0" y="229336"/>
                  </a:moveTo>
                  <a:lnTo>
                    <a:pt x="703190" y="229336"/>
                  </a:lnTo>
                </a:path>
                <a:path w="2471420" h="229870">
                  <a:moveTo>
                    <a:pt x="828196" y="229336"/>
                  </a:moveTo>
                  <a:lnTo>
                    <a:pt x="1634874" y="229336"/>
                  </a:lnTo>
                </a:path>
                <a:path w="2471420" h="229870">
                  <a:moveTo>
                    <a:pt x="1759880" y="229336"/>
                  </a:moveTo>
                  <a:lnTo>
                    <a:pt x="2011188" y="229336"/>
                  </a:lnTo>
                </a:path>
                <a:path w="2471420" h="229870">
                  <a:moveTo>
                    <a:pt x="2136194" y="229336"/>
                  </a:moveTo>
                  <a:lnTo>
                    <a:pt x="2328485" y="229336"/>
                  </a:lnTo>
                </a:path>
                <a:path w="2471420" h="229870">
                  <a:moveTo>
                    <a:pt x="2453491" y="229336"/>
                  </a:moveTo>
                  <a:lnTo>
                    <a:pt x="2470810" y="229336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418264" y="8746473"/>
              <a:ext cx="2471420" cy="229870"/>
            </a:xfrm>
            <a:custGeom>
              <a:avLst/>
              <a:gdLst/>
              <a:ahLst/>
              <a:cxnLst/>
              <a:rect l="l" t="t" r="r" b="b"/>
              <a:pathLst>
                <a:path w="2471420" h="229870">
                  <a:moveTo>
                    <a:pt x="0" y="0"/>
                  </a:moveTo>
                  <a:lnTo>
                    <a:pt x="2470810" y="0"/>
                  </a:lnTo>
                </a:path>
                <a:path w="2471420" h="229870">
                  <a:moveTo>
                    <a:pt x="0" y="114655"/>
                  </a:moveTo>
                  <a:lnTo>
                    <a:pt x="2470810" y="114655"/>
                  </a:lnTo>
                </a:path>
                <a:path w="2471420" h="229870">
                  <a:moveTo>
                    <a:pt x="0" y="229323"/>
                  </a:moveTo>
                  <a:lnTo>
                    <a:pt x="2470810" y="229323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752722" y="7943808"/>
              <a:ext cx="109220" cy="1146810"/>
            </a:xfrm>
            <a:custGeom>
              <a:avLst/>
              <a:gdLst/>
              <a:ahLst/>
              <a:cxnLst/>
              <a:rect l="l" t="t" r="r" b="b"/>
              <a:pathLst>
                <a:path w="109220" h="1146809">
                  <a:moveTo>
                    <a:pt x="108635" y="772151"/>
                  </a:moveTo>
                  <a:lnTo>
                    <a:pt x="108635" y="1146657"/>
                  </a:lnTo>
                </a:path>
                <a:path w="109220" h="1146809">
                  <a:moveTo>
                    <a:pt x="108635" y="0"/>
                  </a:moveTo>
                  <a:lnTo>
                    <a:pt x="108635" y="402974"/>
                  </a:lnTo>
                </a:path>
                <a:path w="109220" h="1146809">
                  <a:moveTo>
                    <a:pt x="76809" y="772151"/>
                  </a:moveTo>
                  <a:lnTo>
                    <a:pt x="76809" y="1146657"/>
                  </a:lnTo>
                </a:path>
                <a:path w="109220" h="1146809">
                  <a:moveTo>
                    <a:pt x="76809" y="0"/>
                  </a:moveTo>
                  <a:lnTo>
                    <a:pt x="76809" y="402974"/>
                  </a:lnTo>
                </a:path>
                <a:path w="109220" h="1146809">
                  <a:moveTo>
                    <a:pt x="41147" y="772151"/>
                  </a:moveTo>
                  <a:lnTo>
                    <a:pt x="41147" y="1146657"/>
                  </a:lnTo>
                </a:path>
                <a:path w="109220" h="1146809">
                  <a:moveTo>
                    <a:pt x="41147" y="0"/>
                  </a:moveTo>
                  <a:lnTo>
                    <a:pt x="41147" y="402974"/>
                  </a:lnTo>
                </a:path>
                <a:path w="109220" h="1146809">
                  <a:moveTo>
                    <a:pt x="0" y="772151"/>
                  </a:moveTo>
                  <a:lnTo>
                    <a:pt x="0" y="1146657"/>
                  </a:lnTo>
                </a:path>
                <a:path w="109220" h="1146809">
                  <a:moveTo>
                    <a:pt x="0" y="0"/>
                  </a:moveTo>
                  <a:lnTo>
                    <a:pt x="0" y="402974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567836" y="7943808"/>
              <a:ext cx="137160" cy="1146810"/>
            </a:xfrm>
            <a:custGeom>
              <a:avLst/>
              <a:gdLst/>
              <a:ahLst/>
              <a:cxnLst/>
              <a:rect l="l" t="t" r="r" b="b"/>
              <a:pathLst>
                <a:path w="137160" h="1146809">
                  <a:moveTo>
                    <a:pt x="136613" y="0"/>
                  </a:moveTo>
                  <a:lnTo>
                    <a:pt x="136613" y="1146657"/>
                  </a:lnTo>
                </a:path>
                <a:path w="137160" h="1146809">
                  <a:moveTo>
                    <a:pt x="76809" y="0"/>
                  </a:moveTo>
                  <a:lnTo>
                    <a:pt x="76809" y="1146657"/>
                  </a:lnTo>
                </a:path>
                <a:path w="137160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459758" y="7943808"/>
              <a:ext cx="0" cy="1146810"/>
            </a:xfrm>
            <a:custGeom>
              <a:avLst/>
              <a:gdLst/>
              <a:ahLst/>
              <a:cxnLst/>
              <a:rect l="l" t="t" r="r" b="b"/>
              <a:pathLst>
                <a:path h="1146809">
                  <a:moveTo>
                    <a:pt x="0" y="772151"/>
                  </a:moveTo>
                  <a:lnTo>
                    <a:pt x="0" y="1146657"/>
                  </a:lnTo>
                </a:path>
                <a:path h="1146809">
                  <a:moveTo>
                    <a:pt x="0" y="0"/>
                  </a:moveTo>
                  <a:lnTo>
                    <a:pt x="0" y="402974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179952" y="7943808"/>
              <a:ext cx="67310" cy="1146810"/>
            </a:xfrm>
            <a:custGeom>
              <a:avLst/>
              <a:gdLst/>
              <a:ahLst/>
              <a:cxnLst/>
              <a:rect l="l" t="t" r="r" b="b"/>
              <a:pathLst>
                <a:path w="67310" h="1146809">
                  <a:moveTo>
                    <a:pt x="66928" y="0"/>
                  </a:moveTo>
                  <a:lnTo>
                    <a:pt x="66928" y="1146657"/>
                  </a:lnTo>
                </a:path>
                <a:path w="67310" h="1146809">
                  <a:moveTo>
                    <a:pt x="35661" y="0"/>
                  </a:moveTo>
                  <a:lnTo>
                    <a:pt x="35661" y="1146657"/>
                  </a:lnTo>
                </a:path>
                <a:path w="67310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089973" y="7943808"/>
              <a:ext cx="48895" cy="1146810"/>
            </a:xfrm>
            <a:custGeom>
              <a:avLst/>
              <a:gdLst/>
              <a:ahLst/>
              <a:cxnLst/>
              <a:rect l="l" t="t" r="r" b="b"/>
              <a:pathLst>
                <a:path w="48895" h="1146809">
                  <a:moveTo>
                    <a:pt x="48831" y="772151"/>
                  </a:moveTo>
                  <a:lnTo>
                    <a:pt x="48831" y="1146657"/>
                  </a:lnTo>
                </a:path>
                <a:path w="48895" h="1146809">
                  <a:moveTo>
                    <a:pt x="48831" y="0"/>
                  </a:moveTo>
                  <a:lnTo>
                    <a:pt x="48831" y="402974"/>
                  </a:lnTo>
                </a:path>
                <a:path w="48895" h="1146809">
                  <a:moveTo>
                    <a:pt x="0" y="772151"/>
                  </a:moveTo>
                  <a:lnTo>
                    <a:pt x="0" y="1146657"/>
                  </a:lnTo>
                </a:path>
                <a:path w="48895" h="1146809">
                  <a:moveTo>
                    <a:pt x="0" y="0"/>
                  </a:moveTo>
                  <a:lnTo>
                    <a:pt x="0" y="402974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39428" y="7943808"/>
              <a:ext cx="690880" cy="1146810"/>
            </a:xfrm>
            <a:custGeom>
              <a:avLst/>
              <a:gdLst/>
              <a:ahLst/>
              <a:cxnLst/>
              <a:rect l="l" t="t" r="r" b="b"/>
              <a:pathLst>
                <a:path w="690879" h="1146809">
                  <a:moveTo>
                    <a:pt x="690740" y="0"/>
                  </a:moveTo>
                  <a:lnTo>
                    <a:pt x="690740" y="1146657"/>
                  </a:lnTo>
                </a:path>
                <a:path w="690879" h="1146809">
                  <a:moveTo>
                    <a:pt x="614476" y="0"/>
                  </a:moveTo>
                  <a:lnTo>
                    <a:pt x="614476" y="1146657"/>
                  </a:lnTo>
                </a:path>
                <a:path w="690879" h="1146809">
                  <a:moveTo>
                    <a:pt x="505853" y="0"/>
                  </a:moveTo>
                  <a:lnTo>
                    <a:pt x="505853" y="1146657"/>
                  </a:lnTo>
                </a:path>
                <a:path w="690879" h="1146809">
                  <a:moveTo>
                    <a:pt x="292976" y="0"/>
                  </a:moveTo>
                  <a:lnTo>
                    <a:pt x="292976" y="1146657"/>
                  </a:lnTo>
                </a:path>
                <a:path w="690879" h="1146809">
                  <a:moveTo>
                    <a:pt x="261708" y="0"/>
                  </a:moveTo>
                  <a:lnTo>
                    <a:pt x="261708" y="1146657"/>
                  </a:lnTo>
                </a:path>
                <a:path w="690879" h="1146809">
                  <a:moveTo>
                    <a:pt x="226047" y="0"/>
                  </a:moveTo>
                  <a:lnTo>
                    <a:pt x="226047" y="1146657"/>
                  </a:lnTo>
                </a:path>
                <a:path w="690879" h="1146809">
                  <a:moveTo>
                    <a:pt x="184899" y="0"/>
                  </a:moveTo>
                  <a:lnTo>
                    <a:pt x="184899" y="1146657"/>
                  </a:lnTo>
                </a:path>
                <a:path w="690879" h="1146809">
                  <a:moveTo>
                    <a:pt x="136067" y="0"/>
                  </a:moveTo>
                  <a:lnTo>
                    <a:pt x="136067" y="1146657"/>
                  </a:lnTo>
                </a:path>
                <a:path w="690879" h="1146809">
                  <a:moveTo>
                    <a:pt x="76809" y="0"/>
                  </a:moveTo>
                  <a:lnTo>
                    <a:pt x="76809" y="1146657"/>
                  </a:lnTo>
                </a:path>
                <a:path w="690879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231351" y="7943808"/>
              <a:ext cx="0" cy="1146810"/>
            </a:xfrm>
            <a:custGeom>
              <a:avLst/>
              <a:gdLst/>
              <a:ahLst/>
              <a:cxnLst/>
              <a:rect l="l" t="t" r="r" b="b"/>
              <a:pathLst>
                <a:path h="1146809">
                  <a:moveTo>
                    <a:pt x="0" y="772151"/>
                  </a:moveTo>
                  <a:lnTo>
                    <a:pt x="0" y="1146657"/>
                  </a:lnTo>
                </a:path>
                <a:path h="1146809">
                  <a:moveTo>
                    <a:pt x="0" y="0"/>
                  </a:moveTo>
                  <a:lnTo>
                    <a:pt x="0" y="402974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16874" y="7943808"/>
              <a:ext cx="401320" cy="1146810"/>
            </a:xfrm>
            <a:custGeom>
              <a:avLst/>
              <a:gdLst/>
              <a:ahLst/>
              <a:cxnLst/>
              <a:rect l="l" t="t" r="r" b="b"/>
              <a:pathLst>
                <a:path w="401320" h="1146809">
                  <a:moveTo>
                    <a:pt x="401053" y="0"/>
                  </a:moveTo>
                  <a:lnTo>
                    <a:pt x="401053" y="1146657"/>
                  </a:lnTo>
                </a:path>
                <a:path w="401320" h="1146809">
                  <a:moveTo>
                    <a:pt x="369785" y="0"/>
                  </a:moveTo>
                  <a:lnTo>
                    <a:pt x="369785" y="1146657"/>
                  </a:lnTo>
                </a:path>
                <a:path w="401320" h="1146809">
                  <a:moveTo>
                    <a:pt x="334124" y="0"/>
                  </a:moveTo>
                  <a:lnTo>
                    <a:pt x="334124" y="1146657"/>
                  </a:lnTo>
                </a:path>
                <a:path w="401320" h="1146809">
                  <a:moveTo>
                    <a:pt x="292976" y="0"/>
                  </a:moveTo>
                  <a:lnTo>
                    <a:pt x="292976" y="1146657"/>
                  </a:lnTo>
                </a:path>
                <a:path w="401320" h="1146809">
                  <a:moveTo>
                    <a:pt x="244144" y="0"/>
                  </a:moveTo>
                  <a:lnTo>
                    <a:pt x="244144" y="1146657"/>
                  </a:lnTo>
                </a:path>
                <a:path w="401320" h="1146809">
                  <a:moveTo>
                    <a:pt x="184886" y="0"/>
                  </a:moveTo>
                  <a:lnTo>
                    <a:pt x="184886" y="1146657"/>
                  </a:lnTo>
                </a:path>
                <a:path w="401320" h="1146809">
                  <a:moveTo>
                    <a:pt x="108076" y="0"/>
                  </a:moveTo>
                  <a:lnTo>
                    <a:pt x="108076" y="1146657"/>
                  </a:lnTo>
                </a:path>
                <a:path w="401320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18256" y="7943808"/>
              <a:ext cx="2471420" cy="1146810"/>
            </a:xfrm>
            <a:custGeom>
              <a:avLst/>
              <a:gdLst/>
              <a:ahLst/>
              <a:cxnLst/>
              <a:rect l="l" t="t" r="r" b="b"/>
              <a:pathLst>
                <a:path w="2471420" h="1146809">
                  <a:moveTo>
                    <a:pt x="2470810" y="0"/>
                  </a:moveTo>
                  <a:lnTo>
                    <a:pt x="2470810" y="1146657"/>
                  </a:lnTo>
                </a:path>
                <a:path w="2471420" h="1146809">
                  <a:moveTo>
                    <a:pt x="1842884" y="0"/>
                  </a:moveTo>
                  <a:lnTo>
                    <a:pt x="1842884" y="1146657"/>
                  </a:lnTo>
                </a:path>
                <a:path w="2471420" h="1146809">
                  <a:moveTo>
                    <a:pt x="614476" y="0"/>
                  </a:moveTo>
                  <a:lnTo>
                    <a:pt x="614476" y="1146657"/>
                  </a:lnTo>
                </a:path>
                <a:path w="2471420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660385" y="7943806"/>
              <a:ext cx="0" cy="1146810"/>
            </a:xfrm>
            <a:custGeom>
              <a:avLst/>
              <a:gdLst/>
              <a:ahLst/>
              <a:cxnLst/>
              <a:rect l="l" t="t" r="r" b="b"/>
              <a:pathLst>
                <a:path h="1146809">
                  <a:moveTo>
                    <a:pt x="0" y="1146657"/>
                  </a:moveTo>
                  <a:lnTo>
                    <a:pt x="0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18264" y="9090464"/>
              <a:ext cx="2457450" cy="0"/>
            </a:xfrm>
            <a:custGeom>
              <a:avLst/>
              <a:gdLst/>
              <a:ahLst/>
              <a:cxnLst/>
              <a:rect l="l" t="t" r="r" b="b"/>
              <a:pathLst>
                <a:path w="2457450">
                  <a:moveTo>
                    <a:pt x="0" y="0"/>
                  </a:moveTo>
                  <a:lnTo>
                    <a:pt x="2457361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21454" y="8346795"/>
              <a:ext cx="1750695" cy="369570"/>
            </a:xfrm>
            <a:custGeom>
              <a:avLst/>
              <a:gdLst/>
              <a:ahLst/>
              <a:cxnLst/>
              <a:rect l="l" t="t" r="r" b="b"/>
              <a:pathLst>
                <a:path w="1750695" h="369570">
                  <a:moveTo>
                    <a:pt x="125006" y="0"/>
                  </a:moveTo>
                  <a:lnTo>
                    <a:pt x="0" y="0"/>
                  </a:lnTo>
                  <a:lnTo>
                    <a:pt x="0" y="369163"/>
                  </a:lnTo>
                  <a:lnTo>
                    <a:pt x="125006" y="369163"/>
                  </a:lnTo>
                  <a:lnTo>
                    <a:pt x="125006" y="0"/>
                  </a:lnTo>
                  <a:close/>
                </a:path>
                <a:path w="1750695" h="369570">
                  <a:moveTo>
                    <a:pt x="1056690" y="0"/>
                  </a:moveTo>
                  <a:lnTo>
                    <a:pt x="931684" y="0"/>
                  </a:lnTo>
                  <a:lnTo>
                    <a:pt x="931684" y="369163"/>
                  </a:lnTo>
                  <a:lnTo>
                    <a:pt x="1056690" y="369163"/>
                  </a:lnTo>
                  <a:lnTo>
                    <a:pt x="1056690" y="0"/>
                  </a:lnTo>
                  <a:close/>
                </a:path>
                <a:path w="1750695" h="369570">
                  <a:moveTo>
                    <a:pt x="1433004" y="0"/>
                  </a:moveTo>
                  <a:lnTo>
                    <a:pt x="1307985" y="0"/>
                  </a:lnTo>
                  <a:lnTo>
                    <a:pt x="1307985" y="369163"/>
                  </a:lnTo>
                  <a:lnTo>
                    <a:pt x="1433004" y="369163"/>
                  </a:lnTo>
                  <a:lnTo>
                    <a:pt x="1433004" y="0"/>
                  </a:lnTo>
                  <a:close/>
                </a:path>
                <a:path w="1750695" h="369570">
                  <a:moveTo>
                    <a:pt x="1750301" y="0"/>
                  </a:moveTo>
                  <a:lnTo>
                    <a:pt x="1625295" y="0"/>
                  </a:lnTo>
                  <a:lnTo>
                    <a:pt x="1625295" y="369163"/>
                  </a:lnTo>
                  <a:lnTo>
                    <a:pt x="1750301" y="369163"/>
                  </a:lnTo>
                  <a:lnTo>
                    <a:pt x="1750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26657" y="8092987"/>
              <a:ext cx="2272665" cy="946150"/>
            </a:xfrm>
            <a:custGeom>
              <a:avLst/>
              <a:gdLst/>
              <a:ahLst/>
              <a:cxnLst/>
              <a:rect l="l" t="t" r="r" b="b"/>
              <a:pathLst>
                <a:path w="2272665" h="946150">
                  <a:moveTo>
                    <a:pt x="0" y="0"/>
                  </a:moveTo>
                  <a:lnTo>
                    <a:pt x="30814" y="38729"/>
                  </a:lnTo>
                  <a:lnTo>
                    <a:pt x="61866" y="78731"/>
                  </a:lnTo>
                  <a:lnTo>
                    <a:pt x="93093" y="119659"/>
                  </a:lnTo>
                  <a:lnTo>
                    <a:pt x="124427" y="161165"/>
                  </a:lnTo>
                  <a:lnTo>
                    <a:pt x="155806" y="202903"/>
                  </a:lnTo>
                  <a:lnTo>
                    <a:pt x="187162" y="244526"/>
                  </a:lnTo>
                  <a:lnTo>
                    <a:pt x="218432" y="285686"/>
                  </a:lnTo>
                  <a:lnTo>
                    <a:pt x="249549" y="326037"/>
                  </a:lnTo>
                  <a:lnTo>
                    <a:pt x="280450" y="365231"/>
                  </a:lnTo>
                  <a:lnTo>
                    <a:pt x="311069" y="402922"/>
                  </a:lnTo>
                  <a:lnTo>
                    <a:pt x="341341" y="438762"/>
                  </a:lnTo>
                  <a:lnTo>
                    <a:pt x="371201" y="472405"/>
                  </a:lnTo>
                  <a:lnTo>
                    <a:pt x="400584" y="503503"/>
                  </a:lnTo>
                  <a:lnTo>
                    <a:pt x="429425" y="531710"/>
                  </a:lnTo>
                  <a:lnTo>
                    <a:pt x="473822" y="570200"/>
                  </a:lnTo>
                  <a:lnTo>
                    <a:pt x="518028" y="603279"/>
                  </a:lnTo>
                  <a:lnTo>
                    <a:pt x="561770" y="631694"/>
                  </a:lnTo>
                  <a:lnTo>
                    <a:pt x="604777" y="656192"/>
                  </a:lnTo>
                  <a:lnTo>
                    <a:pt x="646779" y="677520"/>
                  </a:lnTo>
                  <a:lnTo>
                    <a:pt x="687503" y="696425"/>
                  </a:lnTo>
                  <a:lnTo>
                    <a:pt x="726678" y="713654"/>
                  </a:lnTo>
                  <a:lnTo>
                    <a:pt x="764034" y="729955"/>
                  </a:lnTo>
                  <a:lnTo>
                    <a:pt x="799299" y="746074"/>
                  </a:lnTo>
                  <a:lnTo>
                    <a:pt x="857178" y="771102"/>
                  </a:lnTo>
                  <a:lnTo>
                    <a:pt x="908985" y="789153"/>
                  </a:lnTo>
                  <a:lnTo>
                    <a:pt x="956303" y="802546"/>
                  </a:lnTo>
                  <a:lnTo>
                    <a:pt x="1000710" y="813604"/>
                  </a:lnTo>
                  <a:lnTo>
                    <a:pt x="1043787" y="824649"/>
                  </a:lnTo>
                  <a:lnTo>
                    <a:pt x="1087110" y="836434"/>
                  </a:lnTo>
                  <a:lnTo>
                    <a:pt x="1125702" y="845891"/>
                  </a:lnTo>
                  <a:lnTo>
                    <a:pt x="1169571" y="854608"/>
                  </a:lnTo>
                  <a:lnTo>
                    <a:pt x="1228725" y="864171"/>
                  </a:lnTo>
                  <a:lnTo>
                    <a:pt x="1310009" y="875642"/>
                  </a:lnTo>
                  <a:lnTo>
                    <a:pt x="1358170" y="882007"/>
                  </a:lnTo>
                  <a:lnTo>
                    <a:pt x="1409349" y="888533"/>
                  </a:lnTo>
                  <a:lnTo>
                    <a:pt x="1462050" y="895028"/>
                  </a:lnTo>
                  <a:lnTo>
                    <a:pt x="1514776" y="901296"/>
                  </a:lnTo>
                  <a:lnTo>
                    <a:pt x="1566033" y="907146"/>
                  </a:lnTo>
                  <a:lnTo>
                    <a:pt x="1614322" y="912382"/>
                  </a:lnTo>
                  <a:lnTo>
                    <a:pt x="1658150" y="916812"/>
                  </a:lnTo>
                  <a:lnTo>
                    <a:pt x="1716837" y="921991"/>
                  </a:lnTo>
                  <a:lnTo>
                    <a:pt x="1770651" y="925874"/>
                  </a:lnTo>
                  <a:lnTo>
                    <a:pt x="1821159" y="928816"/>
                  </a:lnTo>
                  <a:lnTo>
                    <a:pt x="1869925" y="931170"/>
                  </a:lnTo>
                  <a:lnTo>
                    <a:pt x="1918517" y="933291"/>
                  </a:lnTo>
                  <a:lnTo>
                    <a:pt x="1968500" y="935532"/>
                  </a:lnTo>
                  <a:lnTo>
                    <a:pt x="2019533" y="937732"/>
                  </a:lnTo>
                  <a:lnTo>
                    <a:pt x="2070305" y="939582"/>
                  </a:lnTo>
                  <a:lnTo>
                    <a:pt x="2120901" y="941198"/>
                  </a:lnTo>
                  <a:lnTo>
                    <a:pt x="2171410" y="942697"/>
                  </a:lnTo>
                  <a:lnTo>
                    <a:pt x="2221918" y="944194"/>
                  </a:lnTo>
                  <a:lnTo>
                    <a:pt x="2272512" y="945807"/>
                  </a:lnTo>
                </a:path>
              </a:pathLst>
            </a:custGeom>
            <a:ln w="13716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418264" y="7885565"/>
              <a:ext cx="2280920" cy="43815"/>
            </a:xfrm>
            <a:custGeom>
              <a:avLst/>
              <a:gdLst/>
              <a:ahLst/>
              <a:cxnLst/>
              <a:rect l="l" t="t" r="r" b="b"/>
              <a:pathLst>
                <a:path w="2280920" h="43815">
                  <a:moveTo>
                    <a:pt x="0" y="36448"/>
                  </a:moveTo>
                  <a:lnTo>
                    <a:pt x="0" y="0"/>
                  </a:lnTo>
                  <a:lnTo>
                    <a:pt x="2280907" y="0"/>
                  </a:lnTo>
                  <a:lnTo>
                    <a:pt x="2280907" y="43408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460513" y="7834758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4">
                  <a:moveTo>
                    <a:pt x="0" y="50812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0680986" y="7558947"/>
            <a:ext cx="993140" cy="99060"/>
            <a:chOff x="4954080" y="7558947"/>
            <a:chExt cx="993140" cy="99060"/>
          </a:xfrm>
        </p:grpSpPr>
        <p:sp>
          <p:nvSpPr>
            <p:cNvPr id="28" name="object 28"/>
            <p:cNvSpPr/>
            <p:nvPr/>
          </p:nvSpPr>
          <p:spPr>
            <a:xfrm>
              <a:off x="5699172" y="7609766"/>
              <a:ext cx="243204" cy="43815"/>
            </a:xfrm>
            <a:custGeom>
              <a:avLst/>
              <a:gdLst/>
              <a:ahLst/>
              <a:cxnLst/>
              <a:rect l="l" t="t" r="r" b="b"/>
              <a:pathLst>
                <a:path w="243204" h="43815">
                  <a:moveTo>
                    <a:pt x="0" y="43395"/>
                  </a:moveTo>
                  <a:lnTo>
                    <a:pt x="0" y="0"/>
                  </a:lnTo>
                  <a:lnTo>
                    <a:pt x="243116" y="0"/>
                  </a:lnTo>
                  <a:lnTo>
                    <a:pt x="243116" y="43395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20727" y="7558947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4">
                  <a:moveTo>
                    <a:pt x="0" y="50812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958741" y="7609766"/>
              <a:ext cx="728980" cy="43815"/>
            </a:xfrm>
            <a:custGeom>
              <a:avLst/>
              <a:gdLst/>
              <a:ahLst/>
              <a:cxnLst/>
              <a:rect l="l" t="t" r="r" b="b"/>
              <a:pathLst>
                <a:path w="728979" h="43815">
                  <a:moveTo>
                    <a:pt x="0" y="43395"/>
                  </a:moveTo>
                  <a:lnTo>
                    <a:pt x="0" y="0"/>
                  </a:lnTo>
                  <a:lnTo>
                    <a:pt x="728764" y="0"/>
                  </a:lnTo>
                  <a:lnTo>
                    <a:pt x="728764" y="43395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323122" y="7558947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4">
                  <a:moveTo>
                    <a:pt x="0" y="50812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9142885" y="7941521"/>
            <a:ext cx="2529205" cy="1152525"/>
            <a:chOff x="3415978" y="7941520"/>
            <a:chExt cx="2529205" cy="1152525"/>
          </a:xfrm>
        </p:grpSpPr>
        <p:sp>
          <p:nvSpPr>
            <p:cNvPr id="33" name="object 33"/>
            <p:cNvSpPr/>
            <p:nvPr/>
          </p:nvSpPr>
          <p:spPr>
            <a:xfrm>
              <a:off x="3418264" y="7943806"/>
              <a:ext cx="1535430" cy="1148080"/>
            </a:xfrm>
            <a:custGeom>
              <a:avLst/>
              <a:gdLst/>
              <a:ahLst/>
              <a:cxnLst/>
              <a:rect l="l" t="t" r="r" b="b"/>
              <a:pathLst>
                <a:path w="1535429" h="1148079">
                  <a:moveTo>
                    <a:pt x="0" y="0"/>
                  </a:moveTo>
                  <a:lnTo>
                    <a:pt x="1535366" y="0"/>
                  </a:lnTo>
                  <a:lnTo>
                    <a:pt x="1535366" y="1147673"/>
                  </a:lnTo>
                  <a:lnTo>
                    <a:pt x="0" y="114767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953633" y="7943806"/>
              <a:ext cx="318770" cy="1148080"/>
            </a:xfrm>
            <a:custGeom>
              <a:avLst/>
              <a:gdLst/>
              <a:ahLst/>
              <a:cxnLst/>
              <a:rect l="l" t="t" r="r" b="b"/>
              <a:pathLst>
                <a:path w="318770" h="1148079">
                  <a:moveTo>
                    <a:pt x="0" y="0"/>
                  </a:moveTo>
                  <a:lnTo>
                    <a:pt x="318211" y="0"/>
                  </a:lnTo>
                  <a:lnTo>
                    <a:pt x="318211" y="1147673"/>
                  </a:lnTo>
                  <a:lnTo>
                    <a:pt x="0" y="114767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271844" y="7943806"/>
              <a:ext cx="431165" cy="1148080"/>
            </a:xfrm>
            <a:custGeom>
              <a:avLst/>
              <a:gdLst/>
              <a:ahLst/>
              <a:cxnLst/>
              <a:rect l="l" t="t" r="r" b="b"/>
              <a:pathLst>
                <a:path w="431164" h="1148079">
                  <a:moveTo>
                    <a:pt x="0" y="0"/>
                  </a:moveTo>
                  <a:lnTo>
                    <a:pt x="430682" y="0"/>
                  </a:lnTo>
                  <a:lnTo>
                    <a:pt x="430682" y="1147673"/>
                  </a:lnTo>
                  <a:lnTo>
                    <a:pt x="0" y="114767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702527" y="7943806"/>
              <a:ext cx="240029" cy="1148080"/>
            </a:xfrm>
            <a:custGeom>
              <a:avLst/>
              <a:gdLst/>
              <a:ahLst/>
              <a:cxnLst/>
              <a:rect l="l" t="t" r="r" b="b"/>
              <a:pathLst>
                <a:path w="240029" h="1148079">
                  <a:moveTo>
                    <a:pt x="0" y="0"/>
                  </a:moveTo>
                  <a:lnTo>
                    <a:pt x="239750" y="0"/>
                  </a:lnTo>
                  <a:lnTo>
                    <a:pt x="239750" y="1147673"/>
                  </a:lnTo>
                  <a:lnTo>
                    <a:pt x="0" y="1147673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00206" y="453775"/>
            <a:ext cx="1142365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00206" y="1673493"/>
            <a:ext cx="3480435" cy="424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recoge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recubrimientos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habituales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industria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chapa,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ensayados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32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12944-6.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00205" y="3510829"/>
            <a:ext cx="3702050" cy="33779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18260">
              <a:lnSpc>
                <a:spcPct val="118500"/>
              </a:lnSpc>
              <a:spcBef>
                <a:spcPts val="100"/>
              </a:spcBef>
            </a:pPr>
            <a:r>
              <a:rPr sz="13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Distancia</a:t>
            </a:r>
            <a:r>
              <a:rPr sz="13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del</a:t>
            </a:r>
            <a:r>
              <a:rPr sz="13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50" spc="55" dirty="0">
                <a:solidFill>
                  <a:srgbClr val="3FAC39"/>
                </a:solidFill>
                <a:latin typeface="Microsoft Sans Serif"/>
                <a:cs typeface="Microsoft Sans Serif"/>
              </a:rPr>
              <a:t>equipo</a:t>
            </a:r>
            <a:r>
              <a:rPr sz="13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13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MT</a:t>
            </a:r>
            <a:r>
              <a:rPr sz="13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al</a:t>
            </a:r>
            <a:r>
              <a:rPr lang="es-ES" sz="13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50" spc="3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área</a:t>
            </a:r>
            <a:r>
              <a:rPr sz="13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35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contaminada</a:t>
            </a:r>
            <a:endParaRPr sz="1350" dirty="0">
              <a:latin typeface="Microsoft Sans Serif"/>
              <a:cs typeface="Microsoft Sans Serif"/>
            </a:endParaRPr>
          </a:p>
          <a:p>
            <a:pPr marL="12700" marR="67310">
              <a:lnSpc>
                <a:spcPct val="134600"/>
              </a:lnSpc>
              <a:spcBef>
                <a:spcPts val="14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 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atmósfera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revela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depósitos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contaminados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graves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zonas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costeras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deshielo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combinan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sal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zonas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circundantes.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dificultad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determinar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modelo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representativo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sabiendo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contenido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región.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60721-2-5.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exponencial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disminuye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área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salada.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1750">
              <a:lnSpc>
                <a:spcPct val="134600"/>
              </a:lnSpc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referencia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tienen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 e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TS</a:t>
            </a:r>
            <a:r>
              <a:rPr sz="65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60815-1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eléctrico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atmosféricas,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TS</a:t>
            </a:r>
            <a:r>
              <a:rPr sz="65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62271-304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922x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aleaciones.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 situado 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 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costera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respectiva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gravedad.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2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eje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vertical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tasa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supuesta.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7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allá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influyen,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distancia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la(s)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fuente(s) contaminada(s), 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exposición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(protegida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limpiada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lluvia),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orientación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(vertical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horizontal),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rugosidad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aleaciones,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periodicidad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predictivo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 marR="108585">
              <a:lnSpc>
                <a:spcPct val="159000"/>
              </a:lnSpc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últimos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influyentes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considerados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especificaciones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Organización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Tratado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del Atlántico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(OTAN),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códigos de construcción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asociaciones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profesionales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durabilidad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aleaciones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diagramas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toma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decisiones.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00205" y="7117003"/>
            <a:ext cx="3348990" cy="448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diversas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exposiciones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clasificaciones.</a:t>
            </a:r>
            <a:endParaRPr sz="650">
              <a:latin typeface="Microsoft Sans Serif"/>
              <a:cs typeface="Microsoft Sans Serif"/>
            </a:endParaRPr>
          </a:p>
          <a:p>
            <a:pPr>
              <a:spcBef>
                <a:spcPts val="5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351280" algn="ctr">
              <a:lnSpc>
                <a:spcPts val="600"/>
              </a:lnSpc>
            </a:pP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CEI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</a:t>
            </a:r>
            <a:endParaRPr sz="500">
              <a:latin typeface="Microsoft Sans Serif"/>
              <a:cs typeface="Microsoft Sans Serif"/>
            </a:endParaRPr>
          </a:p>
          <a:p>
            <a:pPr marL="1400175" algn="ctr">
              <a:lnSpc>
                <a:spcPts val="600"/>
              </a:lnSpc>
              <a:tabLst>
                <a:tab pos="1915160" algn="l"/>
              </a:tabLst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	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0788697" y="7646657"/>
            <a:ext cx="733425" cy="1690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175">
              <a:lnSpc>
                <a:spcPct val="144800"/>
              </a:lnSpc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 de </a:t>
            </a:r>
            <a:r>
              <a:rPr sz="3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lang="es-ES"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350" dirty="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022879" y="7894479"/>
            <a:ext cx="113030" cy="1118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  <a:p>
            <a:pPr marL="381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530313" y="7946094"/>
            <a:ext cx="56515" cy="117981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66040" rIns="0" bIns="0" rtlCol="0">
            <a:spAutoFit/>
          </a:bodyPr>
          <a:lstStyle/>
          <a:p>
            <a:pPr>
              <a:lnSpc>
                <a:spcPts val="350"/>
              </a:lnSpc>
              <a:spcBef>
                <a:spcPts val="520"/>
              </a:spcBef>
            </a:pP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589571" y="7946094"/>
            <a:ext cx="58419" cy="169277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66040" rIns="0" bIns="0" rtlCol="0">
            <a:spAutoFit/>
          </a:bodyPr>
          <a:lstStyle/>
          <a:p>
            <a:pPr>
              <a:lnSpc>
                <a:spcPts val="350"/>
              </a:lnSpc>
              <a:spcBef>
                <a:spcPts val="520"/>
              </a:spcBef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638401" y="7946094"/>
            <a:ext cx="76200" cy="117981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66040" rIns="0" bIns="0" rtlCol="0">
            <a:spAutoFit/>
          </a:bodyPr>
          <a:lstStyle/>
          <a:p>
            <a:pPr marL="19685">
              <a:lnSpc>
                <a:spcPts val="350"/>
              </a:lnSpc>
              <a:spcBef>
                <a:spcPts val="520"/>
              </a:spcBef>
            </a:pP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684356" y="7999839"/>
            <a:ext cx="844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31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vie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jo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753881" y="7946094"/>
            <a:ext cx="215900" cy="169277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66040" rIns="0" bIns="0" rtlCol="0">
            <a:spAutoFit/>
          </a:bodyPr>
          <a:lstStyle/>
          <a:p>
            <a:pPr>
              <a:lnSpc>
                <a:spcPts val="350"/>
              </a:lnSpc>
              <a:spcBef>
                <a:spcPts val="520"/>
              </a:spcBef>
            </a:pPr>
            <a:r>
              <a:rPr sz="500" spc="-275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500" spc="-13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450" spc="-12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500" spc="-14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ción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959902" y="7946094"/>
            <a:ext cx="105410" cy="117981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66040" rIns="0" bIns="0" rtlCol="0">
            <a:spAutoFit/>
          </a:bodyPr>
          <a:lstStyle/>
          <a:p>
            <a:pPr marL="1905">
              <a:lnSpc>
                <a:spcPts val="350"/>
              </a:lnSpc>
              <a:spcBef>
                <a:spcPts val="520"/>
              </a:spcBef>
            </a:pPr>
            <a:r>
              <a:rPr sz="5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eev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067979" y="7946094"/>
            <a:ext cx="73660" cy="117981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66040" rIns="0" bIns="0" rtlCol="0">
            <a:spAutoFit/>
          </a:bodyPr>
          <a:lstStyle/>
          <a:p>
            <a:pPr marL="11430">
              <a:lnSpc>
                <a:spcPts val="350"/>
              </a:lnSpc>
              <a:spcBef>
                <a:spcPts val="520"/>
              </a:spcBef>
            </a:pP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ri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144790" y="7946094"/>
            <a:ext cx="56515" cy="117981"/>
          </a:xfrm>
          <a:prstGeom prst="rect">
            <a:avLst/>
          </a:prstGeom>
          <a:solidFill>
            <a:srgbClr val="96CE91"/>
          </a:solidFill>
        </p:spPr>
        <p:txBody>
          <a:bodyPr vert="horz" wrap="square" lIns="0" tIns="66040" rIns="0" bIns="0" rtlCol="0">
            <a:spAutoFit/>
          </a:bodyPr>
          <a:lstStyle/>
          <a:p>
            <a:pPr>
              <a:lnSpc>
                <a:spcPts val="350"/>
              </a:lnSpc>
              <a:spcBef>
                <a:spcPts val="520"/>
              </a:spcBef>
            </a:pPr>
            <a:r>
              <a:rPr sz="5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528667" y="8058477"/>
            <a:ext cx="59690" cy="100027"/>
          </a:xfrm>
          <a:prstGeom prst="rect">
            <a:avLst/>
          </a:prstGeom>
          <a:ln w="3289">
            <a:solidFill>
              <a:srgbClr val="939598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200">
              <a:latin typeface="Times New Roman"/>
              <a:cs typeface="Times New Roman"/>
            </a:endParaRPr>
          </a:p>
          <a:p>
            <a:pPr>
              <a:spcBef>
                <a:spcPts val="10"/>
              </a:spcBef>
            </a:pPr>
            <a:endParaRPr sz="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2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569031" y="8113107"/>
            <a:ext cx="3238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2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587926" y="8058476"/>
            <a:ext cx="48895" cy="106438"/>
          </a:xfrm>
          <a:prstGeom prst="rect">
            <a:avLst/>
          </a:prstGeom>
          <a:ln w="3289">
            <a:solidFill>
              <a:srgbClr val="939598"/>
            </a:solidFill>
          </a:ln>
        </p:spPr>
        <p:txBody>
          <a:bodyPr vert="horz" wrap="square" lIns="0" tIns="29209" rIns="0" bIns="0" rtlCol="0">
            <a:spAutoFit/>
          </a:bodyPr>
          <a:lstStyle/>
          <a:p>
            <a:pPr>
              <a:spcBef>
                <a:spcPts val="229"/>
              </a:spcBef>
            </a:pPr>
            <a:r>
              <a:rPr sz="500" spc="-31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2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CIR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636758" y="8058476"/>
            <a:ext cx="41275" cy="106438"/>
          </a:xfrm>
          <a:prstGeom prst="rect">
            <a:avLst/>
          </a:prstGeom>
          <a:ln w="3289">
            <a:solidFill>
              <a:srgbClr val="939598"/>
            </a:solidFill>
          </a:ln>
        </p:spPr>
        <p:txBody>
          <a:bodyPr vert="horz" wrap="square" lIns="0" tIns="29209" rIns="0" bIns="0" rtlCol="0">
            <a:spAutoFit/>
          </a:bodyPr>
          <a:lstStyle/>
          <a:p>
            <a:pPr marL="15240">
              <a:spcBef>
                <a:spcPts val="229"/>
              </a:spcBef>
            </a:pPr>
            <a:r>
              <a:rPr sz="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677366" y="8075007"/>
            <a:ext cx="27940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5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60815-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958258" y="8058476"/>
            <a:ext cx="108585" cy="106438"/>
          </a:xfrm>
          <a:prstGeom prst="rect">
            <a:avLst/>
          </a:prstGeom>
          <a:ln w="3289">
            <a:solidFill>
              <a:srgbClr val="939598"/>
            </a:solidFill>
          </a:ln>
        </p:spPr>
        <p:txBody>
          <a:bodyPr vert="horz" wrap="square" lIns="0" tIns="29209" rIns="0" bIns="0" rtlCol="0">
            <a:spAutoFit/>
          </a:bodyPr>
          <a:lstStyle/>
          <a:p>
            <a:pPr>
              <a:spcBef>
                <a:spcPts val="229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709768" y="8156526"/>
            <a:ext cx="65341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</a:t>
            </a:r>
            <a:r>
              <a:rPr sz="4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528667" y="8173145"/>
            <a:ext cx="97790" cy="114935"/>
          </a:xfrm>
          <a:prstGeom prst="rect">
            <a:avLst/>
          </a:prstGeom>
          <a:solidFill>
            <a:srgbClr val="96CE91"/>
          </a:solidFill>
          <a:ln w="3289">
            <a:solidFill>
              <a:srgbClr val="939598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Ais</a:t>
            </a:r>
            <a:endParaRPr sz="450">
              <a:latin typeface="Microsoft Sans Serif"/>
              <a:cs typeface="Microsoft Sans Serif"/>
            </a:endParaRPr>
          </a:p>
          <a:p>
            <a:pPr marR="21590">
              <a:lnSpc>
                <a:spcPts val="405"/>
              </a:lnSpc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587926" y="8173145"/>
            <a:ext cx="74295" cy="114935"/>
          </a:xfrm>
          <a:prstGeom prst="rect">
            <a:avLst/>
          </a:prstGeom>
          <a:solidFill>
            <a:srgbClr val="96CE91"/>
          </a:solidFill>
          <a:ln w="3289">
            <a:solidFill>
              <a:srgbClr val="939598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9050">
              <a:lnSpc>
                <a:spcPts val="500"/>
              </a:lnSpc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endParaRPr sz="450">
              <a:latin typeface="Microsoft Sans Serif"/>
              <a:cs typeface="Microsoft Sans Serif"/>
            </a:endParaRPr>
          </a:p>
          <a:p>
            <a:pPr marL="14604" marR="2540">
              <a:lnSpc>
                <a:spcPts val="405"/>
              </a:lnSpc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636758" y="8173145"/>
            <a:ext cx="92075" cy="114935"/>
          </a:xfrm>
          <a:prstGeom prst="rect">
            <a:avLst/>
          </a:prstGeom>
          <a:solidFill>
            <a:srgbClr val="96CE91"/>
          </a:solidFill>
          <a:ln w="3289">
            <a:solidFill>
              <a:srgbClr val="939598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7145">
              <a:lnSpc>
                <a:spcPts val="500"/>
              </a:lnSpc>
            </a:pPr>
            <a:r>
              <a:rPr sz="4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</a:t>
            </a:r>
            <a:endParaRPr sz="450">
              <a:latin typeface="Microsoft Sans Serif"/>
              <a:cs typeface="Microsoft Sans Serif"/>
            </a:endParaRPr>
          </a:p>
          <a:p>
            <a:pPr marL="2540" marR="11430">
              <a:lnSpc>
                <a:spcPts val="405"/>
              </a:lnSpc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2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684272" y="8222688"/>
            <a:ext cx="6216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200" spc="-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500" spc="-25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5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sféric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5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nd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00" spc="-10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500" spc="-165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5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te</a:t>
            </a:r>
            <a:endParaRPr sz="200" dirty="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073859" y="9041117"/>
            <a:ext cx="546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101519" y="9106331"/>
            <a:ext cx="12636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0,01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728620" y="9106331"/>
            <a:ext cx="9715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069609" y="9072903"/>
            <a:ext cx="617855" cy="21544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21590" algn="ctr">
              <a:spcBef>
                <a:spcPts val="36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  <a:p>
            <a:pPr algn="ctr">
              <a:spcBef>
                <a:spcPts val="300"/>
              </a:spcBef>
            </a:pP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Distancia</a:t>
            </a:r>
            <a:r>
              <a:rPr sz="450" spc="-2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spc="-1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(km)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0963638" y="9106331"/>
            <a:ext cx="838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1565248" y="9106331"/>
            <a:ext cx="1130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8836179" y="7397798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DM107926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911076" y="7783311"/>
            <a:ext cx="69250" cy="140716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Tasa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corrosión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(μm/y)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=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2E2E30"/>
                </a:solidFill>
                <a:latin typeface="Microsoft Sans Serif"/>
                <a:cs typeface="Microsoft Sans Serif"/>
              </a:rPr>
              <a:t>f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(distancia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(km))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838401" y="8408903"/>
            <a:ext cx="92333" cy="24765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Él</a:t>
            </a:r>
            <a:r>
              <a:rPr sz="6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avy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0770082" y="8349609"/>
            <a:ext cx="92333" cy="337185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MET</a:t>
            </a:r>
            <a:r>
              <a:rPr sz="250" spc="-15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00" spc="-190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17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1146360" y="8422916"/>
            <a:ext cx="92333" cy="211454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Lig</a:t>
            </a:r>
            <a:r>
              <a:rPr sz="600" spc="-3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ht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473184" y="8350880"/>
            <a:ext cx="92333" cy="36703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600" spc="-22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00" spc="-12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ligero</a:t>
            </a:r>
            <a:r>
              <a:rPr sz="3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163170" y="2098292"/>
            <a:ext cx="2471420" cy="1006475"/>
            <a:chOff x="3436264" y="2098291"/>
            <a:chExt cx="2471420" cy="1006475"/>
          </a:xfrm>
        </p:grpSpPr>
        <p:sp>
          <p:nvSpPr>
            <p:cNvPr id="3" name="object 3"/>
            <p:cNvSpPr/>
            <p:nvPr/>
          </p:nvSpPr>
          <p:spPr>
            <a:xfrm>
              <a:off x="3436264" y="2098294"/>
              <a:ext cx="1854200" cy="1006475"/>
            </a:xfrm>
            <a:custGeom>
              <a:avLst/>
              <a:gdLst/>
              <a:ahLst/>
              <a:cxnLst/>
              <a:rect l="l" t="t" r="r" b="b"/>
              <a:pathLst>
                <a:path w="1854200" h="1006475">
                  <a:moveTo>
                    <a:pt x="1853577" y="0"/>
                  </a:moveTo>
                  <a:lnTo>
                    <a:pt x="0" y="0"/>
                  </a:lnTo>
                  <a:lnTo>
                    <a:pt x="0" y="1005941"/>
                  </a:lnTo>
                  <a:lnTo>
                    <a:pt x="1853577" y="1005941"/>
                  </a:lnTo>
                  <a:lnTo>
                    <a:pt x="1853577" y="0"/>
                  </a:lnTo>
                  <a:close/>
                </a:path>
              </a:pathLst>
            </a:custGeom>
            <a:solidFill>
              <a:srgbClr val="96C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289852" y="2098291"/>
              <a:ext cx="435609" cy="1006475"/>
            </a:xfrm>
            <a:custGeom>
              <a:avLst/>
              <a:gdLst/>
              <a:ahLst/>
              <a:cxnLst/>
              <a:rect l="l" t="t" r="r" b="b"/>
              <a:pathLst>
                <a:path w="435610" h="1006475">
                  <a:moveTo>
                    <a:pt x="0" y="0"/>
                  </a:moveTo>
                  <a:lnTo>
                    <a:pt x="0" y="1005954"/>
                  </a:lnTo>
                  <a:lnTo>
                    <a:pt x="430669" y="1005954"/>
                  </a:lnTo>
                  <a:lnTo>
                    <a:pt x="435089" y="925385"/>
                  </a:lnTo>
                  <a:lnTo>
                    <a:pt x="4406" y="9253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D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720524" y="3049270"/>
              <a:ext cx="186690" cy="55244"/>
            </a:xfrm>
            <a:custGeom>
              <a:avLst/>
              <a:gdLst/>
              <a:ahLst/>
              <a:cxnLst/>
              <a:rect l="l" t="t" r="r" b="b"/>
              <a:pathLst>
                <a:path w="186689" h="55244">
                  <a:moveTo>
                    <a:pt x="186537" y="0"/>
                  </a:moveTo>
                  <a:lnTo>
                    <a:pt x="0" y="0"/>
                  </a:lnTo>
                  <a:lnTo>
                    <a:pt x="0" y="54965"/>
                  </a:lnTo>
                  <a:lnTo>
                    <a:pt x="186537" y="54965"/>
                  </a:lnTo>
                  <a:lnTo>
                    <a:pt x="186537" y="0"/>
                  </a:lnTo>
                  <a:close/>
                </a:path>
              </a:pathLst>
            </a:custGeom>
            <a:solidFill>
              <a:srgbClr val="DAE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9163170" y="1956564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163170" y="2071233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163170" y="2185901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63170" y="2300556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163170" y="2415225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163170" y="2529893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163171" y="2644561"/>
            <a:ext cx="827405" cy="0"/>
          </a:xfrm>
          <a:custGeom>
            <a:avLst/>
            <a:gdLst/>
            <a:ahLst/>
            <a:cxnLst/>
            <a:rect l="l" t="t" r="r" b="b"/>
            <a:pathLst>
              <a:path w="827404">
                <a:moveTo>
                  <a:pt x="0" y="0"/>
                </a:moveTo>
                <a:lnTo>
                  <a:pt x="827176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0189572" y="2644561"/>
            <a:ext cx="1444625" cy="0"/>
          </a:xfrm>
          <a:custGeom>
            <a:avLst/>
            <a:gdLst/>
            <a:ahLst/>
            <a:cxnLst/>
            <a:rect l="l" t="t" r="r" b="b"/>
            <a:pathLst>
              <a:path w="1444625">
                <a:moveTo>
                  <a:pt x="0" y="0"/>
                </a:moveTo>
                <a:lnTo>
                  <a:pt x="1444409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163170" y="2759230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163170" y="2873768"/>
            <a:ext cx="2302510" cy="1905"/>
          </a:xfrm>
          <a:custGeom>
            <a:avLst/>
            <a:gdLst/>
            <a:ahLst/>
            <a:cxnLst/>
            <a:rect l="l" t="t" r="r" b="b"/>
            <a:pathLst>
              <a:path w="2302510" h="1905">
                <a:moveTo>
                  <a:pt x="0" y="1644"/>
                </a:moveTo>
                <a:lnTo>
                  <a:pt x="2302357" y="1644"/>
                </a:lnTo>
              </a:path>
              <a:path w="2302510" h="1905">
                <a:moveTo>
                  <a:pt x="0" y="0"/>
                </a:moveTo>
                <a:lnTo>
                  <a:pt x="2302357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163170" y="2988554"/>
            <a:ext cx="1969770" cy="0"/>
          </a:xfrm>
          <a:custGeom>
            <a:avLst/>
            <a:gdLst/>
            <a:ahLst/>
            <a:cxnLst/>
            <a:rect l="l" t="t" r="r" b="b"/>
            <a:pathLst>
              <a:path w="1969770">
                <a:moveTo>
                  <a:pt x="0" y="0"/>
                </a:moveTo>
                <a:lnTo>
                  <a:pt x="1969312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331709" y="2988554"/>
            <a:ext cx="133985" cy="0"/>
          </a:xfrm>
          <a:custGeom>
            <a:avLst/>
            <a:gdLst/>
            <a:ahLst/>
            <a:cxnLst/>
            <a:rect l="l" t="t" r="r" b="b"/>
            <a:pathLst>
              <a:path w="133985">
                <a:moveTo>
                  <a:pt x="0" y="0"/>
                </a:moveTo>
                <a:lnTo>
                  <a:pt x="133819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606265" y="3034944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2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606265" y="1956564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4">
                <a:moveTo>
                  <a:pt x="0" y="0"/>
                </a:moveTo>
                <a:lnTo>
                  <a:pt x="0" y="83625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574439" y="3034944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2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574439" y="1956564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4">
                <a:moveTo>
                  <a:pt x="0" y="0"/>
                </a:moveTo>
                <a:lnTo>
                  <a:pt x="0" y="83625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1538777" y="3034944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2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1538777" y="1956564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4">
                <a:moveTo>
                  <a:pt x="0" y="0"/>
                </a:moveTo>
                <a:lnTo>
                  <a:pt x="0" y="83625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1497629" y="3034944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2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1497629" y="1956564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4">
                <a:moveTo>
                  <a:pt x="0" y="0"/>
                </a:moveTo>
                <a:lnTo>
                  <a:pt x="0" y="83625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1449357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1389552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1312743" y="3000300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5">
                <a:moveTo>
                  <a:pt x="0" y="0"/>
                </a:moveTo>
                <a:lnTo>
                  <a:pt x="0" y="10292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312743" y="1956564"/>
            <a:ext cx="0" cy="918844"/>
          </a:xfrm>
          <a:custGeom>
            <a:avLst/>
            <a:gdLst/>
            <a:ahLst/>
            <a:cxnLst/>
            <a:rect l="l" t="t" r="r" b="b"/>
            <a:pathLst>
              <a:path h="918844">
                <a:moveTo>
                  <a:pt x="0" y="0"/>
                </a:moveTo>
                <a:lnTo>
                  <a:pt x="0" y="918728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1204666" y="3000300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5">
                <a:moveTo>
                  <a:pt x="0" y="0"/>
                </a:moveTo>
                <a:lnTo>
                  <a:pt x="0" y="10292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1204666" y="1956564"/>
            <a:ext cx="0" cy="918844"/>
          </a:xfrm>
          <a:custGeom>
            <a:avLst/>
            <a:gdLst/>
            <a:ahLst/>
            <a:cxnLst/>
            <a:rect l="l" t="t" r="r" b="b"/>
            <a:pathLst>
              <a:path h="918844">
                <a:moveTo>
                  <a:pt x="0" y="0"/>
                </a:moveTo>
                <a:lnTo>
                  <a:pt x="0" y="918728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883712" y="1956564"/>
            <a:ext cx="108585" cy="1146810"/>
          </a:xfrm>
          <a:custGeom>
            <a:avLst/>
            <a:gdLst/>
            <a:ahLst/>
            <a:cxnLst/>
            <a:rect l="l" t="t" r="r" b="b"/>
            <a:pathLst>
              <a:path w="108585" h="1146810">
                <a:moveTo>
                  <a:pt x="108077" y="0"/>
                </a:moveTo>
                <a:lnTo>
                  <a:pt x="108077" y="1146657"/>
                </a:lnTo>
              </a:path>
              <a:path w="108585" h="1146810">
                <a:moveTo>
                  <a:pt x="76809" y="0"/>
                </a:moveTo>
                <a:lnTo>
                  <a:pt x="76809" y="1146657"/>
                </a:lnTo>
              </a:path>
              <a:path w="108585" h="1146810">
                <a:moveTo>
                  <a:pt x="41148" y="0"/>
                </a:moveTo>
                <a:lnTo>
                  <a:pt x="41148" y="1146657"/>
                </a:lnTo>
              </a:path>
              <a:path w="108585"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834880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775076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698812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0590189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0269235" y="1956564"/>
            <a:ext cx="108585" cy="1146810"/>
          </a:xfrm>
          <a:custGeom>
            <a:avLst/>
            <a:gdLst/>
            <a:ahLst/>
            <a:cxnLst/>
            <a:rect l="l" t="t" r="r" b="b"/>
            <a:pathLst>
              <a:path w="108585" h="1146810">
                <a:moveTo>
                  <a:pt x="108077" y="0"/>
                </a:moveTo>
                <a:lnTo>
                  <a:pt x="108077" y="1146657"/>
                </a:lnTo>
              </a:path>
              <a:path w="108585" h="1146810">
                <a:moveTo>
                  <a:pt x="76809" y="0"/>
                </a:moveTo>
                <a:lnTo>
                  <a:pt x="76809" y="1146657"/>
                </a:lnTo>
              </a:path>
              <a:path w="108585" h="1146810">
                <a:moveTo>
                  <a:pt x="41148" y="0"/>
                </a:moveTo>
                <a:lnTo>
                  <a:pt x="41148" y="1146657"/>
                </a:lnTo>
              </a:path>
              <a:path w="108585"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0220403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161145" y="2659965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2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161145" y="1956565"/>
            <a:ext cx="0" cy="578485"/>
          </a:xfrm>
          <a:custGeom>
            <a:avLst/>
            <a:gdLst/>
            <a:ahLst/>
            <a:cxnLst/>
            <a:rect l="l" t="t" r="r" b="b"/>
            <a:pathLst>
              <a:path h="578485">
                <a:moveTo>
                  <a:pt x="0" y="0"/>
                </a:moveTo>
                <a:lnTo>
                  <a:pt x="0" y="57839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084335" y="2659965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2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084335" y="1956565"/>
            <a:ext cx="0" cy="578485"/>
          </a:xfrm>
          <a:custGeom>
            <a:avLst/>
            <a:gdLst/>
            <a:ahLst/>
            <a:cxnLst/>
            <a:rect l="l" t="t" r="r" b="b"/>
            <a:pathLst>
              <a:path h="578485">
                <a:moveTo>
                  <a:pt x="0" y="0"/>
                </a:moveTo>
                <a:lnTo>
                  <a:pt x="0" y="57839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976258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9654759" y="1956564"/>
            <a:ext cx="108585" cy="1146810"/>
          </a:xfrm>
          <a:custGeom>
            <a:avLst/>
            <a:gdLst/>
            <a:ahLst/>
            <a:cxnLst/>
            <a:rect l="l" t="t" r="r" b="b"/>
            <a:pathLst>
              <a:path w="108585" h="1146810">
                <a:moveTo>
                  <a:pt x="108076" y="0"/>
                </a:moveTo>
                <a:lnTo>
                  <a:pt x="108076" y="1146657"/>
                </a:lnTo>
              </a:path>
              <a:path w="108585" h="1146810">
                <a:moveTo>
                  <a:pt x="76809" y="0"/>
                </a:moveTo>
                <a:lnTo>
                  <a:pt x="76809" y="1146657"/>
                </a:lnTo>
              </a:path>
              <a:path w="108585" h="1146810">
                <a:moveTo>
                  <a:pt x="41147" y="0"/>
                </a:moveTo>
                <a:lnTo>
                  <a:pt x="41147" y="1146657"/>
                </a:lnTo>
              </a:path>
              <a:path w="108585"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605926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9546668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9469858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361781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1633974" y="3034944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2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633974" y="1956564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4">
                <a:moveTo>
                  <a:pt x="0" y="0"/>
                </a:moveTo>
                <a:lnTo>
                  <a:pt x="0" y="83625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1006048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9777640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9163164" y="1956564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9160885" y="1850757"/>
            <a:ext cx="2475865" cy="1256030"/>
            <a:chOff x="3433978" y="1850757"/>
            <a:chExt cx="2475865" cy="1256030"/>
          </a:xfrm>
        </p:grpSpPr>
        <p:sp>
          <p:nvSpPr>
            <p:cNvPr id="55" name="object 55"/>
            <p:cNvSpPr/>
            <p:nvPr/>
          </p:nvSpPr>
          <p:spPr>
            <a:xfrm>
              <a:off x="4678385" y="1956563"/>
              <a:ext cx="0" cy="1146810"/>
            </a:xfrm>
            <a:custGeom>
              <a:avLst/>
              <a:gdLst/>
              <a:ahLst/>
              <a:cxnLst/>
              <a:rect l="l" t="t" r="r" b="b"/>
              <a:pathLst>
                <a:path h="1146810">
                  <a:moveTo>
                    <a:pt x="0" y="1146657"/>
                  </a:moveTo>
                  <a:lnTo>
                    <a:pt x="0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36264" y="3103221"/>
              <a:ext cx="2457450" cy="0"/>
            </a:xfrm>
            <a:custGeom>
              <a:avLst/>
              <a:gdLst/>
              <a:ahLst/>
              <a:cxnLst/>
              <a:rect l="l" t="t" r="r" b="b"/>
              <a:pathLst>
                <a:path w="2457450">
                  <a:moveTo>
                    <a:pt x="0" y="0"/>
                  </a:moveTo>
                  <a:lnTo>
                    <a:pt x="2457361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436264" y="2098295"/>
              <a:ext cx="1854200" cy="1006475"/>
            </a:xfrm>
            <a:custGeom>
              <a:avLst/>
              <a:gdLst/>
              <a:ahLst/>
              <a:cxnLst/>
              <a:rect l="l" t="t" r="r" b="b"/>
              <a:pathLst>
                <a:path w="1854200" h="1006475">
                  <a:moveTo>
                    <a:pt x="0" y="0"/>
                  </a:moveTo>
                  <a:lnTo>
                    <a:pt x="1853577" y="0"/>
                  </a:lnTo>
                  <a:lnTo>
                    <a:pt x="1853577" y="1005941"/>
                  </a:lnTo>
                  <a:lnTo>
                    <a:pt x="0" y="1005941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289845" y="2098291"/>
              <a:ext cx="431165" cy="1006475"/>
            </a:xfrm>
            <a:custGeom>
              <a:avLst/>
              <a:gdLst/>
              <a:ahLst/>
              <a:cxnLst/>
              <a:rect l="l" t="t" r="r" b="b"/>
              <a:pathLst>
                <a:path w="431164" h="1006475">
                  <a:moveTo>
                    <a:pt x="0" y="928128"/>
                  </a:moveTo>
                  <a:lnTo>
                    <a:pt x="430682" y="928128"/>
                  </a:lnTo>
                  <a:lnTo>
                    <a:pt x="430682" y="1005954"/>
                  </a:lnTo>
                  <a:lnTo>
                    <a:pt x="0" y="1005954"/>
                  </a:lnTo>
                  <a:lnTo>
                    <a:pt x="0" y="0"/>
                  </a:lnTo>
                  <a:lnTo>
                    <a:pt x="0" y="928128"/>
                  </a:lnTo>
                  <a:close/>
                </a:path>
              </a:pathLst>
            </a:custGeom>
            <a:ln w="4571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720526" y="3049271"/>
              <a:ext cx="186690" cy="55244"/>
            </a:xfrm>
            <a:custGeom>
              <a:avLst/>
              <a:gdLst/>
              <a:ahLst/>
              <a:cxnLst/>
              <a:rect l="l" t="t" r="r" b="b"/>
              <a:pathLst>
                <a:path w="186689" h="55244">
                  <a:moveTo>
                    <a:pt x="0" y="0"/>
                  </a:moveTo>
                  <a:lnTo>
                    <a:pt x="186537" y="0"/>
                  </a:lnTo>
                  <a:lnTo>
                    <a:pt x="186537" y="54965"/>
                  </a:lnTo>
                  <a:lnTo>
                    <a:pt x="0" y="5496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444657" y="2105743"/>
              <a:ext cx="2272665" cy="946150"/>
            </a:xfrm>
            <a:custGeom>
              <a:avLst/>
              <a:gdLst/>
              <a:ahLst/>
              <a:cxnLst/>
              <a:rect l="l" t="t" r="r" b="b"/>
              <a:pathLst>
                <a:path w="2272665" h="946150">
                  <a:moveTo>
                    <a:pt x="0" y="0"/>
                  </a:moveTo>
                  <a:lnTo>
                    <a:pt x="30814" y="38729"/>
                  </a:lnTo>
                  <a:lnTo>
                    <a:pt x="61866" y="78731"/>
                  </a:lnTo>
                  <a:lnTo>
                    <a:pt x="93093" y="119659"/>
                  </a:lnTo>
                  <a:lnTo>
                    <a:pt x="124427" y="161165"/>
                  </a:lnTo>
                  <a:lnTo>
                    <a:pt x="155806" y="202903"/>
                  </a:lnTo>
                  <a:lnTo>
                    <a:pt x="187162" y="244526"/>
                  </a:lnTo>
                  <a:lnTo>
                    <a:pt x="218432" y="285686"/>
                  </a:lnTo>
                  <a:lnTo>
                    <a:pt x="249549" y="326037"/>
                  </a:lnTo>
                  <a:lnTo>
                    <a:pt x="280450" y="365231"/>
                  </a:lnTo>
                  <a:lnTo>
                    <a:pt x="311069" y="402922"/>
                  </a:lnTo>
                  <a:lnTo>
                    <a:pt x="341341" y="438762"/>
                  </a:lnTo>
                  <a:lnTo>
                    <a:pt x="371201" y="472405"/>
                  </a:lnTo>
                  <a:lnTo>
                    <a:pt x="400584" y="503503"/>
                  </a:lnTo>
                  <a:lnTo>
                    <a:pt x="429425" y="531710"/>
                  </a:lnTo>
                  <a:lnTo>
                    <a:pt x="473822" y="570200"/>
                  </a:lnTo>
                  <a:lnTo>
                    <a:pt x="518028" y="603279"/>
                  </a:lnTo>
                  <a:lnTo>
                    <a:pt x="561770" y="631694"/>
                  </a:lnTo>
                  <a:lnTo>
                    <a:pt x="604777" y="656192"/>
                  </a:lnTo>
                  <a:lnTo>
                    <a:pt x="646779" y="677520"/>
                  </a:lnTo>
                  <a:lnTo>
                    <a:pt x="687503" y="696425"/>
                  </a:lnTo>
                  <a:lnTo>
                    <a:pt x="726678" y="713654"/>
                  </a:lnTo>
                  <a:lnTo>
                    <a:pt x="764034" y="729955"/>
                  </a:lnTo>
                  <a:lnTo>
                    <a:pt x="799299" y="746074"/>
                  </a:lnTo>
                  <a:lnTo>
                    <a:pt x="857178" y="771102"/>
                  </a:lnTo>
                  <a:lnTo>
                    <a:pt x="908985" y="789153"/>
                  </a:lnTo>
                  <a:lnTo>
                    <a:pt x="956303" y="802546"/>
                  </a:lnTo>
                  <a:lnTo>
                    <a:pt x="1000710" y="813604"/>
                  </a:lnTo>
                  <a:lnTo>
                    <a:pt x="1043787" y="824649"/>
                  </a:lnTo>
                  <a:lnTo>
                    <a:pt x="1087110" y="836434"/>
                  </a:lnTo>
                  <a:lnTo>
                    <a:pt x="1125702" y="845891"/>
                  </a:lnTo>
                  <a:lnTo>
                    <a:pt x="1169571" y="854608"/>
                  </a:lnTo>
                  <a:lnTo>
                    <a:pt x="1228725" y="864171"/>
                  </a:lnTo>
                  <a:lnTo>
                    <a:pt x="1310009" y="875642"/>
                  </a:lnTo>
                  <a:lnTo>
                    <a:pt x="1358170" y="882007"/>
                  </a:lnTo>
                  <a:lnTo>
                    <a:pt x="1409349" y="888533"/>
                  </a:lnTo>
                  <a:lnTo>
                    <a:pt x="1462050" y="895028"/>
                  </a:lnTo>
                  <a:lnTo>
                    <a:pt x="1514776" y="901296"/>
                  </a:lnTo>
                  <a:lnTo>
                    <a:pt x="1566033" y="907146"/>
                  </a:lnTo>
                  <a:lnTo>
                    <a:pt x="1614322" y="912382"/>
                  </a:lnTo>
                  <a:lnTo>
                    <a:pt x="1658150" y="916813"/>
                  </a:lnTo>
                  <a:lnTo>
                    <a:pt x="1716837" y="921991"/>
                  </a:lnTo>
                  <a:lnTo>
                    <a:pt x="1770651" y="925874"/>
                  </a:lnTo>
                  <a:lnTo>
                    <a:pt x="1821159" y="928816"/>
                  </a:lnTo>
                  <a:lnTo>
                    <a:pt x="1869925" y="931170"/>
                  </a:lnTo>
                  <a:lnTo>
                    <a:pt x="1918517" y="933291"/>
                  </a:lnTo>
                  <a:lnTo>
                    <a:pt x="1968500" y="935532"/>
                  </a:lnTo>
                  <a:lnTo>
                    <a:pt x="2019533" y="937732"/>
                  </a:lnTo>
                  <a:lnTo>
                    <a:pt x="2070305" y="939582"/>
                  </a:lnTo>
                  <a:lnTo>
                    <a:pt x="2120901" y="941198"/>
                  </a:lnTo>
                  <a:lnTo>
                    <a:pt x="2171410" y="942697"/>
                  </a:lnTo>
                  <a:lnTo>
                    <a:pt x="2221918" y="944194"/>
                  </a:lnTo>
                  <a:lnTo>
                    <a:pt x="2272512" y="945807"/>
                  </a:lnTo>
                </a:path>
              </a:pathLst>
            </a:custGeom>
            <a:ln w="13716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242134" y="1855418"/>
              <a:ext cx="637540" cy="894080"/>
            </a:xfrm>
            <a:custGeom>
              <a:avLst/>
              <a:gdLst/>
              <a:ahLst/>
              <a:cxnLst/>
              <a:rect l="l" t="t" r="r" b="b"/>
              <a:pathLst>
                <a:path w="637539" h="894080">
                  <a:moveTo>
                    <a:pt x="637222" y="893699"/>
                  </a:moveTo>
                  <a:lnTo>
                    <a:pt x="637222" y="0"/>
                  </a:lnTo>
                  <a:lnTo>
                    <a:pt x="0" y="0"/>
                  </a:lnTo>
                </a:path>
              </a:pathLst>
            </a:custGeom>
            <a:ln w="9321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865370" y="274911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7978" y="0"/>
                  </a:moveTo>
                  <a:lnTo>
                    <a:pt x="0" y="0"/>
                  </a:lnTo>
                  <a:lnTo>
                    <a:pt x="13982" y="27978"/>
                  </a:lnTo>
                  <a:lnTo>
                    <a:pt x="27978" y="0"/>
                  </a:lnTo>
                  <a:close/>
                </a:path>
              </a:pathLst>
            </a:custGeom>
            <a:solidFill>
              <a:srgbClr val="4D55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263441" y="2534957"/>
              <a:ext cx="1341755" cy="465455"/>
            </a:xfrm>
            <a:custGeom>
              <a:avLst/>
              <a:gdLst/>
              <a:ahLst/>
              <a:cxnLst/>
              <a:rect l="l" t="t" r="r" b="b"/>
              <a:pathLst>
                <a:path w="1341754" h="465455">
                  <a:moveTo>
                    <a:pt x="199224" y="0"/>
                  </a:moveTo>
                  <a:lnTo>
                    <a:pt x="0" y="0"/>
                  </a:lnTo>
                  <a:lnTo>
                    <a:pt x="0" y="125006"/>
                  </a:lnTo>
                  <a:lnTo>
                    <a:pt x="199224" y="125006"/>
                  </a:lnTo>
                  <a:lnTo>
                    <a:pt x="199224" y="0"/>
                  </a:lnTo>
                  <a:close/>
                </a:path>
                <a:path w="1341754" h="465455">
                  <a:moveTo>
                    <a:pt x="1341361" y="340334"/>
                  </a:moveTo>
                  <a:lnTo>
                    <a:pt x="1142136" y="340334"/>
                  </a:lnTo>
                  <a:lnTo>
                    <a:pt x="1142136" y="465340"/>
                  </a:lnTo>
                  <a:lnTo>
                    <a:pt x="1341361" y="465340"/>
                  </a:lnTo>
                  <a:lnTo>
                    <a:pt x="1341361" y="3403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9163260" y="4221327"/>
            <a:ext cx="2531745" cy="1007110"/>
            <a:chOff x="3436353" y="4221327"/>
            <a:chExt cx="2531745" cy="1007110"/>
          </a:xfrm>
        </p:grpSpPr>
        <p:sp>
          <p:nvSpPr>
            <p:cNvPr id="65" name="object 65"/>
            <p:cNvSpPr/>
            <p:nvPr/>
          </p:nvSpPr>
          <p:spPr>
            <a:xfrm>
              <a:off x="3436353" y="4221327"/>
              <a:ext cx="443230" cy="548005"/>
            </a:xfrm>
            <a:custGeom>
              <a:avLst/>
              <a:gdLst/>
              <a:ahLst/>
              <a:cxnLst/>
              <a:rect l="l" t="t" r="r" b="b"/>
              <a:pathLst>
                <a:path w="443229" h="548004">
                  <a:moveTo>
                    <a:pt x="442747" y="0"/>
                  </a:moveTo>
                  <a:lnTo>
                    <a:pt x="0" y="0"/>
                  </a:lnTo>
                  <a:lnTo>
                    <a:pt x="0" y="71666"/>
                  </a:lnTo>
                  <a:lnTo>
                    <a:pt x="0" y="547954"/>
                  </a:lnTo>
                  <a:lnTo>
                    <a:pt x="442747" y="547954"/>
                  </a:lnTo>
                  <a:lnTo>
                    <a:pt x="442747" y="71666"/>
                  </a:lnTo>
                  <a:lnTo>
                    <a:pt x="442747" y="0"/>
                  </a:lnTo>
                  <a:close/>
                </a:path>
              </a:pathLst>
            </a:custGeom>
            <a:solidFill>
              <a:srgbClr val="96C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876916" y="4769294"/>
              <a:ext cx="452755" cy="229870"/>
            </a:xfrm>
            <a:custGeom>
              <a:avLst/>
              <a:gdLst/>
              <a:ahLst/>
              <a:cxnLst/>
              <a:rect l="l" t="t" r="r" b="b"/>
              <a:pathLst>
                <a:path w="452754" h="229870">
                  <a:moveTo>
                    <a:pt x="452310" y="0"/>
                  </a:moveTo>
                  <a:lnTo>
                    <a:pt x="0" y="0"/>
                  </a:lnTo>
                  <a:lnTo>
                    <a:pt x="0" y="87083"/>
                  </a:lnTo>
                  <a:lnTo>
                    <a:pt x="0" y="229336"/>
                  </a:lnTo>
                  <a:lnTo>
                    <a:pt x="452310" y="229336"/>
                  </a:lnTo>
                  <a:lnTo>
                    <a:pt x="452310" y="87083"/>
                  </a:lnTo>
                  <a:lnTo>
                    <a:pt x="452310" y="0"/>
                  </a:lnTo>
                  <a:close/>
                </a:path>
              </a:pathLst>
            </a:custGeom>
            <a:solidFill>
              <a:srgbClr val="B8D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329214" y="4998618"/>
              <a:ext cx="349250" cy="114935"/>
            </a:xfrm>
            <a:custGeom>
              <a:avLst/>
              <a:gdLst/>
              <a:ahLst/>
              <a:cxnLst/>
              <a:rect l="l" t="t" r="r" b="b"/>
              <a:pathLst>
                <a:path w="349250" h="114935">
                  <a:moveTo>
                    <a:pt x="349250" y="0"/>
                  </a:moveTo>
                  <a:lnTo>
                    <a:pt x="0" y="0"/>
                  </a:lnTo>
                  <a:lnTo>
                    <a:pt x="0" y="24561"/>
                  </a:lnTo>
                  <a:lnTo>
                    <a:pt x="0" y="114668"/>
                  </a:lnTo>
                  <a:lnTo>
                    <a:pt x="349250" y="114668"/>
                  </a:lnTo>
                  <a:lnTo>
                    <a:pt x="349250" y="24561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C9E5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678477" y="5105069"/>
              <a:ext cx="657225" cy="95885"/>
            </a:xfrm>
            <a:custGeom>
              <a:avLst/>
              <a:gdLst/>
              <a:ahLst/>
              <a:cxnLst/>
              <a:rect l="l" t="t" r="r" b="b"/>
              <a:pathLst>
                <a:path w="657225" h="95885">
                  <a:moveTo>
                    <a:pt x="656780" y="0"/>
                  </a:moveTo>
                  <a:lnTo>
                    <a:pt x="0" y="0"/>
                  </a:lnTo>
                  <a:lnTo>
                    <a:pt x="0" y="27597"/>
                  </a:lnTo>
                  <a:lnTo>
                    <a:pt x="0" y="95275"/>
                  </a:lnTo>
                  <a:lnTo>
                    <a:pt x="656780" y="95275"/>
                  </a:lnTo>
                  <a:lnTo>
                    <a:pt x="656780" y="27597"/>
                  </a:lnTo>
                  <a:lnTo>
                    <a:pt x="656780" y="0"/>
                  </a:lnTo>
                  <a:close/>
                </a:path>
              </a:pathLst>
            </a:custGeom>
            <a:solidFill>
              <a:srgbClr val="DAE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338026" y="5157291"/>
              <a:ext cx="630555" cy="71120"/>
            </a:xfrm>
            <a:custGeom>
              <a:avLst/>
              <a:gdLst/>
              <a:ahLst/>
              <a:cxnLst/>
              <a:rect l="l" t="t" r="r" b="b"/>
              <a:pathLst>
                <a:path w="630554" h="71120">
                  <a:moveTo>
                    <a:pt x="6299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0" y="70675"/>
                  </a:lnTo>
                  <a:lnTo>
                    <a:pt x="629945" y="70675"/>
                  </a:lnTo>
                  <a:lnTo>
                    <a:pt x="629945" y="5257"/>
                  </a:lnTo>
                  <a:lnTo>
                    <a:pt x="629945" y="0"/>
                  </a:lnTo>
                  <a:close/>
                </a:path>
              </a:pathLst>
            </a:custGeom>
            <a:solidFill>
              <a:srgbClr val="EBF5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9163257" y="4081296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588429" y="4195964"/>
            <a:ext cx="2045970" cy="0"/>
          </a:xfrm>
          <a:custGeom>
            <a:avLst/>
            <a:gdLst/>
            <a:ahLst/>
            <a:cxnLst/>
            <a:rect l="l" t="t" r="r" b="b"/>
            <a:pathLst>
              <a:path w="2045970">
                <a:moveTo>
                  <a:pt x="0" y="0"/>
                </a:moveTo>
                <a:lnTo>
                  <a:pt x="2045638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163257" y="4195964"/>
            <a:ext cx="226060" cy="0"/>
          </a:xfrm>
          <a:custGeom>
            <a:avLst/>
            <a:gdLst/>
            <a:ahLst/>
            <a:cxnLst/>
            <a:rect l="l" t="t" r="r" b="b"/>
            <a:pathLst>
              <a:path w="226060">
                <a:moveTo>
                  <a:pt x="0" y="0"/>
                </a:moveTo>
                <a:lnTo>
                  <a:pt x="225946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163257" y="4310633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9163257" y="4425288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9163257" y="4539956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163257" y="4654625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163258" y="4769293"/>
            <a:ext cx="668655" cy="0"/>
          </a:xfrm>
          <a:custGeom>
            <a:avLst/>
            <a:gdLst/>
            <a:ahLst/>
            <a:cxnLst/>
            <a:rect l="l" t="t" r="r" b="b"/>
            <a:pathLst>
              <a:path w="668654">
                <a:moveTo>
                  <a:pt x="0" y="0"/>
                </a:moveTo>
                <a:lnTo>
                  <a:pt x="668275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0030759" y="4769293"/>
            <a:ext cx="1603375" cy="0"/>
          </a:xfrm>
          <a:custGeom>
            <a:avLst/>
            <a:gdLst/>
            <a:ahLst/>
            <a:cxnLst/>
            <a:rect l="l" t="t" r="r" b="b"/>
            <a:pathLst>
              <a:path w="1603375">
                <a:moveTo>
                  <a:pt x="0" y="0"/>
                </a:moveTo>
                <a:lnTo>
                  <a:pt x="16033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163257" y="4883961"/>
            <a:ext cx="2471420" cy="0"/>
          </a:xfrm>
          <a:custGeom>
            <a:avLst/>
            <a:gdLst/>
            <a:ahLst/>
            <a:cxnLst/>
            <a:rect l="l" t="t" r="r" b="b"/>
            <a:pathLst>
              <a:path w="2471420">
                <a:moveTo>
                  <a:pt x="0" y="0"/>
                </a:moveTo>
                <a:lnTo>
                  <a:pt x="247081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163258" y="4998617"/>
            <a:ext cx="1029969" cy="0"/>
          </a:xfrm>
          <a:custGeom>
            <a:avLst/>
            <a:gdLst/>
            <a:ahLst/>
            <a:cxnLst/>
            <a:rect l="l" t="t" r="r" b="b"/>
            <a:pathLst>
              <a:path w="1029970">
                <a:moveTo>
                  <a:pt x="0" y="0"/>
                </a:moveTo>
                <a:lnTo>
                  <a:pt x="1029450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391934" y="4998617"/>
            <a:ext cx="1242695" cy="0"/>
          </a:xfrm>
          <a:custGeom>
            <a:avLst/>
            <a:gdLst/>
            <a:ahLst/>
            <a:cxnLst/>
            <a:rect l="l" t="t" r="r" b="b"/>
            <a:pathLst>
              <a:path w="1242695">
                <a:moveTo>
                  <a:pt x="0" y="0"/>
                </a:moveTo>
                <a:lnTo>
                  <a:pt x="1242134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9163257" y="5113285"/>
            <a:ext cx="1686560" cy="0"/>
          </a:xfrm>
          <a:custGeom>
            <a:avLst/>
            <a:gdLst/>
            <a:ahLst/>
            <a:cxnLst/>
            <a:rect l="l" t="t" r="r" b="b"/>
            <a:pathLst>
              <a:path w="1686560">
                <a:moveTo>
                  <a:pt x="0" y="0"/>
                </a:moveTo>
                <a:lnTo>
                  <a:pt x="1686142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1048625" y="5113285"/>
            <a:ext cx="371475" cy="0"/>
          </a:xfrm>
          <a:custGeom>
            <a:avLst/>
            <a:gdLst/>
            <a:ahLst/>
            <a:cxnLst/>
            <a:rect l="l" t="t" r="r" b="b"/>
            <a:pathLst>
              <a:path w="371475">
                <a:moveTo>
                  <a:pt x="0" y="0"/>
                </a:moveTo>
                <a:lnTo>
                  <a:pt x="371297" y="0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1606351" y="516253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41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1606351" y="4081296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235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1574525" y="516253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41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1574525" y="4081296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235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1538864" y="516253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41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538864" y="4081296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235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1497716" y="516253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41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1497716" y="4081296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235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1449443" y="516253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41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1449443" y="4081296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235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1389639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1312829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1204752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0991875" y="513266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28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0991875" y="4081297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0"/>
                </a:moveTo>
                <a:lnTo>
                  <a:pt x="0" y="92636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0960607" y="513266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28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0960607" y="4081297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0"/>
                </a:moveTo>
                <a:lnTo>
                  <a:pt x="0" y="92636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0924946" y="513266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28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0924946" y="4081297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0"/>
                </a:moveTo>
                <a:lnTo>
                  <a:pt x="0" y="92636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0883798" y="513266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28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0883798" y="4081297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0"/>
                </a:moveTo>
                <a:lnTo>
                  <a:pt x="0" y="92636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0834966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0775162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0698899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0590275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0377398" y="5023180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77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0377398" y="4081296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68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0346131" y="5023180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77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0346131" y="4081296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68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0310469" y="5023180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77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0310469" y="4081296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68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0269321" y="5023180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77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0269321" y="4081296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68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0220489" y="5023180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77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0220489" y="4081296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687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0161231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0084422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9976345" y="4856365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588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9976345" y="4081296"/>
            <a:ext cx="0" cy="650240"/>
          </a:xfrm>
          <a:custGeom>
            <a:avLst/>
            <a:gdLst/>
            <a:ahLst/>
            <a:cxnLst/>
            <a:rect l="l" t="t" r="r" b="b"/>
            <a:pathLst>
              <a:path h="650239">
                <a:moveTo>
                  <a:pt x="0" y="0"/>
                </a:moveTo>
                <a:lnTo>
                  <a:pt x="0" y="650063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9654845" y="4081296"/>
            <a:ext cx="108585" cy="1146810"/>
          </a:xfrm>
          <a:custGeom>
            <a:avLst/>
            <a:gdLst/>
            <a:ahLst/>
            <a:cxnLst/>
            <a:rect l="l" t="t" r="r" b="b"/>
            <a:pathLst>
              <a:path w="108585" h="1146810">
                <a:moveTo>
                  <a:pt x="108076" y="0"/>
                </a:moveTo>
                <a:lnTo>
                  <a:pt x="108076" y="1146657"/>
                </a:lnTo>
              </a:path>
              <a:path w="108585" h="1146810">
                <a:moveTo>
                  <a:pt x="76809" y="0"/>
                </a:moveTo>
                <a:lnTo>
                  <a:pt x="76809" y="1146657"/>
                </a:lnTo>
              </a:path>
              <a:path w="108585" h="1146810">
                <a:moveTo>
                  <a:pt x="41147" y="0"/>
                </a:moveTo>
                <a:lnTo>
                  <a:pt x="41147" y="1146657"/>
                </a:lnTo>
              </a:path>
              <a:path w="108585"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9606013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9546755" y="4292982"/>
            <a:ext cx="0" cy="935355"/>
          </a:xfrm>
          <a:custGeom>
            <a:avLst/>
            <a:gdLst/>
            <a:ahLst/>
            <a:cxnLst/>
            <a:rect l="l" t="t" r="r" b="b"/>
            <a:pathLst>
              <a:path h="935354">
                <a:moveTo>
                  <a:pt x="0" y="0"/>
                </a:moveTo>
                <a:lnTo>
                  <a:pt x="0" y="934972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546755" y="408129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678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469945" y="4292982"/>
            <a:ext cx="0" cy="935355"/>
          </a:xfrm>
          <a:custGeom>
            <a:avLst/>
            <a:gdLst/>
            <a:ahLst/>
            <a:cxnLst/>
            <a:rect l="l" t="t" r="r" b="b"/>
            <a:pathLst>
              <a:path h="935354">
                <a:moveTo>
                  <a:pt x="0" y="0"/>
                </a:moveTo>
                <a:lnTo>
                  <a:pt x="0" y="934972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469945" y="408129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678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361868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1634062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1006136" y="513266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286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1006136" y="4081297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0"/>
                </a:moveTo>
                <a:lnTo>
                  <a:pt x="0" y="926364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777728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9163251" y="4081296"/>
            <a:ext cx="0" cy="1146810"/>
          </a:xfrm>
          <a:custGeom>
            <a:avLst/>
            <a:gdLst/>
            <a:ahLst/>
            <a:cxnLst/>
            <a:rect l="l" t="t" r="r" b="b"/>
            <a:pathLst>
              <a:path h="1146810">
                <a:moveTo>
                  <a:pt x="0" y="0"/>
                </a:moveTo>
                <a:lnTo>
                  <a:pt x="0" y="1146657"/>
                </a:lnTo>
              </a:path>
            </a:pathLst>
          </a:custGeom>
          <a:ln w="328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" name="object 135"/>
          <p:cNvGrpSpPr/>
          <p:nvPr/>
        </p:nvGrpSpPr>
        <p:grpSpPr>
          <a:xfrm>
            <a:off x="9160972" y="4081297"/>
            <a:ext cx="2536825" cy="1148715"/>
            <a:chOff x="3434065" y="4081296"/>
            <a:chExt cx="2536825" cy="1148715"/>
          </a:xfrm>
        </p:grpSpPr>
        <p:sp>
          <p:nvSpPr>
            <p:cNvPr id="136" name="object 136"/>
            <p:cNvSpPr/>
            <p:nvPr/>
          </p:nvSpPr>
          <p:spPr>
            <a:xfrm>
              <a:off x="4678472" y="4081296"/>
              <a:ext cx="0" cy="1146810"/>
            </a:xfrm>
            <a:custGeom>
              <a:avLst/>
              <a:gdLst/>
              <a:ahLst/>
              <a:cxnLst/>
              <a:rect l="l" t="t" r="r" b="b"/>
              <a:pathLst>
                <a:path h="1146810">
                  <a:moveTo>
                    <a:pt x="0" y="1146657"/>
                  </a:moveTo>
                  <a:lnTo>
                    <a:pt x="0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436351" y="5227953"/>
              <a:ext cx="2471420" cy="0"/>
            </a:xfrm>
            <a:custGeom>
              <a:avLst/>
              <a:gdLst/>
              <a:ahLst/>
              <a:cxnLst/>
              <a:rect l="l" t="t" r="r" b="b"/>
              <a:pathLst>
                <a:path w="2471420">
                  <a:moveTo>
                    <a:pt x="0" y="0"/>
                  </a:moveTo>
                  <a:lnTo>
                    <a:pt x="2470810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444745" y="4230475"/>
              <a:ext cx="2272665" cy="946150"/>
            </a:xfrm>
            <a:custGeom>
              <a:avLst/>
              <a:gdLst/>
              <a:ahLst/>
              <a:cxnLst/>
              <a:rect l="l" t="t" r="r" b="b"/>
              <a:pathLst>
                <a:path w="2272665" h="946150">
                  <a:moveTo>
                    <a:pt x="0" y="0"/>
                  </a:moveTo>
                  <a:lnTo>
                    <a:pt x="30814" y="38729"/>
                  </a:lnTo>
                  <a:lnTo>
                    <a:pt x="61866" y="78731"/>
                  </a:lnTo>
                  <a:lnTo>
                    <a:pt x="93093" y="119659"/>
                  </a:lnTo>
                  <a:lnTo>
                    <a:pt x="124427" y="161165"/>
                  </a:lnTo>
                  <a:lnTo>
                    <a:pt x="155806" y="202903"/>
                  </a:lnTo>
                  <a:lnTo>
                    <a:pt x="187162" y="244526"/>
                  </a:lnTo>
                  <a:lnTo>
                    <a:pt x="218432" y="285686"/>
                  </a:lnTo>
                  <a:lnTo>
                    <a:pt x="249549" y="326037"/>
                  </a:lnTo>
                  <a:lnTo>
                    <a:pt x="280450" y="365231"/>
                  </a:lnTo>
                  <a:lnTo>
                    <a:pt x="311069" y="402922"/>
                  </a:lnTo>
                  <a:lnTo>
                    <a:pt x="341341" y="438762"/>
                  </a:lnTo>
                  <a:lnTo>
                    <a:pt x="371201" y="472405"/>
                  </a:lnTo>
                  <a:lnTo>
                    <a:pt x="400584" y="503503"/>
                  </a:lnTo>
                  <a:lnTo>
                    <a:pt x="429425" y="531710"/>
                  </a:lnTo>
                  <a:lnTo>
                    <a:pt x="473822" y="570204"/>
                  </a:lnTo>
                  <a:lnTo>
                    <a:pt x="518028" y="603284"/>
                  </a:lnTo>
                  <a:lnTo>
                    <a:pt x="561770" y="631699"/>
                  </a:lnTo>
                  <a:lnTo>
                    <a:pt x="604777" y="656197"/>
                  </a:lnTo>
                  <a:lnTo>
                    <a:pt x="646779" y="677524"/>
                  </a:lnTo>
                  <a:lnTo>
                    <a:pt x="687503" y="696428"/>
                  </a:lnTo>
                  <a:lnTo>
                    <a:pt x="726678" y="713656"/>
                  </a:lnTo>
                  <a:lnTo>
                    <a:pt x="764034" y="729955"/>
                  </a:lnTo>
                  <a:lnTo>
                    <a:pt x="799299" y="746074"/>
                  </a:lnTo>
                  <a:lnTo>
                    <a:pt x="857178" y="771102"/>
                  </a:lnTo>
                  <a:lnTo>
                    <a:pt x="908985" y="789153"/>
                  </a:lnTo>
                  <a:lnTo>
                    <a:pt x="956303" y="802546"/>
                  </a:lnTo>
                  <a:lnTo>
                    <a:pt x="1000710" y="813604"/>
                  </a:lnTo>
                  <a:lnTo>
                    <a:pt x="1043787" y="824649"/>
                  </a:lnTo>
                  <a:lnTo>
                    <a:pt x="1087110" y="836434"/>
                  </a:lnTo>
                  <a:lnTo>
                    <a:pt x="1125702" y="845891"/>
                  </a:lnTo>
                  <a:lnTo>
                    <a:pt x="1169571" y="854608"/>
                  </a:lnTo>
                  <a:lnTo>
                    <a:pt x="1228725" y="864171"/>
                  </a:lnTo>
                  <a:lnTo>
                    <a:pt x="1310009" y="875642"/>
                  </a:lnTo>
                  <a:lnTo>
                    <a:pt x="1358170" y="882007"/>
                  </a:lnTo>
                  <a:lnTo>
                    <a:pt x="1409349" y="888533"/>
                  </a:lnTo>
                  <a:lnTo>
                    <a:pt x="1462050" y="895028"/>
                  </a:lnTo>
                  <a:lnTo>
                    <a:pt x="1514776" y="901296"/>
                  </a:lnTo>
                  <a:lnTo>
                    <a:pt x="1566033" y="907146"/>
                  </a:lnTo>
                  <a:lnTo>
                    <a:pt x="1614322" y="912382"/>
                  </a:lnTo>
                  <a:lnTo>
                    <a:pt x="1658150" y="916813"/>
                  </a:lnTo>
                  <a:lnTo>
                    <a:pt x="1716837" y="921991"/>
                  </a:lnTo>
                  <a:lnTo>
                    <a:pt x="1770651" y="925874"/>
                  </a:lnTo>
                  <a:lnTo>
                    <a:pt x="1821159" y="928816"/>
                  </a:lnTo>
                  <a:lnTo>
                    <a:pt x="1869925" y="931170"/>
                  </a:lnTo>
                  <a:lnTo>
                    <a:pt x="1918517" y="933291"/>
                  </a:lnTo>
                  <a:lnTo>
                    <a:pt x="1968500" y="935532"/>
                  </a:lnTo>
                  <a:lnTo>
                    <a:pt x="2019533" y="937732"/>
                  </a:lnTo>
                  <a:lnTo>
                    <a:pt x="2070305" y="939582"/>
                  </a:lnTo>
                  <a:lnTo>
                    <a:pt x="2120901" y="941198"/>
                  </a:lnTo>
                  <a:lnTo>
                    <a:pt x="2171410" y="942697"/>
                  </a:lnTo>
                  <a:lnTo>
                    <a:pt x="2221918" y="944194"/>
                  </a:lnTo>
                  <a:lnTo>
                    <a:pt x="2272512" y="945807"/>
                  </a:lnTo>
                </a:path>
              </a:pathLst>
            </a:custGeom>
            <a:ln w="13716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436351" y="4223233"/>
              <a:ext cx="443230" cy="546100"/>
            </a:xfrm>
            <a:custGeom>
              <a:avLst/>
              <a:gdLst/>
              <a:ahLst/>
              <a:cxnLst/>
              <a:rect l="l" t="t" r="r" b="b"/>
              <a:pathLst>
                <a:path w="443229" h="546100">
                  <a:moveTo>
                    <a:pt x="0" y="0"/>
                  </a:moveTo>
                  <a:lnTo>
                    <a:pt x="442747" y="0"/>
                  </a:lnTo>
                  <a:lnTo>
                    <a:pt x="442747" y="546061"/>
                  </a:lnTo>
                  <a:lnTo>
                    <a:pt x="0" y="546061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880045" y="4769285"/>
              <a:ext cx="449580" cy="229870"/>
            </a:xfrm>
            <a:custGeom>
              <a:avLst/>
              <a:gdLst/>
              <a:ahLst/>
              <a:cxnLst/>
              <a:rect l="l" t="t" r="r" b="b"/>
              <a:pathLst>
                <a:path w="449579" h="229870">
                  <a:moveTo>
                    <a:pt x="449173" y="229336"/>
                  </a:moveTo>
                  <a:lnTo>
                    <a:pt x="0" y="229336"/>
                  </a:lnTo>
                  <a:lnTo>
                    <a:pt x="0" y="0"/>
                  </a:lnTo>
                  <a:lnTo>
                    <a:pt x="449173" y="0"/>
                  </a:lnTo>
                  <a:lnTo>
                    <a:pt x="449173" y="229336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329222" y="4998618"/>
              <a:ext cx="349250" cy="114935"/>
            </a:xfrm>
            <a:custGeom>
              <a:avLst/>
              <a:gdLst/>
              <a:ahLst/>
              <a:cxnLst/>
              <a:rect l="l" t="t" r="r" b="b"/>
              <a:pathLst>
                <a:path w="349250" h="114935">
                  <a:moveTo>
                    <a:pt x="349250" y="114668"/>
                  </a:moveTo>
                  <a:lnTo>
                    <a:pt x="0" y="114668"/>
                  </a:lnTo>
                  <a:lnTo>
                    <a:pt x="0" y="0"/>
                  </a:lnTo>
                  <a:lnTo>
                    <a:pt x="349250" y="0"/>
                  </a:lnTo>
                  <a:lnTo>
                    <a:pt x="349250" y="114668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678479" y="5105076"/>
              <a:ext cx="657225" cy="95885"/>
            </a:xfrm>
            <a:custGeom>
              <a:avLst/>
              <a:gdLst/>
              <a:ahLst/>
              <a:cxnLst/>
              <a:rect l="l" t="t" r="r" b="b"/>
              <a:pathLst>
                <a:path w="657225" h="95885">
                  <a:moveTo>
                    <a:pt x="656780" y="95275"/>
                  </a:moveTo>
                  <a:lnTo>
                    <a:pt x="0" y="95275"/>
                  </a:lnTo>
                  <a:lnTo>
                    <a:pt x="0" y="0"/>
                  </a:lnTo>
                  <a:lnTo>
                    <a:pt x="656780" y="0"/>
                  </a:lnTo>
                  <a:lnTo>
                    <a:pt x="656780" y="95275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335257" y="5157111"/>
              <a:ext cx="633095" cy="69215"/>
            </a:xfrm>
            <a:custGeom>
              <a:avLst/>
              <a:gdLst/>
              <a:ahLst/>
              <a:cxnLst/>
              <a:rect l="l" t="t" r="r" b="b"/>
              <a:pathLst>
                <a:path w="633095" h="69214">
                  <a:moveTo>
                    <a:pt x="632726" y="68884"/>
                  </a:moveTo>
                  <a:lnTo>
                    <a:pt x="0" y="68884"/>
                  </a:lnTo>
                  <a:lnTo>
                    <a:pt x="0" y="0"/>
                  </a:lnTo>
                  <a:lnTo>
                    <a:pt x="632726" y="0"/>
                  </a:lnTo>
                  <a:lnTo>
                    <a:pt x="632726" y="68884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662299" y="4167974"/>
              <a:ext cx="2230120" cy="995044"/>
            </a:xfrm>
            <a:custGeom>
              <a:avLst/>
              <a:gdLst/>
              <a:ahLst/>
              <a:cxnLst/>
              <a:rect l="l" t="t" r="r" b="b"/>
              <a:pathLst>
                <a:path w="2230120" h="995045">
                  <a:moveTo>
                    <a:pt x="199224" y="0"/>
                  </a:moveTo>
                  <a:lnTo>
                    <a:pt x="0" y="0"/>
                  </a:lnTo>
                  <a:lnTo>
                    <a:pt x="0" y="125018"/>
                  </a:lnTo>
                  <a:lnTo>
                    <a:pt x="199224" y="125018"/>
                  </a:lnTo>
                  <a:lnTo>
                    <a:pt x="199224" y="0"/>
                  </a:lnTo>
                  <a:close/>
                </a:path>
                <a:path w="2230120" h="995045">
                  <a:moveTo>
                    <a:pt x="641553" y="563384"/>
                  </a:moveTo>
                  <a:lnTo>
                    <a:pt x="442328" y="563384"/>
                  </a:lnTo>
                  <a:lnTo>
                    <a:pt x="442328" y="688403"/>
                  </a:lnTo>
                  <a:lnTo>
                    <a:pt x="641553" y="688403"/>
                  </a:lnTo>
                  <a:lnTo>
                    <a:pt x="641553" y="563384"/>
                  </a:lnTo>
                  <a:close/>
                </a:path>
                <a:path w="2230120" h="995045">
                  <a:moveTo>
                    <a:pt x="1002728" y="730199"/>
                  </a:moveTo>
                  <a:lnTo>
                    <a:pt x="803503" y="730199"/>
                  </a:lnTo>
                  <a:lnTo>
                    <a:pt x="803503" y="855205"/>
                  </a:lnTo>
                  <a:lnTo>
                    <a:pt x="1002728" y="855205"/>
                  </a:lnTo>
                  <a:lnTo>
                    <a:pt x="1002728" y="730199"/>
                  </a:lnTo>
                  <a:close/>
                </a:path>
                <a:path w="2230120" h="995045">
                  <a:moveTo>
                    <a:pt x="1659420" y="839685"/>
                  </a:moveTo>
                  <a:lnTo>
                    <a:pt x="1460195" y="839685"/>
                  </a:lnTo>
                  <a:lnTo>
                    <a:pt x="1460195" y="964692"/>
                  </a:lnTo>
                  <a:lnTo>
                    <a:pt x="1659420" y="964692"/>
                  </a:lnTo>
                  <a:lnTo>
                    <a:pt x="1659420" y="839685"/>
                  </a:lnTo>
                  <a:close/>
                </a:path>
                <a:path w="2230120" h="995045">
                  <a:moveTo>
                    <a:pt x="2229942" y="869556"/>
                  </a:moveTo>
                  <a:lnTo>
                    <a:pt x="2030717" y="869556"/>
                  </a:lnTo>
                  <a:lnTo>
                    <a:pt x="2030717" y="994575"/>
                  </a:lnTo>
                  <a:lnTo>
                    <a:pt x="2229942" y="994575"/>
                  </a:lnTo>
                  <a:lnTo>
                    <a:pt x="2229942" y="8695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5" name="object 145"/>
          <p:cNvGrpSpPr/>
          <p:nvPr/>
        </p:nvGrpSpPr>
        <p:grpSpPr>
          <a:xfrm>
            <a:off x="9143958" y="6738317"/>
            <a:ext cx="2529205" cy="1151255"/>
            <a:chOff x="3417051" y="6738316"/>
            <a:chExt cx="2529205" cy="1151255"/>
          </a:xfrm>
        </p:grpSpPr>
        <p:sp>
          <p:nvSpPr>
            <p:cNvPr id="146" name="object 146"/>
            <p:cNvSpPr/>
            <p:nvPr/>
          </p:nvSpPr>
          <p:spPr>
            <a:xfrm>
              <a:off x="3419335" y="6740601"/>
              <a:ext cx="1853564" cy="714375"/>
            </a:xfrm>
            <a:custGeom>
              <a:avLst/>
              <a:gdLst/>
              <a:ahLst/>
              <a:cxnLst/>
              <a:rect l="l" t="t" r="r" b="b"/>
              <a:pathLst>
                <a:path w="1853564" h="714375">
                  <a:moveTo>
                    <a:pt x="1853565" y="402437"/>
                  </a:moveTo>
                  <a:lnTo>
                    <a:pt x="1535353" y="402437"/>
                  </a:lnTo>
                  <a:lnTo>
                    <a:pt x="1535353" y="0"/>
                  </a:lnTo>
                  <a:lnTo>
                    <a:pt x="0" y="0"/>
                  </a:lnTo>
                  <a:lnTo>
                    <a:pt x="0" y="402437"/>
                  </a:lnTo>
                  <a:lnTo>
                    <a:pt x="0" y="714032"/>
                  </a:lnTo>
                  <a:lnTo>
                    <a:pt x="1853565" y="714032"/>
                  </a:lnTo>
                  <a:lnTo>
                    <a:pt x="1853565" y="402437"/>
                  </a:lnTo>
                  <a:close/>
                </a:path>
              </a:pathLst>
            </a:custGeom>
            <a:solidFill>
              <a:srgbClr val="96C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954702" y="6740601"/>
              <a:ext cx="749300" cy="714375"/>
            </a:xfrm>
            <a:custGeom>
              <a:avLst/>
              <a:gdLst/>
              <a:ahLst/>
              <a:cxnLst/>
              <a:rect l="l" t="t" r="r" b="b"/>
              <a:pathLst>
                <a:path w="749300" h="714375">
                  <a:moveTo>
                    <a:pt x="318211" y="0"/>
                  </a:moveTo>
                  <a:lnTo>
                    <a:pt x="0" y="0"/>
                  </a:lnTo>
                  <a:lnTo>
                    <a:pt x="0" y="402437"/>
                  </a:lnTo>
                  <a:lnTo>
                    <a:pt x="318211" y="402437"/>
                  </a:lnTo>
                  <a:lnTo>
                    <a:pt x="318211" y="0"/>
                  </a:lnTo>
                  <a:close/>
                </a:path>
                <a:path w="749300" h="714375">
                  <a:moveTo>
                    <a:pt x="748893" y="402437"/>
                  </a:moveTo>
                  <a:lnTo>
                    <a:pt x="318211" y="402437"/>
                  </a:lnTo>
                  <a:lnTo>
                    <a:pt x="318211" y="714032"/>
                  </a:lnTo>
                  <a:lnTo>
                    <a:pt x="748893" y="714032"/>
                  </a:lnTo>
                  <a:lnTo>
                    <a:pt x="748893" y="402437"/>
                  </a:lnTo>
                  <a:close/>
                </a:path>
              </a:pathLst>
            </a:custGeom>
            <a:solidFill>
              <a:srgbClr val="B8D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272913" y="6740601"/>
              <a:ext cx="668655" cy="714375"/>
            </a:xfrm>
            <a:custGeom>
              <a:avLst/>
              <a:gdLst/>
              <a:ahLst/>
              <a:cxnLst/>
              <a:rect l="l" t="t" r="r" b="b"/>
              <a:pathLst>
                <a:path w="668654" h="714375">
                  <a:moveTo>
                    <a:pt x="430682" y="0"/>
                  </a:moveTo>
                  <a:lnTo>
                    <a:pt x="0" y="0"/>
                  </a:lnTo>
                  <a:lnTo>
                    <a:pt x="0" y="402437"/>
                  </a:lnTo>
                  <a:lnTo>
                    <a:pt x="430682" y="402437"/>
                  </a:lnTo>
                  <a:lnTo>
                    <a:pt x="430682" y="0"/>
                  </a:lnTo>
                  <a:close/>
                </a:path>
                <a:path w="668654" h="714375">
                  <a:moveTo>
                    <a:pt x="668502" y="402437"/>
                  </a:moveTo>
                  <a:lnTo>
                    <a:pt x="430682" y="402437"/>
                  </a:lnTo>
                  <a:lnTo>
                    <a:pt x="430682" y="714032"/>
                  </a:lnTo>
                  <a:lnTo>
                    <a:pt x="668502" y="714032"/>
                  </a:lnTo>
                  <a:lnTo>
                    <a:pt x="668502" y="402437"/>
                  </a:lnTo>
                  <a:close/>
                </a:path>
              </a:pathLst>
            </a:custGeom>
            <a:solidFill>
              <a:srgbClr val="DAE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311015" y="7454646"/>
              <a:ext cx="351155" cy="433070"/>
            </a:xfrm>
            <a:custGeom>
              <a:avLst/>
              <a:gdLst/>
              <a:ahLst/>
              <a:cxnLst/>
              <a:rect l="l" t="t" r="r" b="b"/>
              <a:pathLst>
                <a:path w="351154" h="433070">
                  <a:moveTo>
                    <a:pt x="350786" y="0"/>
                  </a:moveTo>
                  <a:lnTo>
                    <a:pt x="0" y="0"/>
                  </a:lnTo>
                  <a:lnTo>
                    <a:pt x="0" y="432612"/>
                  </a:lnTo>
                  <a:lnTo>
                    <a:pt x="350786" y="432612"/>
                  </a:lnTo>
                  <a:lnTo>
                    <a:pt x="350786" y="0"/>
                  </a:lnTo>
                  <a:close/>
                </a:path>
              </a:pathLst>
            </a:custGeom>
            <a:solidFill>
              <a:srgbClr val="C9E5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862082" y="7454646"/>
              <a:ext cx="448945" cy="433070"/>
            </a:xfrm>
            <a:custGeom>
              <a:avLst/>
              <a:gdLst/>
              <a:ahLst/>
              <a:cxnLst/>
              <a:rect l="l" t="t" r="r" b="b"/>
              <a:pathLst>
                <a:path w="448945" h="433070">
                  <a:moveTo>
                    <a:pt x="448665" y="0"/>
                  </a:moveTo>
                  <a:lnTo>
                    <a:pt x="0" y="0"/>
                  </a:lnTo>
                  <a:lnTo>
                    <a:pt x="0" y="432612"/>
                  </a:lnTo>
                  <a:lnTo>
                    <a:pt x="448665" y="432612"/>
                  </a:lnTo>
                  <a:lnTo>
                    <a:pt x="448665" y="0"/>
                  </a:lnTo>
                  <a:close/>
                </a:path>
              </a:pathLst>
            </a:custGeom>
            <a:solidFill>
              <a:srgbClr val="B8DDB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419348" y="7454646"/>
              <a:ext cx="443230" cy="433070"/>
            </a:xfrm>
            <a:custGeom>
              <a:avLst/>
              <a:gdLst/>
              <a:ahLst/>
              <a:cxnLst/>
              <a:rect l="l" t="t" r="r" b="b"/>
              <a:pathLst>
                <a:path w="443229" h="433070">
                  <a:moveTo>
                    <a:pt x="442747" y="0"/>
                  </a:moveTo>
                  <a:lnTo>
                    <a:pt x="0" y="0"/>
                  </a:lnTo>
                  <a:lnTo>
                    <a:pt x="0" y="432612"/>
                  </a:lnTo>
                  <a:lnTo>
                    <a:pt x="442747" y="432612"/>
                  </a:lnTo>
                  <a:lnTo>
                    <a:pt x="442747" y="0"/>
                  </a:lnTo>
                  <a:close/>
                </a:path>
              </a:pathLst>
            </a:custGeom>
            <a:solidFill>
              <a:srgbClr val="96C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661446" y="7454646"/>
              <a:ext cx="680085" cy="433070"/>
            </a:xfrm>
            <a:custGeom>
              <a:avLst/>
              <a:gdLst/>
              <a:ahLst/>
              <a:cxnLst/>
              <a:rect l="l" t="t" r="r" b="b"/>
              <a:pathLst>
                <a:path w="680085" h="433070">
                  <a:moveTo>
                    <a:pt x="680046" y="0"/>
                  </a:moveTo>
                  <a:lnTo>
                    <a:pt x="0" y="0"/>
                  </a:lnTo>
                  <a:lnTo>
                    <a:pt x="0" y="432612"/>
                  </a:lnTo>
                  <a:lnTo>
                    <a:pt x="680046" y="432612"/>
                  </a:lnTo>
                  <a:lnTo>
                    <a:pt x="680046" y="0"/>
                  </a:lnTo>
                  <a:close/>
                </a:path>
              </a:pathLst>
            </a:custGeom>
            <a:solidFill>
              <a:srgbClr val="DAED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341505" y="6740601"/>
              <a:ext cx="601980" cy="1146810"/>
            </a:xfrm>
            <a:custGeom>
              <a:avLst/>
              <a:gdLst/>
              <a:ahLst/>
              <a:cxnLst/>
              <a:rect l="l" t="t" r="r" b="b"/>
              <a:pathLst>
                <a:path w="601979" h="1146809">
                  <a:moveTo>
                    <a:pt x="599935" y="714044"/>
                  </a:moveTo>
                  <a:lnTo>
                    <a:pt x="0" y="714044"/>
                  </a:lnTo>
                  <a:lnTo>
                    <a:pt x="0" y="1146657"/>
                  </a:lnTo>
                  <a:lnTo>
                    <a:pt x="599935" y="1146657"/>
                  </a:lnTo>
                  <a:lnTo>
                    <a:pt x="599935" y="714044"/>
                  </a:lnTo>
                  <a:close/>
                </a:path>
                <a:path w="601979" h="1146809">
                  <a:moveTo>
                    <a:pt x="601827" y="0"/>
                  </a:moveTo>
                  <a:lnTo>
                    <a:pt x="362089" y="0"/>
                  </a:lnTo>
                  <a:lnTo>
                    <a:pt x="362089" y="402437"/>
                  </a:lnTo>
                  <a:lnTo>
                    <a:pt x="601827" y="402437"/>
                  </a:lnTo>
                  <a:lnTo>
                    <a:pt x="601827" y="0"/>
                  </a:lnTo>
                  <a:close/>
                </a:path>
              </a:pathLst>
            </a:custGeom>
            <a:solidFill>
              <a:srgbClr val="EBF5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419335" y="6740601"/>
              <a:ext cx="2457450" cy="0"/>
            </a:xfrm>
            <a:custGeom>
              <a:avLst/>
              <a:gdLst/>
              <a:ahLst/>
              <a:cxnLst/>
              <a:rect l="l" t="t" r="r" b="b"/>
              <a:pathLst>
                <a:path w="2457450">
                  <a:moveTo>
                    <a:pt x="0" y="0"/>
                  </a:moveTo>
                  <a:lnTo>
                    <a:pt x="2457361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419335" y="6855269"/>
              <a:ext cx="2471420" cy="459105"/>
            </a:xfrm>
            <a:custGeom>
              <a:avLst/>
              <a:gdLst/>
              <a:ahLst/>
              <a:cxnLst/>
              <a:rect l="l" t="t" r="r" b="b"/>
              <a:pathLst>
                <a:path w="2471420" h="459104">
                  <a:moveTo>
                    <a:pt x="0" y="0"/>
                  </a:moveTo>
                  <a:lnTo>
                    <a:pt x="706221" y="0"/>
                  </a:lnTo>
                </a:path>
                <a:path w="2471420" h="459104">
                  <a:moveTo>
                    <a:pt x="831227" y="0"/>
                  </a:moveTo>
                  <a:lnTo>
                    <a:pt x="1637893" y="0"/>
                  </a:lnTo>
                </a:path>
                <a:path w="2471420" h="459104">
                  <a:moveTo>
                    <a:pt x="1762899" y="0"/>
                  </a:moveTo>
                  <a:lnTo>
                    <a:pt x="2014220" y="0"/>
                  </a:lnTo>
                </a:path>
                <a:path w="2471420" h="459104">
                  <a:moveTo>
                    <a:pt x="2139226" y="0"/>
                  </a:moveTo>
                  <a:lnTo>
                    <a:pt x="2340660" y="0"/>
                  </a:lnTo>
                </a:path>
                <a:path w="2471420" h="459104">
                  <a:moveTo>
                    <a:pt x="2465666" y="0"/>
                  </a:moveTo>
                  <a:lnTo>
                    <a:pt x="2470810" y="0"/>
                  </a:lnTo>
                </a:path>
                <a:path w="2471420" h="459104">
                  <a:moveTo>
                    <a:pt x="0" y="114668"/>
                  </a:moveTo>
                  <a:lnTo>
                    <a:pt x="706221" y="114668"/>
                  </a:lnTo>
                </a:path>
                <a:path w="2471420" h="459104">
                  <a:moveTo>
                    <a:pt x="831227" y="114668"/>
                  </a:moveTo>
                  <a:lnTo>
                    <a:pt x="1637893" y="114668"/>
                  </a:lnTo>
                </a:path>
                <a:path w="2471420" h="459104">
                  <a:moveTo>
                    <a:pt x="1762899" y="114668"/>
                  </a:moveTo>
                  <a:lnTo>
                    <a:pt x="2014220" y="114668"/>
                  </a:lnTo>
                </a:path>
                <a:path w="2471420" h="459104">
                  <a:moveTo>
                    <a:pt x="2139226" y="114668"/>
                  </a:moveTo>
                  <a:lnTo>
                    <a:pt x="2340660" y="114668"/>
                  </a:lnTo>
                </a:path>
                <a:path w="2471420" h="459104">
                  <a:moveTo>
                    <a:pt x="2465666" y="114668"/>
                  </a:moveTo>
                  <a:lnTo>
                    <a:pt x="2470810" y="114668"/>
                  </a:lnTo>
                </a:path>
                <a:path w="2471420" h="459104">
                  <a:moveTo>
                    <a:pt x="0" y="229323"/>
                  </a:moveTo>
                  <a:lnTo>
                    <a:pt x="706221" y="229323"/>
                  </a:lnTo>
                </a:path>
                <a:path w="2471420" h="459104">
                  <a:moveTo>
                    <a:pt x="831227" y="229323"/>
                  </a:moveTo>
                  <a:lnTo>
                    <a:pt x="1637893" y="229323"/>
                  </a:lnTo>
                </a:path>
                <a:path w="2471420" h="459104">
                  <a:moveTo>
                    <a:pt x="1762899" y="229323"/>
                  </a:moveTo>
                  <a:lnTo>
                    <a:pt x="2014220" y="229323"/>
                  </a:lnTo>
                </a:path>
                <a:path w="2471420" h="459104">
                  <a:moveTo>
                    <a:pt x="2139226" y="229323"/>
                  </a:moveTo>
                  <a:lnTo>
                    <a:pt x="2340660" y="229323"/>
                  </a:lnTo>
                </a:path>
                <a:path w="2471420" h="459104">
                  <a:moveTo>
                    <a:pt x="2465666" y="229323"/>
                  </a:moveTo>
                  <a:lnTo>
                    <a:pt x="2470810" y="229323"/>
                  </a:lnTo>
                </a:path>
                <a:path w="2471420" h="459104">
                  <a:moveTo>
                    <a:pt x="0" y="343992"/>
                  </a:moveTo>
                  <a:lnTo>
                    <a:pt x="2287498" y="343992"/>
                  </a:lnTo>
                </a:path>
                <a:path w="2471420" h="459104">
                  <a:moveTo>
                    <a:pt x="0" y="458660"/>
                  </a:moveTo>
                  <a:lnTo>
                    <a:pt x="827176" y="458660"/>
                  </a:lnTo>
                </a:path>
                <a:path w="2471420" h="459104">
                  <a:moveTo>
                    <a:pt x="1026401" y="458660"/>
                  </a:moveTo>
                  <a:lnTo>
                    <a:pt x="1990432" y="458660"/>
                  </a:lnTo>
                </a:path>
                <a:path w="2471420" h="459104">
                  <a:moveTo>
                    <a:pt x="2189657" y="458660"/>
                  </a:moveTo>
                  <a:lnTo>
                    <a:pt x="2287498" y="45866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419335" y="7428598"/>
              <a:ext cx="2471420" cy="114935"/>
            </a:xfrm>
            <a:custGeom>
              <a:avLst/>
              <a:gdLst/>
              <a:ahLst/>
              <a:cxnLst/>
              <a:rect l="l" t="t" r="r" b="b"/>
              <a:pathLst>
                <a:path w="2471420" h="114934">
                  <a:moveTo>
                    <a:pt x="0" y="0"/>
                  </a:moveTo>
                  <a:lnTo>
                    <a:pt x="2470810" y="0"/>
                  </a:lnTo>
                </a:path>
                <a:path w="2471420" h="114934">
                  <a:moveTo>
                    <a:pt x="0" y="114668"/>
                  </a:moveTo>
                  <a:lnTo>
                    <a:pt x="2470810" y="114668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419335" y="7657922"/>
              <a:ext cx="2307590" cy="0"/>
            </a:xfrm>
            <a:custGeom>
              <a:avLst/>
              <a:gdLst/>
              <a:ahLst/>
              <a:cxnLst/>
              <a:rect l="l" t="t" r="r" b="b"/>
              <a:pathLst>
                <a:path w="2307590">
                  <a:moveTo>
                    <a:pt x="0" y="0"/>
                  </a:moveTo>
                  <a:lnTo>
                    <a:pt x="25476" y="0"/>
                  </a:lnTo>
                </a:path>
                <a:path w="2307590">
                  <a:moveTo>
                    <a:pt x="224701" y="0"/>
                  </a:moveTo>
                  <a:lnTo>
                    <a:pt x="467385" y="0"/>
                  </a:lnTo>
                </a:path>
                <a:path w="2307590">
                  <a:moveTo>
                    <a:pt x="666610" y="0"/>
                  </a:moveTo>
                  <a:lnTo>
                    <a:pt x="1020305" y="0"/>
                  </a:lnTo>
                </a:path>
                <a:path w="2307590">
                  <a:moveTo>
                    <a:pt x="1219530" y="0"/>
                  </a:moveTo>
                  <a:lnTo>
                    <a:pt x="1698345" y="0"/>
                  </a:lnTo>
                </a:path>
                <a:path w="2307590">
                  <a:moveTo>
                    <a:pt x="1897570" y="0"/>
                  </a:moveTo>
                  <a:lnTo>
                    <a:pt x="2307412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419335" y="7772590"/>
              <a:ext cx="2471420" cy="0"/>
            </a:xfrm>
            <a:custGeom>
              <a:avLst/>
              <a:gdLst/>
              <a:ahLst/>
              <a:cxnLst/>
              <a:rect l="l" t="t" r="r" b="b"/>
              <a:pathLst>
                <a:path w="2471420">
                  <a:moveTo>
                    <a:pt x="0" y="0"/>
                  </a:moveTo>
                  <a:lnTo>
                    <a:pt x="2470810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753793" y="6740601"/>
              <a:ext cx="109220" cy="1146810"/>
            </a:xfrm>
            <a:custGeom>
              <a:avLst/>
              <a:gdLst/>
              <a:ahLst/>
              <a:cxnLst/>
              <a:rect l="l" t="t" r="r" b="b"/>
              <a:pathLst>
                <a:path w="109220" h="1146809">
                  <a:moveTo>
                    <a:pt x="108635" y="930351"/>
                  </a:moveTo>
                  <a:lnTo>
                    <a:pt x="108635" y="1146657"/>
                  </a:lnTo>
                </a:path>
                <a:path w="109220" h="1146809">
                  <a:moveTo>
                    <a:pt x="108635" y="676668"/>
                  </a:moveTo>
                  <a:lnTo>
                    <a:pt x="108635" y="805345"/>
                  </a:lnTo>
                </a:path>
                <a:path w="109220" h="1146809">
                  <a:moveTo>
                    <a:pt x="108635" y="385521"/>
                  </a:moveTo>
                  <a:lnTo>
                    <a:pt x="108635" y="434543"/>
                  </a:lnTo>
                </a:path>
                <a:path w="109220" h="1146809">
                  <a:moveTo>
                    <a:pt x="108635" y="0"/>
                  </a:moveTo>
                  <a:lnTo>
                    <a:pt x="108635" y="16344"/>
                  </a:lnTo>
                </a:path>
                <a:path w="109220" h="1146809">
                  <a:moveTo>
                    <a:pt x="76809" y="930351"/>
                  </a:moveTo>
                  <a:lnTo>
                    <a:pt x="76809" y="1146657"/>
                  </a:lnTo>
                </a:path>
                <a:path w="109220" h="1146809">
                  <a:moveTo>
                    <a:pt x="76809" y="676668"/>
                  </a:moveTo>
                  <a:lnTo>
                    <a:pt x="76809" y="805345"/>
                  </a:lnTo>
                </a:path>
                <a:path w="109220" h="1146809">
                  <a:moveTo>
                    <a:pt x="76809" y="385521"/>
                  </a:moveTo>
                  <a:lnTo>
                    <a:pt x="76809" y="434543"/>
                  </a:lnTo>
                </a:path>
                <a:path w="109220" h="1146809">
                  <a:moveTo>
                    <a:pt x="76809" y="0"/>
                  </a:moveTo>
                  <a:lnTo>
                    <a:pt x="76809" y="16344"/>
                  </a:lnTo>
                </a:path>
                <a:path w="109220" h="1146809">
                  <a:moveTo>
                    <a:pt x="41147" y="930351"/>
                  </a:moveTo>
                  <a:lnTo>
                    <a:pt x="41147" y="1146657"/>
                  </a:lnTo>
                </a:path>
                <a:path w="109220" h="1146809">
                  <a:moveTo>
                    <a:pt x="41147" y="676668"/>
                  </a:moveTo>
                  <a:lnTo>
                    <a:pt x="41147" y="805345"/>
                  </a:lnTo>
                </a:path>
                <a:path w="109220" h="1146809">
                  <a:moveTo>
                    <a:pt x="41147" y="385521"/>
                  </a:moveTo>
                  <a:lnTo>
                    <a:pt x="41147" y="434543"/>
                  </a:lnTo>
                </a:path>
                <a:path w="109220" h="1146809">
                  <a:moveTo>
                    <a:pt x="41147" y="0"/>
                  </a:moveTo>
                  <a:lnTo>
                    <a:pt x="41147" y="16344"/>
                  </a:lnTo>
                </a:path>
                <a:path w="109220" h="1146809">
                  <a:moveTo>
                    <a:pt x="0" y="930351"/>
                  </a:moveTo>
                  <a:lnTo>
                    <a:pt x="0" y="1146657"/>
                  </a:lnTo>
                </a:path>
                <a:path w="109220" h="1146809">
                  <a:moveTo>
                    <a:pt x="0" y="676668"/>
                  </a:moveTo>
                  <a:lnTo>
                    <a:pt x="0" y="805345"/>
                  </a:lnTo>
                </a:path>
                <a:path w="109220" h="1146809">
                  <a:moveTo>
                    <a:pt x="0" y="0"/>
                  </a:moveTo>
                  <a:lnTo>
                    <a:pt x="0" y="434543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645716" y="6740601"/>
              <a:ext cx="60325" cy="1146810"/>
            </a:xfrm>
            <a:custGeom>
              <a:avLst/>
              <a:gdLst/>
              <a:ahLst/>
              <a:cxnLst/>
              <a:rect l="l" t="t" r="r" b="b"/>
              <a:pathLst>
                <a:path w="60325" h="1146809">
                  <a:moveTo>
                    <a:pt x="59804" y="0"/>
                  </a:moveTo>
                  <a:lnTo>
                    <a:pt x="59804" y="1146657"/>
                  </a:lnTo>
                </a:path>
                <a:path w="60325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091043" y="6740601"/>
              <a:ext cx="478155" cy="1146810"/>
            </a:xfrm>
            <a:custGeom>
              <a:avLst/>
              <a:gdLst/>
              <a:ahLst/>
              <a:cxnLst/>
              <a:rect l="l" t="t" r="r" b="b"/>
              <a:pathLst>
                <a:path w="478154" h="1146809">
                  <a:moveTo>
                    <a:pt x="477862" y="613918"/>
                  </a:moveTo>
                  <a:lnTo>
                    <a:pt x="477862" y="1146657"/>
                  </a:lnTo>
                </a:path>
                <a:path w="478154" h="1146809">
                  <a:moveTo>
                    <a:pt x="477862" y="0"/>
                  </a:moveTo>
                  <a:lnTo>
                    <a:pt x="477862" y="488911"/>
                  </a:lnTo>
                </a:path>
                <a:path w="478154" h="1146809">
                  <a:moveTo>
                    <a:pt x="369785" y="613918"/>
                  </a:moveTo>
                  <a:lnTo>
                    <a:pt x="369785" y="1146657"/>
                  </a:lnTo>
                </a:path>
                <a:path w="478154" h="1146809">
                  <a:moveTo>
                    <a:pt x="369785" y="385521"/>
                  </a:moveTo>
                  <a:lnTo>
                    <a:pt x="369785" y="488911"/>
                  </a:lnTo>
                </a:path>
                <a:path w="478154" h="1146809">
                  <a:moveTo>
                    <a:pt x="369785" y="0"/>
                  </a:moveTo>
                  <a:lnTo>
                    <a:pt x="369785" y="16344"/>
                  </a:lnTo>
                </a:path>
                <a:path w="478154" h="1146809">
                  <a:moveTo>
                    <a:pt x="156908" y="930351"/>
                  </a:moveTo>
                  <a:lnTo>
                    <a:pt x="156908" y="1146657"/>
                  </a:lnTo>
                </a:path>
                <a:path w="478154" h="1146809">
                  <a:moveTo>
                    <a:pt x="156908" y="0"/>
                  </a:moveTo>
                  <a:lnTo>
                    <a:pt x="156908" y="805345"/>
                  </a:lnTo>
                </a:path>
                <a:path w="478154" h="1146809">
                  <a:moveTo>
                    <a:pt x="125641" y="930351"/>
                  </a:moveTo>
                  <a:lnTo>
                    <a:pt x="125641" y="1146657"/>
                  </a:lnTo>
                </a:path>
                <a:path w="478154" h="1146809">
                  <a:moveTo>
                    <a:pt x="125641" y="0"/>
                  </a:moveTo>
                  <a:lnTo>
                    <a:pt x="125641" y="805345"/>
                  </a:lnTo>
                </a:path>
                <a:path w="478154" h="1146809">
                  <a:moveTo>
                    <a:pt x="89979" y="930351"/>
                  </a:moveTo>
                  <a:lnTo>
                    <a:pt x="89979" y="1146657"/>
                  </a:lnTo>
                </a:path>
                <a:path w="478154" h="1146809">
                  <a:moveTo>
                    <a:pt x="89979" y="0"/>
                  </a:moveTo>
                  <a:lnTo>
                    <a:pt x="89979" y="805345"/>
                  </a:lnTo>
                </a:path>
                <a:path w="478154" h="1146809">
                  <a:moveTo>
                    <a:pt x="48831" y="930351"/>
                  </a:moveTo>
                  <a:lnTo>
                    <a:pt x="48831" y="1146657"/>
                  </a:lnTo>
                </a:path>
                <a:path w="478154" h="1146809">
                  <a:moveTo>
                    <a:pt x="48831" y="385521"/>
                  </a:moveTo>
                  <a:lnTo>
                    <a:pt x="48831" y="805345"/>
                  </a:lnTo>
                </a:path>
                <a:path w="478154" h="1146809">
                  <a:moveTo>
                    <a:pt x="48831" y="0"/>
                  </a:moveTo>
                  <a:lnTo>
                    <a:pt x="48831" y="16344"/>
                  </a:lnTo>
                </a:path>
                <a:path w="478154" h="1146809">
                  <a:moveTo>
                    <a:pt x="0" y="385521"/>
                  </a:moveTo>
                  <a:lnTo>
                    <a:pt x="0" y="1146657"/>
                  </a:lnTo>
                </a:path>
                <a:path w="478154" h="1146809">
                  <a:moveTo>
                    <a:pt x="0" y="0"/>
                  </a:moveTo>
                  <a:lnTo>
                    <a:pt x="0" y="16344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846353" y="6740601"/>
              <a:ext cx="185420" cy="1146810"/>
            </a:xfrm>
            <a:custGeom>
              <a:avLst/>
              <a:gdLst/>
              <a:ahLst/>
              <a:cxnLst/>
              <a:rect l="l" t="t" r="r" b="b"/>
              <a:pathLst>
                <a:path w="185420" h="1146809">
                  <a:moveTo>
                    <a:pt x="184886" y="0"/>
                  </a:moveTo>
                  <a:lnTo>
                    <a:pt x="184886" y="1146657"/>
                  </a:lnTo>
                </a:path>
                <a:path w="185420" h="1146809">
                  <a:moveTo>
                    <a:pt x="108623" y="0"/>
                  </a:moveTo>
                  <a:lnTo>
                    <a:pt x="108623" y="1146657"/>
                  </a:lnTo>
                </a:path>
                <a:path w="185420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910921" y="6740601"/>
              <a:ext cx="722630" cy="1146810"/>
            </a:xfrm>
            <a:custGeom>
              <a:avLst/>
              <a:gdLst/>
              <a:ahLst/>
              <a:cxnLst/>
              <a:rect l="l" t="t" r="r" b="b"/>
              <a:pathLst>
                <a:path w="722629" h="1146809">
                  <a:moveTo>
                    <a:pt x="722553" y="930351"/>
                  </a:moveTo>
                  <a:lnTo>
                    <a:pt x="722553" y="1146657"/>
                  </a:lnTo>
                </a:path>
                <a:path w="722629" h="1146809">
                  <a:moveTo>
                    <a:pt x="722553" y="0"/>
                  </a:moveTo>
                  <a:lnTo>
                    <a:pt x="722553" y="805345"/>
                  </a:lnTo>
                </a:path>
                <a:path w="722629" h="1146809">
                  <a:moveTo>
                    <a:pt x="691286" y="930351"/>
                  </a:moveTo>
                  <a:lnTo>
                    <a:pt x="691286" y="1146657"/>
                  </a:lnTo>
                </a:path>
                <a:path w="722629" h="1146809">
                  <a:moveTo>
                    <a:pt x="691286" y="0"/>
                  </a:moveTo>
                  <a:lnTo>
                    <a:pt x="691286" y="805345"/>
                  </a:lnTo>
                </a:path>
                <a:path w="722629" h="1146809">
                  <a:moveTo>
                    <a:pt x="655624" y="930351"/>
                  </a:moveTo>
                  <a:lnTo>
                    <a:pt x="655624" y="1146657"/>
                  </a:lnTo>
                </a:path>
                <a:path w="722629" h="1146809">
                  <a:moveTo>
                    <a:pt x="655624" y="0"/>
                  </a:moveTo>
                  <a:lnTo>
                    <a:pt x="655624" y="805345"/>
                  </a:lnTo>
                </a:path>
                <a:path w="722629" h="1146809">
                  <a:moveTo>
                    <a:pt x="614476" y="930351"/>
                  </a:moveTo>
                  <a:lnTo>
                    <a:pt x="614476" y="1146657"/>
                  </a:lnTo>
                </a:path>
                <a:path w="722629" h="1146809">
                  <a:moveTo>
                    <a:pt x="614476" y="0"/>
                  </a:moveTo>
                  <a:lnTo>
                    <a:pt x="614476" y="805345"/>
                  </a:lnTo>
                </a:path>
                <a:path w="722629" h="1146809">
                  <a:moveTo>
                    <a:pt x="565645" y="930351"/>
                  </a:moveTo>
                  <a:lnTo>
                    <a:pt x="565645" y="1146657"/>
                  </a:lnTo>
                </a:path>
                <a:path w="722629" h="1146809">
                  <a:moveTo>
                    <a:pt x="565645" y="0"/>
                  </a:moveTo>
                  <a:lnTo>
                    <a:pt x="565645" y="805345"/>
                  </a:lnTo>
                </a:path>
                <a:path w="722629" h="1146809">
                  <a:moveTo>
                    <a:pt x="506387" y="613918"/>
                  </a:moveTo>
                  <a:lnTo>
                    <a:pt x="506387" y="1146657"/>
                  </a:lnTo>
                </a:path>
                <a:path w="722629" h="1146809">
                  <a:moveTo>
                    <a:pt x="506387" y="0"/>
                  </a:moveTo>
                  <a:lnTo>
                    <a:pt x="506387" y="488911"/>
                  </a:lnTo>
                </a:path>
                <a:path w="722629" h="1146809">
                  <a:moveTo>
                    <a:pt x="429577" y="613918"/>
                  </a:moveTo>
                  <a:lnTo>
                    <a:pt x="429577" y="1146657"/>
                  </a:lnTo>
                </a:path>
                <a:path w="722629" h="1146809">
                  <a:moveTo>
                    <a:pt x="429577" y="0"/>
                  </a:moveTo>
                  <a:lnTo>
                    <a:pt x="429577" y="488911"/>
                  </a:lnTo>
                </a:path>
                <a:path w="722629" h="1146809">
                  <a:moveTo>
                    <a:pt x="321500" y="385521"/>
                  </a:moveTo>
                  <a:lnTo>
                    <a:pt x="321500" y="1146657"/>
                  </a:lnTo>
                </a:path>
                <a:path w="722629" h="1146809">
                  <a:moveTo>
                    <a:pt x="321500" y="0"/>
                  </a:moveTo>
                  <a:lnTo>
                    <a:pt x="321500" y="16344"/>
                  </a:lnTo>
                </a:path>
                <a:path w="722629" h="1146809">
                  <a:moveTo>
                    <a:pt x="108077" y="992847"/>
                  </a:moveTo>
                  <a:lnTo>
                    <a:pt x="108077" y="1146657"/>
                  </a:lnTo>
                </a:path>
                <a:path w="722629" h="1146809">
                  <a:moveTo>
                    <a:pt x="108077" y="0"/>
                  </a:moveTo>
                  <a:lnTo>
                    <a:pt x="108077" y="867841"/>
                  </a:lnTo>
                </a:path>
                <a:path w="722629" h="1146809">
                  <a:moveTo>
                    <a:pt x="76809" y="992847"/>
                  </a:moveTo>
                  <a:lnTo>
                    <a:pt x="76809" y="1146657"/>
                  </a:lnTo>
                </a:path>
                <a:path w="722629" h="1146809">
                  <a:moveTo>
                    <a:pt x="76809" y="0"/>
                  </a:moveTo>
                  <a:lnTo>
                    <a:pt x="76809" y="867841"/>
                  </a:lnTo>
                </a:path>
                <a:path w="722629" h="1146809">
                  <a:moveTo>
                    <a:pt x="41148" y="992847"/>
                  </a:moveTo>
                  <a:lnTo>
                    <a:pt x="41148" y="1146657"/>
                  </a:lnTo>
                </a:path>
                <a:path w="722629" h="1146809">
                  <a:moveTo>
                    <a:pt x="41148" y="0"/>
                  </a:moveTo>
                  <a:lnTo>
                    <a:pt x="41148" y="867841"/>
                  </a:lnTo>
                </a:path>
                <a:path w="722629" h="1146809">
                  <a:moveTo>
                    <a:pt x="0" y="992847"/>
                  </a:moveTo>
                  <a:lnTo>
                    <a:pt x="0" y="1146657"/>
                  </a:lnTo>
                </a:path>
                <a:path w="722629" h="1146809">
                  <a:moveTo>
                    <a:pt x="0" y="0"/>
                  </a:moveTo>
                  <a:lnTo>
                    <a:pt x="0" y="867841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726022" y="6740601"/>
              <a:ext cx="136525" cy="1146810"/>
            </a:xfrm>
            <a:custGeom>
              <a:avLst/>
              <a:gdLst/>
              <a:ahLst/>
              <a:cxnLst/>
              <a:rect l="l" t="t" r="r" b="b"/>
              <a:pathLst>
                <a:path w="136525" h="1146809">
                  <a:moveTo>
                    <a:pt x="136067" y="0"/>
                  </a:moveTo>
                  <a:lnTo>
                    <a:pt x="136067" y="1146657"/>
                  </a:lnTo>
                </a:path>
                <a:path w="136525" h="1146809">
                  <a:moveTo>
                    <a:pt x="76809" y="0"/>
                  </a:moveTo>
                  <a:lnTo>
                    <a:pt x="76809" y="1146657"/>
                  </a:lnTo>
                </a:path>
                <a:path w="136525"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617945" y="6740601"/>
              <a:ext cx="2272665" cy="1146810"/>
            </a:xfrm>
            <a:custGeom>
              <a:avLst/>
              <a:gdLst/>
              <a:ahLst/>
              <a:cxnLst/>
              <a:rect l="l" t="t" r="r" b="b"/>
              <a:pathLst>
                <a:path w="2272665" h="1146809">
                  <a:moveTo>
                    <a:pt x="0" y="930351"/>
                  </a:moveTo>
                  <a:lnTo>
                    <a:pt x="0" y="1146657"/>
                  </a:lnTo>
                </a:path>
                <a:path w="2272665" h="1146809">
                  <a:moveTo>
                    <a:pt x="0" y="0"/>
                  </a:moveTo>
                  <a:lnTo>
                    <a:pt x="0" y="805345"/>
                  </a:lnTo>
                </a:path>
                <a:path w="2272665" h="1146809">
                  <a:moveTo>
                    <a:pt x="2272192" y="930351"/>
                  </a:moveTo>
                  <a:lnTo>
                    <a:pt x="2272192" y="1146657"/>
                  </a:lnTo>
                </a:path>
                <a:path w="2272665" h="1146809">
                  <a:moveTo>
                    <a:pt x="2272192" y="676668"/>
                  </a:moveTo>
                  <a:lnTo>
                    <a:pt x="2272192" y="805345"/>
                  </a:lnTo>
                </a:path>
                <a:path w="2272665" h="1146809">
                  <a:moveTo>
                    <a:pt x="2272192" y="0"/>
                  </a:moveTo>
                  <a:lnTo>
                    <a:pt x="2272192" y="434543"/>
                  </a:lnTo>
                </a:path>
                <a:path w="2272665" h="1146809">
                  <a:moveTo>
                    <a:pt x="1644266" y="930351"/>
                  </a:moveTo>
                  <a:lnTo>
                    <a:pt x="1644266" y="1146657"/>
                  </a:lnTo>
                </a:path>
                <a:path w="2272665" h="1146809">
                  <a:moveTo>
                    <a:pt x="1644266" y="0"/>
                  </a:moveTo>
                  <a:lnTo>
                    <a:pt x="1644266" y="805345"/>
                  </a:lnTo>
                </a:path>
                <a:path w="2272665" h="1146809">
                  <a:moveTo>
                    <a:pt x="415858" y="992847"/>
                  </a:moveTo>
                  <a:lnTo>
                    <a:pt x="415858" y="1146657"/>
                  </a:lnTo>
                </a:path>
                <a:path w="2272665" h="1146809">
                  <a:moveTo>
                    <a:pt x="415858" y="0"/>
                  </a:moveTo>
                  <a:lnTo>
                    <a:pt x="415858" y="867841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419327" y="6740601"/>
              <a:ext cx="0" cy="1146810"/>
            </a:xfrm>
            <a:custGeom>
              <a:avLst/>
              <a:gdLst/>
              <a:ahLst/>
              <a:cxnLst/>
              <a:rect l="l" t="t" r="r" b="b"/>
              <a:pathLst>
                <a:path h="1146809">
                  <a:moveTo>
                    <a:pt x="0" y="0"/>
                  </a:moveTo>
                  <a:lnTo>
                    <a:pt x="0" y="1146657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661456" y="6740601"/>
              <a:ext cx="0" cy="1146810"/>
            </a:xfrm>
            <a:custGeom>
              <a:avLst/>
              <a:gdLst/>
              <a:ahLst/>
              <a:cxnLst/>
              <a:rect l="l" t="t" r="r" b="b"/>
              <a:pathLst>
                <a:path h="1146809">
                  <a:moveTo>
                    <a:pt x="0" y="1146657"/>
                  </a:moveTo>
                  <a:lnTo>
                    <a:pt x="0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419335" y="7887258"/>
              <a:ext cx="2471420" cy="0"/>
            </a:xfrm>
            <a:custGeom>
              <a:avLst/>
              <a:gdLst/>
              <a:ahLst/>
              <a:cxnLst/>
              <a:rect l="l" t="t" r="r" b="b"/>
              <a:pathLst>
                <a:path w="2471420">
                  <a:moveTo>
                    <a:pt x="0" y="0"/>
                  </a:moveTo>
                  <a:lnTo>
                    <a:pt x="2470810" y="0"/>
                  </a:lnTo>
                </a:path>
              </a:pathLst>
            </a:custGeom>
            <a:ln w="328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419337" y="6740602"/>
              <a:ext cx="1535430" cy="402590"/>
            </a:xfrm>
            <a:custGeom>
              <a:avLst/>
              <a:gdLst/>
              <a:ahLst/>
              <a:cxnLst/>
              <a:rect l="l" t="t" r="r" b="b"/>
              <a:pathLst>
                <a:path w="1535429" h="402590">
                  <a:moveTo>
                    <a:pt x="0" y="0"/>
                  </a:moveTo>
                  <a:lnTo>
                    <a:pt x="1535366" y="0"/>
                  </a:lnTo>
                  <a:lnTo>
                    <a:pt x="1535366" y="402437"/>
                  </a:lnTo>
                  <a:lnTo>
                    <a:pt x="0" y="40243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419337" y="7454638"/>
              <a:ext cx="443230" cy="433070"/>
            </a:xfrm>
            <a:custGeom>
              <a:avLst/>
              <a:gdLst/>
              <a:ahLst/>
              <a:cxnLst/>
              <a:rect l="l" t="t" r="r" b="b"/>
              <a:pathLst>
                <a:path w="443229" h="433070">
                  <a:moveTo>
                    <a:pt x="0" y="0"/>
                  </a:moveTo>
                  <a:lnTo>
                    <a:pt x="442747" y="0"/>
                  </a:lnTo>
                  <a:lnTo>
                    <a:pt x="442747" y="432612"/>
                  </a:lnTo>
                  <a:lnTo>
                    <a:pt x="0" y="43261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862090" y="7454638"/>
              <a:ext cx="448945" cy="433070"/>
            </a:xfrm>
            <a:custGeom>
              <a:avLst/>
              <a:gdLst/>
              <a:ahLst/>
              <a:cxnLst/>
              <a:rect l="l" t="t" r="r" b="b"/>
              <a:pathLst>
                <a:path w="448945" h="433070">
                  <a:moveTo>
                    <a:pt x="0" y="0"/>
                  </a:moveTo>
                  <a:lnTo>
                    <a:pt x="448919" y="0"/>
                  </a:lnTo>
                  <a:lnTo>
                    <a:pt x="448919" y="432612"/>
                  </a:lnTo>
                  <a:lnTo>
                    <a:pt x="0" y="43261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310749" y="7454638"/>
              <a:ext cx="351155" cy="433070"/>
            </a:xfrm>
            <a:custGeom>
              <a:avLst/>
              <a:gdLst/>
              <a:ahLst/>
              <a:cxnLst/>
              <a:rect l="l" t="t" r="r" b="b"/>
              <a:pathLst>
                <a:path w="351154" h="433070">
                  <a:moveTo>
                    <a:pt x="0" y="0"/>
                  </a:moveTo>
                  <a:lnTo>
                    <a:pt x="350710" y="0"/>
                  </a:lnTo>
                  <a:lnTo>
                    <a:pt x="350710" y="432612"/>
                  </a:lnTo>
                  <a:lnTo>
                    <a:pt x="0" y="43261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661796" y="7454638"/>
              <a:ext cx="680085" cy="433070"/>
            </a:xfrm>
            <a:custGeom>
              <a:avLst/>
              <a:gdLst/>
              <a:ahLst/>
              <a:cxnLst/>
              <a:rect l="l" t="t" r="r" b="b"/>
              <a:pathLst>
                <a:path w="680085" h="433070">
                  <a:moveTo>
                    <a:pt x="0" y="0"/>
                  </a:moveTo>
                  <a:lnTo>
                    <a:pt x="679704" y="0"/>
                  </a:lnTo>
                  <a:lnTo>
                    <a:pt x="679704" y="432612"/>
                  </a:lnTo>
                  <a:lnTo>
                    <a:pt x="0" y="43261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341498" y="7454638"/>
              <a:ext cx="601980" cy="433070"/>
            </a:xfrm>
            <a:custGeom>
              <a:avLst/>
              <a:gdLst/>
              <a:ahLst/>
              <a:cxnLst/>
              <a:rect l="l" t="t" r="r" b="b"/>
              <a:pathLst>
                <a:path w="601979" h="433070">
                  <a:moveTo>
                    <a:pt x="0" y="0"/>
                  </a:moveTo>
                  <a:lnTo>
                    <a:pt x="601853" y="0"/>
                  </a:lnTo>
                  <a:lnTo>
                    <a:pt x="601853" y="432612"/>
                  </a:lnTo>
                  <a:lnTo>
                    <a:pt x="0" y="43261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954706" y="6740602"/>
              <a:ext cx="318770" cy="402590"/>
            </a:xfrm>
            <a:custGeom>
              <a:avLst/>
              <a:gdLst/>
              <a:ahLst/>
              <a:cxnLst/>
              <a:rect l="l" t="t" r="r" b="b"/>
              <a:pathLst>
                <a:path w="318770" h="402590">
                  <a:moveTo>
                    <a:pt x="0" y="0"/>
                  </a:moveTo>
                  <a:lnTo>
                    <a:pt x="318211" y="0"/>
                  </a:lnTo>
                  <a:lnTo>
                    <a:pt x="318211" y="402437"/>
                  </a:lnTo>
                  <a:lnTo>
                    <a:pt x="0" y="40243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272918" y="6740602"/>
              <a:ext cx="431165" cy="402590"/>
            </a:xfrm>
            <a:custGeom>
              <a:avLst/>
              <a:gdLst/>
              <a:ahLst/>
              <a:cxnLst/>
              <a:rect l="l" t="t" r="r" b="b"/>
              <a:pathLst>
                <a:path w="431164" h="402590">
                  <a:moveTo>
                    <a:pt x="0" y="0"/>
                  </a:moveTo>
                  <a:lnTo>
                    <a:pt x="430682" y="0"/>
                  </a:lnTo>
                  <a:lnTo>
                    <a:pt x="430682" y="402437"/>
                  </a:lnTo>
                  <a:lnTo>
                    <a:pt x="0" y="402437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703600" y="6740602"/>
              <a:ext cx="240029" cy="402590"/>
            </a:xfrm>
            <a:custGeom>
              <a:avLst/>
              <a:gdLst/>
              <a:ahLst/>
              <a:cxnLst/>
              <a:rect l="l" t="t" r="r" b="b"/>
              <a:pathLst>
                <a:path w="240029" h="402590">
                  <a:moveTo>
                    <a:pt x="0" y="0"/>
                  </a:moveTo>
                  <a:lnTo>
                    <a:pt x="239750" y="0"/>
                  </a:lnTo>
                  <a:lnTo>
                    <a:pt x="239750" y="402437"/>
                  </a:lnTo>
                  <a:lnTo>
                    <a:pt x="0" y="40243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419337" y="7143044"/>
              <a:ext cx="1854200" cy="311785"/>
            </a:xfrm>
            <a:custGeom>
              <a:avLst/>
              <a:gdLst/>
              <a:ahLst/>
              <a:cxnLst/>
              <a:rect l="l" t="t" r="r" b="b"/>
              <a:pathLst>
                <a:path w="1854200" h="311784">
                  <a:moveTo>
                    <a:pt x="0" y="0"/>
                  </a:moveTo>
                  <a:lnTo>
                    <a:pt x="1853577" y="0"/>
                  </a:lnTo>
                  <a:lnTo>
                    <a:pt x="1853577" y="311594"/>
                  </a:lnTo>
                  <a:lnTo>
                    <a:pt x="0" y="31159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272918" y="7143044"/>
              <a:ext cx="431165" cy="311785"/>
            </a:xfrm>
            <a:custGeom>
              <a:avLst/>
              <a:gdLst/>
              <a:ahLst/>
              <a:cxnLst/>
              <a:rect l="l" t="t" r="r" b="b"/>
              <a:pathLst>
                <a:path w="431164" h="311784">
                  <a:moveTo>
                    <a:pt x="0" y="0"/>
                  </a:moveTo>
                  <a:lnTo>
                    <a:pt x="430682" y="0"/>
                  </a:lnTo>
                  <a:lnTo>
                    <a:pt x="430682" y="311594"/>
                  </a:lnTo>
                  <a:lnTo>
                    <a:pt x="0" y="31159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703600" y="7143044"/>
              <a:ext cx="240029" cy="311785"/>
            </a:xfrm>
            <a:custGeom>
              <a:avLst/>
              <a:gdLst/>
              <a:ahLst/>
              <a:cxnLst/>
              <a:rect l="l" t="t" r="r" b="b"/>
              <a:pathLst>
                <a:path w="240029" h="311784">
                  <a:moveTo>
                    <a:pt x="0" y="0"/>
                  </a:moveTo>
                  <a:lnTo>
                    <a:pt x="239750" y="0"/>
                  </a:lnTo>
                  <a:lnTo>
                    <a:pt x="239750" y="311594"/>
                  </a:lnTo>
                  <a:lnTo>
                    <a:pt x="0" y="31159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246511" y="7175144"/>
              <a:ext cx="1694180" cy="242570"/>
            </a:xfrm>
            <a:custGeom>
              <a:avLst/>
              <a:gdLst/>
              <a:ahLst/>
              <a:cxnLst/>
              <a:rect l="l" t="t" r="r" b="b"/>
              <a:pathLst>
                <a:path w="1694179" h="242570">
                  <a:moveTo>
                    <a:pt x="199224" y="54368"/>
                  </a:moveTo>
                  <a:lnTo>
                    <a:pt x="0" y="54368"/>
                  </a:lnTo>
                  <a:lnTo>
                    <a:pt x="0" y="179374"/>
                  </a:lnTo>
                  <a:lnTo>
                    <a:pt x="199224" y="179374"/>
                  </a:lnTo>
                  <a:lnTo>
                    <a:pt x="199224" y="54368"/>
                  </a:lnTo>
                  <a:close/>
                </a:path>
                <a:path w="1694179" h="242570">
                  <a:moveTo>
                    <a:pt x="1362481" y="54368"/>
                  </a:moveTo>
                  <a:lnTo>
                    <a:pt x="1163256" y="54368"/>
                  </a:lnTo>
                  <a:lnTo>
                    <a:pt x="1163256" y="179374"/>
                  </a:lnTo>
                  <a:lnTo>
                    <a:pt x="1362481" y="179374"/>
                  </a:lnTo>
                  <a:lnTo>
                    <a:pt x="1362481" y="54368"/>
                  </a:lnTo>
                  <a:close/>
                </a:path>
                <a:path w="1694179" h="242570">
                  <a:moveTo>
                    <a:pt x="1693608" y="0"/>
                  </a:moveTo>
                  <a:lnTo>
                    <a:pt x="1460322" y="0"/>
                  </a:lnTo>
                  <a:lnTo>
                    <a:pt x="1460322" y="242125"/>
                  </a:lnTo>
                  <a:lnTo>
                    <a:pt x="1693608" y="242125"/>
                  </a:lnTo>
                  <a:lnTo>
                    <a:pt x="16936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" name="object 182"/>
          <p:cNvGrpSpPr/>
          <p:nvPr/>
        </p:nvGrpSpPr>
        <p:grpSpPr>
          <a:xfrm>
            <a:off x="11697140" y="6934163"/>
            <a:ext cx="130175" cy="28575"/>
            <a:chOff x="5970233" y="6934162"/>
            <a:chExt cx="130175" cy="28575"/>
          </a:xfrm>
        </p:grpSpPr>
        <p:sp>
          <p:nvSpPr>
            <p:cNvPr id="183" name="object 183"/>
            <p:cNvSpPr/>
            <p:nvPr/>
          </p:nvSpPr>
          <p:spPr>
            <a:xfrm>
              <a:off x="5993551" y="6948148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106527" y="0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970233" y="693416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7978" y="0"/>
                  </a:moveTo>
                  <a:lnTo>
                    <a:pt x="0" y="13982"/>
                  </a:lnTo>
                  <a:lnTo>
                    <a:pt x="27978" y="27978"/>
                  </a:lnTo>
                  <a:lnTo>
                    <a:pt x="27978" y="0"/>
                  </a:lnTo>
                  <a:close/>
                </a:path>
              </a:pathLst>
            </a:custGeom>
            <a:solidFill>
              <a:srgbClr val="4D55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" name="object 185"/>
          <p:cNvGrpSpPr/>
          <p:nvPr/>
        </p:nvGrpSpPr>
        <p:grpSpPr>
          <a:xfrm>
            <a:off x="11697140" y="7284858"/>
            <a:ext cx="130175" cy="28575"/>
            <a:chOff x="5970233" y="7284857"/>
            <a:chExt cx="130175" cy="28575"/>
          </a:xfrm>
        </p:grpSpPr>
        <p:sp>
          <p:nvSpPr>
            <p:cNvPr id="186" name="object 186"/>
            <p:cNvSpPr/>
            <p:nvPr/>
          </p:nvSpPr>
          <p:spPr>
            <a:xfrm>
              <a:off x="5993551" y="7298842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106527" y="0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970233" y="728485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7978" y="0"/>
                  </a:moveTo>
                  <a:lnTo>
                    <a:pt x="0" y="13982"/>
                  </a:lnTo>
                  <a:lnTo>
                    <a:pt x="27978" y="27978"/>
                  </a:lnTo>
                  <a:lnTo>
                    <a:pt x="27978" y="0"/>
                  </a:lnTo>
                  <a:close/>
                </a:path>
              </a:pathLst>
            </a:custGeom>
            <a:solidFill>
              <a:srgbClr val="4D55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" name="object 188"/>
          <p:cNvSpPr/>
          <p:nvPr/>
        </p:nvSpPr>
        <p:spPr>
          <a:xfrm>
            <a:off x="11697140" y="7667683"/>
            <a:ext cx="28575" cy="28575"/>
          </a:xfrm>
          <a:custGeom>
            <a:avLst/>
            <a:gdLst/>
            <a:ahLst/>
            <a:cxnLst/>
            <a:rect l="l" t="t" r="r" b="b"/>
            <a:pathLst>
              <a:path w="28575" h="28575">
                <a:moveTo>
                  <a:pt x="27978" y="0"/>
                </a:moveTo>
                <a:lnTo>
                  <a:pt x="0" y="13982"/>
                </a:lnTo>
                <a:lnTo>
                  <a:pt x="27978" y="27978"/>
                </a:lnTo>
                <a:lnTo>
                  <a:pt x="27978" y="0"/>
                </a:lnTo>
                <a:close/>
              </a:path>
            </a:pathLst>
          </a:custGeom>
          <a:solidFill>
            <a:srgbClr val="4D555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9154634" y="6889781"/>
            <a:ext cx="2272665" cy="946150"/>
          </a:xfrm>
          <a:custGeom>
            <a:avLst/>
            <a:gdLst/>
            <a:ahLst/>
            <a:cxnLst/>
            <a:rect l="l" t="t" r="r" b="b"/>
            <a:pathLst>
              <a:path w="2272665" h="946150">
                <a:moveTo>
                  <a:pt x="0" y="0"/>
                </a:moveTo>
                <a:lnTo>
                  <a:pt x="30814" y="38729"/>
                </a:lnTo>
                <a:lnTo>
                  <a:pt x="61866" y="78731"/>
                </a:lnTo>
                <a:lnTo>
                  <a:pt x="93093" y="119659"/>
                </a:lnTo>
                <a:lnTo>
                  <a:pt x="124427" y="161165"/>
                </a:lnTo>
                <a:lnTo>
                  <a:pt x="155806" y="202903"/>
                </a:lnTo>
                <a:lnTo>
                  <a:pt x="187162" y="244526"/>
                </a:lnTo>
                <a:lnTo>
                  <a:pt x="218432" y="285686"/>
                </a:lnTo>
                <a:lnTo>
                  <a:pt x="249549" y="326037"/>
                </a:lnTo>
                <a:lnTo>
                  <a:pt x="280450" y="365231"/>
                </a:lnTo>
                <a:lnTo>
                  <a:pt x="311069" y="402922"/>
                </a:lnTo>
                <a:lnTo>
                  <a:pt x="341341" y="438762"/>
                </a:lnTo>
                <a:lnTo>
                  <a:pt x="371201" y="472405"/>
                </a:lnTo>
                <a:lnTo>
                  <a:pt x="400584" y="503503"/>
                </a:lnTo>
                <a:lnTo>
                  <a:pt x="429425" y="531710"/>
                </a:lnTo>
                <a:lnTo>
                  <a:pt x="473822" y="570200"/>
                </a:lnTo>
                <a:lnTo>
                  <a:pt x="518028" y="603279"/>
                </a:lnTo>
                <a:lnTo>
                  <a:pt x="561770" y="631694"/>
                </a:lnTo>
                <a:lnTo>
                  <a:pt x="604777" y="656192"/>
                </a:lnTo>
                <a:lnTo>
                  <a:pt x="646779" y="677520"/>
                </a:lnTo>
                <a:lnTo>
                  <a:pt x="687503" y="696425"/>
                </a:lnTo>
                <a:lnTo>
                  <a:pt x="726678" y="713654"/>
                </a:lnTo>
                <a:lnTo>
                  <a:pt x="764034" y="729955"/>
                </a:lnTo>
                <a:lnTo>
                  <a:pt x="799299" y="746074"/>
                </a:lnTo>
                <a:lnTo>
                  <a:pt x="857178" y="771102"/>
                </a:lnTo>
                <a:lnTo>
                  <a:pt x="908985" y="789153"/>
                </a:lnTo>
                <a:lnTo>
                  <a:pt x="956303" y="802546"/>
                </a:lnTo>
                <a:lnTo>
                  <a:pt x="1000710" y="813604"/>
                </a:lnTo>
                <a:lnTo>
                  <a:pt x="1043787" y="824649"/>
                </a:lnTo>
                <a:lnTo>
                  <a:pt x="1087110" y="836434"/>
                </a:lnTo>
                <a:lnTo>
                  <a:pt x="1125702" y="845891"/>
                </a:lnTo>
                <a:lnTo>
                  <a:pt x="1169571" y="854608"/>
                </a:lnTo>
                <a:lnTo>
                  <a:pt x="1228725" y="864171"/>
                </a:lnTo>
                <a:lnTo>
                  <a:pt x="1310009" y="875642"/>
                </a:lnTo>
                <a:lnTo>
                  <a:pt x="1358170" y="882007"/>
                </a:lnTo>
                <a:lnTo>
                  <a:pt x="1409349" y="888533"/>
                </a:lnTo>
                <a:lnTo>
                  <a:pt x="1462050" y="895028"/>
                </a:lnTo>
                <a:lnTo>
                  <a:pt x="1514776" y="901296"/>
                </a:lnTo>
                <a:lnTo>
                  <a:pt x="1566033" y="907146"/>
                </a:lnTo>
                <a:lnTo>
                  <a:pt x="1614322" y="912382"/>
                </a:lnTo>
                <a:lnTo>
                  <a:pt x="1658150" y="916813"/>
                </a:lnTo>
                <a:lnTo>
                  <a:pt x="1716837" y="921991"/>
                </a:lnTo>
                <a:lnTo>
                  <a:pt x="1770651" y="925874"/>
                </a:lnTo>
                <a:lnTo>
                  <a:pt x="1821159" y="928816"/>
                </a:lnTo>
                <a:lnTo>
                  <a:pt x="1869925" y="931170"/>
                </a:lnTo>
                <a:lnTo>
                  <a:pt x="1918517" y="933291"/>
                </a:lnTo>
                <a:lnTo>
                  <a:pt x="1968500" y="935532"/>
                </a:lnTo>
                <a:lnTo>
                  <a:pt x="2019533" y="937732"/>
                </a:lnTo>
                <a:lnTo>
                  <a:pt x="2070305" y="939582"/>
                </a:lnTo>
                <a:lnTo>
                  <a:pt x="2120901" y="941198"/>
                </a:lnTo>
                <a:lnTo>
                  <a:pt x="2171410" y="942697"/>
                </a:lnTo>
                <a:lnTo>
                  <a:pt x="2221918" y="944194"/>
                </a:lnTo>
                <a:lnTo>
                  <a:pt x="2272512" y="945807"/>
                </a:lnTo>
              </a:path>
            </a:pathLst>
          </a:custGeom>
          <a:ln w="13716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" name="object 190"/>
          <p:cNvGrpSpPr/>
          <p:nvPr/>
        </p:nvGrpSpPr>
        <p:grpSpPr>
          <a:xfrm>
            <a:off x="9141581" y="6631552"/>
            <a:ext cx="2290445" cy="99060"/>
            <a:chOff x="3414674" y="6631552"/>
            <a:chExt cx="2290445" cy="99060"/>
          </a:xfrm>
        </p:grpSpPr>
        <p:sp>
          <p:nvSpPr>
            <p:cNvPr id="191" name="object 191"/>
            <p:cNvSpPr/>
            <p:nvPr/>
          </p:nvSpPr>
          <p:spPr>
            <a:xfrm>
              <a:off x="3419335" y="6682360"/>
              <a:ext cx="2280920" cy="43815"/>
            </a:xfrm>
            <a:custGeom>
              <a:avLst/>
              <a:gdLst/>
              <a:ahLst/>
              <a:cxnLst/>
              <a:rect l="l" t="t" r="r" b="b"/>
              <a:pathLst>
                <a:path w="2280920" h="43815">
                  <a:moveTo>
                    <a:pt x="0" y="36449"/>
                  </a:moveTo>
                  <a:lnTo>
                    <a:pt x="0" y="0"/>
                  </a:lnTo>
                  <a:lnTo>
                    <a:pt x="2280907" y="0"/>
                  </a:lnTo>
                  <a:lnTo>
                    <a:pt x="2280907" y="43408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461585" y="6631552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4">
                  <a:moveTo>
                    <a:pt x="0" y="50812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10682057" y="6367569"/>
            <a:ext cx="993140" cy="99060"/>
            <a:chOff x="4955151" y="6367569"/>
            <a:chExt cx="993140" cy="99060"/>
          </a:xfrm>
        </p:grpSpPr>
        <p:sp>
          <p:nvSpPr>
            <p:cNvPr id="194" name="object 194"/>
            <p:cNvSpPr/>
            <p:nvPr/>
          </p:nvSpPr>
          <p:spPr>
            <a:xfrm>
              <a:off x="5700242" y="6418388"/>
              <a:ext cx="243204" cy="43815"/>
            </a:xfrm>
            <a:custGeom>
              <a:avLst/>
              <a:gdLst/>
              <a:ahLst/>
              <a:cxnLst/>
              <a:rect l="l" t="t" r="r" b="b"/>
              <a:pathLst>
                <a:path w="243204" h="43814">
                  <a:moveTo>
                    <a:pt x="0" y="43395"/>
                  </a:moveTo>
                  <a:lnTo>
                    <a:pt x="0" y="0"/>
                  </a:lnTo>
                  <a:lnTo>
                    <a:pt x="243116" y="0"/>
                  </a:lnTo>
                  <a:lnTo>
                    <a:pt x="243116" y="43395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821798" y="6367569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5">
                  <a:moveTo>
                    <a:pt x="0" y="50812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959812" y="6418388"/>
              <a:ext cx="728980" cy="43815"/>
            </a:xfrm>
            <a:custGeom>
              <a:avLst/>
              <a:gdLst/>
              <a:ahLst/>
              <a:cxnLst/>
              <a:rect l="l" t="t" r="r" b="b"/>
              <a:pathLst>
                <a:path w="728979" h="43814">
                  <a:moveTo>
                    <a:pt x="0" y="43395"/>
                  </a:moveTo>
                  <a:lnTo>
                    <a:pt x="0" y="0"/>
                  </a:lnTo>
                  <a:lnTo>
                    <a:pt x="728764" y="0"/>
                  </a:lnTo>
                  <a:lnTo>
                    <a:pt x="728764" y="43395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324193" y="6367569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5">
                  <a:moveTo>
                    <a:pt x="0" y="50812"/>
                  </a:moveTo>
                  <a:lnTo>
                    <a:pt x="0" y="0"/>
                  </a:lnTo>
                </a:path>
              </a:pathLst>
            </a:custGeom>
            <a:ln w="9321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8" name="object 198"/>
          <p:cNvSpPr/>
          <p:nvPr/>
        </p:nvSpPr>
        <p:spPr>
          <a:xfrm>
            <a:off x="10784135" y="6756946"/>
            <a:ext cx="125095" cy="369570"/>
          </a:xfrm>
          <a:custGeom>
            <a:avLst/>
            <a:gdLst/>
            <a:ahLst/>
            <a:cxnLst/>
            <a:rect l="l" t="t" r="r" b="b"/>
            <a:pathLst>
              <a:path w="125095" h="369570">
                <a:moveTo>
                  <a:pt x="125006" y="0"/>
                </a:moveTo>
                <a:lnTo>
                  <a:pt x="0" y="0"/>
                </a:lnTo>
                <a:lnTo>
                  <a:pt x="0" y="369176"/>
                </a:lnTo>
                <a:lnTo>
                  <a:pt x="125006" y="369176"/>
                </a:lnTo>
                <a:lnTo>
                  <a:pt x="12500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160462" y="6756946"/>
            <a:ext cx="125095" cy="369570"/>
          </a:xfrm>
          <a:custGeom>
            <a:avLst/>
            <a:gdLst/>
            <a:ahLst/>
            <a:cxnLst/>
            <a:rect l="l" t="t" r="r" b="b"/>
            <a:pathLst>
              <a:path w="125095" h="369570">
                <a:moveTo>
                  <a:pt x="125006" y="0"/>
                </a:moveTo>
                <a:lnTo>
                  <a:pt x="0" y="0"/>
                </a:lnTo>
                <a:lnTo>
                  <a:pt x="0" y="369176"/>
                </a:lnTo>
                <a:lnTo>
                  <a:pt x="125006" y="369176"/>
                </a:lnTo>
                <a:lnTo>
                  <a:pt x="12500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1486903" y="6756946"/>
            <a:ext cx="125095" cy="369570"/>
          </a:xfrm>
          <a:custGeom>
            <a:avLst/>
            <a:gdLst/>
            <a:ahLst/>
            <a:cxnLst/>
            <a:rect l="l" t="t" r="r" b="b"/>
            <a:pathLst>
              <a:path w="125095" h="369570">
                <a:moveTo>
                  <a:pt x="125006" y="0"/>
                </a:moveTo>
                <a:lnTo>
                  <a:pt x="0" y="0"/>
                </a:lnTo>
                <a:lnTo>
                  <a:pt x="0" y="369176"/>
                </a:lnTo>
                <a:lnTo>
                  <a:pt x="125006" y="369176"/>
                </a:lnTo>
                <a:lnTo>
                  <a:pt x="12500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9852463" y="6756946"/>
            <a:ext cx="125095" cy="369570"/>
          </a:xfrm>
          <a:custGeom>
            <a:avLst/>
            <a:gdLst/>
            <a:ahLst/>
            <a:cxnLst/>
            <a:rect l="l" t="t" r="r" b="b"/>
            <a:pathLst>
              <a:path w="125095" h="369570">
                <a:moveTo>
                  <a:pt x="125006" y="0"/>
                </a:moveTo>
                <a:lnTo>
                  <a:pt x="0" y="0"/>
                </a:lnTo>
                <a:lnTo>
                  <a:pt x="0" y="369176"/>
                </a:lnTo>
                <a:lnTo>
                  <a:pt x="125006" y="369176"/>
                </a:lnTo>
                <a:lnTo>
                  <a:pt x="12500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9171717" y="7545947"/>
            <a:ext cx="199390" cy="125095"/>
          </a:xfrm>
          <a:custGeom>
            <a:avLst/>
            <a:gdLst/>
            <a:ahLst/>
            <a:cxnLst/>
            <a:rect l="l" t="t" r="r" b="b"/>
            <a:pathLst>
              <a:path w="199389" h="125095">
                <a:moveTo>
                  <a:pt x="199224" y="0"/>
                </a:moveTo>
                <a:lnTo>
                  <a:pt x="0" y="0"/>
                </a:lnTo>
                <a:lnTo>
                  <a:pt x="0" y="125006"/>
                </a:lnTo>
                <a:lnTo>
                  <a:pt x="199224" y="125006"/>
                </a:lnTo>
                <a:lnTo>
                  <a:pt x="1992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9613626" y="7608444"/>
            <a:ext cx="199390" cy="125095"/>
          </a:xfrm>
          <a:custGeom>
            <a:avLst/>
            <a:gdLst/>
            <a:ahLst/>
            <a:cxnLst/>
            <a:rect l="l" t="t" r="r" b="b"/>
            <a:pathLst>
              <a:path w="199389" h="125095">
                <a:moveTo>
                  <a:pt x="199224" y="0"/>
                </a:moveTo>
                <a:lnTo>
                  <a:pt x="0" y="0"/>
                </a:lnTo>
                <a:lnTo>
                  <a:pt x="0" y="125006"/>
                </a:lnTo>
                <a:lnTo>
                  <a:pt x="199224" y="125006"/>
                </a:lnTo>
                <a:lnTo>
                  <a:pt x="1992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0166546" y="7545947"/>
            <a:ext cx="199390" cy="125095"/>
          </a:xfrm>
          <a:custGeom>
            <a:avLst/>
            <a:gdLst/>
            <a:ahLst/>
            <a:cxnLst/>
            <a:rect l="l" t="t" r="r" b="b"/>
            <a:pathLst>
              <a:path w="199389" h="125095">
                <a:moveTo>
                  <a:pt x="199224" y="0"/>
                </a:moveTo>
                <a:lnTo>
                  <a:pt x="0" y="0"/>
                </a:lnTo>
                <a:lnTo>
                  <a:pt x="0" y="125006"/>
                </a:lnTo>
                <a:lnTo>
                  <a:pt x="199224" y="125006"/>
                </a:lnTo>
                <a:lnTo>
                  <a:pt x="1992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0844587" y="7545947"/>
            <a:ext cx="199390" cy="125095"/>
          </a:xfrm>
          <a:custGeom>
            <a:avLst/>
            <a:gdLst/>
            <a:ahLst/>
            <a:cxnLst/>
            <a:rect l="l" t="t" r="r" b="b"/>
            <a:pathLst>
              <a:path w="199389" h="125095">
                <a:moveTo>
                  <a:pt x="199224" y="0"/>
                </a:moveTo>
                <a:lnTo>
                  <a:pt x="0" y="0"/>
                </a:lnTo>
                <a:lnTo>
                  <a:pt x="0" y="125006"/>
                </a:lnTo>
                <a:lnTo>
                  <a:pt x="199224" y="125006"/>
                </a:lnTo>
                <a:lnTo>
                  <a:pt x="1992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1453653" y="7545947"/>
            <a:ext cx="199390" cy="125095"/>
          </a:xfrm>
          <a:custGeom>
            <a:avLst/>
            <a:gdLst/>
            <a:ahLst/>
            <a:cxnLst/>
            <a:rect l="l" t="t" r="r" b="b"/>
            <a:pathLst>
              <a:path w="199389" h="125095">
                <a:moveTo>
                  <a:pt x="199224" y="0"/>
                </a:moveTo>
                <a:lnTo>
                  <a:pt x="0" y="0"/>
                </a:lnTo>
                <a:lnTo>
                  <a:pt x="0" y="125006"/>
                </a:lnTo>
                <a:lnTo>
                  <a:pt x="199224" y="125006"/>
                </a:lnTo>
                <a:lnTo>
                  <a:pt x="1992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8918207" y="453775"/>
            <a:ext cx="1142365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Atmosférico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9935236" y="1724213"/>
            <a:ext cx="1685925" cy="1651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875" marR="5080" indent="-3810">
              <a:lnSpc>
                <a:spcPct val="109600"/>
              </a:lnSpc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condensación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contaminación.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CEI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TS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62271-304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9040880" y="1907233"/>
            <a:ext cx="113030" cy="1118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  <a:p>
            <a:pPr marL="381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10024231" y="2530260"/>
            <a:ext cx="1758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00" spc="-38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1166365" y="2870593"/>
            <a:ext cx="1758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00" spc="-38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1457052" y="2775318"/>
            <a:ext cx="250825" cy="257763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L="12700" marR="5080" algn="just">
              <a:lnSpc>
                <a:spcPts val="610"/>
              </a:lnSpc>
              <a:spcBef>
                <a:spcPts val="21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P0</a:t>
            </a:r>
            <a:r>
              <a:rPr lang="es-ES"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P0</a:t>
            </a:r>
            <a:r>
              <a:rPr lang="es-ES"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Ch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P0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9091859" y="3053873"/>
            <a:ext cx="546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9119519" y="3119085"/>
            <a:ext cx="12636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0,01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9746620" y="3119085"/>
            <a:ext cx="9715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0087609" y="3085656"/>
            <a:ext cx="617855" cy="21544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21590" algn="ctr">
              <a:spcBef>
                <a:spcPts val="36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  <a:p>
            <a:pPr algn="ctr">
              <a:spcBef>
                <a:spcPts val="300"/>
              </a:spcBef>
            </a:pP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Distancia</a:t>
            </a:r>
            <a:r>
              <a:rPr sz="450" spc="-2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spc="-1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(km)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0981639" y="3119085"/>
            <a:ext cx="838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11341373" y="3209486"/>
            <a:ext cx="1130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0640808" y="3842340"/>
            <a:ext cx="985519" cy="174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0900"/>
              </a:lnSpc>
              <a:spcBef>
                <a:spcPts val="100"/>
              </a:spcBef>
            </a:pP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Tasa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corrosividad para </a:t>
            </a:r>
            <a:r>
              <a:rPr sz="4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al</a:t>
            </a:r>
            <a:r>
              <a:rPr lang="es-ES"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carbono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ISO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9223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IS0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9224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(1</a:t>
            </a:r>
            <a:r>
              <a:rPr sz="300" dirty="0">
                <a:solidFill>
                  <a:srgbClr val="171514"/>
                </a:solidFill>
                <a:latin typeface="Microsoft Sans Serif"/>
                <a:cs typeface="Microsoft Sans Serif"/>
              </a:rPr>
              <a:t>calle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año)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9040967" y="4031967"/>
            <a:ext cx="113030" cy="1118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  <a:p>
            <a:pPr marL="381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9423092" y="4163270"/>
            <a:ext cx="1187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CX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9865424" y="4726661"/>
            <a:ext cx="1174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10226594" y="4893468"/>
            <a:ext cx="1174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0883282" y="5002964"/>
            <a:ext cx="1257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11453810" y="5032834"/>
            <a:ext cx="1174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9091947" y="5178606"/>
            <a:ext cx="546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9119607" y="5243819"/>
            <a:ext cx="12636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0,01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9746708" y="5243819"/>
            <a:ext cx="9715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10087697" y="5210392"/>
            <a:ext cx="617855" cy="21544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21590" algn="ctr">
              <a:spcBef>
                <a:spcPts val="36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  <a:p>
            <a:pPr algn="ctr">
              <a:spcBef>
                <a:spcPts val="300"/>
              </a:spcBef>
            </a:pP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Distancia</a:t>
            </a:r>
            <a:r>
              <a:rPr sz="450" spc="-2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spc="-1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(km)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10981726" y="5243819"/>
            <a:ext cx="838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1583336" y="5243819"/>
            <a:ext cx="1130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8918295" y="5974218"/>
            <a:ext cx="2927985" cy="3930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 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cifras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resumir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sola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figura: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738630" algn="ctr">
              <a:lnSpc>
                <a:spcPts val="600"/>
              </a:lnSpc>
            </a:pP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CEI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</a:t>
            </a:r>
            <a:endParaRPr sz="500">
              <a:latin typeface="Microsoft Sans Serif"/>
              <a:cs typeface="Microsoft Sans Serif"/>
            </a:endParaRPr>
          </a:p>
          <a:p>
            <a:pPr marL="1787525" algn="ctr">
              <a:lnSpc>
                <a:spcPts val="600"/>
              </a:lnSpc>
              <a:tabLst>
                <a:tab pos="2302510" algn="l"/>
              </a:tabLst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	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0789768" y="6455282"/>
            <a:ext cx="733425" cy="1690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175">
              <a:lnSpc>
                <a:spcPct val="144800"/>
              </a:lnSpc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 de </a:t>
            </a:r>
            <a:r>
              <a:rPr sz="3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lang="es-ES"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endParaRPr sz="350" dirty="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9023949" y="6691275"/>
            <a:ext cx="113030" cy="1118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400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300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200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150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  <a:p>
            <a:pPr marL="38100">
              <a:spcBef>
                <a:spcPts val="425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50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1846658" y="6768056"/>
            <a:ext cx="847725" cy="688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87325">
              <a:lnSpc>
                <a:spcPct val="140900"/>
              </a:lnSpc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Severidad</a:t>
            </a:r>
            <a:r>
              <a:rPr sz="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lang="es-ES"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sitio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TS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60815-1.</a:t>
            </a:r>
            <a:endParaRPr sz="3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05700"/>
              </a:lnSpc>
              <a:spcBef>
                <a:spcPts val="4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eléctrico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expuesto</a:t>
            </a:r>
            <a:r>
              <a:rPr lang="es-ES"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atmosféricas.</a:t>
            </a:r>
            <a:endParaRPr sz="450" dirty="0">
              <a:latin typeface="Microsoft Sans Serif"/>
              <a:cs typeface="Microsoft Sans Serif"/>
            </a:endParaRPr>
          </a:p>
          <a:p>
            <a:pPr marL="12700" marR="50165">
              <a:lnSpc>
                <a:spcPct val="123300"/>
              </a:lnSpc>
              <a:spcBef>
                <a:spcPts val="495"/>
              </a:spcBef>
            </a:pP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4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lang="es-ES"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respecto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condensación 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contaminación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400" dirty="0">
              <a:latin typeface="Microsoft Sans Serif"/>
              <a:cs typeface="Microsoft Sans Serif"/>
            </a:endParaRPr>
          </a:p>
          <a:p>
            <a:pPr marL="12700">
              <a:lnSpc>
                <a:spcPts val="580"/>
              </a:lnSpc>
            </a:pP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CEI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TS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62271-304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1425267" y="7157650"/>
            <a:ext cx="2413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C0P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11425268" y="7235409"/>
            <a:ext cx="2419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CL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1425267" y="7313169"/>
            <a:ext cx="2540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CHP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0007301" y="7224818"/>
            <a:ext cx="1758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00" spc="-38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1170565" y="7224818"/>
            <a:ext cx="11176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PL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9205607" y="7541243"/>
            <a:ext cx="1187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CX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0200432" y="7541243"/>
            <a:ext cx="1174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0878475" y="7541243"/>
            <a:ext cx="1257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11462144" y="7541242"/>
            <a:ext cx="1271905" cy="2410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0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u="sng" spc="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600" spc="-15" baseline="13888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Tasa</a:t>
            </a:r>
            <a:r>
              <a:rPr sz="600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7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</a:t>
            </a:r>
            <a:r>
              <a:rPr sz="600" spc="-7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7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7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acero</a:t>
            </a:r>
            <a:r>
              <a:rPr sz="600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7" baseline="13888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endParaRPr sz="600" baseline="13888" dirty="0">
              <a:latin typeface="Microsoft Sans Serif"/>
              <a:cs typeface="Microsoft Sans Serif"/>
            </a:endParaRPr>
          </a:p>
          <a:p>
            <a:pPr marL="405765">
              <a:spcBef>
                <a:spcPts val="2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carbono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ISO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9223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IS0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9224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(1</a:t>
            </a:r>
            <a:endParaRPr sz="400" dirty="0">
              <a:latin typeface="Microsoft Sans Serif"/>
              <a:cs typeface="Microsoft Sans Serif"/>
            </a:endParaRPr>
          </a:p>
          <a:p>
            <a:pPr marL="398145">
              <a:spcBef>
                <a:spcPts val="145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calle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año)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9647510" y="7603746"/>
            <a:ext cx="1257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9074929" y="7837914"/>
            <a:ext cx="546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9102589" y="7903127"/>
            <a:ext cx="12636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0,01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9729690" y="7903127"/>
            <a:ext cx="9715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2E2E30"/>
                </a:solidFill>
                <a:latin typeface="Microsoft Sans Serif"/>
                <a:cs typeface="Microsoft Sans Serif"/>
              </a:rPr>
              <a:t>0,1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10070679" y="7869699"/>
            <a:ext cx="617855" cy="21544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21590" algn="ctr">
              <a:spcBef>
                <a:spcPts val="36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  <a:p>
            <a:pPr algn="ctr">
              <a:spcBef>
                <a:spcPts val="300"/>
              </a:spcBef>
            </a:pP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Distancia</a:t>
            </a:r>
            <a:r>
              <a:rPr sz="450" spc="-2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spc="-1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(km)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10964709" y="7903127"/>
            <a:ext cx="838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1566319" y="7903127"/>
            <a:ext cx="1130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100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8846979" y="6206421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DM107929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8850586" y="3865098"/>
            <a:ext cx="148759" cy="146304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R="5080" algn="r">
              <a:spcBef>
                <a:spcPts val="125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DM107928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204"/>
              </a:spcBef>
            </a:pP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Tasa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corrosión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(μm/y)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=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2E2E30"/>
                </a:solidFill>
                <a:latin typeface="Microsoft Sans Serif"/>
                <a:cs typeface="Microsoft Sans Serif"/>
              </a:rPr>
              <a:t>f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(distancia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(km))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8850586" y="1741100"/>
            <a:ext cx="148759" cy="146177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R="5080" algn="r">
              <a:spcBef>
                <a:spcPts val="125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DM107927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204"/>
              </a:spcBef>
            </a:pP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Tasa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corrosión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(μm/y)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=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2E2E30"/>
                </a:solidFill>
                <a:latin typeface="Microsoft Sans Serif"/>
                <a:cs typeface="Microsoft Sans Serif"/>
              </a:rPr>
              <a:t>f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(distancia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(km))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8912147" y="6580107"/>
            <a:ext cx="69250" cy="140716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Tasa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corrosión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E2E30"/>
                </a:solidFill>
                <a:latin typeface="Microsoft Sans Serif"/>
                <a:cs typeface="Microsoft Sans Serif"/>
              </a:rPr>
              <a:t>(μm/y)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2E2E30"/>
                </a:solidFill>
                <a:latin typeface="Microsoft Sans Serif"/>
                <a:cs typeface="Microsoft Sans Serif"/>
              </a:rPr>
              <a:t>=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2E2E30"/>
                </a:solidFill>
                <a:latin typeface="Microsoft Sans Serif"/>
                <a:cs typeface="Microsoft Sans Serif"/>
              </a:rPr>
              <a:t>f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E2E30"/>
                </a:solidFill>
                <a:latin typeface="Microsoft Sans Serif"/>
                <a:cs typeface="Microsoft Sans Serif"/>
              </a:rPr>
              <a:t>(distancia</a:t>
            </a:r>
            <a:r>
              <a:rPr sz="450" spc="-5" dirty="0">
                <a:solidFill>
                  <a:srgbClr val="2E2E30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E2E30"/>
                </a:solidFill>
                <a:latin typeface="Microsoft Sans Serif"/>
                <a:cs typeface="Microsoft Sans Serif"/>
              </a:rPr>
              <a:t>costera</a:t>
            </a:r>
            <a:r>
              <a:rPr sz="450" dirty="0">
                <a:solidFill>
                  <a:srgbClr val="2E2E30"/>
                </a:solidFill>
                <a:latin typeface="Microsoft Sans Serif"/>
                <a:cs typeface="Microsoft Sans Serif"/>
              </a:rPr>
              <a:t> (km))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9842497" y="6846005"/>
            <a:ext cx="184666" cy="220979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6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37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280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10774179" y="6759776"/>
            <a:ext cx="92333" cy="337185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4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00" spc="-130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í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1150457" y="6841702"/>
            <a:ext cx="92333" cy="202565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li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pelea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1486455" y="6758511"/>
            <a:ext cx="184666" cy="36957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Veyjemlighat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903501" y="1946118"/>
            <a:ext cx="162915" cy="15758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903501" y="2267001"/>
            <a:ext cx="162915" cy="157581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6320657" y="2020545"/>
            <a:ext cx="625475" cy="168275"/>
          </a:xfrm>
          <a:custGeom>
            <a:avLst/>
            <a:gdLst/>
            <a:ahLst/>
            <a:cxnLst/>
            <a:rect l="l" t="t" r="r" b="b"/>
            <a:pathLst>
              <a:path w="625475" h="168275">
                <a:moveTo>
                  <a:pt x="0" y="167716"/>
                </a:moveTo>
                <a:lnTo>
                  <a:pt x="625284" y="167716"/>
                </a:lnTo>
                <a:lnTo>
                  <a:pt x="625284" y="0"/>
                </a:lnTo>
                <a:lnTo>
                  <a:pt x="0" y="0"/>
                </a:lnTo>
                <a:lnTo>
                  <a:pt x="0" y="167716"/>
                </a:lnTo>
                <a:close/>
              </a:path>
            </a:pathLst>
          </a:custGeom>
          <a:solidFill>
            <a:srgbClr val="E8BDB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6317483" y="1832995"/>
            <a:ext cx="1284605" cy="590550"/>
            <a:chOff x="590576" y="1832995"/>
            <a:chExt cx="1284605" cy="590550"/>
          </a:xfrm>
        </p:grpSpPr>
        <p:sp>
          <p:nvSpPr>
            <p:cNvPr id="6" name="object 6"/>
            <p:cNvSpPr/>
            <p:nvPr/>
          </p:nvSpPr>
          <p:spPr>
            <a:xfrm>
              <a:off x="1297076" y="2020544"/>
              <a:ext cx="117475" cy="168275"/>
            </a:xfrm>
            <a:custGeom>
              <a:avLst/>
              <a:gdLst/>
              <a:ahLst/>
              <a:cxnLst/>
              <a:rect l="l" t="t" r="r" b="b"/>
              <a:pathLst>
                <a:path w="117475" h="168275">
                  <a:moveTo>
                    <a:pt x="0" y="167716"/>
                  </a:moveTo>
                  <a:lnTo>
                    <a:pt x="117297" y="167716"/>
                  </a:lnTo>
                  <a:lnTo>
                    <a:pt x="117297" y="0"/>
                  </a:lnTo>
                  <a:lnTo>
                    <a:pt x="0" y="0"/>
                  </a:lnTo>
                  <a:lnTo>
                    <a:pt x="0" y="167716"/>
                  </a:lnTo>
                  <a:close/>
                </a:path>
              </a:pathLst>
            </a:custGeom>
            <a:solidFill>
              <a:srgbClr val="E8BD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93751" y="2020539"/>
              <a:ext cx="821055" cy="168275"/>
            </a:xfrm>
            <a:custGeom>
              <a:avLst/>
              <a:gdLst/>
              <a:ahLst/>
              <a:cxnLst/>
              <a:rect l="l" t="t" r="r" b="b"/>
              <a:pathLst>
                <a:path w="821055" h="168275">
                  <a:moveTo>
                    <a:pt x="0" y="0"/>
                  </a:moveTo>
                  <a:lnTo>
                    <a:pt x="820623" y="0"/>
                  </a:lnTo>
                  <a:lnTo>
                    <a:pt x="820623" y="167716"/>
                  </a:lnTo>
                  <a:lnTo>
                    <a:pt x="0" y="167716"/>
                  </a:lnTo>
                  <a:lnTo>
                    <a:pt x="0" y="0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074585" y="2188260"/>
              <a:ext cx="797560" cy="168275"/>
            </a:xfrm>
            <a:custGeom>
              <a:avLst/>
              <a:gdLst/>
              <a:ahLst/>
              <a:cxnLst/>
              <a:rect l="l" t="t" r="r" b="b"/>
              <a:pathLst>
                <a:path w="797560" h="168275">
                  <a:moveTo>
                    <a:pt x="144449" y="0"/>
                  </a:moveTo>
                  <a:lnTo>
                    <a:pt x="0" y="0"/>
                  </a:lnTo>
                  <a:lnTo>
                    <a:pt x="0" y="167716"/>
                  </a:lnTo>
                  <a:lnTo>
                    <a:pt x="144449" y="167716"/>
                  </a:lnTo>
                  <a:lnTo>
                    <a:pt x="144449" y="0"/>
                  </a:lnTo>
                  <a:close/>
                </a:path>
                <a:path w="797560" h="168275">
                  <a:moveTo>
                    <a:pt x="797356" y="0"/>
                  </a:moveTo>
                  <a:lnTo>
                    <a:pt x="222478" y="0"/>
                  </a:lnTo>
                  <a:lnTo>
                    <a:pt x="222478" y="167716"/>
                  </a:lnTo>
                  <a:lnTo>
                    <a:pt x="797356" y="167716"/>
                  </a:lnTo>
                  <a:lnTo>
                    <a:pt x="79735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74586" y="2188256"/>
              <a:ext cx="797560" cy="168275"/>
            </a:xfrm>
            <a:custGeom>
              <a:avLst/>
              <a:gdLst/>
              <a:ahLst/>
              <a:cxnLst/>
              <a:rect l="l" t="t" r="r" b="b"/>
              <a:pathLst>
                <a:path w="797560" h="168275">
                  <a:moveTo>
                    <a:pt x="0" y="0"/>
                  </a:moveTo>
                  <a:lnTo>
                    <a:pt x="797356" y="0"/>
                  </a:lnTo>
                  <a:lnTo>
                    <a:pt x="797356" y="167716"/>
                  </a:lnTo>
                  <a:lnTo>
                    <a:pt x="0" y="167716"/>
                  </a:lnTo>
                  <a:lnTo>
                    <a:pt x="0" y="0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19034" y="2020544"/>
              <a:ext cx="78105" cy="335915"/>
            </a:xfrm>
            <a:custGeom>
              <a:avLst/>
              <a:gdLst/>
              <a:ahLst/>
              <a:cxnLst/>
              <a:rect l="l" t="t" r="r" b="b"/>
              <a:pathLst>
                <a:path w="78105" h="335914">
                  <a:moveTo>
                    <a:pt x="78041" y="0"/>
                  </a:moveTo>
                  <a:lnTo>
                    <a:pt x="0" y="0"/>
                  </a:lnTo>
                  <a:lnTo>
                    <a:pt x="0" y="335419"/>
                  </a:lnTo>
                  <a:lnTo>
                    <a:pt x="78041" y="335419"/>
                  </a:lnTo>
                  <a:lnTo>
                    <a:pt x="78041" y="0"/>
                  </a:lnTo>
                  <a:close/>
                </a:path>
              </a:pathLst>
            </a:custGeom>
            <a:solidFill>
              <a:srgbClr val="619D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219036" y="2020539"/>
              <a:ext cx="78105" cy="335915"/>
            </a:xfrm>
            <a:custGeom>
              <a:avLst/>
              <a:gdLst/>
              <a:ahLst/>
              <a:cxnLst/>
              <a:rect l="l" t="t" r="r" b="b"/>
              <a:pathLst>
                <a:path w="78105" h="335914">
                  <a:moveTo>
                    <a:pt x="0" y="0"/>
                  </a:moveTo>
                  <a:lnTo>
                    <a:pt x="78041" y="0"/>
                  </a:lnTo>
                  <a:lnTo>
                    <a:pt x="78041" y="335419"/>
                  </a:lnTo>
                  <a:lnTo>
                    <a:pt x="0" y="33541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82153" y="1949292"/>
              <a:ext cx="105410" cy="136525"/>
            </a:xfrm>
            <a:custGeom>
              <a:avLst/>
              <a:gdLst/>
              <a:ahLst/>
              <a:cxnLst/>
              <a:rect l="l" t="t" r="r" b="b"/>
              <a:pathLst>
                <a:path w="105409" h="136525">
                  <a:moveTo>
                    <a:pt x="0" y="0"/>
                  </a:moveTo>
                  <a:lnTo>
                    <a:pt x="104851" y="13624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13470" y="1834900"/>
              <a:ext cx="165100" cy="104139"/>
            </a:xfrm>
            <a:custGeom>
              <a:avLst/>
              <a:gdLst/>
              <a:ahLst/>
              <a:cxnLst/>
              <a:rect l="l" t="t" r="r" b="b"/>
              <a:pathLst>
                <a:path w="165100" h="104139">
                  <a:moveTo>
                    <a:pt x="164884" y="0"/>
                  </a:moveTo>
                  <a:lnTo>
                    <a:pt x="0" y="104051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25611" y="2285974"/>
              <a:ext cx="96520" cy="135890"/>
            </a:xfrm>
            <a:custGeom>
              <a:avLst/>
              <a:gdLst/>
              <a:ahLst/>
              <a:cxnLst/>
              <a:rect l="l" t="t" r="r" b="b"/>
              <a:pathLst>
                <a:path w="96519" h="135889">
                  <a:moveTo>
                    <a:pt x="96367" y="135432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338271" y="2148513"/>
              <a:ext cx="176530" cy="92710"/>
            </a:xfrm>
            <a:custGeom>
              <a:avLst/>
              <a:gdLst/>
              <a:ahLst/>
              <a:cxnLst/>
              <a:rect l="l" t="t" r="r" b="b"/>
              <a:pathLst>
                <a:path w="176530" h="92710">
                  <a:moveTo>
                    <a:pt x="99847" y="0"/>
                  </a:moveTo>
                  <a:lnTo>
                    <a:pt x="83876" y="3655"/>
                  </a:lnTo>
                  <a:lnTo>
                    <a:pt x="46050" y="11633"/>
                  </a:lnTo>
                  <a:lnTo>
                    <a:pt x="40373" y="14747"/>
                  </a:lnTo>
                  <a:lnTo>
                    <a:pt x="34472" y="17268"/>
                  </a:lnTo>
                  <a:lnTo>
                    <a:pt x="28664" y="19880"/>
                  </a:lnTo>
                  <a:lnTo>
                    <a:pt x="23266" y="23266"/>
                  </a:lnTo>
                  <a:lnTo>
                    <a:pt x="14791" y="32562"/>
                  </a:lnTo>
                  <a:lnTo>
                    <a:pt x="15814" y="35136"/>
                  </a:lnTo>
                  <a:lnTo>
                    <a:pt x="14747" y="35530"/>
                  </a:lnTo>
                  <a:lnTo>
                    <a:pt x="0" y="38290"/>
                  </a:lnTo>
                  <a:lnTo>
                    <a:pt x="3437" y="48651"/>
                  </a:lnTo>
                  <a:lnTo>
                    <a:pt x="5695" y="53559"/>
                  </a:lnTo>
                  <a:lnTo>
                    <a:pt x="9954" y="59557"/>
                  </a:lnTo>
                  <a:lnTo>
                    <a:pt x="19392" y="73190"/>
                  </a:lnTo>
                  <a:lnTo>
                    <a:pt x="21805" y="77063"/>
                  </a:lnTo>
                  <a:lnTo>
                    <a:pt x="22793" y="82883"/>
                  </a:lnTo>
                  <a:lnTo>
                    <a:pt x="27139" y="84340"/>
                  </a:lnTo>
                  <a:lnTo>
                    <a:pt x="34899" y="86766"/>
                  </a:lnTo>
                  <a:lnTo>
                    <a:pt x="49923" y="92087"/>
                  </a:lnTo>
                  <a:lnTo>
                    <a:pt x="70551" y="88258"/>
                  </a:lnTo>
                  <a:lnTo>
                    <a:pt x="88775" y="82880"/>
                  </a:lnTo>
                  <a:lnTo>
                    <a:pt x="126504" y="69316"/>
                  </a:lnTo>
                  <a:lnTo>
                    <a:pt x="132593" y="66073"/>
                  </a:lnTo>
                  <a:lnTo>
                    <a:pt x="143681" y="57040"/>
                  </a:lnTo>
                  <a:lnTo>
                    <a:pt x="149771" y="53797"/>
                  </a:lnTo>
                  <a:lnTo>
                    <a:pt x="162196" y="49737"/>
                  </a:lnTo>
                  <a:lnTo>
                    <a:pt x="166614" y="48551"/>
                  </a:lnTo>
                  <a:lnTo>
                    <a:pt x="176441" y="46050"/>
                  </a:lnTo>
                  <a:lnTo>
                    <a:pt x="169346" y="38057"/>
                  </a:lnTo>
                  <a:lnTo>
                    <a:pt x="162255" y="33381"/>
                  </a:lnTo>
                  <a:lnTo>
                    <a:pt x="154620" y="29344"/>
                  </a:lnTo>
                  <a:lnTo>
                    <a:pt x="145897" y="23266"/>
                  </a:lnTo>
                  <a:lnTo>
                    <a:pt x="141541" y="19875"/>
                  </a:lnTo>
                  <a:lnTo>
                    <a:pt x="139115" y="14541"/>
                  </a:lnTo>
                  <a:lnTo>
                    <a:pt x="134264" y="11633"/>
                  </a:lnTo>
                  <a:lnTo>
                    <a:pt x="127482" y="7746"/>
                  </a:lnTo>
                  <a:lnTo>
                    <a:pt x="119240" y="6299"/>
                  </a:lnTo>
                  <a:lnTo>
                    <a:pt x="111480" y="3873"/>
                  </a:lnTo>
                  <a:lnTo>
                    <a:pt x="107607" y="2425"/>
                  </a:lnTo>
                  <a:lnTo>
                    <a:pt x="998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38271" y="2148513"/>
              <a:ext cx="176530" cy="92710"/>
            </a:xfrm>
            <a:custGeom>
              <a:avLst/>
              <a:gdLst/>
              <a:ahLst/>
              <a:cxnLst/>
              <a:rect l="l" t="t" r="r" b="b"/>
              <a:pathLst>
                <a:path w="176530" h="92710">
                  <a:moveTo>
                    <a:pt x="0" y="38290"/>
                  </a:moveTo>
                  <a:lnTo>
                    <a:pt x="3437" y="48651"/>
                  </a:lnTo>
                  <a:lnTo>
                    <a:pt x="5695" y="53559"/>
                  </a:lnTo>
                  <a:lnTo>
                    <a:pt x="9954" y="59557"/>
                  </a:lnTo>
                  <a:lnTo>
                    <a:pt x="19392" y="73190"/>
                  </a:lnTo>
                  <a:lnTo>
                    <a:pt x="21805" y="77063"/>
                  </a:lnTo>
                  <a:lnTo>
                    <a:pt x="22783" y="82880"/>
                  </a:lnTo>
                  <a:lnTo>
                    <a:pt x="27139" y="84340"/>
                  </a:lnTo>
                  <a:lnTo>
                    <a:pt x="34899" y="86766"/>
                  </a:lnTo>
                  <a:lnTo>
                    <a:pt x="49923" y="92100"/>
                  </a:lnTo>
                  <a:lnTo>
                    <a:pt x="70551" y="88263"/>
                  </a:lnTo>
                  <a:lnTo>
                    <a:pt x="88768" y="82884"/>
                  </a:lnTo>
                  <a:lnTo>
                    <a:pt x="106711" y="76418"/>
                  </a:lnTo>
                  <a:lnTo>
                    <a:pt x="126517" y="69316"/>
                  </a:lnTo>
                  <a:lnTo>
                    <a:pt x="132599" y="66073"/>
                  </a:lnTo>
                  <a:lnTo>
                    <a:pt x="138141" y="61556"/>
                  </a:lnTo>
                  <a:lnTo>
                    <a:pt x="143687" y="57040"/>
                  </a:lnTo>
                  <a:lnTo>
                    <a:pt x="176441" y="46050"/>
                  </a:lnTo>
                  <a:lnTo>
                    <a:pt x="169346" y="38057"/>
                  </a:lnTo>
                  <a:lnTo>
                    <a:pt x="162255" y="33381"/>
                  </a:lnTo>
                  <a:lnTo>
                    <a:pt x="154620" y="29344"/>
                  </a:lnTo>
                  <a:lnTo>
                    <a:pt x="145897" y="23266"/>
                  </a:lnTo>
                  <a:lnTo>
                    <a:pt x="141541" y="19875"/>
                  </a:lnTo>
                  <a:lnTo>
                    <a:pt x="139115" y="14541"/>
                  </a:lnTo>
                  <a:lnTo>
                    <a:pt x="134264" y="11633"/>
                  </a:lnTo>
                  <a:lnTo>
                    <a:pt x="127482" y="7746"/>
                  </a:lnTo>
                  <a:lnTo>
                    <a:pt x="119240" y="6299"/>
                  </a:lnTo>
                  <a:lnTo>
                    <a:pt x="111480" y="3873"/>
                  </a:lnTo>
                  <a:lnTo>
                    <a:pt x="107607" y="2425"/>
                  </a:lnTo>
                  <a:lnTo>
                    <a:pt x="99847" y="0"/>
                  </a:lnTo>
                  <a:lnTo>
                    <a:pt x="83876" y="3655"/>
                  </a:lnTo>
                  <a:lnTo>
                    <a:pt x="66224" y="7450"/>
                  </a:lnTo>
                  <a:lnTo>
                    <a:pt x="51934" y="10428"/>
                  </a:lnTo>
                  <a:lnTo>
                    <a:pt x="46050" y="11633"/>
                  </a:lnTo>
                  <a:lnTo>
                    <a:pt x="40373" y="14747"/>
                  </a:lnTo>
                  <a:lnTo>
                    <a:pt x="34472" y="17268"/>
                  </a:lnTo>
                  <a:lnTo>
                    <a:pt x="28664" y="19880"/>
                  </a:lnTo>
                  <a:lnTo>
                    <a:pt x="23266" y="23266"/>
                  </a:lnTo>
                  <a:lnTo>
                    <a:pt x="14791" y="32562"/>
                  </a:lnTo>
                  <a:lnTo>
                    <a:pt x="15814" y="35136"/>
                  </a:lnTo>
                  <a:lnTo>
                    <a:pt x="14747" y="35530"/>
                  </a:lnTo>
                  <a:lnTo>
                    <a:pt x="0" y="38290"/>
                  </a:lnTo>
                  <a:close/>
                </a:path>
              </a:pathLst>
            </a:custGeom>
            <a:ln w="72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90111" y="2029225"/>
              <a:ext cx="78740" cy="104139"/>
            </a:xfrm>
            <a:custGeom>
              <a:avLst/>
              <a:gdLst/>
              <a:ahLst/>
              <a:cxnLst/>
              <a:rect l="l" t="t" r="r" b="b"/>
              <a:pathLst>
                <a:path w="78740" h="104139">
                  <a:moveTo>
                    <a:pt x="78485" y="0"/>
                  </a:moveTo>
                  <a:lnTo>
                    <a:pt x="0" y="103873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50785" y="1898802"/>
              <a:ext cx="581025" cy="425450"/>
            </a:xfrm>
            <a:custGeom>
              <a:avLst/>
              <a:gdLst/>
              <a:ahLst/>
              <a:cxnLst/>
              <a:rect l="l" t="t" r="r" b="b"/>
              <a:pathLst>
                <a:path w="581025" h="425450">
                  <a:moveTo>
                    <a:pt x="61874" y="214515"/>
                  </a:moveTo>
                  <a:lnTo>
                    <a:pt x="37973" y="148297"/>
                  </a:lnTo>
                  <a:lnTo>
                    <a:pt x="0" y="180924"/>
                  </a:lnTo>
                  <a:lnTo>
                    <a:pt x="61874" y="214515"/>
                  </a:lnTo>
                  <a:close/>
                </a:path>
                <a:path w="581025" h="425450">
                  <a:moveTo>
                    <a:pt x="406400" y="41744"/>
                  </a:moveTo>
                  <a:lnTo>
                    <a:pt x="378764" y="0"/>
                  </a:lnTo>
                  <a:lnTo>
                    <a:pt x="337718" y="57188"/>
                  </a:lnTo>
                  <a:lnTo>
                    <a:pt x="406400" y="41744"/>
                  </a:lnTo>
                  <a:close/>
                </a:path>
                <a:path w="581025" h="425450">
                  <a:moveTo>
                    <a:pt x="511949" y="396049"/>
                  </a:moveTo>
                  <a:lnTo>
                    <a:pt x="453097" y="357416"/>
                  </a:lnTo>
                  <a:lnTo>
                    <a:pt x="471385" y="425399"/>
                  </a:lnTo>
                  <a:lnTo>
                    <a:pt x="511949" y="396049"/>
                  </a:lnTo>
                  <a:close/>
                </a:path>
                <a:path w="581025" h="425450">
                  <a:moveTo>
                    <a:pt x="580555" y="221005"/>
                  </a:moveTo>
                  <a:lnTo>
                    <a:pt x="541451" y="189750"/>
                  </a:lnTo>
                  <a:lnTo>
                    <a:pt x="519925" y="256781"/>
                  </a:lnTo>
                  <a:lnTo>
                    <a:pt x="580555" y="2210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6272206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00206" y="410854"/>
            <a:ext cx="1142365" cy="648970"/>
          </a:xfrm>
          <a:prstGeom prst="rect">
            <a:avLst/>
          </a:prstGeom>
        </p:spPr>
        <p:txBody>
          <a:bodyPr vert="horz" wrap="square" lIns="0" tIns="93345" rIns="0" bIns="0" rtlCol="0">
            <a:spAutoFit/>
          </a:bodyPr>
          <a:lstStyle/>
          <a:p>
            <a:pPr marL="12700">
              <a:spcBef>
                <a:spcPts val="735"/>
              </a:spcBef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430"/>
              </a:spcBef>
            </a:pPr>
            <a:r>
              <a:rPr sz="1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Galvánico</a:t>
            </a:r>
            <a:endParaRPr sz="13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118564" y="1768499"/>
            <a:ext cx="16383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Remache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00206" y="1592604"/>
            <a:ext cx="3762375" cy="750570"/>
          </a:xfrm>
          <a:prstGeom prst="rect">
            <a:avLst/>
          </a:prstGeom>
        </p:spPr>
        <p:txBody>
          <a:bodyPr vert="horz" wrap="square" lIns="0" tIns="120014" rIns="0" bIns="0" rtlCol="0">
            <a:spAutoFit/>
          </a:bodyPr>
          <a:lstStyle/>
          <a:p>
            <a:pPr marL="12700">
              <a:spcBef>
                <a:spcPts val="944"/>
              </a:spcBef>
            </a:pPr>
            <a:r>
              <a:rPr sz="13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Galvánico</a:t>
            </a:r>
            <a:endParaRPr sz="13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155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ingeniería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 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calidad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 una comprensión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compatibilidad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galvánica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aleación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acopla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eléctricamente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mismo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electrolito.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478850" y="1837537"/>
            <a:ext cx="22352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Cobre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291043" y="1929713"/>
            <a:ext cx="287020" cy="1665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1100"/>
              </a:lnSpc>
              <a:spcBef>
                <a:spcPts val="100"/>
              </a:spcBef>
            </a:pPr>
            <a:r>
              <a:rPr sz="4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Galvánico</a:t>
            </a:r>
            <a:r>
              <a:rPr lang="es-ES"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450" dirty="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133653" y="2410256"/>
            <a:ext cx="3181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Aluminio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00206" y="2466696"/>
            <a:ext cx="3338195" cy="820866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esenciales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son: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spcBef>
                <a:spcPts val="7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poseen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potenciales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superficiales: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electroquímicamente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electrolito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salada;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182245" indent="-108585">
              <a:lnSpc>
                <a:spcPct val="134600"/>
              </a:lnSpc>
              <a:spcBef>
                <a:spcPts val="2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camino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común: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camino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metálicos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muevan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anódico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catódico.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272206" y="2600138"/>
            <a:ext cx="15259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galvánica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580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mV.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900251" y="3384622"/>
            <a:ext cx="3475354" cy="694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0175">
              <a:lnSpc>
                <a:spcPct val="134600"/>
              </a:lnSpc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aleaciones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electrolito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eléctricamente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sí,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experimentan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galvánica,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independientemente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proximidad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tamaño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6599"/>
              </a:lnSpc>
              <a:spcBef>
                <a:spcPts val="2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proteger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recubrimiento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realizarse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cercano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cátodo.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172179" y="17410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DM105258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02901" y="8477923"/>
            <a:ext cx="414020" cy="735330"/>
            <a:chOff x="575995" y="8477923"/>
            <a:chExt cx="414020" cy="735330"/>
          </a:xfrm>
        </p:grpSpPr>
        <p:sp>
          <p:nvSpPr>
            <p:cNvPr id="3" name="object 3"/>
            <p:cNvSpPr/>
            <p:nvPr/>
          </p:nvSpPr>
          <p:spPr>
            <a:xfrm>
              <a:off x="575995" y="8477923"/>
              <a:ext cx="414020" cy="147320"/>
            </a:xfrm>
            <a:custGeom>
              <a:avLst/>
              <a:gdLst/>
              <a:ahLst/>
              <a:cxnLst/>
              <a:rect l="l" t="t" r="r" b="b"/>
              <a:pathLst>
                <a:path w="414019" h="147320">
                  <a:moveTo>
                    <a:pt x="413994" y="0"/>
                  </a:moveTo>
                  <a:lnTo>
                    <a:pt x="0" y="0"/>
                  </a:lnTo>
                  <a:lnTo>
                    <a:pt x="0" y="146977"/>
                  </a:lnTo>
                  <a:lnTo>
                    <a:pt x="413994" y="146977"/>
                  </a:lnTo>
                  <a:lnTo>
                    <a:pt x="413994" y="0"/>
                  </a:lnTo>
                  <a:close/>
                </a:path>
              </a:pathLst>
            </a:custGeom>
            <a:solidFill>
              <a:srgbClr val="66CC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75995" y="8624913"/>
              <a:ext cx="414020" cy="147320"/>
            </a:xfrm>
            <a:custGeom>
              <a:avLst/>
              <a:gdLst/>
              <a:ahLst/>
              <a:cxnLst/>
              <a:rect l="l" t="t" r="r" b="b"/>
              <a:pathLst>
                <a:path w="414019" h="147320">
                  <a:moveTo>
                    <a:pt x="413994" y="0"/>
                  </a:moveTo>
                  <a:lnTo>
                    <a:pt x="0" y="0"/>
                  </a:lnTo>
                  <a:lnTo>
                    <a:pt x="0" y="146977"/>
                  </a:lnTo>
                  <a:lnTo>
                    <a:pt x="413994" y="146977"/>
                  </a:lnTo>
                  <a:lnTo>
                    <a:pt x="413994" y="0"/>
                  </a:lnTo>
                  <a:close/>
                </a:path>
              </a:pathLst>
            </a:custGeom>
            <a:solidFill>
              <a:srgbClr val="99CC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75995" y="8771890"/>
              <a:ext cx="414020" cy="147320"/>
            </a:xfrm>
            <a:custGeom>
              <a:avLst/>
              <a:gdLst/>
              <a:ahLst/>
              <a:cxnLst/>
              <a:rect l="l" t="t" r="r" b="b"/>
              <a:pathLst>
                <a:path w="414019" h="147320">
                  <a:moveTo>
                    <a:pt x="413994" y="0"/>
                  </a:moveTo>
                  <a:lnTo>
                    <a:pt x="0" y="0"/>
                  </a:lnTo>
                  <a:lnTo>
                    <a:pt x="0" y="146977"/>
                  </a:lnTo>
                  <a:lnTo>
                    <a:pt x="413994" y="146977"/>
                  </a:lnTo>
                  <a:lnTo>
                    <a:pt x="413994" y="0"/>
                  </a:lnTo>
                  <a:close/>
                </a:path>
              </a:pathLst>
            </a:custGeom>
            <a:solidFill>
              <a:srgbClr val="FFFF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75995" y="8918867"/>
              <a:ext cx="414020" cy="147320"/>
            </a:xfrm>
            <a:custGeom>
              <a:avLst/>
              <a:gdLst/>
              <a:ahLst/>
              <a:cxnLst/>
              <a:rect l="l" t="t" r="r" b="b"/>
              <a:pathLst>
                <a:path w="414019" h="147320">
                  <a:moveTo>
                    <a:pt x="413994" y="0"/>
                  </a:moveTo>
                  <a:lnTo>
                    <a:pt x="0" y="0"/>
                  </a:lnTo>
                  <a:lnTo>
                    <a:pt x="0" y="146977"/>
                  </a:lnTo>
                  <a:lnTo>
                    <a:pt x="413994" y="146977"/>
                  </a:lnTo>
                  <a:lnTo>
                    <a:pt x="413994" y="0"/>
                  </a:lnTo>
                  <a:close/>
                </a:path>
              </a:pathLst>
            </a:custGeom>
            <a:solidFill>
              <a:srgbClr val="FFCC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75995" y="9065844"/>
              <a:ext cx="414020" cy="147320"/>
            </a:xfrm>
            <a:custGeom>
              <a:avLst/>
              <a:gdLst/>
              <a:ahLst/>
              <a:cxnLst/>
              <a:rect l="l" t="t" r="r" b="b"/>
              <a:pathLst>
                <a:path w="414019" h="147320">
                  <a:moveTo>
                    <a:pt x="413994" y="0"/>
                  </a:moveTo>
                  <a:lnTo>
                    <a:pt x="0" y="0"/>
                  </a:lnTo>
                  <a:lnTo>
                    <a:pt x="0" y="146977"/>
                  </a:lnTo>
                  <a:lnTo>
                    <a:pt x="413994" y="146977"/>
                  </a:lnTo>
                  <a:lnTo>
                    <a:pt x="413994" y="0"/>
                  </a:lnTo>
                  <a:close/>
                </a:path>
              </a:pathLst>
            </a:custGeom>
            <a:solidFill>
              <a:srgbClr val="CC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616905" y="5155374"/>
            <a:ext cx="5119420" cy="4066519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6290207" y="555869"/>
            <a:ext cx="9836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" dirty="0">
                <a:solidFill>
                  <a:srgbClr val="9EA3A9"/>
                </a:solidFill>
                <a:latin typeface="Microsoft Sans Serif"/>
                <a:cs typeface="Microsoft Sans Serif"/>
              </a:rPr>
              <a:t>Reglas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95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950" spc="25" dirty="0">
                <a:solidFill>
                  <a:srgbClr val="9EA3A9"/>
                </a:solidFill>
                <a:latin typeface="Microsoft Sans Serif"/>
                <a:cs typeface="Microsoft Sans Serif"/>
              </a:rPr>
              <a:t>diseño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18206" y="422777"/>
            <a:ext cx="3018790" cy="638175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 marL="12700">
              <a:spcBef>
                <a:spcPts val="640"/>
              </a:spcBef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385"/>
              </a:spcBef>
            </a:pPr>
            <a:r>
              <a:rPr sz="13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1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</a:t>
            </a:r>
            <a:r>
              <a:rPr sz="1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3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3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galvánica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918207" y="1672224"/>
            <a:ext cx="3726815" cy="35344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3830">
              <a:lnSpc>
                <a:spcPct val="145800"/>
              </a:lnSpc>
              <a:spcBef>
                <a:spcPts val="10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menudo,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compatibilidad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galvánica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gestiona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acabados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enchapados.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7620">
              <a:lnSpc>
                <a:spcPct val="125000"/>
              </a:lnSpc>
              <a:spcBef>
                <a:spcPts val="2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acabado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enchapado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seleccionados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facilitan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protegen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base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corrosión.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309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evaluar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'Índice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anódico'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corrosividad.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297180">
              <a:lnSpc>
                <a:spcPct val="145800"/>
              </a:lnSpc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C5,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verificación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dedicadas.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toma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mV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límite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productos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expuestos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hostiles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C5.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60020">
              <a:lnSpc>
                <a:spcPct val="125000"/>
              </a:lnSpc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ambientes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especiales,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exteriores con alta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ambientes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salinos.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debería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haber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Índice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anódico'.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ejemplo;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plata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tendrían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aceptable.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sería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C4).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282575">
              <a:lnSpc>
                <a:spcPct val="125000"/>
              </a:lnSpc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normales,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almacenes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controladas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285750">
              <a:lnSpc>
                <a:spcPct val="125000"/>
              </a:lnSpc>
            </a:pP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debería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haber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0,25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'Índice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anódico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'.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(Una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sería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C3)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233679">
              <a:lnSpc>
                <a:spcPct val="134600"/>
              </a:lnSpc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entornos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controlados,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controladas,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tolerar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0,50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V.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26390">
              <a:lnSpc>
                <a:spcPct val="125000"/>
              </a:lnSpc>
              <a:spcBef>
                <a:spcPts val="10"/>
              </a:spcBef>
            </a:pP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precaución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decidir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humedad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varían según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(una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corrosión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atmosférica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equivalente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sería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C2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0,30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0,50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V).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21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técnico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IEC/TR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60943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V2009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0,35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740206" y="8449512"/>
            <a:ext cx="553085" cy="7594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09575" algn="just">
              <a:lnSpc>
                <a:spcPct val="120600"/>
              </a:lnSpc>
              <a:spcBef>
                <a:spcPts val="100"/>
              </a:spcBef>
            </a:pP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C4</a:t>
            </a:r>
            <a:r>
              <a:rPr lang="es-ES"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C3</a:t>
            </a:r>
            <a:r>
              <a:rPr lang="es-ES"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C2</a:t>
            </a:r>
            <a:r>
              <a:rPr lang="es-ES"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C1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245"/>
              </a:spcBef>
            </a:pP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Inaceptable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109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468178" y="5394927"/>
            <a:ext cx="107722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PM105928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272206" y="1506515"/>
            <a:ext cx="4048125" cy="421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600" spc="80" dirty="0">
                <a:solidFill>
                  <a:srgbClr val="3FAC39"/>
                </a:solidFill>
                <a:latin typeface="Microsoft Sans Serif"/>
                <a:cs typeface="Microsoft Sans Serif"/>
              </a:rPr>
              <a:t>Definición</a:t>
            </a:r>
            <a:r>
              <a:rPr sz="26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600" spc="85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26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2600" spc="105" dirty="0">
                <a:solidFill>
                  <a:srgbClr val="3FAC39"/>
                </a:solidFill>
                <a:latin typeface="Microsoft Sans Serif"/>
                <a:cs typeface="Microsoft Sans Serif"/>
              </a:rPr>
              <a:t>aparamenta</a:t>
            </a:r>
            <a:endParaRPr sz="26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726907" y="9802801"/>
            <a:ext cx="7560309" cy="216535"/>
          </a:xfrm>
          <a:custGeom>
            <a:avLst/>
            <a:gdLst/>
            <a:ahLst/>
            <a:cxnLst/>
            <a:rect l="l" t="t" r="r" b="b"/>
            <a:pathLst>
              <a:path w="7560309" h="216534">
                <a:moveTo>
                  <a:pt x="0" y="0"/>
                </a:moveTo>
                <a:lnTo>
                  <a:pt x="0" y="216001"/>
                </a:lnTo>
                <a:lnTo>
                  <a:pt x="7560005" y="216001"/>
                </a:lnTo>
                <a:lnTo>
                  <a:pt x="7560005" y="0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30906" y="151488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930906" y="180576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930906" y="209664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930906" y="263268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930906" y="358704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930906" y="412308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930906" y="465912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930906" y="519516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930906" y="614952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930906" y="6440404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930906" y="697644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930906" y="726732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930906" y="8137590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8918207" y="1592773"/>
            <a:ext cx="98615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10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18206" y="1877303"/>
            <a:ext cx="1452880" cy="3359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25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1050" spc="-4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1050" spc="-3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1050" spc="-30" smtClean="0">
                <a:solidFill>
                  <a:srgbClr val="171514"/>
                </a:solidFill>
                <a:latin typeface="Microsoft Sans Serif"/>
                <a:cs typeface="Microsoft Sans Serif"/>
              </a:rPr>
              <a:t>/ANSI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18206" y="2155484"/>
            <a:ext cx="1922780" cy="4375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1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1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150">
              <a:latin typeface="Microsoft Sans Serif"/>
              <a:cs typeface="Microsoft Sans Serif"/>
            </a:endParaRPr>
          </a:p>
          <a:p>
            <a:pPr marL="12700">
              <a:spcBef>
                <a:spcPts val="900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440779" y="1567373"/>
            <a:ext cx="28702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112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440779" y="1858252"/>
            <a:ext cx="28702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113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440780" y="2149134"/>
            <a:ext cx="290195" cy="446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114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114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18207" y="2691524"/>
            <a:ext cx="2394585" cy="8553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11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11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vacío.</a:t>
            </a:r>
            <a:endParaRPr sz="1150">
              <a:latin typeface="Microsoft Sans Serif"/>
              <a:cs typeface="Microsoft Sans Serif"/>
            </a:endParaRPr>
          </a:p>
          <a:p>
            <a:pPr marL="12700">
              <a:spcBef>
                <a:spcPts val="950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844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Principios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720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440780" y="2685175"/>
            <a:ext cx="290195" cy="8642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126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126</a:t>
            </a:r>
            <a:endParaRPr sz="900">
              <a:latin typeface="Microsoft Sans Serif"/>
              <a:cs typeface="Microsoft Sans Serif"/>
            </a:endParaRPr>
          </a:p>
          <a:p>
            <a:pPr marL="8064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127</a:t>
            </a:r>
            <a:endParaRPr sz="900">
              <a:latin typeface="Microsoft Sans Serif"/>
              <a:cs typeface="Microsoft Sans Serif"/>
            </a:endParaRPr>
          </a:p>
          <a:p>
            <a:pPr marL="80645">
              <a:spcBef>
                <a:spcPts val="57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129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18207" y="3664933"/>
            <a:ext cx="2414905" cy="418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10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0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10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0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0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930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440780" y="3639533"/>
            <a:ext cx="290195" cy="446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134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134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18206" y="4232723"/>
            <a:ext cx="14859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Fusibles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limitadores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440780" y="4175574"/>
            <a:ext cx="290195" cy="446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138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138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918207" y="4471533"/>
            <a:ext cx="14192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18206" y="4762413"/>
            <a:ext cx="166878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instrumentos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/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2440780" y="4711613"/>
            <a:ext cx="290195" cy="446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146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146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18206" y="5298453"/>
            <a:ext cx="2923540" cy="8108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63900"/>
              </a:lnSpc>
              <a:spcBef>
                <a:spcPts val="265"/>
              </a:spcBef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 </a:t>
            </a:r>
            <a:r>
              <a:rPr sz="8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primario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 </a:t>
            </a:r>
            <a:r>
              <a:rPr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IEC.</a:t>
            </a:r>
            <a:r>
              <a:rPr lang="es-ES"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secundario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8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8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IEC.</a:t>
            </a:r>
            <a:r>
              <a:rPr lang="es-ES" sz="8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diferencial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2440780" y="5247653"/>
            <a:ext cx="290195" cy="8642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147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147</a:t>
            </a:r>
            <a:endParaRPr sz="900">
              <a:latin typeface="Microsoft Sans Serif"/>
              <a:cs typeface="Microsoft Sans Serif"/>
            </a:endParaRPr>
          </a:p>
          <a:p>
            <a:pPr marL="80645">
              <a:spcBef>
                <a:spcPts val="565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150</a:t>
            </a:r>
            <a:endParaRPr sz="900">
              <a:latin typeface="Microsoft Sans Serif"/>
              <a:cs typeface="Microsoft Sans Serif"/>
            </a:endParaRPr>
          </a:p>
          <a:p>
            <a:pPr marL="80645">
              <a:spcBef>
                <a:spcPts val="57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152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18206" y="6246464"/>
            <a:ext cx="25006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LPCT: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electrónicos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18206" y="6537343"/>
            <a:ext cx="1352550" cy="400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8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8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voltage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910"/>
              </a:spcBef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440779" y="6202013"/>
            <a:ext cx="28702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153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2440780" y="6492893"/>
            <a:ext cx="290195" cy="446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154</a:t>
            </a:r>
            <a:endParaRPr sz="1200">
              <a:latin typeface="Microsoft Sans Serif"/>
              <a:cs typeface="Microsoft Sans Serif"/>
            </a:endParaRPr>
          </a:p>
          <a:p>
            <a:pPr marL="80645">
              <a:spcBef>
                <a:spcPts val="79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154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18206" y="7067034"/>
            <a:ext cx="25539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LPVT: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electrónicos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18207" y="7408712"/>
            <a:ext cx="7004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Reducción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2440779" y="7028933"/>
            <a:ext cx="28702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158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2440781" y="7319812"/>
            <a:ext cx="28702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159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18206" y="7628474"/>
            <a:ext cx="2698750" cy="323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Derating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Derating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660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2508955" y="7793574"/>
            <a:ext cx="221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159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111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5" y="516854"/>
            <a:ext cx="1658620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17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70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endParaRPr sz="1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1673493"/>
            <a:ext cx="3735704" cy="36938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6095">
              <a:lnSpc>
                <a:spcPct val="134600"/>
              </a:lnSpc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 provienen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vocabulario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electrotécnico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internacional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(IEV).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/>
            <a:r>
              <a:rPr sz="9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r>
              <a:rPr sz="9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control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74295">
              <a:lnSpc>
                <a:spcPct val="125000"/>
              </a:lnSpc>
              <a:spcBef>
                <a:spcPts val="235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cubre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control,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asociados,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conjuntos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dichos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interconexiones,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accesorios,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estructuras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soporte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asociados.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20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distribución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control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encapsulada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metal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27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destinada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salvo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aplica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605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envolvente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metálica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aislada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gas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229235">
              <a:lnSpc>
                <a:spcPct val="134600"/>
              </a:lnSpc>
              <a:spcBef>
                <a:spcPts val="26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obtiene,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menos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parte,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atmosférica.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/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aplica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550" dirty="0">
              <a:latin typeface="Microsoft Sans Serif"/>
              <a:cs typeface="Microsoft Sans Serif"/>
            </a:endParaRPr>
          </a:p>
          <a:p>
            <a:pPr marL="12700"/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distribución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y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control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aislamiento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aislante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04139">
              <a:lnSpc>
                <a:spcPct val="134600"/>
              </a:lnSpc>
              <a:spcBef>
                <a:spcPts val="27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envolvente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completos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excepto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aplica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18207" y="504154"/>
            <a:ext cx="2472055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pc="45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pc="-8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pc="-4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pc="-45" smtClean="0">
                <a:solidFill>
                  <a:srgbClr val="171514"/>
                </a:solidFill>
                <a:latin typeface="Microsoft Sans Serif"/>
                <a:cs typeface="Microsoft Sans Serif"/>
              </a:rPr>
              <a:t>/ANSI</a:t>
            </a:r>
            <a:endParaRPr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5" y="1673493"/>
            <a:ext cx="3779520" cy="68234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7795">
              <a:lnSpc>
                <a:spcPct val="134600"/>
              </a:lnSpc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 </a:t>
            </a:r>
            <a:r>
              <a:rPr sz="650" spc="2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lang="es-AR" sz="650" spc="-2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pc="-20" smtClean="0">
                <a:solidFill>
                  <a:srgbClr val="171514"/>
                </a:solidFill>
                <a:latin typeface="Microsoft Sans Serif"/>
                <a:cs typeface="Microsoft Sans Serif"/>
              </a:rPr>
              <a:t>/ANSI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revisaron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extrajeron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aplicables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existentes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idénticas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publicados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otros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lugares. Todo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 únicamente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fines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informativos.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C.37.100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Definiciones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650" spc="-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650" spc="-4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pc="-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NFPA-70.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700">
              <a:spcBef>
                <a:spcPts val="650"/>
              </a:spcBef>
            </a:pPr>
            <a:r>
              <a:rPr sz="4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Subestación</a:t>
            </a:r>
            <a:r>
              <a:rPr sz="4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4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control</a:t>
            </a:r>
            <a:endParaRPr sz="450" dirty="0">
              <a:latin typeface="Microsoft Sans Serif"/>
              <a:cs typeface="Microsoft Sans Serif"/>
            </a:endParaRPr>
          </a:p>
          <a:p>
            <a:pPr marL="12700" marR="62865">
              <a:lnSpc>
                <a:spcPct val="134600"/>
              </a:lnSpc>
              <a:spcBef>
                <a:spcPts val="32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asociados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medición,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regulación;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conjuntos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interconexiones,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accesorios,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asociados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utilizados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principalmente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relación 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generación,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transmisión,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conversión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700"/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Conjunto</a:t>
            </a:r>
            <a:r>
              <a:rPr sz="8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2705">
              <a:lnSpc>
                <a:spcPct val="125000"/>
              </a:lnSpc>
              <a:spcBef>
                <a:spcPts val="265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ensamblada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(interior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exterior)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incluye,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siguientes: dispositivos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conmutación,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interrupción,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control,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medición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regulación;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junto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sus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estructuras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soporte,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cerramientos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interconexiones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accesorios.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 marR="563880">
              <a:lnSpc>
                <a:spcPct val="117600"/>
              </a:lnSpc>
            </a:pP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Encerrado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metal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(aplicado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0" dirty="0">
                <a:solidFill>
                  <a:srgbClr val="00B6F2"/>
                </a:solidFill>
                <a:latin typeface="Microsoft Sans Serif"/>
                <a:cs typeface="Microsoft Sans Serif"/>
              </a:rPr>
              <a:t>un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conjunto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a</a:t>
            </a:r>
            <a:r>
              <a:rPr lang="es-ES"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sus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componentes)</a:t>
            </a:r>
            <a:endParaRPr sz="850" dirty="0">
              <a:latin typeface="Microsoft Sans Serif"/>
              <a:cs typeface="Microsoft Sans Serif"/>
            </a:endParaRPr>
          </a:p>
          <a:p>
            <a:pPr marL="12700">
              <a:spcBef>
                <a:spcPts val="615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Rodeado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caja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carcasa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/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r>
              <a:rPr sz="7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eléctrica</a:t>
            </a:r>
            <a:r>
              <a:rPr sz="7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encapsulada</a:t>
            </a:r>
            <a:r>
              <a:rPr sz="7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7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metal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265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conjunto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completamente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lámina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(excepto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aberturas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ventilación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ventanas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inspección)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contiene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o interrupción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 de energía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primaria, 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ambos, con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incluir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acceso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recinto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puertas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tapas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desmontables.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/>
            <a:r>
              <a:rPr sz="9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Aparamenta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blindada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670560">
              <a:lnSpc>
                <a:spcPct val="159000"/>
              </a:lnSpc>
              <a:spcBef>
                <a:spcPts val="204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encapsulada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caracterizada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necesarias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extraíble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(extraíble).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337820" indent="-108585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completamente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rodeadas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barreras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conectadas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90"/>
              </a:spcBef>
              <a:buClr>
                <a:srgbClr val="3FAC39"/>
              </a:buClr>
              <a:buSzPct val="177777"/>
              <a:buChar char="•"/>
              <a:tabLst>
                <a:tab pos="121285" algn="l"/>
              </a:tabLst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vivas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encerradas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compartimentos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metálicos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tierra;</a:t>
            </a:r>
            <a:endParaRPr sz="4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6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persianas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automáticas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cubren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elementos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primario;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310515" indent="-108585">
              <a:lnSpc>
                <a:spcPct val="1458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primarias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cubiertos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proporcionan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enclavamientos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mecánicos;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408305" indent="-108585">
              <a:lnSpc>
                <a:spcPct val="1591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instrumentos,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medidores,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relés,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secundario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aislados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barreras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metálicas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133350" indent="-108585">
              <a:lnSpc>
                <a:spcPct val="1591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puerta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inserta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panel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instrumentos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387985">
              <a:lnSpc>
                <a:spcPct val="121200"/>
              </a:lnSpc>
              <a:spcBef>
                <a:spcPts val="5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blindados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encerrados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tableros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blindados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designarse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correctamente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blindados.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5" y="433846"/>
            <a:ext cx="3159760" cy="628650"/>
          </a:xfrm>
          <a:prstGeom prst="rect">
            <a:avLst/>
          </a:prstGeom>
        </p:spPr>
        <p:txBody>
          <a:bodyPr vert="horz" wrap="square" lIns="0" tIns="69850" rIns="0" bIns="0" rtlCol="0">
            <a:spAutoFit/>
          </a:bodyPr>
          <a:lstStyle/>
          <a:p>
            <a:pPr marL="12700">
              <a:spcBef>
                <a:spcPts val="550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335"/>
              </a:spcBef>
            </a:pPr>
            <a:r>
              <a:rPr sz="14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1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284905" y="1728000"/>
            <a:ext cx="2484120" cy="816762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99695" rIns="0" bIns="0" rtlCol="0">
            <a:spAutoFit/>
          </a:bodyPr>
          <a:lstStyle/>
          <a:p>
            <a:pPr marL="50800">
              <a:spcBef>
                <a:spcPts val="785"/>
              </a:spcBef>
            </a:pPr>
            <a:r>
              <a:rPr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62271-100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650" spc="-5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20" smtClean="0">
                <a:solidFill>
                  <a:srgbClr val="3FAC39"/>
                </a:solidFill>
                <a:latin typeface="Microsoft Sans Serif"/>
                <a:cs typeface="Microsoft Sans Serif"/>
              </a:rPr>
              <a:t>ANSI/</a:t>
            </a:r>
            <a:r>
              <a:rPr lang="es-AR" sz="650" spc="-20" dirty="0" smtClean="0">
                <a:solidFill>
                  <a:srgbClr val="3FAC39"/>
                </a:solidFill>
                <a:latin typeface="Microsoft Sans Serif"/>
                <a:cs typeface="Microsoft Sans Serif"/>
              </a:rPr>
              <a:t>la IEEE</a:t>
            </a:r>
            <a:r>
              <a:rPr sz="650" spc="-5" smtClean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C37-04, C37-09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definen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por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365125">
              <a:lnSpc>
                <a:spcPct val="153800"/>
              </a:lnSpc>
            </a:pP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un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lado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funcionamiento,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</a:t>
            </a:r>
            <a:r>
              <a:rPr lang="es-ES"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características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nominales,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diseño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fabricación;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por</a:t>
            </a: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 otro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lado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pruebas,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selección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 </a:t>
            </a:r>
            <a:r>
              <a:rPr sz="65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controles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e</a:t>
            </a:r>
            <a:r>
              <a:rPr lang="es-ES"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6" y="1622172"/>
            <a:ext cx="3588385" cy="1141851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12700">
              <a:spcBef>
                <a:spcPts val="665"/>
              </a:spcBef>
            </a:pPr>
            <a:r>
              <a:rPr sz="1350" spc="60" dirty="0">
                <a:solidFill>
                  <a:srgbClr val="3FAC39"/>
                </a:solidFill>
                <a:latin typeface="Microsoft Sans Serif"/>
                <a:cs typeface="Microsoft Sans Serif"/>
              </a:rPr>
              <a:t>Introducción</a:t>
            </a:r>
            <a:endParaRPr sz="13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6599"/>
              </a:lnSpc>
              <a:spcBef>
                <a:spcPts val="16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asegura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red.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lang="es-ES" sz="7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generar,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soportar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interrumpir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de operación </a:t>
            </a:r>
            <a:r>
              <a:rPr sz="7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así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poder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sufrir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daños: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5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estrés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causado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s;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7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electrodinámica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causada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cortocircuito: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08206" y="2733113"/>
            <a:ext cx="23571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39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2.5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•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r>
              <a:rPr lang="es-ES" sz="550" spc="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(constante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ms),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08206" y="2866463"/>
            <a:ext cx="23571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39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2.6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•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r>
              <a:rPr lang="es-ES" sz="550" spc="2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(constante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ms),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008207" y="2999813"/>
            <a:ext cx="27666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800" spc="38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2.74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•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Yo</a:t>
            </a:r>
            <a:r>
              <a:rPr lang="es-ES" sz="550" spc="1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ms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366297" y="284284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366297" y="297619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422379" y="3109540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900206" y="3146090"/>
            <a:ext cx="3648075" cy="66294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228600">
              <a:spcBef>
                <a:spcPts val="19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(Aplicaciones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generador).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X/R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132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ms.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5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encuentra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mayoritariamente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"cerrado",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pasar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él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pierda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74804" y="3880115"/>
            <a:ext cx="3540760" cy="2550160"/>
          </a:xfrm>
          <a:prstGeom prst="rect">
            <a:avLst/>
          </a:prstGeom>
        </p:spPr>
        <p:txBody>
          <a:bodyPr vert="horz" wrap="square" lIns="0" tIns="86995" rIns="0" bIns="0" rtlCol="0">
            <a:spAutoFit/>
          </a:bodyPr>
          <a:lstStyle/>
          <a:p>
            <a:pPr marL="38100">
              <a:spcBef>
                <a:spcPts val="685"/>
              </a:spcBef>
            </a:pPr>
            <a:r>
              <a:rPr sz="1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Características</a:t>
            </a:r>
            <a:endParaRPr sz="1500" dirty="0">
              <a:latin typeface="Microsoft Sans Serif"/>
              <a:cs typeface="Microsoft Sans Serif"/>
            </a:endParaRPr>
          </a:p>
          <a:p>
            <a:pPr marL="38100">
              <a:spcBef>
                <a:spcPts val="335"/>
              </a:spcBef>
            </a:pP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Características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obligatorias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5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62271-100:2021).</a:t>
            </a:r>
            <a:endParaRPr sz="850" dirty="0">
              <a:latin typeface="Microsoft Sans Serif"/>
              <a:cs typeface="Microsoft Sans Serif"/>
            </a:endParaRPr>
          </a:p>
          <a:p>
            <a:pPr marL="38100">
              <a:spcBef>
                <a:spcPts val="180"/>
              </a:spcBef>
            </a:pPr>
            <a:r>
              <a:rPr sz="850" spc="15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5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25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50" spc="-2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50" spc="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</a:t>
            </a:r>
            <a:endParaRPr sz="850" dirty="0">
              <a:latin typeface="Microsoft Sans Serif"/>
              <a:cs typeface="Microsoft Sans Serif"/>
            </a:endParaRPr>
          </a:p>
          <a:p>
            <a:pPr marL="141605" indent="-104139">
              <a:spcBef>
                <a:spcPts val="465"/>
              </a:spcBef>
              <a:buClr>
                <a:srgbClr val="3FAC39"/>
              </a:buClr>
              <a:buSzPct val="85714"/>
              <a:buAutoNum type="alphaLcParenBoth"/>
              <a:tabLst>
                <a:tab pos="142240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(U)</a:t>
            </a:r>
            <a:r>
              <a:rPr sz="675" spc="-6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700" dirty="0">
              <a:latin typeface="Microsoft Sans Serif"/>
              <a:cs typeface="Microsoft Sans Serif"/>
            </a:endParaRPr>
          </a:p>
          <a:p>
            <a:pPr marL="138430" indent="-100965">
              <a:spcBef>
                <a:spcPts val="260"/>
              </a:spcBef>
              <a:buClr>
                <a:srgbClr val="3FAC39"/>
              </a:buClr>
              <a:buSzPct val="84615"/>
              <a:buAutoNum type="alphaLcParenBoth"/>
              <a:tabLst>
                <a:tab pos="13906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6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24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20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corresponda);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2106930">
              <a:lnSpc>
                <a:spcPct val="125000"/>
              </a:lnSpc>
              <a:spcBef>
                <a:spcPts val="10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(C)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700" spc="-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675" spc="-5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r>
              <a:rPr lang="es-ES"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(d)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675" baseline="-30864" dirty="0">
              <a:latin typeface="Microsoft Sans Serif"/>
              <a:cs typeface="Microsoft Sans Serif"/>
            </a:endParaRPr>
          </a:p>
          <a:p>
            <a:pPr marL="38100" marR="1684020">
              <a:lnSpc>
                <a:spcPct val="148700"/>
              </a:lnSpc>
              <a:spcBef>
                <a:spcPts val="35"/>
              </a:spcBef>
            </a:pP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(mi)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lang="es-ES"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(F)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máxima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 </a:t>
            </a:r>
            <a:r>
              <a:rPr sz="675" spc="2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lang="es-ES"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(gramo)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(t</a:t>
            </a:r>
            <a:r>
              <a:rPr sz="675" spc="-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endParaRPr sz="600" dirty="0">
              <a:latin typeface="Microsoft Sans Serif"/>
              <a:cs typeface="Microsoft Sans Serif"/>
            </a:endParaRPr>
          </a:p>
          <a:p>
            <a:pPr marL="38100" marR="30480">
              <a:lnSpc>
                <a:spcPct val="152100"/>
              </a:lnSpc>
              <a:spcBef>
                <a:spcPts val="40"/>
              </a:spcBef>
            </a:pP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(h)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(U);</a:t>
            </a:r>
            <a:r>
              <a:rPr lang="es-ES"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(i)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 de cierre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auxiliares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(j)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gas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comprimido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presión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controlada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(k)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cortocircuito;</a:t>
            </a:r>
            <a:endParaRPr sz="600" dirty="0">
              <a:latin typeface="Microsoft Sans Serif"/>
              <a:cs typeface="Microsoft Sans Serif"/>
            </a:endParaRPr>
          </a:p>
          <a:p>
            <a:pPr marL="38100" marR="1807210">
              <a:lnSpc>
                <a:spcPct val="155300"/>
              </a:lnSpc>
              <a:spcBef>
                <a:spcPts val="15"/>
              </a:spcBef>
            </a:pP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(l)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polo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despejar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(metro)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(norte)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617088" y="5565330"/>
            <a:ext cx="5778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00204" y="6598603"/>
            <a:ext cx="3091180" cy="11182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Características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nominales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opcionales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63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darán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casos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específicos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190"/>
              </a:spcBef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(o)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fase;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951865">
              <a:lnSpc>
                <a:spcPts val="1050"/>
              </a:lnSpc>
              <a:spcBef>
                <a:spcPts val="60"/>
              </a:spcBef>
            </a:pP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(pag)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corte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(q)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rotura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del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cable;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(r)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capacitores;</a:t>
            </a:r>
            <a:endParaRPr sz="550" dirty="0">
              <a:latin typeface="Microsoft Sans Serif"/>
              <a:cs typeface="Microsoft Sans Serif"/>
            </a:endParaRPr>
          </a:p>
          <a:p>
            <a:pPr marL="88265" indent="-76200">
              <a:spcBef>
                <a:spcPts val="290"/>
              </a:spcBef>
              <a:buClr>
                <a:srgbClr val="3FAC39"/>
              </a:buClr>
              <a:buSzPct val="81818"/>
              <a:buAutoNum type="alphaLcParenBoth" startAt="19"/>
              <a:tabLst>
                <a:tab pos="88900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consecutivos;</a:t>
            </a:r>
            <a:endParaRPr sz="550" dirty="0">
              <a:latin typeface="Microsoft Sans Serif"/>
              <a:cs typeface="Microsoft Sans Serif"/>
            </a:endParaRPr>
          </a:p>
          <a:p>
            <a:pPr marL="74295" indent="-62230">
              <a:spcBef>
                <a:spcPts val="440"/>
              </a:spcBef>
              <a:buClr>
                <a:srgbClr val="3FAC39"/>
              </a:buClr>
              <a:buSzPct val="80000"/>
              <a:buAutoNum type="alphaLcParenBoth" startAt="19"/>
              <a:tabLst>
                <a:tab pos="74930" algn="l"/>
              </a:tabLst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consecutivos.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2707" y="5519573"/>
          <a:ext cx="3796664" cy="174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871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220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6588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75584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rms</a:t>
                      </a:r>
                      <a:endParaRPr sz="600" dirty="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6845" marR="116839">
                        <a:lnSpc>
                          <a:spcPct val="125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lang="es-ES"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rayo</a:t>
                      </a:r>
                      <a:endParaRPr sz="600" dirty="0">
                        <a:latin typeface="Arial"/>
                        <a:cs typeface="Arial"/>
                      </a:endParaRPr>
                    </a:p>
                    <a:p>
                      <a:pPr marL="15684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1,2/50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µs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Hz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pico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min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ms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sz="750" spc="-11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120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15621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sz="750" spc="-11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254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sz="750" spc="-26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75" spc="-41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sz="750" spc="-11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254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917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396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396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899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965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Gama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I,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serie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II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06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32706" y="7262977"/>
          <a:ext cx="3796664" cy="1256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871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220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6588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7557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rms</a:t>
                      </a:r>
                      <a:endParaRPr sz="600" dirty="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6845" marR="116839">
                        <a:lnSpc>
                          <a:spcPct val="125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lang="es-ES"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rayo</a:t>
                      </a:r>
                      <a:endParaRPr sz="600" dirty="0">
                        <a:latin typeface="Arial"/>
                        <a:cs typeface="Arial"/>
                      </a:endParaRPr>
                    </a:p>
                    <a:p>
                      <a:pPr marL="15684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1,2/50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µs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Hz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pico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min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rms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sz="750" spc="-11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120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15621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sz="750" spc="-11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254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</a:t>
                      </a:r>
                      <a:r>
                        <a:rPr sz="750" spc="-26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75" spc="-412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sz="750" spc="-11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75" spc="-254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917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4.76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892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6378304" y="3462721"/>
            <a:ext cx="1549400" cy="914400"/>
            <a:chOff x="651398" y="3462721"/>
            <a:chExt cx="1549400" cy="914400"/>
          </a:xfrm>
        </p:grpSpPr>
        <p:sp>
          <p:nvSpPr>
            <p:cNvPr id="5" name="object 5"/>
            <p:cNvSpPr/>
            <p:nvPr/>
          </p:nvSpPr>
          <p:spPr>
            <a:xfrm>
              <a:off x="675880" y="3511904"/>
              <a:ext cx="1464945" cy="584835"/>
            </a:xfrm>
            <a:custGeom>
              <a:avLst/>
              <a:gdLst/>
              <a:ahLst/>
              <a:cxnLst/>
              <a:rect l="l" t="t" r="r" b="b"/>
              <a:pathLst>
                <a:path w="1464945" h="584835">
                  <a:moveTo>
                    <a:pt x="0" y="0"/>
                  </a:moveTo>
                  <a:lnTo>
                    <a:pt x="0" y="584276"/>
                  </a:lnTo>
                  <a:lnTo>
                    <a:pt x="1464398" y="584276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63625" y="3462731"/>
              <a:ext cx="1537335" cy="647065"/>
            </a:xfrm>
            <a:custGeom>
              <a:avLst/>
              <a:gdLst/>
              <a:ahLst/>
              <a:cxnLst/>
              <a:rect l="l" t="t" r="r" b="b"/>
              <a:pathLst>
                <a:path w="1537335" h="647064">
                  <a:moveTo>
                    <a:pt x="27444" y="65722"/>
                  </a:moveTo>
                  <a:lnTo>
                    <a:pt x="13779" y="0"/>
                  </a:lnTo>
                  <a:lnTo>
                    <a:pt x="0" y="65722"/>
                  </a:lnTo>
                  <a:lnTo>
                    <a:pt x="27444" y="65722"/>
                  </a:lnTo>
                  <a:close/>
                </a:path>
                <a:path w="1537335" h="647064">
                  <a:moveTo>
                    <a:pt x="1536903" y="633031"/>
                  </a:moveTo>
                  <a:lnTo>
                    <a:pt x="1471180" y="619252"/>
                  </a:lnTo>
                  <a:lnTo>
                    <a:pt x="1471180" y="646709"/>
                  </a:lnTo>
                  <a:lnTo>
                    <a:pt x="1536903" y="6330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76015" y="3576514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40">
                  <a:moveTo>
                    <a:pt x="0" y="0"/>
                  </a:moveTo>
                  <a:lnTo>
                    <a:pt x="2051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76828" y="3630626"/>
              <a:ext cx="144145" cy="637540"/>
            </a:xfrm>
            <a:custGeom>
              <a:avLst/>
              <a:gdLst/>
              <a:ahLst/>
              <a:cxnLst/>
              <a:rect l="l" t="t" r="r" b="b"/>
              <a:pathLst>
                <a:path w="144144" h="637539">
                  <a:moveTo>
                    <a:pt x="0" y="0"/>
                  </a:moveTo>
                  <a:lnTo>
                    <a:pt x="143764" y="0"/>
                  </a:lnTo>
                  <a:lnTo>
                    <a:pt x="143764" y="6372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76015" y="3943996"/>
              <a:ext cx="67945" cy="316865"/>
            </a:xfrm>
            <a:custGeom>
              <a:avLst/>
              <a:gdLst/>
              <a:ahLst/>
              <a:cxnLst/>
              <a:rect l="l" t="t" r="r" b="b"/>
              <a:pathLst>
                <a:path w="67945" h="316864">
                  <a:moveTo>
                    <a:pt x="0" y="0"/>
                  </a:moveTo>
                  <a:lnTo>
                    <a:pt x="67843" y="0"/>
                  </a:lnTo>
                  <a:lnTo>
                    <a:pt x="67843" y="316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4287" y="4097445"/>
              <a:ext cx="0" cy="268605"/>
            </a:xfrm>
            <a:custGeom>
              <a:avLst/>
              <a:gdLst/>
              <a:ahLst/>
              <a:cxnLst/>
              <a:rect l="l" t="t" r="r" b="b"/>
              <a:pathLst>
                <a:path h="268604">
                  <a:moveTo>
                    <a:pt x="0" y="0"/>
                  </a:moveTo>
                  <a:lnTo>
                    <a:pt x="0" y="2681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76015" y="3841422"/>
              <a:ext cx="1183640" cy="534035"/>
            </a:xfrm>
            <a:custGeom>
              <a:avLst/>
              <a:gdLst/>
              <a:ahLst/>
              <a:cxnLst/>
              <a:rect l="l" t="t" r="r" b="b"/>
              <a:pathLst>
                <a:path w="1183639" h="534035">
                  <a:moveTo>
                    <a:pt x="0" y="0"/>
                  </a:moveTo>
                  <a:lnTo>
                    <a:pt x="1183208" y="0"/>
                  </a:lnTo>
                  <a:lnTo>
                    <a:pt x="1183208" y="5338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19171" y="4355472"/>
              <a:ext cx="1130300" cy="0"/>
            </a:xfrm>
            <a:custGeom>
              <a:avLst/>
              <a:gdLst/>
              <a:ahLst/>
              <a:cxnLst/>
              <a:rect l="l" t="t" r="r" b="b"/>
              <a:pathLst>
                <a:path w="1130300">
                  <a:moveTo>
                    <a:pt x="0" y="0"/>
                  </a:moveTo>
                  <a:lnTo>
                    <a:pt x="512533" y="0"/>
                  </a:lnTo>
                </a:path>
                <a:path w="1130300">
                  <a:moveTo>
                    <a:pt x="617507" y="0"/>
                  </a:moveTo>
                  <a:lnTo>
                    <a:pt x="1130053" y="0"/>
                  </a:lnTo>
                </a:path>
              </a:pathLst>
            </a:custGeom>
            <a:ln w="33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39162" y="3576514"/>
              <a:ext cx="0" cy="737870"/>
            </a:xfrm>
            <a:custGeom>
              <a:avLst/>
              <a:gdLst/>
              <a:ahLst/>
              <a:cxnLst/>
              <a:rect l="l" t="t" r="r" b="b"/>
              <a:pathLst>
                <a:path h="737870">
                  <a:moveTo>
                    <a:pt x="0" y="0"/>
                  </a:moveTo>
                  <a:lnTo>
                    <a:pt x="0" y="7373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46269" y="4304577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5">
                  <a:moveTo>
                    <a:pt x="0" y="0"/>
                  </a:moveTo>
                  <a:lnTo>
                    <a:pt x="5634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04579" y="4304577"/>
              <a:ext cx="135255" cy="0"/>
            </a:xfrm>
            <a:custGeom>
              <a:avLst/>
              <a:gdLst/>
              <a:ahLst/>
              <a:cxnLst/>
              <a:rect l="l" t="t" r="r" b="b"/>
              <a:pathLst>
                <a:path w="135255">
                  <a:moveTo>
                    <a:pt x="0" y="0"/>
                  </a:moveTo>
                  <a:lnTo>
                    <a:pt x="13493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59731" y="4304577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>
                  <a:moveTo>
                    <a:pt x="0" y="0"/>
                  </a:moveTo>
                  <a:lnTo>
                    <a:pt x="3968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31188" y="4240680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69">
                  <a:moveTo>
                    <a:pt x="0" y="0"/>
                  </a:moveTo>
                  <a:lnTo>
                    <a:pt x="5198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43869" y="4240680"/>
              <a:ext cx="76835" cy="0"/>
            </a:xfrm>
            <a:custGeom>
              <a:avLst/>
              <a:gdLst/>
              <a:ahLst/>
              <a:cxnLst/>
              <a:rect l="l" t="t" r="r" b="b"/>
              <a:pathLst>
                <a:path w="76834">
                  <a:moveTo>
                    <a:pt x="0" y="0"/>
                  </a:moveTo>
                  <a:lnTo>
                    <a:pt x="765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12057" y="4240680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>
                  <a:moveTo>
                    <a:pt x="0" y="0"/>
                  </a:moveTo>
                  <a:lnTo>
                    <a:pt x="2308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54597" y="419504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5">
                  <a:moveTo>
                    <a:pt x="0" y="0"/>
                  </a:moveTo>
                  <a:lnTo>
                    <a:pt x="3729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04188" y="4195040"/>
              <a:ext cx="39370" cy="0"/>
            </a:xfrm>
            <a:custGeom>
              <a:avLst/>
              <a:gdLst/>
              <a:ahLst/>
              <a:cxnLst/>
              <a:rect l="l" t="t" r="r" b="b"/>
              <a:pathLst>
                <a:path w="39370">
                  <a:moveTo>
                    <a:pt x="0" y="0"/>
                  </a:moveTo>
                  <a:lnTo>
                    <a:pt x="3928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51398" y="419504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48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86066" y="4187812"/>
              <a:ext cx="170815" cy="175895"/>
            </a:xfrm>
            <a:custGeom>
              <a:avLst/>
              <a:gdLst/>
              <a:ahLst/>
              <a:cxnLst/>
              <a:rect l="l" t="t" r="r" b="b"/>
              <a:pathLst>
                <a:path w="170815" h="175895">
                  <a:moveTo>
                    <a:pt x="18224" y="116840"/>
                  </a:moveTo>
                  <a:lnTo>
                    <a:pt x="0" y="109334"/>
                  </a:lnTo>
                  <a:lnTo>
                    <a:pt x="0" y="124294"/>
                  </a:lnTo>
                  <a:lnTo>
                    <a:pt x="18224" y="116840"/>
                  </a:lnTo>
                  <a:close/>
                </a:path>
                <a:path w="170815" h="175895">
                  <a:moveTo>
                    <a:pt x="19075" y="7505"/>
                  </a:moveTo>
                  <a:lnTo>
                    <a:pt x="850" y="0"/>
                  </a:lnTo>
                  <a:lnTo>
                    <a:pt x="850" y="14947"/>
                  </a:lnTo>
                  <a:lnTo>
                    <a:pt x="19075" y="7505"/>
                  </a:lnTo>
                  <a:close/>
                </a:path>
                <a:path w="170815" h="175895">
                  <a:moveTo>
                    <a:pt x="36791" y="160845"/>
                  </a:moveTo>
                  <a:lnTo>
                    <a:pt x="18567" y="168287"/>
                  </a:lnTo>
                  <a:lnTo>
                    <a:pt x="36791" y="175793"/>
                  </a:lnTo>
                  <a:lnTo>
                    <a:pt x="36791" y="160845"/>
                  </a:lnTo>
                  <a:close/>
                </a:path>
                <a:path w="170815" h="175895">
                  <a:moveTo>
                    <a:pt x="59055" y="52819"/>
                  </a:moveTo>
                  <a:lnTo>
                    <a:pt x="40830" y="45313"/>
                  </a:lnTo>
                  <a:lnTo>
                    <a:pt x="40830" y="60261"/>
                  </a:lnTo>
                  <a:lnTo>
                    <a:pt x="59055" y="52819"/>
                  </a:lnTo>
                  <a:close/>
                </a:path>
                <a:path w="170815" h="175895">
                  <a:moveTo>
                    <a:pt x="75488" y="0"/>
                  </a:moveTo>
                  <a:lnTo>
                    <a:pt x="57264" y="7442"/>
                  </a:lnTo>
                  <a:lnTo>
                    <a:pt x="75488" y="14947"/>
                  </a:lnTo>
                  <a:lnTo>
                    <a:pt x="75488" y="0"/>
                  </a:lnTo>
                  <a:close/>
                </a:path>
                <a:path w="170815" h="175895">
                  <a:moveTo>
                    <a:pt x="152146" y="45313"/>
                  </a:moveTo>
                  <a:lnTo>
                    <a:pt x="133934" y="52755"/>
                  </a:lnTo>
                  <a:lnTo>
                    <a:pt x="152146" y="60261"/>
                  </a:lnTo>
                  <a:lnTo>
                    <a:pt x="152146" y="45313"/>
                  </a:lnTo>
                  <a:close/>
                </a:path>
                <a:path w="170815" h="175895">
                  <a:moveTo>
                    <a:pt x="170408" y="109321"/>
                  </a:moveTo>
                  <a:lnTo>
                    <a:pt x="152196" y="116776"/>
                  </a:lnTo>
                  <a:lnTo>
                    <a:pt x="170408" y="124282"/>
                  </a:lnTo>
                  <a:lnTo>
                    <a:pt x="170408" y="1093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730897" y="3617696"/>
              <a:ext cx="105410" cy="340995"/>
            </a:xfrm>
            <a:custGeom>
              <a:avLst/>
              <a:gdLst/>
              <a:ahLst/>
              <a:cxnLst/>
              <a:rect l="l" t="t" r="r" b="b"/>
              <a:pathLst>
                <a:path w="105409" h="340995">
                  <a:moveTo>
                    <a:pt x="25844" y="320319"/>
                  </a:moveTo>
                  <a:lnTo>
                    <a:pt x="20053" y="314528"/>
                  </a:lnTo>
                  <a:lnTo>
                    <a:pt x="5778" y="314528"/>
                  </a:lnTo>
                  <a:lnTo>
                    <a:pt x="0" y="320319"/>
                  </a:lnTo>
                  <a:lnTo>
                    <a:pt x="0" y="334594"/>
                  </a:lnTo>
                  <a:lnTo>
                    <a:pt x="5778" y="340385"/>
                  </a:lnTo>
                  <a:lnTo>
                    <a:pt x="20053" y="340385"/>
                  </a:lnTo>
                  <a:lnTo>
                    <a:pt x="25844" y="334594"/>
                  </a:lnTo>
                  <a:lnTo>
                    <a:pt x="25844" y="327456"/>
                  </a:lnTo>
                  <a:lnTo>
                    <a:pt x="25844" y="320319"/>
                  </a:lnTo>
                  <a:close/>
                </a:path>
                <a:path w="105409" h="340995">
                  <a:moveTo>
                    <a:pt x="105117" y="5791"/>
                  </a:moveTo>
                  <a:lnTo>
                    <a:pt x="99326" y="0"/>
                  </a:lnTo>
                  <a:lnTo>
                    <a:pt x="85051" y="0"/>
                  </a:lnTo>
                  <a:lnTo>
                    <a:pt x="79260" y="5791"/>
                  </a:lnTo>
                  <a:lnTo>
                    <a:pt x="79260" y="20066"/>
                  </a:lnTo>
                  <a:lnTo>
                    <a:pt x="85051" y="25857"/>
                  </a:lnTo>
                  <a:lnTo>
                    <a:pt x="99326" y="25857"/>
                  </a:lnTo>
                  <a:lnTo>
                    <a:pt x="105117" y="20066"/>
                  </a:lnTo>
                  <a:lnTo>
                    <a:pt x="105117" y="12928"/>
                  </a:lnTo>
                  <a:lnTo>
                    <a:pt x="105117" y="5791"/>
                  </a:lnTo>
                  <a:close/>
                </a:path>
              </a:pathLst>
            </a:custGeom>
            <a:solidFill>
              <a:srgbClr val="F794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75606" y="3571051"/>
              <a:ext cx="1504315" cy="517525"/>
            </a:xfrm>
            <a:custGeom>
              <a:avLst/>
              <a:gdLst/>
              <a:ahLst/>
              <a:cxnLst/>
              <a:rect l="l" t="t" r="r" b="b"/>
              <a:pathLst>
                <a:path w="1504314" h="517525">
                  <a:moveTo>
                    <a:pt x="0" y="516966"/>
                  </a:moveTo>
                  <a:lnTo>
                    <a:pt x="36250" y="485742"/>
                  </a:lnTo>
                  <a:lnTo>
                    <a:pt x="49411" y="447013"/>
                  </a:lnTo>
                  <a:lnTo>
                    <a:pt x="67729" y="375146"/>
                  </a:lnTo>
                  <a:lnTo>
                    <a:pt x="93577" y="272801"/>
                  </a:lnTo>
                  <a:lnTo>
                    <a:pt x="120515" y="168374"/>
                  </a:lnTo>
                  <a:lnTo>
                    <a:pt x="141697" y="87163"/>
                  </a:lnTo>
                  <a:lnTo>
                    <a:pt x="150279" y="54471"/>
                  </a:lnTo>
                  <a:lnTo>
                    <a:pt x="157477" y="18057"/>
                  </a:lnTo>
                  <a:lnTo>
                    <a:pt x="168144" y="1289"/>
                  </a:lnTo>
                  <a:lnTo>
                    <a:pt x="189723" y="0"/>
                  </a:lnTo>
                  <a:lnTo>
                    <a:pt x="229654" y="10021"/>
                  </a:lnTo>
                  <a:lnTo>
                    <a:pt x="304628" y="32250"/>
                  </a:lnTo>
                  <a:lnTo>
                    <a:pt x="358420" y="48709"/>
                  </a:lnTo>
                  <a:lnTo>
                    <a:pt x="418171" y="67128"/>
                  </a:lnTo>
                  <a:lnTo>
                    <a:pt x="480194" y="86305"/>
                  </a:lnTo>
                  <a:lnTo>
                    <a:pt x="540806" y="105037"/>
                  </a:lnTo>
                  <a:lnTo>
                    <a:pt x="596323" y="122123"/>
                  </a:lnTo>
                  <a:lnTo>
                    <a:pt x="643058" y="136360"/>
                  </a:lnTo>
                  <a:lnTo>
                    <a:pt x="677329" y="146546"/>
                  </a:lnTo>
                  <a:lnTo>
                    <a:pt x="692781" y="151142"/>
                  </a:lnTo>
                  <a:lnTo>
                    <a:pt x="732088" y="163098"/>
                  </a:lnTo>
                  <a:lnTo>
                    <a:pt x="784521" y="178403"/>
                  </a:lnTo>
                  <a:lnTo>
                    <a:pt x="852386" y="196655"/>
                  </a:lnTo>
                  <a:lnTo>
                    <a:pt x="892827" y="206760"/>
                  </a:lnTo>
                  <a:lnTo>
                    <a:pt x="937989" y="217450"/>
                  </a:lnTo>
                  <a:lnTo>
                    <a:pt x="988163" y="228675"/>
                  </a:lnTo>
                  <a:lnTo>
                    <a:pt x="1043636" y="240384"/>
                  </a:lnTo>
                  <a:lnTo>
                    <a:pt x="1104696" y="252528"/>
                  </a:lnTo>
                  <a:lnTo>
                    <a:pt x="1171632" y="265055"/>
                  </a:lnTo>
                  <a:lnTo>
                    <a:pt x="1244731" y="277916"/>
                  </a:lnTo>
                  <a:lnTo>
                    <a:pt x="1324283" y="291060"/>
                  </a:lnTo>
                  <a:lnTo>
                    <a:pt x="1410575" y="304437"/>
                  </a:lnTo>
                  <a:lnTo>
                    <a:pt x="1503895" y="317996"/>
                  </a:lnTo>
                </a:path>
              </a:pathLst>
            </a:custGeom>
            <a:ln w="9525">
              <a:solidFill>
                <a:srgbClr val="2CB3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05242" y="3576271"/>
              <a:ext cx="133350" cy="519430"/>
            </a:xfrm>
            <a:custGeom>
              <a:avLst/>
              <a:gdLst/>
              <a:ahLst/>
              <a:cxnLst/>
              <a:rect l="l" t="t" r="r" b="b"/>
              <a:pathLst>
                <a:path w="133350" h="519429">
                  <a:moveTo>
                    <a:pt x="0" y="519150"/>
                  </a:moveTo>
                  <a:lnTo>
                    <a:pt x="133223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839793" y="4347948"/>
              <a:ext cx="18415" cy="15240"/>
            </a:xfrm>
            <a:custGeom>
              <a:avLst/>
              <a:gdLst/>
              <a:ahLst/>
              <a:cxnLst/>
              <a:rect l="l" t="t" r="r" b="b"/>
              <a:pathLst>
                <a:path w="18414" h="15239">
                  <a:moveTo>
                    <a:pt x="0" y="0"/>
                  </a:moveTo>
                  <a:lnTo>
                    <a:pt x="0" y="14960"/>
                  </a:lnTo>
                  <a:lnTo>
                    <a:pt x="18211" y="7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18206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867406" y="1678218"/>
            <a:ext cx="3843654" cy="180780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 marR="876935" indent="-635">
              <a:lnSpc>
                <a:spcPct val="117600"/>
              </a:lnSpc>
              <a:spcBef>
                <a:spcPts val="100"/>
              </a:spcBef>
            </a:pP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Tensión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(U</a:t>
            </a:r>
            <a:r>
              <a:rPr sz="900" spc="-1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r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5.2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62271-1:2017/A1:2021),</a:t>
            </a:r>
            <a:r>
              <a:rPr lang="es-ES"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err="1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50" spc="-5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25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50" spc="-2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50" spc="-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C37.100.1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</a:t>
            </a:r>
            <a:endParaRPr sz="850" dirty="0">
              <a:latin typeface="Microsoft Sans Serif"/>
              <a:cs typeface="Microsoft Sans Serif"/>
            </a:endParaRPr>
          </a:p>
          <a:p>
            <a:pPr marL="63500" marR="55880">
              <a:lnSpc>
                <a:spcPct val="115399"/>
              </a:lnSpc>
              <a:spcBef>
                <a:spcPts val="24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eficaz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sistema'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3.7.3,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alta 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Um).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proporcionan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inferiores.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63500" marR="353695">
              <a:lnSpc>
                <a:spcPct val="133300"/>
              </a:lnSpc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"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nominal"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500" spc="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500" spc="-3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500" spc="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mismo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término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"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nominal"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documento.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 dirty="0">
              <a:latin typeface="Microsoft Sans Serif"/>
              <a:cs typeface="Microsoft Sans Serif"/>
            </a:endParaRPr>
          </a:p>
          <a:p>
            <a:pPr marL="171450" marR="219710" indent="-108585">
              <a:lnSpc>
                <a:spcPct val="116599"/>
              </a:lnSpc>
              <a:buClr>
                <a:srgbClr val="3FAC39"/>
              </a:buClr>
              <a:buSzPct val="106666"/>
              <a:buChar char="•"/>
              <a:tabLst>
                <a:tab pos="172085" algn="l"/>
              </a:tabLst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I:3,6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17,5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72,5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lang="es-ES"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170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kV.</a:t>
            </a:r>
            <a:endParaRPr sz="750" dirty="0">
              <a:latin typeface="Microsoft Sans Serif"/>
              <a:cs typeface="Microsoft Sans Serif"/>
            </a:endParaRPr>
          </a:p>
          <a:p>
            <a:pPr marL="1714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72085" algn="l"/>
              </a:tabLst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II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(áreas,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América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Norte):4,76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8,25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(1)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15,5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endParaRPr sz="700" dirty="0">
              <a:latin typeface="Microsoft Sans Serif"/>
              <a:cs typeface="Microsoft Sans Serif"/>
            </a:endParaRPr>
          </a:p>
          <a:p>
            <a:pPr marL="171450">
              <a:spcBef>
                <a:spcPts val="26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25,8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(2)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27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38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48,3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72,5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123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170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284999" y="3436469"/>
            <a:ext cx="274320" cy="184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7795">
              <a:lnSpc>
                <a:spcPts val="685"/>
              </a:lnSpc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565"/>
              </a:lnSpc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1.0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284999" y="3573452"/>
            <a:ext cx="1155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0,9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59242" y="3592748"/>
            <a:ext cx="666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18207" y="3573486"/>
            <a:ext cx="3764915" cy="432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1200"/>
              </a:lnSpc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(1) La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 en </a:t>
            </a:r>
            <a:r>
              <a:rPr sz="5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EE.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UU.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países.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Históricamente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asociado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encerrada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principalmente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y/o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exteriores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menor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aplicaciones aéreas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exteriores.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distintas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las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encerradas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metal,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prefiere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15,5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18207" y="4080278"/>
            <a:ext cx="3736975" cy="332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(2) La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25,8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kV,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todavía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 </a:t>
            </a:r>
            <a:r>
              <a:rPr sz="500" spc="15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lang="es-AR" sz="500" spc="-3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500" spc="-35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C37.04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algunos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 </a:t>
            </a:r>
            <a:r>
              <a:rPr sz="5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países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sido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reemplazada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27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relevantes.</a:t>
            </a:r>
            <a:endParaRPr sz="500" dirty="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nuevas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aplicaciones 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diseños,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prefiere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27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284999" y="3756014"/>
            <a:ext cx="115570" cy="219932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>
              <a:spcBef>
                <a:spcPts val="315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21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0.3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468563" y="3909423"/>
            <a:ext cx="6604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844628" y="3965052"/>
            <a:ext cx="533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336625" y="4037256"/>
            <a:ext cx="622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402786" y="4096180"/>
            <a:ext cx="68580" cy="86562"/>
          </a:xfrm>
          <a:prstGeom prst="rect">
            <a:avLst/>
          </a:prstGeom>
          <a:ln w="3175">
            <a:solidFill>
              <a:srgbClr val="231F20"/>
            </a:solidFill>
          </a:ln>
        </p:spPr>
        <p:txBody>
          <a:bodyPr vert="horz" wrap="square" lIns="0" tIns="17145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356618" y="4100649"/>
            <a:ext cx="5841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314643" y="4146428"/>
            <a:ext cx="7048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607511" y="4184844"/>
            <a:ext cx="102870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95"/>
              </a:lnSpc>
              <a:spcBef>
                <a:spcPts val="100"/>
              </a:spcBef>
            </a:pPr>
            <a:r>
              <a:rPr sz="5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500">
              <a:latin typeface="Microsoft Sans Serif"/>
              <a:cs typeface="Microsoft Sans Serif"/>
            </a:endParaRPr>
          </a:p>
          <a:p>
            <a:pPr marL="25400">
              <a:lnSpc>
                <a:spcPts val="535"/>
              </a:lnSpc>
            </a:pP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964291" y="4312799"/>
            <a:ext cx="901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318347" y="4384230"/>
            <a:ext cx="482600" cy="189154"/>
          </a:xfrm>
          <a:prstGeom prst="rect">
            <a:avLst/>
          </a:prstGeom>
        </p:spPr>
        <p:txBody>
          <a:bodyPr vert="horz" wrap="square" lIns="0" tIns="29845" rIns="0" bIns="0" rtlCol="0">
            <a:spAutoFit/>
          </a:bodyPr>
          <a:lstStyle/>
          <a:p>
            <a:pPr marL="12700">
              <a:spcBef>
                <a:spcPts val="235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T1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1,67T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125"/>
              </a:spcBef>
            </a:pP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0,3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T1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92806" y="4540673"/>
            <a:ext cx="3611879" cy="1095813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38100">
              <a:spcBef>
                <a:spcPts val="225"/>
              </a:spcBef>
            </a:pP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Nivel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aislamiento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95" dirty="0">
                <a:solidFill>
                  <a:srgbClr val="00B6F2"/>
                </a:solidFill>
                <a:latin typeface="Microsoft Sans Serif"/>
                <a:cs typeface="Microsoft Sans Serif"/>
              </a:rPr>
              <a:t>(</a:t>
            </a:r>
            <a:r>
              <a:rPr sz="900" spc="-14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d</a:t>
            </a:r>
            <a:r>
              <a:rPr sz="800" spc="-95" dirty="0">
                <a:solidFill>
                  <a:srgbClr val="00B6F2"/>
                </a:solidFill>
                <a:latin typeface="Microsoft Sans Serif"/>
                <a:cs typeface="Microsoft Sans Serif"/>
              </a:rPr>
              <a:t>U,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15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U</a:t>
            </a:r>
            <a:r>
              <a:rPr sz="900" spc="-232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p</a:t>
            </a:r>
            <a:r>
              <a:rPr sz="800" spc="-15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,</a:t>
            </a:r>
            <a:r>
              <a:rPr sz="900" spc="-232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800" spc="-15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U</a:t>
            </a:r>
            <a:r>
              <a:rPr sz="900" spc="-232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g</a:t>
            </a:r>
            <a:r>
              <a:rPr lang="es-ES" sz="900" spc="-23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2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s</a:t>
            </a:r>
            <a:endParaRPr sz="900" baseline="-32407" dirty="0">
              <a:latin typeface="Microsoft Sans Serif"/>
              <a:cs typeface="Microsoft Sans Serif"/>
            </a:endParaRPr>
          </a:p>
          <a:p>
            <a:pPr marL="38100">
              <a:spcBef>
                <a:spcPts val="140"/>
              </a:spcBef>
            </a:pP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5.3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62271-1:2017/A1:2021),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900" spc="5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25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900" spc="-2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900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C37.100.1</a:t>
            </a:r>
            <a:endParaRPr sz="900" dirty="0">
              <a:latin typeface="Microsoft Sans Serif"/>
              <a:cs typeface="Microsoft Sans Serif"/>
            </a:endParaRPr>
          </a:p>
          <a:p>
            <a:pPr marL="38100">
              <a:spcBef>
                <a:spcPts val="120"/>
              </a:spcBef>
            </a:pP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90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</a:t>
            </a:r>
            <a:endParaRPr sz="900" dirty="0">
              <a:latin typeface="Microsoft Sans Serif"/>
              <a:cs typeface="Microsoft Sans Serif"/>
            </a:endParaRPr>
          </a:p>
          <a:p>
            <a:pPr marL="38100">
              <a:spcBef>
                <a:spcPts val="30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caracteriza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valores:</a:t>
            </a:r>
            <a:endParaRPr sz="70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1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onda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rayo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(1,2/50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µs);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1193165">
              <a:lnSpc>
                <a:spcPts val="900"/>
              </a:lnSpc>
              <a:spcBef>
                <a:spcPts val="50"/>
              </a:spcBef>
              <a:buClr>
                <a:srgbClr val="3FAC39"/>
              </a:buClr>
              <a:buSzPct val="133333"/>
              <a:buChar char="•"/>
              <a:tabLst>
                <a:tab pos="1466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minuto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Gama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290205" y="4660082"/>
            <a:ext cx="11899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6: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rayo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892807" y="8590844"/>
            <a:ext cx="3742690" cy="1178560"/>
          </a:xfrm>
          <a:prstGeom prst="rect">
            <a:avLst/>
          </a:prstGeom>
        </p:spPr>
        <p:txBody>
          <a:bodyPr vert="horz" wrap="square" lIns="0" tIns="51435" rIns="0" bIns="0" rtlCol="0">
            <a:spAutoFit/>
          </a:bodyPr>
          <a:lstStyle/>
          <a:p>
            <a:pPr marL="38100">
              <a:spcBef>
                <a:spcPts val="405"/>
              </a:spcBef>
            </a:pPr>
            <a:r>
              <a:rPr sz="9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Frecuencia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245" dirty="0">
                <a:solidFill>
                  <a:srgbClr val="00B6F2"/>
                </a:solidFill>
                <a:latin typeface="Microsoft Sans Serif"/>
                <a:cs typeface="Microsoft Sans Serif"/>
              </a:rPr>
              <a:t>(</a:t>
            </a:r>
            <a:r>
              <a:rPr sz="900" spc="1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r</a:t>
            </a:r>
            <a:r>
              <a:rPr sz="900" spc="55" dirty="0">
                <a:solidFill>
                  <a:srgbClr val="00B6F2"/>
                </a:solidFill>
                <a:latin typeface="Microsoft Sans Serif"/>
                <a:cs typeface="Microsoft Sans Serif"/>
              </a:rPr>
              <a:t>f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5.4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A1:2021)</a:t>
            </a:r>
            <a:endParaRPr sz="900" dirty="0">
              <a:latin typeface="Microsoft Sans Serif"/>
              <a:cs typeface="Microsoft Sans Serif"/>
            </a:endParaRPr>
          </a:p>
          <a:p>
            <a:pPr marL="38100">
              <a:spcBef>
                <a:spcPts val="250"/>
              </a:spcBef>
            </a:pP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16,7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Hz,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Hz,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Hz.</a:t>
            </a:r>
            <a:endParaRPr sz="750" dirty="0">
              <a:latin typeface="Microsoft Sans Serif"/>
              <a:cs typeface="Microsoft Sans Serif"/>
            </a:endParaRPr>
          </a:p>
          <a:p>
            <a:pPr marL="38100">
              <a:spcBef>
                <a:spcPts val="720"/>
              </a:spcBef>
            </a:pP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continua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900" spc="7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r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5.5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62271-1:2017/A1:2021)</a:t>
            </a:r>
            <a:endParaRPr sz="900" dirty="0">
              <a:latin typeface="Microsoft Sans Serif"/>
              <a:cs typeface="Microsoft Sans Serif"/>
            </a:endParaRPr>
          </a:p>
          <a:p>
            <a:pPr marL="38100" marR="30480">
              <a:lnSpc>
                <a:spcPct val="115399"/>
              </a:lnSpc>
              <a:spcBef>
                <a:spcPts val="229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siempre cerrado,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atravesarlo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respetando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establece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temperatura máximo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diversos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materiales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exceda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°C.</a:t>
            </a:r>
            <a:endParaRPr sz="650" dirty="0">
              <a:latin typeface="Microsoft Sans Serif"/>
              <a:cs typeface="Microsoft Sans Serif"/>
            </a:endParaRPr>
          </a:p>
          <a:p>
            <a:pPr marL="38100">
              <a:spcBef>
                <a:spcPts val="7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62271-1:2017/A1:2021).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208180" y="346835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DM105259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2905" y="2213329"/>
            <a:ext cx="3798570" cy="3175"/>
            <a:chOff x="3185999" y="2213328"/>
            <a:chExt cx="3798570" cy="3175"/>
          </a:xfrm>
        </p:grpSpPr>
        <p:sp>
          <p:nvSpPr>
            <p:cNvPr id="3" name="object 3"/>
            <p:cNvSpPr/>
            <p:nvPr/>
          </p:nvSpPr>
          <p:spPr>
            <a:xfrm>
              <a:off x="3185999" y="22149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18000" y="221491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912905" y="2374708"/>
            <a:ext cx="3798570" cy="3175"/>
            <a:chOff x="3185999" y="2374707"/>
            <a:chExt cx="3798570" cy="3175"/>
          </a:xfrm>
        </p:grpSpPr>
        <p:sp>
          <p:nvSpPr>
            <p:cNvPr id="6" name="object 6"/>
            <p:cNvSpPr/>
            <p:nvPr/>
          </p:nvSpPr>
          <p:spPr>
            <a:xfrm>
              <a:off x="3185999" y="237629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18000" y="237629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912905" y="2536088"/>
            <a:ext cx="3798570" cy="3175"/>
            <a:chOff x="3185999" y="2536087"/>
            <a:chExt cx="3798570" cy="3175"/>
          </a:xfrm>
        </p:grpSpPr>
        <p:sp>
          <p:nvSpPr>
            <p:cNvPr id="9" name="object 9"/>
            <p:cNvSpPr/>
            <p:nvPr/>
          </p:nvSpPr>
          <p:spPr>
            <a:xfrm>
              <a:off x="3185999" y="253767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618000" y="253767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12905" y="2697468"/>
            <a:ext cx="3798570" cy="3175"/>
            <a:chOff x="3185999" y="2697467"/>
            <a:chExt cx="3798570" cy="3175"/>
          </a:xfrm>
        </p:grpSpPr>
        <p:sp>
          <p:nvSpPr>
            <p:cNvPr id="12" name="object 12"/>
            <p:cNvSpPr/>
            <p:nvPr/>
          </p:nvSpPr>
          <p:spPr>
            <a:xfrm>
              <a:off x="3185999" y="269905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18000" y="269905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8912905" y="8348058"/>
            <a:ext cx="3798570" cy="59055"/>
            <a:chOff x="3185999" y="8348057"/>
            <a:chExt cx="3798570" cy="59055"/>
          </a:xfrm>
        </p:grpSpPr>
        <p:sp>
          <p:nvSpPr>
            <p:cNvPr id="15" name="object 15"/>
            <p:cNvSpPr/>
            <p:nvPr/>
          </p:nvSpPr>
          <p:spPr>
            <a:xfrm>
              <a:off x="3185999" y="8377279"/>
              <a:ext cx="3738245" cy="0"/>
            </a:xfrm>
            <a:custGeom>
              <a:avLst/>
              <a:gdLst/>
              <a:ahLst/>
              <a:cxnLst/>
              <a:rect l="l" t="t" r="r" b="b"/>
              <a:pathLst>
                <a:path w="3738245">
                  <a:moveTo>
                    <a:pt x="0" y="0"/>
                  </a:moveTo>
                  <a:lnTo>
                    <a:pt x="3737914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903672" y="8348057"/>
              <a:ext cx="80645" cy="59055"/>
            </a:xfrm>
            <a:custGeom>
              <a:avLst/>
              <a:gdLst/>
              <a:ahLst/>
              <a:cxnLst/>
              <a:rect l="l" t="t" r="r" b="b"/>
              <a:pathLst>
                <a:path w="80645" h="59054">
                  <a:moveTo>
                    <a:pt x="0" y="0"/>
                  </a:moveTo>
                  <a:lnTo>
                    <a:pt x="0" y="58445"/>
                  </a:lnTo>
                  <a:lnTo>
                    <a:pt x="80327" y="292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6284905" y="3456952"/>
          <a:ext cx="2484116" cy="106485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39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8765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6004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6004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3243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82982">
                <a:tc gridSpan="5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(Hz)</a:t>
                      </a:r>
                      <a:r>
                        <a:rPr lang="es-ES"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550" b="1" spc="1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Constante</a:t>
                      </a:r>
                      <a:r>
                        <a:rPr sz="5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5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tiempo</a:t>
                      </a:r>
                      <a:r>
                        <a:rPr sz="5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-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CC</a:t>
                      </a:r>
                      <a:r>
                        <a:rPr sz="5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(ms)</a:t>
                      </a:r>
                      <a:endParaRPr sz="550" dirty="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E5E5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16.7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5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FFFFFF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00205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874805" y="1698164"/>
            <a:ext cx="3327400" cy="462915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38100">
              <a:spcBef>
                <a:spcPts val="270"/>
              </a:spcBef>
            </a:pP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soportada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duración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(I)</a:t>
            </a:r>
            <a:r>
              <a:rPr sz="700" spc="4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k</a:t>
            </a:r>
            <a:endParaRPr sz="900" baseline="-32407">
              <a:latin typeface="Microsoft Sans Serif"/>
              <a:cs typeface="Microsoft Sans Serif"/>
            </a:endParaRPr>
          </a:p>
          <a:p>
            <a:pPr marL="38100">
              <a:spcBef>
                <a:spcPts val="210"/>
              </a:spcBef>
            </a:pP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(consulte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5.6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62271-1:2017/A1:2021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62271-100:2021),</a:t>
            </a:r>
            <a:endParaRPr sz="850">
              <a:latin typeface="Microsoft Sans Serif"/>
              <a:cs typeface="Microsoft Sans Serif"/>
            </a:endParaRPr>
          </a:p>
          <a:p>
            <a:pPr marL="38100">
              <a:spcBef>
                <a:spcPts val="180"/>
              </a:spcBef>
            </a:pPr>
            <a:r>
              <a:rPr sz="850" spc="25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5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25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50" spc="-2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50" spc="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00205" y="2218795"/>
            <a:ext cx="812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00204" y="2380135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811304" y="2566954"/>
            <a:ext cx="3884295" cy="54044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1600">
              <a:spcBef>
                <a:spcPts val="100"/>
              </a:spcBef>
            </a:pPr>
            <a:r>
              <a:rPr sz="4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75" spc="-10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45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yo</a:t>
            </a:r>
            <a:r>
              <a:rPr sz="4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 </a:t>
            </a:r>
            <a:r>
              <a:rPr sz="300" spc="7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300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r>
              <a:rPr lang="es-ES" sz="300" baseline="-69444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admisible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kA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00965" marR="68580">
              <a:lnSpc>
                <a:spcPct val="1346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estandarizado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permitida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650" dirty="0">
              <a:latin typeface="Microsoft Sans Serif"/>
              <a:cs typeface="Microsoft Sans Serif"/>
            </a:endParaRPr>
          </a:p>
          <a:p>
            <a:pPr marL="100965" marR="955040">
              <a:lnSpc>
                <a:spcPct val="125000"/>
              </a:lnSpc>
              <a:spcBef>
                <a:spcPts val="10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(kA):</a:t>
            </a:r>
            <a:r>
              <a:rPr lang="es-ES"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6,3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12,5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16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31,5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kA.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01600"/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máxima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</a:t>
            </a:r>
            <a:r>
              <a:rPr sz="900" spc="-270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900" spc="-104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p</a:t>
            </a:r>
            <a:r>
              <a:rPr sz="900" spc="-400" dirty="0">
                <a:solidFill>
                  <a:srgbClr val="00B6F2"/>
                </a:solidFill>
                <a:latin typeface="Microsoft Sans Serif"/>
                <a:cs typeface="Microsoft Sans Serif"/>
              </a:rPr>
              <a:t>d</a:t>
            </a:r>
            <a:r>
              <a:rPr sz="90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900" spc="-337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g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endParaRPr sz="900" dirty="0">
              <a:latin typeface="Microsoft Sans Serif"/>
              <a:cs typeface="Microsoft Sans Serif"/>
            </a:endParaRPr>
          </a:p>
          <a:p>
            <a:pPr marL="101600">
              <a:spcBef>
                <a:spcPts val="120"/>
              </a:spcBef>
            </a:pP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5.7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A1:2021)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endParaRPr sz="900" dirty="0">
              <a:latin typeface="Microsoft Sans Serif"/>
              <a:cs typeface="Microsoft Sans Serif"/>
            </a:endParaRPr>
          </a:p>
          <a:p>
            <a:pPr marL="101600">
              <a:spcBef>
                <a:spcPts val="120"/>
              </a:spcBef>
            </a:pP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haciendo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5.103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62271-100:2021),</a:t>
            </a:r>
            <a:endParaRPr sz="900" dirty="0">
              <a:latin typeface="Microsoft Sans Serif"/>
              <a:cs typeface="Microsoft Sans Serif"/>
            </a:endParaRPr>
          </a:p>
          <a:p>
            <a:pPr marL="101600">
              <a:spcBef>
                <a:spcPts val="170"/>
              </a:spcBef>
            </a:pPr>
            <a:r>
              <a:rPr sz="850" spc="15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50" spc="5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25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50" spc="-2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50" spc="10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50" dirty="0">
              <a:latin typeface="Microsoft Sans Serif"/>
              <a:cs typeface="Microsoft Sans Serif"/>
            </a:endParaRPr>
          </a:p>
          <a:p>
            <a:pPr marL="101600">
              <a:spcBef>
                <a:spcPts val="46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capaz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ofrecer.</a:t>
            </a:r>
            <a:endParaRPr sz="700" dirty="0">
              <a:latin typeface="Microsoft Sans Serif"/>
              <a:cs typeface="Microsoft Sans Serif"/>
            </a:endParaRPr>
          </a:p>
          <a:p>
            <a:pPr marL="101600">
              <a:spcBef>
                <a:spcPts val="26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650" dirty="0">
              <a:latin typeface="Microsoft Sans Serif"/>
              <a:cs typeface="Microsoft Sans Serif"/>
            </a:endParaRPr>
          </a:p>
          <a:p>
            <a:pPr marL="101600" marR="180975">
              <a:lnSpc>
                <a:spcPct val="125000"/>
              </a:lnSpc>
              <a:spcBef>
                <a:spcPts val="1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 o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 nominal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duración.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8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75" spc="-120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700" spc="-8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disyuntores.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 pico de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soportada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 duración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a:</a:t>
            </a:r>
            <a:r>
              <a:rPr lang="es-ES"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75" spc="-15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75" spc="-13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acuerdo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(Tabla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endParaRPr sz="700" dirty="0">
              <a:latin typeface="Microsoft Sans Serif"/>
              <a:cs typeface="Microsoft Sans Serif"/>
            </a:endParaRPr>
          </a:p>
          <a:p>
            <a:pPr marL="101600">
              <a:spcBef>
                <a:spcPts val="16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62271-100:2021)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00965" marR="1743075">
              <a:lnSpc>
                <a:spcPct val="111100"/>
              </a:lnSpc>
            </a:pP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Duración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k</a:t>
            </a:r>
            <a:r>
              <a:rPr sz="9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(t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lang="es-ES" sz="90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5.8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A1:2021)</a:t>
            </a:r>
            <a:endParaRPr sz="900" dirty="0">
              <a:latin typeface="Microsoft Sans Serif"/>
              <a:cs typeface="Microsoft Sans Serif"/>
            </a:endParaRPr>
          </a:p>
          <a:p>
            <a:pPr marL="101600" marR="1231265">
              <a:lnSpc>
                <a:spcPct val="125000"/>
              </a:lnSpc>
              <a:spcBef>
                <a:spcPts val="244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s.</a:t>
            </a:r>
            <a:r>
              <a:rPr lang="es-ES"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Otros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recomendados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01600" marR="391160">
              <a:lnSpc>
                <a:spcPct val="125000"/>
              </a:lnSpc>
            </a:pP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Tensión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alimentación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dispositivos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y </a:t>
            </a:r>
            <a:r>
              <a:rPr sz="800" spc="3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apertura</a:t>
            </a:r>
            <a:r>
              <a:rPr lang="es-ES"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circuitos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auxiliares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(U)</a:t>
            </a:r>
            <a:r>
              <a:rPr sz="900" spc="-37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80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5.9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62271-1:2017/A1:2021), </a:t>
            </a:r>
            <a:r>
              <a:rPr sz="800" spc="25" err="1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lang="es-ES"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20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00" spc="-10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C37.04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00" dirty="0">
              <a:latin typeface="Microsoft Sans Serif"/>
              <a:cs typeface="Microsoft Sans Serif"/>
            </a:endParaRPr>
          </a:p>
          <a:p>
            <a:pPr marL="101600">
              <a:spcBef>
                <a:spcPts val="625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auxiliares:</a:t>
            </a:r>
            <a:endParaRPr sz="550" dirty="0">
              <a:latin typeface="Microsoft Sans Serif"/>
              <a:cs typeface="Microsoft Sans Serif"/>
            </a:endParaRPr>
          </a:p>
          <a:p>
            <a:pPr marL="2095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210185" algn="l"/>
              </a:tabLst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(cc):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48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220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voltios;</a:t>
            </a:r>
            <a:endParaRPr sz="650" dirty="0">
              <a:latin typeface="Microsoft Sans Serif"/>
              <a:cs typeface="Microsoft Sans Serif"/>
            </a:endParaRPr>
          </a:p>
          <a:p>
            <a:pPr marL="209550" indent="-108585">
              <a:spcBef>
                <a:spcPts val="219"/>
              </a:spcBef>
              <a:buClr>
                <a:srgbClr val="3FAC39"/>
              </a:buClr>
              <a:buSzPct val="114285"/>
              <a:buChar char="•"/>
              <a:tabLst>
                <a:tab pos="210185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(CA):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230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voltios.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buClr>
                <a:srgbClr val="3FAC39"/>
              </a:buClr>
              <a:buFont typeface="Microsoft Sans Serif"/>
              <a:buChar char="•"/>
            </a:pPr>
            <a:endParaRPr sz="900" dirty="0">
              <a:latin typeface="Microsoft Sans Serif"/>
              <a:cs typeface="Microsoft Sans Serif"/>
            </a:endParaRPr>
          </a:p>
          <a:p>
            <a:pPr marL="101600" marR="257810">
              <a:lnSpc>
                <a:spcPct val="159000"/>
              </a:lnSpc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dentro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(véanse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artículos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6.6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6.9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62271-1:2017/A1:2021):</a:t>
            </a:r>
            <a:endParaRPr sz="550" dirty="0">
              <a:latin typeface="Microsoft Sans Serif"/>
              <a:cs typeface="Microsoft Sans Serif"/>
            </a:endParaRPr>
          </a:p>
          <a:p>
            <a:pPr marL="2095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210185" algn="l"/>
              </a:tabLst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desbloqueo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3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CA;</a:t>
            </a:r>
            <a:endParaRPr sz="650" dirty="0">
              <a:latin typeface="Microsoft Sans Serif"/>
              <a:cs typeface="Microsoft Sans Serif"/>
            </a:endParaRPr>
          </a:p>
          <a:p>
            <a:pPr marL="209550" indent="-108585">
              <a:spcBef>
                <a:spcPts val="470"/>
              </a:spcBef>
              <a:buClr>
                <a:srgbClr val="3FAC39"/>
              </a:buClr>
              <a:buSzPct val="177777"/>
              <a:buChar char="•"/>
              <a:tabLst>
                <a:tab pos="210185" algn="l"/>
              </a:tabLst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unidades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apertura:</a:t>
            </a:r>
            <a:endParaRPr sz="450" dirty="0">
              <a:latin typeface="Microsoft Sans Serif"/>
              <a:cs typeface="Microsoft Sans Serif"/>
            </a:endParaRPr>
          </a:p>
          <a:p>
            <a:pPr marL="317500" lvl="1" indent="-108585">
              <a:spcBef>
                <a:spcPts val="160"/>
              </a:spcBef>
              <a:buClr>
                <a:srgbClr val="3FAC39"/>
              </a:buClr>
              <a:buSzPct val="114285"/>
              <a:buChar char="-"/>
              <a:tabLst>
                <a:tab pos="31813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700" spc="-27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675" spc="5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lang="es-ES" sz="6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8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CC,</a:t>
            </a:r>
            <a:endParaRPr sz="700" dirty="0">
              <a:latin typeface="Microsoft Sans Serif"/>
              <a:cs typeface="Microsoft Sans Serif"/>
            </a:endParaRPr>
          </a:p>
          <a:p>
            <a:pPr marL="317500" lvl="1" indent="-108585">
              <a:spcBef>
                <a:spcPts val="90"/>
              </a:spcBef>
              <a:buClr>
                <a:srgbClr val="3FAC39"/>
              </a:buClr>
              <a:buSzPct val="106666"/>
              <a:buChar char="-"/>
              <a:tabLst>
                <a:tab pos="31813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4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75" spc="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6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ac.</a:t>
            </a:r>
            <a:endParaRPr sz="750" dirty="0">
              <a:latin typeface="Microsoft Sans Serif"/>
              <a:cs typeface="Microsoft Sans Serif"/>
            </a:endParaRPr>
          </a:p>
          <a:p>
            <a:pPr marL="209550" indent="-108585">
              <a:spcBef>
                <a:spcPts val="290"/>
              </a:spcBef>
              <a:buClr>
                <a:srgbClr val="3FAC39"/>
              </a:buClr>
              <a:buSzPct val="133333"/>
              <a:buChar char="•"/>
              <a:tabLst>
                <a:tab pos="210185" algn="l"/>
              </a:tabLst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disparo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332207" y="2244195"/>
            <a:ext cx="12096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332206" y="2418234"/>
            <a:ext cx="102108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62689" y="2328523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168504" y="7998803"/>
            <a:ext cx="956310" cy="34439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34925" rIns="0" bIns="0" rtlCol="0">
            <a:spAutoFit/>
          </a:bodyPr>
          <a:lstStyle/>
          <a:p>
            <a:pPr marL="43180" marR="38735">
              <a:lnSpc>
                <a:spcPct val="102600"/>
              </a:lnSpc>
              <a:spcBef>
                <a:spcPts val="275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liberación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da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orden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prohíbe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cerrar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987284" y="7998804"/>
            <a:ext cx="956310" cy="344453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900" dirty="0">
              <a:latin typeface="Times New Roman"/>
              <a:cs typeface="Times New Roman"/>
            </a:endParaRPr>
          </a:p>
          <a:p>
            <a:pPr marL="52705" marR="104775">
              <a:lnSpc>
                <a:spcPct val="133400"/>
              </a:lnSpc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liberación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lang="es-ES"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acción.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2611699" y="8191278"/>
            <a:ext cx="1689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170114" y="8425707"/>
            <a:ext cx="10668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854710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35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928734" y="8425708"/>
            <a:ext cx="1565275" cy="350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91503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endParaRPr sz="650" dirty="0">
              <a:latin typeface="Microsoft Sans Serif"/>
              <a:cs typeface="Microsoft Sans Serif"/>
            </a:endParaRPr>
          </a:p>
          <a:p>
            <a:pPr marL="58419" marR="5080">
              <a:lnSpc>
                <a:spcPct val="133300"/>
              </a:lnSpc>
              <a:spcBef>
                <a:spcPts val="24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(al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85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%,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unidad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desbloqueo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permitir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dispositivo)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30906" y="2194279"/>
            <a:ext cx="3798570" cy="3175"/>
            <a:chOff x="3204000" y="2194278"/>
            <a:chExt cx="3798570" cy="3175"/>
          </a:xfrm>
        </p:grpSpPr>
        <p:sp>
          <p:nvSpPr>
            <p:cNvPr id="3" name="object 3"/>
            <p:cNvSpPr/>
            <p:nvPr/>
          </p:nvSpPr>
          <p:spPr>
            <a:xfrm>
              <a:off x="3204000" y="219586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35999" y="219586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930906" y="2341258"/>
            <a:ext cx="3798570" cy="3175"/>
            <a:chOff x="3204000" y="2341257"/>
            <a:chExt cx="3798570" cy="3175"/>
          </a:xfrm>
        </p:grpSpPr>
        <p:sp>
          <p:nvSpPr>
            <p:cNvPr id="6" name="object 6"/>
            <p:cNvSpPr/>
            <p:nvPr/>
          </p:nvSpPr>
          <p:spPr>
            <a:xfrm>
              <a:off x="3204000" y="234284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35999" y="234284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930906" y="2488238"/>
            <a:ext cx="3798570" cy="3175"/>
            <a:chOff x="3204000" y="2488237"/>
            <a:chExt cx="3798570" cy="3175"/>
          </a:xfrm>
        </p:grpSpPr>
        <p:sp>
          <p:nvSpPr>
            <p:cNvPr id="9" name="object 9"/>
            <p:cNvSpPr/>
            <p:nvPr/>
          </p:nvSpPr>
          <p:spPr>
            <a:xfrm>
              <a:off x="3204000" y="248982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635999" y="248982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8930902" y="2624760"/>
          <a:ext cx="3795394" cy="18073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9791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3464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9563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149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8737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8833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829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Reenganche</a:t>
                      </a:r>
                      <a:r>
                        <a:rPr sz="4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automático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oh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Lento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Rápido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oh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3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segundos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3015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750" b="1" spc="2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Cerrar/Abrir</a:t>
                      </a:r>
                      <a:r>
                        <a:rPr sz="750" b="1" spc="-3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ciclo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  <p:grpSp>
        <p:nvGrpSpPr>
          <p:cNvPr id="12" name="object 12"/>
          <p:cNvGrpSpPr/>
          <p:nvPr/>
        </p:nvGrpSpPr>
        <p:grpSpPr>
          <a:xfrm>
            <a:off x="6923798" y="2134664"/>
            <a:ext cx="207645" cy="420370"/>
            <a:chOff x="1196891" y="2134664"/>
            <a:chExt cx="207645" cy="420370"/>
          </a:xfrm>
        </p:grpSpPr>
        <p:sp>
          <p:nvSpPr>
            <p:cNvPr id="13" name="object 13"/>
            <p:cNvSpPr/>
            <p:nvPr/>
          </p:nvSpPr>
          <p:spPr>
            <a:xfrm>
              <a:off x="1200073" y="2137854"/>
              <a:ext cx="201295" cy="414020"/>
            </a:xfrm>
            <a:custGeom>
              <a:avLst/>
              <a:gdLst/>
              <a:ahLst/>
              <a:cxnLst/>
              <a:rect l="l" t="t" r="r" b="b"/>
              <a:pathLst>
                <a:path w="201294" h="414019">
                  <a:moveTo>
                    <a:pt x="200685" y="0"/>
                  </a:moveTo>
                  <a:lnTo>
                    <a:pt x="0" y="0"/>
                  </a:lnTo>
                  <a:lnTo>
                    <a:pt x="0" y="413867"/>
                  </a:lnTo>
                  <a:lnTo>
                    <a:pt x="200685" y="413867"/>
                  </a:lnTo>
                  <a:lnTo>
                    <a:pt x="20068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200078" y="2137852"/>
              <a:ext cx="201295" cy="414020"/>
            </a:xfrm>
            <a:custGeom>
              <a:avLst/>
              <a:gdLst/>
              <a:ahLst/>
              <a:cxnLst/>
              <a:rect l="l" t="t" r="r" b="b"/>
              <a:pathLst>
                <a:path w="201294" h="414019">
                  <a:moveTo>
                    <a:pt x="200685" y="413867"/>
                  </a:moveTo>
                  <a:lnTo>
                    <a:pt x="0" y="413867"/>
                  </a:lnTo>
                  <a:lnTo>
                    <a:pt x="0" y="0"/>
                  </a:lnTo>
                  <a:lnTo>
                    <a:pt x="200685" y="0"/>
                  </a:lnTo>
                  <a:lnTo>
                    <a:pt x="200685" y="413867"/>
                  </a:lnTo>
                  <a:close/>
                </a:path>
              </a:pathLst>
            </a:custGeom>
            <a:ln w="63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7453310" y="2134664"/>
            <a:ext cx="211454" cy="420370"/>
            <a:chOff x="1726404" y="2134664"/>
            <a:chExt cx="211454" cy="420370"/>
          </a:xfrm>
        </p:grpSpPr>
        <p:sp>
          <p:nvSpPr>
            <p:cNvPr id="16" name="object 16"/>
            <p:cNvSpPr/>
            <p:nvPr/>
          </p:nvSpPr>
          <p:spPr>
            <a:xfrm>
              <a:off x="1729587" y="2137854"/>
              <a:ext cx="205104" cy="414020"/>
            </a:xfrm>
            <a:custGeom>
              <a:avLst/>
              <a:gdLst/>
              <a:ahLst/>
              <a:cxnLst/>
              <a:rect l="l" t="t" r="r" b="b"/>
              <a:pathLst>
                <a:path w="205105" h="414019">
                  <a:moveTo>
                    <a:pt x="204584" y="0"/>
                  </a:moveTo>
                  <a:lnTo>
                    <a:pt x="0" y="0"/>
                  </a:lnTo>
                  <a:lnTo>
                    <a:pt x="0" y="413867"/>
                  </a:lnTo>
                  <a:lnTo>
                    <a:pt x="204584" y="413867"/>
                  </a:lnTo>
                  <a:lnTo>
                    <a:pt x="20458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29592" y="2137852"/>
              <a:ext cx="205104" cy="414020"/>
            </a:xfrm>
            <a:custGeom>
              <a:avLst/>
              <a:gdLst/>
              <a:ahLst/>
              <a:cxnLst/>
              <a:rect l="l" t="t" r="r" b="b"/>
              <a:pathLst>
                <a:path w="205105" h="414019">
                  <a:moveTo>
                    <a:pt x="204584" y="413867"/>
                  </a:moveTo>
                  <a:lnTo>
                    <a:pt x="0" y="413867"/>
                  </a:lnTo>
                  <a:lnTo>
                    <a:pt x="0" y="0"/>
                  </a:lnTo>
                  <a:lnTo>
                    <a:pt x="204584" y="0"/>
                  </a:lnTo>
                  <a:lnTo>
                    <a:pt x="204584" y="413867"/>
                  </a:lnTo>
                  <a:close/>
                </a:path>
              </a:pathLst>
            </a:custGeom>
            <a:ln w="63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6324495" y="2013503"/>
            <a:ext cx="1615440" cy="562610"/>
            <a:chOff x="597589" y="2013503"/>
            <a:chExt cx="1615440" cy="562610"/>
          </a:xfrm>
        </p:grpSpPr>
        <p:sp>
          <p:nvSpPr>
            <p:cNvPr id="19" name="object 19"/>
            <p:cNvSpPr/>
            <p:nvPr/>
          </p:nvSpPr>
          <p:spPr>
            <a:xfrm>
              <a:off x="686130" y="2139797"/>
              <a:ext cx="318770" cy="411480"/>
            </a:xfrm>
            <a:custGeom>
              <a:avLst/>
              <a:gdLst/>
              <a:ahLst/>
              <a:cxnLst/>
              <a:rect l="l" t="t" r="r" b="b"/>
              <a:pathLst>
                <a:path w="318769" h="411480">
                  <a:moveTo>
                    <a:pt x="318566" y="0"/>
                  </a:moveTo>
                  <a:lnTo>
                    <a:pt x="199631" y="0"/>
                  </a:lnTo>
                  <a:lnTo>
                    <a:pt x="199631" y="198120"/>
                  </a:lnTo>
                  <a:lnTo>
                    <a:pt x="0" y="198120"/>
                  </a:lnTo>
                  <a:lnTo>
                    <a:pt x="0" y="411480"/>
                  </a:lnTo>
                  <a:lnTo>
                    <a:pt x="318566" y="411480"/>
                  </a:lnTo>
                  <a:lnTo>
                    <a:pt x="318566" y="198120"/>
                  </a:lnTo>
                  <a:lnTo>
                    <a:pt x="31856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86131" y="2139264"/>
              <a:ext cx="318770" cy="412115"/>
            </a:xfrm>
            <a:custGeom>
              <a:avLst/>
              <a:gdLst/>
              <a:ahLst/>
              <a:cxnLst/>
              <a:rect l="l" t="t" r="r" b="b"/>
              <a:pathLst>
                <a:path w="318769" h="412114">
                  <a:moveTo>
                    <a:pt x="0" y="412013"/>
                  </a:moveTo>
                  <a:lnTo>
                    <a:pt x="0" y="198221"/>
                  </a:lnTo>
                  <a:lnTo>
                    <a:pt x="199631" y="198221"/>
                  </a:lnTo>
                  <a:lnTo>
                    <a:pt x="199631" y="0"/>
                  </a:lnTo>
                  <a:lnTo>
                    <a:pt x="318566" y="0"/>
                  </a:lnTo>
                  <a:lnTo>
                    <a:pt x="318566" y="412013"/>
                  </a:lnTo>
                  <a:lnTo>
                    <a:pt x="0" y="412013"/>
                  </a:lnTo>
                  <a:close/>
                </a:path>
              </a:pathLst>
            </a:custGeom>
            <a:ln w="63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97589" y="2550753"/>
              <a:ext cx="1570355" cy="0"/>
            </a:xfrm>
            <a:custGeom>
              <a:avLst/>
              <a:gdLst/>
              <a:ahLst/>
              <a:cxnLst/>
              <a:rect l="l" t="t" r="r" b="b"/>
              <a:pathLst>
                <a:path w="1570355">
                  <a:moveTo>
                    <a:pt x="0" y="0"/>
                  </a:moveTo>
                  <a:lnTo>
                    <a:pt x="1570329" y="0"/>
                  </a:lnTo>
                </a:path>
              </a:pathLst>
            </a:custGeom>
            <a:ln w="95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146325" y="2525217"/>
              <a:ext cx="66675" cy="50800"/>
            </a:xfrm>
            <a:custGeom>
              <a:avLst/>
              <a:gdLst/>
              <a:ahLst/>
              <a:cxnLst/>
              <a:rect l="l" t="t" r="r" b="b"/>
              <a:pathLst>
                <a:path w="66675" h="50800">
                  <a:moveTo>
                    <a:pt x="0" y="0"/>
                  </a:moveTo>
                  <a:lnTo>
                    <a:pt x="0" y="50368"/>
                  </a:lnTo>
                  <a:lnTo>
                    <a:pt x="66205" y="25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006240" y="2013503"/>
              <a:ext cx="0" cy="533400"/>
            </a:xfrm>
            <a:custGeom>
              <a:avLst/>
              <a:gdLst/>
              <a:ahLst/>
              <a:cxnLst/>
              <a:rect l="l" t="t" r="r" b="b"/>
              <a:pathLst>
                <a:path h="533400">
                  <a:moveTo>
                    <a:pt x="0" y="0"/>
                  </a:moveTo>
                  <a:lnTo>
                    <a:pt x="0" y="532980"/>
                  </a:lnTo>
                </a:path>
              </a:pathLst>
            </a:custGeom>
            <a:ln w="38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198752" y="2014587"/>
              <a:ext cx="0" cy="535305"/>
            </a:xfrm>
            <a:custGeom>
              <a:avLst/>
              <a:gdLst/>
              <a:ahLst/>
              <a:cxnLst/>
              <a:rect l="l" t="t" r="r" b="b"/>
              <a:pathLst>
                <a:path h="535305">
                  <a:moveTo>
                    <a:pt x="0" y="0"/>
                  </a:moveTo>
                  <a:lnTo>
                    <a:pt x="0" y="535139"/>
                  </a:lnTo>
                </a:path>
              </a:pathLst>
            </a:custGeom>
            <a:ln w="38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402242" y="2014587"/>
              <a:ext cx="0" cy="534670"/>
            </a:xfrm>
            <a:custGeom>
              <a:avLst/>
              <a:gdLst/>
              <a:ahLst/>
              <a:cxnLst/>
              <a:rect l="l" t="t" r="r" b="b"/>
              <a:pathLst>
                <a:path h="534669">
                  <a:moveTo>
                    <a:pt x="0" y="0"/>
                  </a:moveTo>
                  <a:lnTo>
                    <a:pt x="0" y="534466"/>
                  </a:lnTo>
                </a:path>
              </a:pathLst>
            </a:custGeom>
            <a:ln w="38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27986" y="2014587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35533"/>
                  </a:lnTo>
                </a:path>
              </a:pathLst>
            </a:custGeom>
            <a:ln w="38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69746" y="2035949"/>
              <a:ext cx="795020" cy="26670"/>
            </a:xfrm>
            <a:custGeom>
              <a:avLst/>
              <a:gdLst/>
              <a:ahLst/>
              <a:cxnLst/>
              <a:rect l="l" t="t" r="r" b="b"/>
              <a:pathLst>
                <a:path w="795019" h="26669">
                  <a:moveTo>
                    <a:pt x="34975" y="13309"/>
                  </a:moveTo>
                  <a:lnTo>
                    <a:pt x="0" y="0"/>
                  </a:lnTo>
                  <a:lnTo>
                    <a:pt x="0" y="26619"/>
                  </a:lnTo>
                  <a:lnTo>
                    <a:pt x="34975" y="13309"/>
                  </a:lnTo>
                  <a:close/>
                </a:path>
                <a:path w="795019" h="26669">
                  <a:moveTo>
                    <a:pt x="265137" y="0"/>
                  </a:moveTo>
                  <a:lnTo>
                    <a:pt x="230162" y="13309"/>
                  </a:lnTo>
                  <a:lnTo>
                    <a:pt x="265137" y="26619"/>
                  </a:lnTo>
                  <a:lnTo>
                    <a:pt x="265137" y="0"/>
                  </a:lnTo>
                  <a:close/>
                </a:path>
                <a:path w="795019" h="26669">
                  <a:moveTo>
                    <a:pt x="431076" y="13309"/>
                  </a:moveTo>
                  <a:lnTo>
                    <a:pt x="396100" y="0"/>
                  </a:lnTo>
                  <a:lnTo>
                    <a:pt x="396100" y="26619"/>
                  </a:lnTo>
                  <a:lnTo>
                    <a:pt x="431076" y="13309"/>
                  </a:lnTo>
                  <a:close/>
                </a:path>
                <a:path w="795019" h="26669">
                  <a:moveTo>
                    <a:pt x="794816" y="0"/>
                  </a:moveTo>
                  <a:lnTo>
                    <a:pt x="759841" y="13309"/>
                  </a:lnTo>
                  <a:lnTo>
                    <a:pt x="794816" y="26619"/>
                  </a:lnTo>
                  <a:lnTo>
                    <a:pt x="7948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402194" y="2049098"/>
              <a:ext cx="325755" cy="0"/>
            </a:xfrm>
            <a:custGeom>
              <a:avLst/>
              <a:gdLst/>
              <a:ahLst/>
              <a:cxnLst/>
              <a:rect l="l" t="t" r="r" b="b"/>
              <a:pathLst>
                <a:path w="325755">
                  <a:moveTo>
                    <a:pt x="325259" y="0"/>
                  </a:moveTo>
                  <a:lnTo>
                    <a:pt x="0" y="0"/>
                  </a:lnTo>
                </a:path>
              </a:pathLst>
            </a:custGeom>
            <a:ln w="382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9912052" y="5104028"/>
            <a:ext cx="1698625" cy="163830"/>
          </a:xfrm>
          <a:custGeom>
            <a:avLst/>
            <a:gdLst/>
            <a:ahLst/>
            <a:cxnLst/>
            <a:rect l="l" t="t" r="r" b="b"/>
            <a:pathLst>
              <a:path w="1698625" h="163829">
                <a:moveTo>
                  <a:pt x="1698574" y="0"/>
                </a:moveTo>
                <a:lnTo>
                  <a:pt x="0" y="0"/>
                </a:lnTo>
                <a:lnTo>
                  <a:pt x="0" y="163741"/>
                </a:lnTo>
                <a:lnTo>
                  <a:pt x="1698574" y="163741"/>
                </a:lnTo>
                <a:lnTo>
                  <a:pt x="1698574" y="0"/>
                </a:lnTo>
                <a:close/>
              </a:path>
            </a:pathLst>
          </a:custGeom>
          <a:solidFill>
            <a:srgbClr val="A7D6A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8932182" y="5234382"/>
            <a:ext cx="3652520" cy="66040"/>
            <a:chOff x="3205276" y="5234382"/>
            <a:chExt cx="3652520" cy="66040"/>
          </a:xfrm>
        </p:grpSpPr>
        <p:sp>
          <p:nvSpPr>
            <p:cNvPr id="31" name="object 31"/>
            <p:cNvSpPr/>
            <p:nvPr/>
          </p:nvSpPr>
          <p:spPr>
            <a:xfrm>
              <a:off x="6770789" y="5234382"/>
              <a:ext cx="86995" cy="66040"/>
            </a:xfrm>
            <a:custGeom>
              <a:avLst/>
              <a:gdLst/>
              <a:ahLst/>
              <a:cxnLst/>
              <a:rect l="l" t="t" r="r" b="b"/>
              <a:pathLst>
                <a:path w="86995" h="66039">
                  <a:moveTo>
                    <a:pt x="0" y="0"/>
                  </a:moveTo>
                  <a:lnTo>
                    <a:pt x="0" y="65925"/>
                  </a:lnTo>
                  <a:lnTo>
                    <a:pt x="86639" y="32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05276" y="5268054"/>
              <a:ext cx="3587115" cy="0"/>
            </a:xfrm>
            <a:custGeom>
              <a:avLst/>
              <a:gdLst/>
              <a:ahLst/>
              <a:cxnLst/>
              <a:rect l="l" t="t" r="r" b="b"/>
              <a:pathLst>
                <a:path w="3587115">
                  <a:moveTo>
                    <a:pt x="0" y="0"/>
                  </a:moveTo>
                  <a:lnTo>
                    <a:pt x="3586886" y="0"/>
                  </a:lnTo>
                </a:path>
              </a:pathLst>
            </a:custGeom>
            <a:ln w="762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9983482" y="5447125"/>
            <a:ext cx="1466850" cy="0"/>
          </a:xfrm>
          <a:custGeom>
            <a:avLst/>
            <a:gdLst/>
            <a:ahLst/>
            <a:cxnLst/>
            <a:rect l="l" t="t" r="r" b="b"/>
            <a:pathLst>
              <a:path w="1466850">
                <a:moveTo>
                  <a:pt x="0" y="0"/>
                </a:moveTo>
                <a:lnTo>
                  <a:pt x="1466532" y="0"/>
                </a:lnTo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911048" y="5660484"/>
            <a:ext cx="1665605" cy="0"/>
          </a:xfrm>
          <a:custGeom>
            <a:avLst/>
            <a:gdLst/>
            <a:ahLst/>
            <a:cxnLst/>
            <a:rect l="l" t="t" r="r" b="b"/>
            <a:pathLst>
              <a:path w="1665604">
                <a:moveTo>
                  <a:pt x="0" y="0"/>
                </a:moveTo>
                <a:lnTo>
                  <a:pt x="1665097" y="0"/>
                </a:lnTo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" name="object 35"/>
          <p:cNvGrpSpPr/>
          <p:nvPr/>
        </p:nvGrpSpPr>
        <p:grpSpPr>
          <a:xfrm>
            <a:off x="9023573" y="4851299"/>
            <a:ext cx="6350" cy="1532255"/>
            <a:chOff x="3296667" y="4851298"/>
            <a:chExt cx="6350" cy="1532255"/>
          </a:xfrm>
        </p:grpSpPr>
        <p:sp>
          <p:nvSpPr>
            <p:cNvPr id="36" name="object 36"/>
            <p:cNvSpPr/>
            <p:nvPr/>
          </p:nvSpPr>
          <p:spPr>
            <a:xfrm>
              <a:off x="3299715" y="4851298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299715" y="4902310"/>
              <a:ext cx="0" cy="1438910"/>
            </a:xfrm>
            <a:custGeom>
              <a:avLst/>
              <a:gdLst/>
              <a:ahLst/>
              <a:cxnLst/>
              <a:rect l="l" t="t" r="r" b="b"/>
              <a:pathLst>
                <a:path h="1438910">
                  <a:moveTo>
                    <a:pt x="0" y="0"/>
                  </a:moveTo>
                  <a:lnTo>
                    <a:pt x="0" y="1438490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299715" y="6349156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9910947" y="6027168"/>
            <a:ext cx="6350" cy="345440"/>
            <a:chOff x="4184041" y="6027168"/>
            <a:chExt cx="6350" cy="345440"/>
          </a:xfrm>
        </p:grpSpPr>
        <p:sp>
          <p:nvSpPr>
            <p:cNvPr id="40" name="object 40"/>
            <p:cNvSpPr/>
            <p:nvPr/>
          </p:nvSpPr>
          <p:spPr>
            <a:xfrm>
              <a:off x="4187089" y="6027168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187089" y="6078438"/>
              <a:ext cx="0" cy="250825"/>
            </a:xfrm>
            <a:custGeom>
              <a:avLst/>
              <a:gdLst/>
              <a:ahLst/>
              <a:cxnLst/>
              <a:rect l="l" t="t" r="r" b="b"/>
              <a:pathLst>
                <a:path h="250825">
                  <a:moveTo>
                    <a:pt x="0" y="0"/>
                  </a:moveTo>
                  <a:lnTo>
                    <a:pt x="0" y="250799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187089" y="6337726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910947" y="5265501"/>
            <a:ext cx="6350" cy="572770"/>
            <a:chOff x="4184041" y="5265501"/>
            <a:chExt cx="6350" cy="572770"/>
          </a:xfrm>
        </p:grpSpPr>
        <p:sp>
          <p:nvSpPr>
            <p:cNvPr id="44" name="object 44"/>
            <p:cNvSpPr/>
            <p:nvPr/>
          </p:nvSpPr>
          <p:spPr>
            <a:xfrm>
              <a:off x="4187089" y="5265501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187089" y="5315769"/>
              <a:ext cx="0" cy="480695"/>
            </a:xfrm>
            <a:custGeom>
              <a:avLst/>
              <a:gdLst/>
              <a:ahLst/>
              <a:cxnLst/>
              <a:rect l="l" t="t" r="r" b="b"/>
              <a:pathLst>
                <a:path h="480695">
                  <a:moveTo>
                    <a:pt x="0" y="0"/>
                  </a:moveTo>
                  <a:lnTo>
                    <a:pt x="0" y="480161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187089" y="5803925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9981319" y="4659006"/>
            <a:ext cx="55880" cy="1398270"/>
            <a:chOff x="4254413" y="4659006"/>
            <a:chExt cx="55880" cy="1398270"/>
          </a:xfrm>
        </p:grpSpPr>
        <p:sp>
          <p:nvSpPr>
            <p:cNvPr id="48" name="object 48"/>
            <p:cNvSpPr/>
            <p:nvPr/>
          </p:nvSpPr>
          <p:spPr>
            <a:xfrm>
              <a:off x="4257461" y="4675138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76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257574" y="4726112"/>
              <a:ext cx="2540" cy="1096010"/>
            </a:xfrm>
            <a:custGeom>
              <a:avLst/>
              <a:gdLst/>
              <a:ahLst/>
              <a:cxnLst/>
              <a:rect l="l" t="t" r="r" b="b"/>
              <a:pathLst>
                <a:path w="2539" h="1096010">
                  <a:moveTo>
                    <a:pt x="0" y="0"/>
                  </a:moveTo>
                  <a:lnTo>
                    <a:pt x="2387" y="1095705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259977" y="5830171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76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304574" y="4659006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63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304670" y="4710484"/>
              <a:ext cx="2540" cy="1303655"/>
            </a:xfrm>
            <a:custGeom>
              <a:avLst/>
              <a:gdLst/>
              <a:ahLst/>
              <a:cxnLst/>
              <a:rect l="l" t="t" r="r" b="b"/>
              <a:pathLst>
                <a:path w="2539" h="1303654">
                  <a:moveTo>
                    <a:pt x="0" y="0"/>
                  </a:moveTo>
                  <a:lnTo>
                    <a:pt x="2425" y="1303578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307104" y="6022659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63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11475815" y="4690191"/>
            <a:ext cx="8890" cy="1582420"/>
            <a:chOff x="5748909" y="4690191"/>
            <a:chExt cx="8890" cy="1582420"/>
          </a:xfrm>
        </p:grpSpPr>
        <p:sp>
          <p:nvSpPr>
            <p:cNvPr id="55" name="object 55"/>
            <p:cNvSpPr/>
            <p:nvPr/>
          </p:nvSpPr>
          <p:spPr>
            <a:xfrm>
              <a:off x="5751957" y="4690191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63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752047" y="4740816"/>
              <a:ext cx="2540" cy="1489075"/>
            </a:xfrm>
            <a:custGeom>
              <a:avLst/>
              <a:gdLst/>
              <a:ahLst/>
              <a:cxnLst/>
              <a:rect l="l" t="t" r="r" b="b"/>
              <a:pathLst>
                <a:path w="2539" h="1489075">
                  <a:moveTo>
                    <a:pt x="0" y="0"/>
                  </a:moveTo>
                  <a:lnTo>
                    <a:pt x="2438" y="1488744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754502" y="6237722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5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11592579" y="5266314"/>
            <a:ext cx="34925" cy="908050"/>
            <a:chOff x="5865672" y="5266314"/>
            <a:chExt cx="34925" cy="908050"/>
          </a:xfrm>
        </p:grpSpPr>
        <p:sp>
          <p:nvSpPr>
            <p:cNvPr id="59" name="object 59"/>
            <p:cNvSpPr/>
            <p:nvPr/>
          </p:nvSpPr>
          <p:spPr>
            <a:xfrm>
              <a:off x="5879919" y="5266314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63" y="0"/>
                  </a:moveTo>
                  <a:lnTo>
                    <a:pt x="63" y="34290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880097" y="5317443"/>
              <a:ext cx="2540" cy="677545"/>
            </a:xfrm>
            <a:custGeom>
              <a:avLst/>
              <a:gdLst/>
              <a:ahLst/>
              <a:cxnLst/>
              <a:rect l="l" t="t" r="r" b="b"/>
              <a:pathLst>
                <a:path w="2539" h="677545">
                  <a:moveTo>
                    <a:pt x="0" y="0"/>
                  </a:moveTo>
                  <a:lnTo>
                    <a:pt x="2273" y="677430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882405" y="6003304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63" y="0"/>
                  </a:moveTo>
                  <a:lnTo>
                    <a:pt x="63" y="34290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865672" y="5977356"/>
              <a:ext cx="34925" cy="196850"/>
            </a:xfrm>
            <a:custGeom>
              <a:avLst/>
              <a:gdLst/>
              <a:ahLst/>
              <a:cxnLst/>
              <a:rect l="l" t="t" r="r" b="b"/>
              <a:pathLst>
                <a:path w="34925" h="196850">
                  <a:moveTo>
                    <a:pt x="34416" y="0"/>
                  </a:moveTo>
                  <a:lnTo>
                    <a:pt x="0" y="0"/>
                  </a:lnTo>
                  <a:lnTo>
                    <a:pt x="0" y="196799"/>
                  </a:lnTo>
                  <a:lnTo>
                    <a:pt x="34416" y="196799"/>
                  </a:lnTo>
                  <a:lnTo>
                    <a:pt x="34416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10017208" y="5977356"/>
            <a:ext cx="34925" cy="196850"/>
          </a:xfrm>
          <a:custGeom>
            <a:avLst/>
            <a:gdLst/>
            <a:ahLst/>
            <a:cxnLst/>
            <a:rect l="l" t="t" r="r" b="b"/>
            <a:pathLst>
              <a:path w="34925" h="196850">
                <a:moveTo>
                  <a:pt x="34416" y="0"/>
                </a:moveTo>
                <a:lnTo>
                  <a:pt x="0" y="0"/>
                </a:lnTo>
                <a:lnTo>
                  <a:pt x="0" y="196799"/>
                </a:lnTo>
                <a:lnTo>
                  <a:pt x="34416" y="196799"/>
                </a:lnTo>
                <a:lnTo>
                  <a:pt x="3441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1463763" y="6220917"/>
            <a:ext cx="34925" cy="196850"/>
          </a:xfrm>
          <a:custGeom>
            <a:avLst/>
            <a:gdLst/>
            <a:ahLst/>
            <a:cxnLst/>
            <a:rect l="l" t="t" r="r" b="b"/>
            <a:pathLst>
              <a:path w="34925" h="196850">
                <a:moveTo>
                  <a:pt x="34416" y="0"/>
                </a:moveTo>
                <a:lnTo>
                  <a:pt x="0" y="0"/>
                </a:lnTo>
                <a:lnTo>
                  <a:pt x="0" y="196799"/>
                </a:lnTo>
                <a:lnTo>
                  <a:pt x="34416" y="196799"/>
                </a:lnTo>
                <a:lnTo>
                  <a:pt x="3441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896558" y="6220917"/>
            <a:ext cx="34925" cy="196850"/>
          </a:xfrm>
          <a:custGeom>
            <a:avLst/>
            <a:gdLst/>
            <a:ahLst/>
            <a:cxnLst/>
            <a:rect l="l" t="t" r="r" b="b"/>
            <a:pathLst>
              <a:path w="34925" h="196850">
                <a:moveTo>
                  <a:pt x="34416" y="0"/>
                </a:moveTo>
                <a:lnTo>
                  <a:pt x="0" y="0"/>
                </a:lnTo>
                <a:lnTo>
                  <a:pt x="0" y="196799"/>
                </a:lnTo>
                <a:lnTo>
                  <a:pt x="34416" y="196799"/>
                </a:lnTo>
                <a:lnTo>
                  <a:pt x="3441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007901" y="6220917"/>
            <a:ext cx="34925" cy="196850"/>
          </a:xfrm>
          <a:custGeom>
            <a:avLst/>
            <a:gdLst/>
            <a:ahLst/>
            <a:cxnLst/>
            <a:rect l="l" t="t" r="r" b="b"/>
            <a:pathLst>
              <a:path w="34925" h="196850">
                <a:moveTo>
                  <a:pt x="34416" y="0"/>
                </a:moveTo>
                <a:lnTo>
                  <a:pt x="0" y="0"/>
                </a:lnTo>
                <a:lnTo>
                  <a:pt x="0" y="196799"/>
                </a:lnTo>
                <a:lnTo>
                  <a:pt x="34416" y="196799"/>
                </a:lnTo>
                <a:lnTo>
                  <a:pt x="3441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971196" y="5825515"/>
            <a:ext cx="34925" cy="196850"/>
          </a:xfrm>
          <a:custGeom>
            <a:avLst/>
            <a:gdLst/>
            <a:ahLst/>
            <a:cxnLst/>
            <a:rect l="l" t="t" r="r" b="b"/>
            <a:pathLst>
              <a:path w="34925" h="196850">
                <a:moveTo>
                  <a:pt x="34416" y="0"/>
                </a:moveTo>
                <a:lnTo>
                  <a:pt x="0" y="0"/>
                </a:lnTo>
                <a:lnTo>
                  <a:pt x="0" y="196799"/>
                </a:lnTo>
                <a:lnTo>
                  <a:pt x="34416" y="196799"/>
                </a:lnTo>
                <a:lnTo>
                  <a:pt x="3441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929585" y="4627257"/>
            <a:ext cx="3581400" cy="218440"/>
          </a:xfrm>
          <a:custGeom>
            <a:avLst/>
            <a:gdLst/>
            <a:ahLst/>
            <a:cxnLst/>
            <a:rect l="l" t="t" r="r" b="b"/>
            <a:pathLst>
              <a:path w="3581400" h="218439">
                <a:moveTo>
                  <a:pt x="0" y="217843"/>
                </a:moveTo>
                <a:lnTo>
                  <a:pt x="601649" y="217843"/>
                </a:lnTo>
                <a:lnTo>
                  <a:pt x="1177353" y="0"/>
                </a:lnTo>
                <a:lnTo>
                  <a:pt x="2385834" y="0"/>
                </a:lnTo>
                <a:lnTo>
                  <a:pt x="2969310" y="217843"/>
                </a:lnTo>
                <a:lnTo>
                  <a:pt x="3581336" y="217843"/>
                </a:lnTo>
              </a:path>
            </a:pathLst>
          </a:custGeom>
          <a:ln w="18288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1417129" y="5423737"/>
            <a:ext cx="60325" cy="45720"/>
          </a:xfrm>
          <a:custGeom>
            <a:avLst/>
            <a:gdLst/>
            <a:ahLst/>
            <a:cxnLst/>
            <a:rect l="l" t="t" r="r" b="b"/>
            <a:pathLst>
              <a:path w="60325" h="45720">
                <a:moveTo>
                  <a:pt x="0" y="0"/>
                </a:moveTo>
                <a:lnTo>
                  <a:pt x="0" y="45669"/>
                </a:lnTo>
                <a:lnTo>
                  <a:pt x="60020" y="2283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968686" y="5429616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6898" y="0"/>
                </a:moveTo>
                <a:lnTo>
                  <a:pt x="7759" y="0"/>
                </a:lnTo>
                <a:lnTo>
                  <a:pt x="0" y="7746"/>
                </a:lnTo>
                <a:lnTo>
                  <a:pt x="0" y="26898"/>
                </a:lnTo>
                <a:lnTo>
                  <a:pt x="7759" y="34645"/>
                </a:lnTo>
                <a:lnTo>
                  <a:pt x="26898" y="34645"/>
                </a:lnTo>
                <a:lnTo>
                  <a:pt x="34658" y="26898"/>
                </a:lnTo>
                <a:lnTo>
                  <a:pt x="34658" y="17322"/>
                </a:lnTo>
                <a:lnTo>
                  <a:pt x="34658" y="7746"/>
                </a:lnTo>
                <a:lnTo>
                  <a:pt x="2689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895598" y="5643952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6898" y="0"/>
                </a:moveTo>
                <a:lnTo>
                  <a:pt x="7759" y="0"/>
                </a:lnTo>
                <a:lnTo>
                  <a:pt x="0" y="7746"/>
                </a:lnTo>
                <a:lnTo>
                  <a:pt x="0" y="26898"/>
                </a:lnTo>
                <a:lnTo>
                  <a:pt x="7759" y="34645"/>
                </a:lnTo>
                <a:lnTo>
                  <a:pt x="26898" y="34645"/>
                </a:lnTo>
                <a:lnTo>
                  <a:pt x="34658" y="26898"/>
                </a:lnTo>
                <a:lnTo>
                  <a:pt x="34658" y="17322"/>
                </a:lnTo>
                <a:lnTo>
                  <a:pt x="34658" y="7746"/>
                </a:lnTo>
                <a:lnTo>
                  <a:pt x="2689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1547652" y="5637043"/>
            <a:ext cx="60325" cy="45720"/>
          </a:xfrm>
          <a:custGeom>
            <a:avLst/>
            <a:gdLst/>
            <a:ahLst/>
            <a:cxnLst/>
            <a:rect l="l" t="t" r="r" b="b"/>
            <a:pathLst>
              <a:path w="60325" h="45720">
                <a:moveTo>
                  <a:pt x="0" y="0"/>
                </a:moveTo>
                <a:lnTo>
                  <a:pt x="0" y="45669"/>
                </a:lnTo>
                <a:lnTo>
                  <a:pt x="60020" y="22847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11591967" y="4636966"/>
            <a:ext cx="137160" cy="84455"/>
            <a:chOff x="5865061" y="4636965"/>
            <a:chExt cx="137160" cy="84455"/>
          </a:xfrm>
        </p:grpSpPr>
        <p:sp>
          <p:nvSpPr>
            <p:cNvPr id="74" name="object 74"/>
            <p:cNvSpPr/>
            <p:nvPr/>
          </p:nvSpPr>
          <p:spPr>
            <a:xfrm>
              <a:off x="5865061" y="4681062"/>
              <a:ext cx="38100" cy="40640"/>
            </a:xfrm>
            <a:custGeom>
              <a:avLst/>
              <a:gdLst/>
              <a:ahLst/>
              <a:cxnLst/>
              <a:rect l="l" t="t" r="r" b="b"/>
              <a:pathLst>
                <a:path w="38100" h="40639">
                  <a:moveTo>
                    <a:pt x="13322" y="0"/>
                  </a:moveTo>
                  <a:lnTo>
                    <a:pt x="0" y="40043"/>
                  </a:lnTo>
                  <a:lnTo>
                    <a:pt x="38074" y="21818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885574" y="4638870"/>
              <a:ext cx="114300" cy="58419"/>
            </a:xfrm>
            <a:custGeom>
              <a:avLst/>
              <a:gdLst/>
              <a:ahLst/>
              <a:cxnLst/>
              <a:rect l="l" t="t" r="r" b="b"/>
              <a:pathLst>
                <a:path w="114300" h="58420">
                  <a:moveTo>
                    <a:pt x="0" y="57988"/>
                  </a:moveTo>
                  <a:lnTo>
                    <a:pt x="62128" y="0"/>
                  </a:lnTo>
                  <a:lnTo>
                    <a:pt x="114160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12549096" y="7740287"/>
            <a:ext cx="86995" cy="66040"/>
          </a:xfrm>
          <a:custGeom>
            <a:avLst/>
            <a:gdLst/>
            <a:ahLst/>
            <a:cxnLst/>
            <a:rect l="l" t="t" r="r" b="b"/>
            <a:pathLst>
              <a:path w="86995" h="66040">
                <a:moveTo>
                  <a:pt x="0" y="0"/>
                </a:moveTo>
                <a:lnTo>
                  <a:pt x="0" y="65925"/>
                </a:lnTo>
                <a:lnTo>
                  <a:pt x="86639" y="32969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884510" y="7958863"/>
            <a:ext cx="1624965" cy="0"/>
          </a:xfrm>
          <a:custGeom>
            <a:avLst/>
            <a:gdLst/>
            <a:ahLst/>
            <a:cxnLst/>
            <a:rect l="l" t="t" r="r" b="b"/>
            <a:pathLst>
              <a:path w="1624964">
                <a:moveTo>
                  <a:pt x="0" y="0"/>
                </a:moveTo>
                <a:lnTo>
                  <a:pt x="1624545" y="0"/>
                </a:lnTo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691693" y="8104280"/>
            <a:ext cx="2006600" cy="0"/>
          </a:xfrm>
          <a:custGeom>
            <a:avLst/>
            <a:gdLst/>
            <a:ahLst/>
            <a:cxnLst/>
            <a:rect l="l" t="t" r="r" b="b"/>
            <a:pathLst>
              <a:path w="2006600">
                <a:moveTo>
                  <a:pt x="0" y="0"/>
                </a:moveTo>
                <a:lnTo>
                  <a:pt x="2006130" y="0"/>
                </a:lnTo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028529" y="8257478"/>
            <a:ext cx="2488565" cy="0"/>
          </a:xfrm>
          <a:custGeom>
            <a:avLst/>
            <a:gdLst/>
            <a:ahLst/>
            <a:cxnLst/>
            <a:rect l="l" t="t" r="r" b="b"/>
            <a:pathLst>
              <a:path w="2488565">
                <a:moveTo>
                  <a:pt x="0" y="0"/>
                </a:moveTo>
                <a:lnTo>
                  <a:pt x="2488298" y="0"/>
                </a:lnTo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028529" y="8414814"/>
            <a:ext cx="2740025" cy="0"/>
          </a:xfrm>
          <a:custGeom>
            <a:avLst/>
            <a:gdLst/>
            <a:ahLst/>
            <a:cxnLst/>
            <a:rect l="l" t="t" r="r" b="b"/>
            <a:pathLst>
              <a:path w="2740025">
                <a:moveTo>
                  <a:pt x="0" y="0"/>
                </a:moveTo>
                <a:lnTo>
                  <a:pt x="2739999" y="0"/>
                </a:lnTo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9026617" y="7211853"/>
            <a:ext cx="0" cy="34290"/>
          </a:xfrm>
          <a:custGeom>
            <a:avLst/>
            <a:gdLst/>
            <a:ahLst/>
            <a:cxnLst/>
            <a:rect l="l" t="t" r="r" b="b"/>
            <a:pathLst>
              <a:path h="34290">
                <a:moveTo>
                  <a:pt x="0" y="0"/>
                </a:moveTo>
                <a:lnTo>
                  <a:pt x="0" y="34289"/>
                </a:lnTo>
              </a:path>
            </a:pathLst>
          </a:custGeom>
          <a:ln w="609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9026617" y="7773683"/>
            <a:ext cx="0" cy="1350645"/>
          </a:xfrm>
          <a:custGeom>
            <a:avLst/>
            <a:gdLst/>
            <a:ahLst/>
            <a:cxnLst/>
            <a:rect l="l" t="t" r="r" b="b"/>
            <a:pathLst>
              <a:path h="1350645">
                <a:moveTo>
                  <a:pt x="0" y="0"/>
                </a:moveTo>
                <a:lnTo>
                  <a:pt x="0" y="1350518"/>
                </a:lnTo>
              </a:path>
            </a:pathLst>
          </a:custGeom>
          <a:ln w="6096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026617" y="7262839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4">
                <a:moveTo>
                  <a:pt x="0" y="0"/>
                </a:moveTo>
                <a:lnTo>
                  <a:pt x="0" y="393890"/>
                </a:lnTo>
              </a:path>
            </a:pathLst>
          </a:custGeom>
          <a:ln w="6096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9026617" y="9132556"/>
            <a:ext cx="0" cy="34290"/>
          </a:xfrm>
          <a:custGeom>
            <a:avLst/>
            <a:gdLst/>
            <a:ahLst/>
            <a:cxnLst/>
            <a:rect l="l" t="t" r="r" b="b"/>
            <a:pathLst>
              <a:path h="34290">
                <a:moveTo>
                  <a:pt x="0" y="0"/>
                </a:moveTo>
                <a:lnTo>
                  <a:pt x="0" y="34290"/>
                </a:lnTo>
              </a:path>
            </a:pathLst>
          </a:custGeom>
          <a:ln w="609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693014" y="7272581"/>
            <a:ext cx="0" cy="34290"/>
          </a:xfrm>
          <a:custGeom>
            <a:avLst/>
            <a:gdLst/>
            <a:ahLst/>
            <a:cxnLst/>
            <a:rect l="l" t="t" r="r" b="b"/>
            <a:pathLst>
              <a:path h="34290">
                <a:moveTo>
                  <a:pt x="0" y="0"/>
                </a:moveTo>
                <a:lnTo>
                  <a:pt x="0" y="34289"/>
                </a:lnTo>
              </a:path>
            </a:pathLst>
          </a:custGeom>
          <a:ln w="609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693014" y="7773683"/>
            <a:ext cx="0" cy="1092835"/>
          </a:xfrm>
          <a:custGeom>
            <a:avLst/>
            <a:gdLst/>
            <a:ahLst/>
            <a:cxnLst/>
            <a:rect l="l" t="t" r="r" b="b"/>
            <a:pathLst>
              <a:path h="1092834">
                <a:moveTo>
                  <a:pt x="0" y="0"/>
                </a:moveTo>
                <a:lnTo>
                  <a:pt x="0" y="1092323"/>
                </a:lnTo>
              </a:path>
            </a:pathLst>
          </a:custGeom>
          <a:ln w="6096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693014" y="7323795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34"/>
                </a:lnTo>
              </a:path>
            </a:pathLst>
          </a:custGeom>
          <a:ln w="6096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693014" y="8874465"/>
            <a:ext cx="0" cy="34290"/>
          </a:xfrm>
          <a:custGeom>
            <a:avLst/>
            <a:gdLst/>
            <a:ahLst/>
            <a:cxnLst/>
            <a:rect l="l" t="t" r="r" b="b"/>
            <a:pathLst>
              <a:path h="34290">
                <a:moveTo>
                  <a:pt x="0" y="0"/>
                </a:moveTo>
                <a:lnTo>
                  <a:pt x="0" y="34290"/>
                </a:lnTo>
              </a:path>
            </a:pathLst>
          </a:custGeom>
          <a:ln w="609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9"/>
          <p:cNvGrpSpPr/>
          <p:nvPr/>
        </p:nvGrpSpPr>
        <p:grpSpPr>
          <a:xfrm>
            <a:off x="9862255" y="7775111"/>
            <a:ext cx="34925" cy="894715"/>
            <a:chOff x="4135348" y="7775110"/>
            <a:chExt cx="34925" cy="894715"/>
          </a:xfrm>
        </p:grpSpPr>
        <p:sp>
          <p:nvSpPr>
            <p:cNvPr id="90" name="object 90"/>
            <p:cNvSpPr/>
            <p:nvPr/>
          </p:nvSpPr>
          <p:spPr>
            <a:xfrm>
              <a:off x="4149633" y="7775110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90">
                  <a:moveTo>
                    <a:pt x="0" y="0"/>
                  </a:moveTo>
                  <a:lnTo>
                    <a:pt x="101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149787" y="7826458"/>
              <a:ext cx="2540" cy="773430"/>
            </a:xfrm>
            <a:custGeom>
              <a:avLst/>
              <a:gdLst/>
              <a:ahLst/>
              <a:cxnLst/>
              <a:rect l="l" t="t" r="r" b="b"/>
              <a:pathLst>
                <a:path w="2539" h="773429">
                  <a:moveTo>
                    <a:pt x="0" y="0"/>
                  </a:moveTo>
                  <a:lnTo>
                    <a:pt x="2311" y="773036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152122" y="8608023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90">
                  <a:moveTo>
                    <a:pt x="0" y="0"/>
                  </a:moveTo>
                  <a:lnTo>
                    <a:pt x="101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135348" y="8472894"/>
              <a:ext cx="34925" cy="196850"/>
            </a:xfrm>
            <a:custGeom>
              <a:avLst/>
              <a:gdLst/>
              <a:ahLst/>
              <a:cxnLst/>
              <a:rect l="l" t="t" r="r" b="b"/>
              <a:pathLst>
                <a:path w="34925" h="196850">
                  <a:moveTo>
                    <a:pt x="34416" y="0"/>
                  </a:moveTo>
                  <a:lnTo>
                    <a:pt x="0" y="0"/>
                  </a:lnTo>
                  <a:lnTo>
                    <a:pt x="0" y="196799"/>
                  </a:lnTo>
                  <a:lnTo>
                    <a:pt x="34416" y="196799"/>
                  </a:lnTo>
                  <a:lnTo>
                    <a:pt x="34416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11020495" y="7434057"/>
            <a:ext cx="34925" cy="1235710"/>
            <a:chOff x="5293588" y="7434057"/>
            <a:chExt cx="34925" cy="1235710"/>
          </a:xfrm>
        </p:grpSpPr>
        <p:sp>
          <p:nvSpPr>
            <p:cNvPr id="95" name="object 95"/>
            <p:cNvSpPr/>
            <p:nvPr/>
          </p:nvSpPr>
          <p:spPr>
            <a:xfrm>
              <a:off x="5307873" y="7434057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90">
                  <a:moveTo>
                    <a:pt x="0" y="0"/>
                  </a:moveTo>
                  <a:lnTo>
                    <a:pt x="76" y="34289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307992" y="7485256"/>
              <a:ext cx="2540" cy="1024890"/>
            </a:xfrm>
            <a:custGeom>
              <a:avLst/>
              <a:gdLst/>
              <a:ahLst/>
              <a:cxnLst/>
              <a:rect l="l" t="t" r="r" b="b"/>
              <a:pathLst>
                <a:path w="2539" h="1024890">
                  <a:moveTo>
                    <a:pt x="0" y="0"/>
                  </a:moveTo>
                  <a:lnTo>
                    <a:pt x="2374" y="1024483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310386" y="8518190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90">
                  <a:moveTo>
                    <a:pt x="0" y="0"/>
                  </a:moveTo>
                  <a:lnTo>
                    <a:pt x="76" y="34289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293588" y="8472893"/>
              <a:ext cx="34925" cy="196850"/>
            </a:xfrm>
            <a:custGeom>
              <a:avLst/>
              <a:gdLst/>
              <a:ahLst/>
              <a:cxnLst/>
              <a:rect l="l" t="t" r="r" b="b"/>
              <a:pathLst>
                <a:path w="34925" h="196850">
                  <a:moveTo>
                    <a:pt x="34416" y="0"/>
                  </a:moveTo>
                  <a:lnTo>
                    <a:pt x="0" y="0"/>
                  </a:lnTo>
                  <a:lnTo>
                    <a:pt x="0" y="196799"/>
                  </a:lnTo>
                  <a:lnTo>
                    <a:pt x="34416" y="196799"/>
                  </a:lnTo>
                  <a:lnTo>
                    <a:pt x="34416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/>
          <p:nvPr/>
        </p:nvSpPr>
        <p:spPr>
          <a:xfrm>
            <a:off x="11829801" y="7243597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90">
                <a:moveTo>
                  <a:pt x="0" y="0"/>
                </a:moveTo>
                <a:lnTo>
                  <a:pt x="63" y="34290"/>
                </a:lnTo>
              </a:path>
            </a:pathLst>
          </a:custGeom>
          <a:ln w="609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1831110" y="7773682"/>
            <a:ext cx="0" cy="739140"/>
          </a:xfrm>
          <a:custGeom>
            <a:avLst/>
            <a:gdLst/>
            <a:ahLst/>
            <a:cxnLst/>
            <a:rect l="l" t="t" r="r" b="b"/>
            <a:pathLst>
              <a:path h="739140">
                <a:moveTo>
                  <a:pt x="0" y="0"/>
                </a:moveTo>
                <a:lnTo>
                  <a:pt x="0" y="738978"/>
                </a:lnTo>
              </a:path>
            </a:pathLst>
          </a:custGeom>
          <a:ln w="8509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1831110" y="7292002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4727"/>
                </a:lnTo>
              </a:path>
            </a:pathLst>
          </a:custGeom>
          <a:ln w="8509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" name="object 102"/>
          <p:cNvGrpSpPr/>
          <p:nvPr/>
        </p:nvGrpSpPr>
        <p:grpSpPr>
          <a:xfrm>
            <a:off x="11815515" y="8472894"/>
            <a:ext cx="34925" cy="196850"/>
            <a:chOff x="6088608" y="8472894"/>
            <a:chExt cx="34925" cy="196850"/>
          </a:xfrm>
        </p:grpSpPr>
        <p:sp>
          <p:nvSpPr>
            <p:cNvPr id="103" name="object 103"/>
            <p:cNvSpPr/>
            <p:nvPr/>
          </p:nvSpPr>
          <p:spPr>
            <a:xfrm>
              <a:off x="6105418" y="8518191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90">
                  <a:moveTo>
                    <a:pt x="0" y="0"/>
                  </a:moveTo>
                  <a:lnTo>
                    <a:pt x="63" y="34289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088608" y="8472894"/>
              <a:ext cx="34925" cy="196850"/>
            </a:xfrm>
            <a:custGeom>
              <a:avLst/>
              <a:gdLst/>
              <a:ahLst/>
              <a:cxnLst/>
              <a:rect l="l" t="t" r="r" b="b"/>
              <a:pathLst>
                <a:path w="34925" h="196850">
                  <a:moveTo>
                    <a:pt x="34416" y="0"/>
                  </a:moveTo>
                  <a:lnTo>
                    <a:pt x="0" y="0"/>
                  </a:lnTo>
                  <a:lnTo>
                    <a:pt x="0" y="196799"/>
                  </a:lnTo>
                  <a:lnTo>
                    <a:pt x="34416" y="196799"/>
                  </a:lnTo>
                  <a:lnTo>
                    <a:pt x="34416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/>
          <p:nvPr/>
        </p:nvSpPr>
        <p:spPr>
          <a:xfrm>
            <a:off x="11745567" y="7271202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90">
                <a:moveTo>
                  <a:pt x="0" y="0"/>
                </a:moveTo>
                <a:lnTo>
                  <a:pt x="63" y="34289"/>
                </a:lnTo>
              </a:path>
            </a:pathLst>
          </a:custGeom>
          <a:ln w="609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1746872" y="7773682"/>
            <a:ext cx="0" cy="965200"/>
          </a:xfrm>
          <a:custGeom>
            <a:avLst/>
            <a:gdLst/>
            <a:ahLst/>
            <a:cxnLst/>
            <a:rect l="l" t="t" r="r" b="b"/>
            <a:pathLst>
              <a:path h="965200">
                <a:moveTo>
                  <a:pt x="0" y="0"/>
                </a:moveTo>
                <a:lnTo>
                  <a:pt x="0" y="964782"/>
                </a:lnTo>
              </a:path>
            </a:pathLst>
          </a:custGeom>
          <a:ln w="8534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1746872" y="7318872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7856"/>
                </a:lnTo>
              </a:path>
            </a:pathLst>
          </a:custGeom>
          <a:ln w="8534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11732190" y="8726817"/>
            <a:ext cx="34925" cy="196850"/>
            <a:chOff x="6005283" y="8726817"/>
            <a:chExt cx="34925" cy="196850"/>
          </a:xfrm>
        </p:grpSpPr>
        <p:sp>
          <p:nvSpPr>
            <p:cNvPr id="109" name="object 109"/>
            <p:cNvSpPr/>
            <p:nvPr/>
          </p:nvSpPr>
          <p:spPr>
            <a:xfrm>
              <a:off x="6021193" y="8743627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90">
                  <a:moveTo>
                    <a:pt x="0" y="0"/>
                  </a:moveTo>
                  <a:lnTo>
                    <a:pt x="63" y="34289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005283" y="8726817"/>
              <a:ext cx="34925" cy="196850"/>
            </a:xfrm>
            <a:custGeom>
              <a:avLst/>
              <a:gdLst/>
              <a:ahLst/>
              <a:cxnLst/>
              <a:rect l="l" t="t" r="r" b="b"/>
              <a:pathLst>
                <a:path w="34925" h="196850">
                  <a:moveTo>
                    <a:pt x="34416" y="0"/>
                  </a:moveTo>
                  <a:lnTo>
                    <a:pt x="0" y="0"/>
                  </a:lnTo>
                  <a:lnTo>
                    <a:pt x="0" y="196799"/>
                  </a:lnTo>
                  <a:lnTo>
                    <a:pt x="34416" y="196799"/>
                  </a:lnTo>
                  <a:lnTo>
                    <a:pt x="34416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" name="object 111"/>
          <p:cNvSpPr/>
          <p:nvPr/>
        </p:nvSpPr>
        <p:spPr>
          <a:xfrm>
            <a:off x="9675578" y="8726817"/>
            <a:ext cx="34925" cy="196850"/>
          </a:xfrm>
          <a:custGeom>
            <a:avLst/>
            <a:gdLst/>
            <a:ahLst/>
            <a:cxnLst/>
            <a:rect l="l" t="t" r="r" b="b"/>
            <a:pathLst>
              <a:path w="34925" h="196850">
                <a:moveTo>
                  <a:pt x="34416" y="0"/>
                </a:moveTo>
                <a:lnTo>
                  <a:pt x="0" y="0"/>
                </a:lnTo>
                <a:lnTo>
                  <a:pt x="0" y="196799"/>
                </a:lnTo>
                <a:lnTo>
                  <a:pt x="34416" y="196799"/>
                </a:lnTo>
                <a:lnTo>
                  <a:pt x="3441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9010060" y="9011310"/>
            <a:ext cx="34925" cy="196850"/>
          </a:xfrm>
          <a:custGeom>
            <a:avLst/>
            <a:gdLst/>
            <a:ahLst/>
            <a:cxnLst/>
            <a:rect l="l" t="t" r="r" b="b"/>
            <a:pathLst>
              <a:path w="34925" h="196850">
                <a:moveTo>
                  <a:pt x="34416" y="0"/>
                </a:moveTo>
                <a:lnTo>
                  <a:pt x="0" y="0"/>
                </a:lnTo>
                <a:lnTo>
                  <a:pt x="0" y="196799"/>
                </a:lnTo>
                <a:lnTo>
                  <a:pt x="34416" y="196799"/>
                </a:lnTo>
                <a:lnTo>
                  <a:pt x="3441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" name="object 113"/>
          <p:cNvGrpSpPr/>
          <p:nvPr/>
        </p:nvGrpSpPr>
        <p:grpSpPr>
          <a:xfrm>
            <a:off x="11532305" y="7772750"/>
            <a:ext cx="34925" cy="1435735"/>
            <a:chOff x="5805398" y="7772749"/>
            <a:chExt cx="34925" cy="1435735"/>
          </a:xfrm>
        </p:grpSpPr>
        <p:sp>
          <p:nvSpPr>
            <p:cNvPr id="114" name="object 114"/>
            <p:cNvSpPr/>
            <p:nvPr/>
          </p:nvSpPr>
          <p:spPr>
            <a:xfrm>
              <a:off x="5819757" y="7773216"/>
              <a:ext cx="6350" cy="34290"/>
            </a:xfrm>
            <a:custGeom>
              <a:avLst/>
              <a:gdLst/>
              <a:ahLst/>
              <a:cxnLst/>
              <a:rect l="l" t="t" r="r" b="b"/>
              <a:pathLst>
                <a:path w="6350" h="34290">
                  <a:moveTo>
                    <a:pt x="0" y="0"/>
                  </a:moveTo>
                  <a:lnTo>
                    <a:pt x="6096" y="0"/>
                  </a:lnTo>
                </a:path>
                <a:path w="6350" h="34290">
                  <a:moveTo>
                    <a:pt x="3048" y="466"/>
                  </a:moveTo>
                  <a:lnTo>
                    <a:pt x="3048" y="3382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822805" y="7824282"/>
              <a:ext cx="0" cy="1308735"/>
            </a:xfrm>
            <a:custGeom>
              <a:avLst/>
              <a:gdLst/>
              <a:ahLst/>
              <a:cxnLst/>
              <a:rect l="l" t="t" r="r" b="b"/>
              <a:pathLst>
                <a:path h="1308734">
                  <a:moveTo>
                    <a:pt x="0" y="0"/>
                  </a:moveTo>
                  <a:lnTo>
                    <a:pt x="0" y="1308112"/>
                  </a:lnTo>
                </a:path>
              </a:pathLst>
            </a:custGeom>
            <a:ln w="609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822805" y="9141010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90">
                  <a:moveTo>
                    <a:pt x="0" y="0"/>
                  </a:moveTo>
                  <a:lnTo>
                    <a:pt x="0" y="34290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805398" y="9011310"/>
              <a:ext cx="34925" cy="196850"/>
            </a:xfrm>
            <a:custGeom>
              <a:avLst/>
              <a:gdLst/>
              <a:ahLst/>
              <a:cxnLst/>
              <a:rect l="l" t="t" r="r" b="b"/>
              <a:pathLst>
                <a:path w="34925" h="196850">
                  <a:moveTo>
                    <a:pt x="34416" y="0"/>
                  </a:moveTo>
                  <a:lnTo>
                    <a:pt x="0" y="0"/>
                  </a:lnTo>
                  <a:lnTo>
                    <a:pt x="0" y="196799"/>
                  </a:lnTo>
                  <a:lnTo>
                    <a:pt x="34416" y="196799"/>
                  </a:lnTo>
                  <a:lnTo>
                    <a:pt x="34416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" name="object 118"/>
          <p:cNvSpPr/>
          <p:nvPr/>
        </p:nvSpPr>
        <p:spPr>
          <a:xfrm>
            <a:off x="8929585" y="7213374"/>
            <a:ext cx="3581400" cy="218440"/>
          </a:xfrm>
          <a:custGeom>
            <a:avLst/>
            <a:gdLst/>
            <a:ahLst/>
            <a:cxnLst/>
            <a:rect l="l" t="t" r="r" b="b"/>
            <a:pathLst>
              <a:path w="3581400" h="218440">
                <a:moveTo>
                  <a:pt x="0" y="0"/>
                </a:moveTo>
                <a:lnTo>
                  <a:pt x="601649" y="0"/>
                </a:lnTo>
                <a:lnTo>
                  <a:pt x="1177353" y="217843"/>
                </a:lnTo>
                <a:lnTo>
                  <a:pt x="2385822" y="217843"/>
                </a:lnTo>
                <a:lnTo>
                  <a:pt x="2969323" y="0"/>
                </a:lnTo>
                <a:lnTo>
                  <a:pt x="3581336" y="0"/>
                </a:lnTo>
              </a:path>
            </a:pathLst>
          </a:custGeom>
          <a:ln w="18288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484752" y="7935472"/>
            <a:ext cx="60325" cy="45720"/>
          </a:xfrm>
          <a:custGeom>
            <a:avLst/>
            <a:gdLst/>
            <a:ahLst/>
            <a:cxnLst/>
            <a:rect l="l" t="t" r="r" b="b"/>
            <a:pathLst>
              <a:path w="60325" h="45720">
                <a:moveTo>
                  <a:pt x="0" y="0"/>
                </a:moveTo>
                <a:lnTo>
                  <a:pt x="0" y="45656"/>
                </a:lnTo>
                <a:lnTo>
                  <a:pt x="60020" y="2283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9860170" y="7941566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6898" y="0"/>
                </a:moveTo>
                <a:lnTo>
                  <a:pt x="7759" y="0"/>
                </a:lnTo>
                <a:lnTo>
                  <a:pt x="0" y="7746"/>
                </a:lnTo>
                <a:lnTo>
                  <a:pt x="0" y="26898"/>
                </a:lnTo>
                <a:lnTo>
                  <a:pt x="7759" y="34645"/>
                </a:lnTo>
                <a:lnTo>
                  <a:pt x="26898" y="34645"/>
                </a:lnTo>
                <a:lnTo>
                  <a:pt x="34658" y="26898"/>
                </a:lnTo>
                <a:lnTo>
                  <a:pt x="34658" y="17322"/>
                </a:lnTo>
                <a:lnTo>
                  <a:pt x="34658" y="7746"/>
                </a:lnTo>
                <a:lnTo>
                  <a:pt x="2689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9675838" y="8086595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6898" y="0"/>
                </a:moveTo>
                <a:lnTo>
                  <a:pt x="7759" y="0"/>
                </a:lnTo>
                <a:lnTo>
                  <a:pt x="0" y="7747"/>
                </a:lnTo>
                <a:lnTo>
                  <a:pt x="0" y="26898"/>
                </a:lnTo>
                <a:lnTo>
                  <a:pt x="7759" y="34645"/>
                </a:lnTo>
                <a:lnTo>
                  <a:pt x="26898" y="34645"/>
                </a:lnTo>
                <a:lnTo>
                  <a:pt x="34658" y="26898"/>
                </a:lnTo>
                <a:lnTo>
                  <a:pt x="34658" y="17322"/>
                </a:lnTo>
                <a:lnTo>
                  <a:pt x="34658" y="7747"/>
                </a:lnTo>
                <a:lnTo>
                  <a:pt x="2689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1685663" y="8081623"/>
            <a:ext cx="60325" cy="45720"/>
          </a:xfrm>
          <a:custGeom>
            <a:avLst/>
            <a:gdLst/>
            <a:ahLst/>
            <a:cxnLst/>
            <a:rect l="l" t="t" r="r" b="b"/>
            <a:pathLst>
              <a:path w="60325" h="45720">
                <a:moveTo>
                  <a:pt x="0" y="0"/>
                </a:moveTo>
                <a:lnTo>
                  <a:pt x="0" y="45656"/>
                </a:lnTo>
                <a:lnTo>
                  <a:pt x="60020" y="2283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486912" y="8233909"/>
            <a:ext cx="60325" cy="45720"/>
          </a:xfrm>
          <a:custGeom>
            <a:avLst/>
            <a:gdLst/>
            <a:ahLst/>
            <a:cxnLst/>
            <a:rect l="l" t="t" r="r" b="b"/>
            <a:pathLst>
              <a:path w="60325" h="45720">
                <a:moveTo>
                  <a:pt x="0" y="0"/>
                </a:moveTo>
                <a:lnTo>
                  <a:pt x="0" y="45656"/>
                </a:lnTo>
                <a:lnTo>
                  <a:pt x="60020" y="2283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769250" y="8391727"/>
            <a:ext cx="60325" cy="45720"/>
          </a:xfrm>
          <a:custGeom>
            <a:avLst/>
            <a:gdLst/>
            <a:ahLst/>
            <a:cxnLst/>
            <a:rect l="l" t="t" r="r" b="b"/>
            <a:pathLst>
              <a:path w="60325" h="45720">
                <a:moveTo>
                  <a:pt x="0" y="0"/>
                </a:moveTo>
                <a:lnTo>
                  <a:pt x="0" y="45656"/>
                </a:lnTo>
                <a:lnTo>
                  <a:pt x="60020" y="2283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9009227" y="8239760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6898" y="0"/>
                </a:moveTo>
                <a:lnTo>
                  <a:pt x="7759" y="0"/>
                </a:lnTo>
                <a:lnTo>
                  <a:pt x="0" y="7747"/>
                </a:lnTo>
                <a:lnTo>
                  <a:pt x="0" y="26898"/>
                </a:lnTo>
                <a:lnTo>
                  <a:pt x="7759" y="34645"/>
                </a:lnTo>
                <a:lnTo>
                  <a:pt x="26898" y="34645"/>
                </a:lnTo>
                <a:lnTo>
                  <a:pt x="34658" y="26898"/>
                </a:lnTo>
                <a:lnTo>
                  <a:pt x="34658" y="17322"/>
                </a:lnTo>
                <a:lnTo>
                  <a:pt x="34658" y="7747"/>
                </a:lnTo>
                <a:lnTo>
                  <a:pt x="2689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9227" y="8397815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6898" y="0"/>
                </a:moveTo>
                <a:lnTo>
                  <a:pt x="7759" y="0"/>
                </a:lnTo>
                <a:lnTo>
                  <a:pt x="0" y="7747"/>
                </a:lnTo>
                <a:lnTo>
                  <a:pt x="0" y="26898"/>
                </a:lnTo>
                <a:lnTo>
                  <a:pt x="7759" y="34645"/>
                </a:lnTo>
                <a:lnTo>
                  <a:pt x="26898" y="34645"/>
                </a:lnTo>
                <a:lnTo>
                  <a:pt x="34658" y="26898"/>
                </a:lnTo>
                <a:lnTo>
                  <a:pt x="34658" y="17322"/>
                </a:lnTo>
                <a:lnTo>
                  <a:pt x="34658" y="7747"/>
                </a:lnTo>
                <a:lnTo>
                  <a:pt x="2689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7"/>
          <p:cNvGrpSpPr/>
          <p:nvPr/>
        </p:nvGrpSpPr>
        <p:grpSpPr>
          <a:xfrm>
            <a:off x="9835419" y="7194331"/>
            <a:ext cx="211454" cy="126364"/>
            <a:chOff x="4108513" y="7194331"/>
            <a:chExt cx="211454" cy="126364"/>
          </a:xfrm>
        </p:grpSpPr>
        <p:sp>
          <p:nvSpPr>
            <p:cNvPr id="128" name="object 128"/>
            <p:cNvSpPr/>
            <p:nvPr/>
          </p:nvSpPr>
          <p:spPr>
            <a:xfrm>
              <a:off x="4108513" y="7280330"/>
              <a:ext cx="38100" cy="40640"/>
            </a:xfrm>
            <a:custGeom>
              <a:avLst/>
              <a:gdLst/>
              <a:ahLst/>
              <a:cxnLst/>
              <a:rect l="l" t="t" r="r" b="b"/>
              <a:pathLst>
                <a:path w="38100" h="40640">
                  <a:moveTo>
                    <a:pt x="13322" y="0"/>
                  </a:moveTo>
                  <a:lnTo>
                    <a:pt x="0" y="40043"/>
                  </a:lnTo>
                  <a:lnTo>
                    <a:pt x="38074" y="21818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129029" y="7196236"/>
              <a:ext cx="188595" cy="100330"/>
            </a:xfrm>
            <a:custGeom>
              <a:avLst/>
              <a:gdLst/>
              <a:ahLst/>
              <a:cxnLst/>
              <a:rect l="l" t="t" r="r" b="b"/>
              <a:pathLst>
                <a:path w="188595" h="100329">
                  <a:moveTo>
                    <a:pt x="0" y="99898"/>
                  </a:moveTo>
                  <a:lnTo>
                    <a:pt x="79273" y="0"/>
                  </a:lnTo>
                  <a:lnTo>
                    <a:pt x="188595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30"/>
          <p:cNvSpPr/>
          <p:nvPr/>
        </p:nvSpPr>
        <p:spPr>
          <a:xfrm>
            <a:off x="8932177" y="7773958"/>
            <a:ext cx="3638550" cy="0"/>
          </a:xfrm>
          <a:custGeom>
            <a:avLst/>
            <a:gdLst/>
            <a:ahLst/>
            <a:cxnLst/>
            <a:rect l="l" t="t" r="r" b="b"/>
            <a:pathLst>
              <a:path w="3638550">
                <a:moveTo>
                  <a:pt x="0" y="0"/>
                </a:moveTo>
                <a:lnTo>
                  <a:pt x="3638296" y="0"/>
                </a:lnTo>
              </a:path>
            </a:pathLst>
          </a:custGeom>
          <a:ln w="762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8918206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8918207" y="1676948"/>
            <a:ext cx="3689985" cy="4972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49910">
              <a:lnSpc>
                <a:spcPct val="125000"/>
              </a:lnSpc>
              <a:spcBef>
                <a:spcPts val="100"/>
              </a:spcBef>
            </a:pP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Secuencia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funcionamiento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5.104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62271-100),</a:t>
            </a:r>
            <a:r>
              <a:rPr lang="es-ES"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err="1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00" spc="-1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20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00" spc="-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470"/>
              </a:spcBef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asignada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O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CO.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diagrama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lado)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802471" y="1903762"/>
            <a:ext cx="622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u="sng" spc="65" dirty="0">
                <a:solidFill>
                  <a:srgbClr val="171514"/>
                </a:solidFill>
                <a:uFill>
                  <a:solidFill>
                    <a:srgbClr val="171514"/>
                  </a:solidFill>
                </a:uFill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7267441" y="1903762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6293631" y="2043276"/>
            <a:ext cx="1492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isc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293630" y="2255727"/>
            <a:ext cx="939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8918205" y="2192547"/>
            <a:ext cx="1498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8918206" y="2339562"/>
            <a:ext cx="1695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350208" y="2217947"/>
            <a:ext cx="13589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Representa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9350209" y="2364962"/>
            <a:ext cx="33280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Representa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inmediatamente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7744411" y="2431032"/>
            <a:ext cx="20510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6679268" y="2544685"/>
            <a:ext cx="10820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10209" algn="l"/>
                <a:tab pos="746760" algn="l"/>
                <a:tab pos="944880" algn="l"/>
              </a:tabLst>
            </a:pP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r>
              <a:rPr lang="es-ES"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8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80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8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0419991" y="4491598"/>
            <a:ext cx="5689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1738044" y="4594549"/>
            <a:ext cx="67691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Movimiento</a:t>
            </a:r>
            <a:r>
              <a:rPr sz="4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926730" y="4699389"/>
            <a:ext cx="50228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0466113" y="5105275"/>
            <a:ext cx="6165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5" dirty="0">
                <a:solidFill>
                  <a:srgbClr val="171514"/>
                </a:solidFill>
                <a:latin typeface="Arial"/>
                <a:cs typeface="Arial"/>
              </a:rPr>
              <a:t>Flujo</a:t>
            </a:r>
            <a:r>
              <a:rPr sz="8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Arial"/>
                <a:cs typeface="Arial"/>
              </a:rPr>
              <a:t>actual</a:t>
            </a:r>
            <a:endParaRPr sz="800">
              <a:latin typeface="Arial"/>
              <a:cs typeface="Arial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2340633" y="5112894"/>
            <a:ext cx="25019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0147920" y="5354914"/>
            <a:ext cx="641350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hora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cierre-apertura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5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450">
              <a:latin typeface="Microsoft Sans Serif"/>
              <a:cs typeface="Microsoft Sans Serif"/>
            </a:endParaRPr>
          </a:p>
          <a:p>
            <a:pPr marL="28575"/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5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descanso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9069576" y="5814078"/>
            <a:ext cx="855980" cy="20005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R="57150" algn="r">
              <a:spcBef>
                <a:spcPts val="28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táctil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4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primero.</a:t>
            </a:r>
            <a:endParaRPr sz="450">
              <a:latin typeface="Microsoft Sans Serif"/>
              <a:cs typeface="Microsoft Sans Serif"/>
            </a:endParaRPr>
          </a:p>
          <a:p>
            <a:pPr marR="5080" algn="r">
              <a:spcBef>
                <a:spcPts val="180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</a:t>
            </a:r>
            <a:r>
              <a:rPr sz="4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1653032" y="5973556"/>
            <a:ext cx="63119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Extinción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34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0063485" y="6021653"/>
            <a:ext cx="9296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táctil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9053384" y="6196485"/>
            <a:ext cx="474980" cy="217367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>
              <a:spcBef>
                <a:spcPts val="355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Energizante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229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1557816" y="6249197"/>
            <a:ext cx="87693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separación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9943909" y="6297752"/>
            <a:ext cx="10871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4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8918206" y="6496321"/>
            <a:ext cx="2702560" cy="933717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>
              <a:spcBef>
                <a:spcPts val="355"/>
              </a:spcBef>
            </a:pPr>
            <a:r>
              <a:rPr sz="600" b="1" spc="-10" dirty="0">
                <a:solidFill>
                  <a:srgbClr val="171514"/>
                </a:solidFill>
                <a:latin typeface="Arial"/>
                <a:cs typeface="Arial"/>
              </a:rPr>
              <a:t>Ciclo</a:t>
            </a:r>
            <a:r>
              <a:rPr sz="6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20" dirty="0">
                <a:solidFill>
                  <a:srgbClr val="171514"/>
                </a:solidFill>
                <a:latin typeface="Arial"/>
                <a:cs typeface="Arial"/>
              </a:rPr>
              <a:t>reenganche</a:t>
            </a:r>
            <a:r>
              <a:rPr sz="6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b="1" spc="25" dirty="0">
                <a:solidFill>
                  <a:srgbClr val="171514"/>
                </a:solidFill>
                <a:latin typeface="Arial"/>
                <a:cs typeface="Arial"/>
              </a:rPr>
              <a:t>automático</a:t>
            </a:r>
            <a:endParaRPr sz="600" dirty="0">
              <a:latin typeface="Arial"/>
              <a:cs typeface="Arial"/>
            </a:endParaRPr>
          </a:p>
          <a:p>
            <a:pPr marL="12700" marR="5080">
              <a:lnSpc>
                <a:spcPct val="134600"/>
              </a:lnSpc>
              <a:spcBef>
                <a:spcPts val="1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Supuesto: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Orden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pronto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esté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retardo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0,3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min).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200" dirty="0">
              <a:latin typeface="Microsoft Sans Serif"/>
              <a:cs typeface="Microsoft Sans Serif"/>
            </a:endParaRPr>
          </a:p>
          <a:p>
            <a:pPr marL="20955">
              <a:spcBef>
                <a:spcPts val="5"/>
              </a:spcBef>
            </a:pP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cerrada</a:t>
            </a:r>
            <a:endParaRPr sz="550" dirty="0">
              <a:latin typeface="Microsoft Sans Serif"/>
              <a:cs typeface="Microsoft Sans Serif"/>
            </a:endParaRPr>
          </a:p>
          <a:p>
            <a:pPr marR="898525" algn="r">
              <a:spcBef>
                <a:spcPts val="120"/>
              </a:spcBef>
            </a:pP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Movimiento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endParaRPr sz="4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550" dirty="0">
              <a:latin typeface="Microsoft Sans Serif"/>
              <a:cs typeface="Microsoft Sans Serif"/>
            </a:endParaRPr>
          </a:p>
          <a:p>
            <a:pPr marR="909319" algn="r"/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abierta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8932552" y="7656728"/>
            <a:ext cx="945515" cy="115416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894"/>
              </a:lnSpc>
            </a:pPr>
            <a:r>
              <a:rPr sz="850" b="1" spc="15" dirty="0">
                <a:solidFill>
                  <a:srgbClr val="171514"/>
                </a:solidFill>
                <a:latin typeface="Arial"/>
                <a:cs typeface="Arial"/>
              </a:rPr>
              <a:t>C</a:t>
            </a: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flujo</a:t>
            </a:r>
            <a:r>
              <a:rPr sz="75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Arial"/>
                <a:cs typeface="Arial"/>
              </a:rPr>
              <a:t>actual</a:t>
            </a:r>
            <a:endParaRPr sz="75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1547850" y="7656729"/>
            <a:ext cx="960119" cy="117475"/>
          </a:xfrm>
          <a:prstGeom prst="rect">
            <a:avLst/>
          </a:prstGeom>
          <a:solidFill>
            <a:srgbClr val="A7D6A1"/>
          </a:solidFill>
        </p:spPr>
        <p:txBody>
          <a:bodyPr vert="horz" wrap="square" lIns="0" tIns="0" rIns="0" bIns="0" rtlCol="0">
            <a:spAutoFit/>
          </a:bodyPr>
          <a:lstStyle/>
          <a:p>
            <a:pPr marL="41275">
              <a:lnSpc>
                <a:spcPts val="894"/>
              </a:lnSpc>
            </a:pPr>
            <a:r>
              <a:rPr sz="800" b="1" spc="5" dirty="0">
                <a:solidFill>
                  <a:srgbClr val="171514"/>
                </a:solidFill>
                <a:latin typeface="Arial"/>
                <a:cs typeface="Arial"/>
              </a:rPr>
              <a:t>Flujo</a:t>
            </a:r>
            <a:r>
              <a:rPr sz="800" b="1" spc="-5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30" dirty="0">
                <a:solidFill>
                  <a:srgbClr val="171514"/>
                </a:solidFill>
                <a:latin typeface="Arial"/>
                <a:cs typeface="Arial"/>
              </a:rPr>
              <a:t>actual</a:t>
            </a:r>
            <a:endParaRPr sz="80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9882053" y="7862144"/>
            <a:ext cx="114998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7155">
              <a:spcBef>
                <a:spcPts val="10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muerto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9882053" y="8012105"/>
            <a:ext cx="1149985" cy="3892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7155">
              <a:spcBef>
                <a:spcPts val="1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hora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apertura-cierre</a:t>
            </a: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97155"/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4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rehacer</a:t>
            </a: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550">
              <a:latin typeface="Microsoft Sans Serif"/>
              <a:cs typeface="Microsoft Sans Serif"/>
            </a:endParaRPr>
          </a:p>
          <a:p>
            <a:pPr marL="97155"/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4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recierre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2383806" y="7836058"/>
            <a:ext cx="25019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9924140" y="8485816"/>
            <a:ext cx="63119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Extinción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final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34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1078020" y="8479783"/>
            <a:ext cx="381000" cy="2846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Energizante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3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200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1872999" y="8468586"/>
            <a:ext cx="49784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táctil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320"/>
              </a:spcBef>
            </a:pP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9743337" y="8769594"/>
            <a:ext cx="87693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separación</a:t>
            </a:r>
            <a:r>
              <a:rPr sz="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1796053" y="8726413"/>
            <a:ext cx="537845" cy="23114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>
              <a:spcBef>
                <a:spcPts val="285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táctil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17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9053374" y="8991142"/>
            <a:ext cx="555625" cy="242570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0">
              <a:spcBef>
                <a:spcPts val="450"/>
              </a:spcBef>
            </a:pP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Energizante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280"/>
              </a:spcBef>
            </a:pP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liberación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11623313" y="9020124"/>
            <a:ext cx="575310" cy="206467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Inicio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4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19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8918206" y="9319789"/>
            <a:ext cx="3665854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25000"/>
              </a:lnSpc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elegirse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precisión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estará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asociada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piezas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interrumpidas.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6208180" y="193413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DM105269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8836179" y="7061210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DM105271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8836179" y="4485294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DM105270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611380" y="5255784"/>
            <a:ext cx="41275" cy="31750"/>
          </a:xfrm>
          <a:custGeom>
            <a:avLst/>
            <a:gdLst/>
            <a:ahLst/>
            <a:cxnLst/>
            <a:rect l="l" t="t" r="r" b="b"/>
            <a:pathLst>
              <a:path w="41275" h="31750">
                <a:moveTo>
                  <a:pt x="0" y="0"/>
                </a:moveTo>
                <a:lnTo>
                  <a:pt x="0" y="31305"/>
                </a:lnTo>
                <a:lnTo>
                  <a:pt x="41135" y="1564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611380" y="5367923"/>
            <a:ext cx="41275" cy="31750"/>
          </a:xfrm>
          <a:custGeom>
            <a:avLst/>
            <a:gdLst/>
            <a:ahLst/>
            <a:cxnLst/>
            <a:rect l="l" t="t" r="r" b="b"/>
            <a:pathLst>
              <a:path w="41275" h="31750">
                <a:moveTo>
                  <a:pt x="0" y="0"/>
                </a:moveTo>
                <a:lnTo>
                  <a:pt x="0" y="31305"/>
                </a:lnTo>
                <a:lnTo>
                  <a:pt x="41135" y="1564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714309" y="5255780"/>
            <a:ext cx="41275" cy="31750"/>
          </a:xfrm>
          <a:custGeom>
            <a:avLst/>
            <a:gdLst/>
            <a:ahLst/>
            <a:cxnLst/>
            <a:rect l="l" t="t" r="r" b="b"/>
            <a:pathLst>
              <a:path w="41275" h="31750">
                <a:moveTo>
                  <a:pt x="41135" y="0"/>
                </a:moveTo>
                <a:lnTo>
                  <a:pt x="0" y="15659"/>
                </a:lnTo>
                <a:lnTo>
                  <a:pt x="41135" y="31305"/>
                </a:lnTo>
                <a:lnTo>
                  <a:pt x="4113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656789" y="5367983"/>
            <a:ext cx="41275" cy="31750"/>
          </a:xfrm>
          <a:custGeom>
            <a:avLst/>
            <a:gdLst/>
            <a:ahLst/>
            <a:cxnLst/>
            <a:rect l="l" t="t" r="r" b="b"/>
            <a:pathLst>
              <a:path w="41275" h="31750">
                <a:moveTo>
                  <a:pt x="41135" y="0"/>
                </a:moveTo>
                <a:lnTo>
                  <a:pt x="0" y="15659"/>
                </a:lnTo>
                <a:lnTo>
                  <a:pt x="41135" y="31305"/>
                </a:lnTo>
                <a:lnTo>
                  <a:pt x="4113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119652" y="5367985"/>
            <a:ext cx="85725" cy="31750"/>
          </a:xfrm>
          <a:custGeom>
            <a:avLst/>
            <a:gdLst/>
            <a:ahLst/>
            <a:cxnLst/>
            <a:rect l="l" t="t" r="r" b="b"/>
            <a:pathLst>
              <a:path w="85725" h="31750">
                <a:moveTo>
                  <a:pt x="41135" y="15659"/>
                </a:moveTo>
                <a:lnTo>
                  <a:pt x="0" y="12"/>
                </a:lnTo>
                <a:lnTo>
                  <a:pt x="0" y="31318"/>
                </a:lnTo>
                <a:lnTo>
                  <a:pt x="41135" y="15659"/>
                </a:lnTo>
                <a:close/>
              </a:path>
              <a:path w="85725" h="31750">
                <a:moveTo>
                  <a:pt x="85331" y="0"/>
                </a:moveTo>
                <a:lnTo>
                  <a:pt x="44196" y="15659"/>
                </a:lnTo>
                <a:lnTo>
                  <a:pt x="85331" y="31305"/>
                </a:lnTo>
                <a:lnTo>
                  <a:pt x="8533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747058" y="5118675"/>
            <a:ext cx="66040" cy="50165"/>
          </a:xfrm>
          <a:custGeom>
            <a:avLst/>
            <a:gdLst/>
            <a:ahLst/>
            <a:cxnLst/>
            <a:rect l="l" t="t" r="r" b="b"/>
            <a:pathLst>
              <a:path w="66039" h="50164">
                <a:moveTo>
                  <a:pt x="0" y="0"/>
                </a:moveTo>
                <a:lnTo>
                  <a:pt x="0" y="50038"/>
                </a:lnTo>
                <a:lnTo>
                  <a:pt x="65760" y="2500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6334973" y="3892157"/>
            <a:ext cx="1432560" cy="1523365"/>
            <a:chOff x="608067" y="3892156"/>
            <a:chExt cx="1432560" cy="1523365"/>
          </a:xfrm>
        </p:grpSpPr>
        <p:sp>
          <p:nvSpPr>
            <p:cNvPr id="9" name="object 9"/>
            <p:cNvSpPr/>
            <p:nvPr/>
          </p:nvSpPr>
          <p:spPr>
            <a:xfrm>
              <a:off x="905097" y="3892156"/>
              <a:ext cx="50165" cy="66040"/>
            </a:xfrm>
            <a:custGeom>
              <a:avLst/>
              <a:gdLst/>
              <a:ahLst/>
              <a:cxnLst/>
              <a:rect l="l" t="t" r="r" b="b"/>
              <a:pathLst>
                <a:path w="50165" h="66039">
                  <a:moveTo>
                    <a:pt x="25006" y="0"/>
                  </a:moveTo>
                  <a:lnTo>
                    <a:pt x="0" y="65760"/>
                  </a:lnTo>
                  <a:lnTo>
                    <a:pt x="50038" y="65760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30193" y="3932960"/>
              <a:ext cx="0" cy="1214120"/>
            </a:xfrm>
            <a:custGeom>
              <a:avLst/>
              <a:gdLst/>
              <a:ahLst/>
              <a:cxnLst/>
              <a:rect l="l" t="t" r="r" b="b"/>
              <a:pathLst>
                <a:path h="1214120">
                  <a:moveTo>
                    <a:pt x="0" y="0"/>
                  </a:moveTo>
                  <a:lnTo>
                    <a:pt x="0" y="1214120"/>
                  </a:lnTo>
                </a:path>
              </a:pathLst>
            </a:custGeom>
            <a:ln w="749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34482" y="4035979"/>
              <a:ext cx="1098550" cy="1104265"/>
            </a:xfrm>
            <a:custGeom>
              <a:avLst/>
              <a:gdLst/>
              <a:ahLst/>
              <a:cxnLst/>
              <a:rect l="l" t="t" r="r" b="b"/>
              <a:pathLst>
                <a:path w="1098550" h="1104264">
                  <a:moveTo>
                    <a:pt x="0" y="1104252"/>
                  </a:moveTo>
                  <a:lnTo>
                    <a:pt x="8541" y="1091888"/>
                  </a:lnTo>
                  <a:lnTo>
                    <a:pt x="14274" y="1084062"/>
                  </a:lnTo>
                  <a:lnTo>
                    <a:pt x="19798" y="1077441"/>
                  </a:lnTo>
                  <a:lnTo>
                    <a:pt x="27711" y="1068692"/>
                  </a:lnTo>
                  <a:lnTo>
                    <a:pt x="38395" y="1056795"/>
                  </a:lnTo>
                  <a:lnTo>
                    <a:pt x="63596" y="1026192"/>
                  </a:lnTo>
                  <a:lnTo>
                    <a:pt x="92687" y="985751"/>
                  </a:lnTo>
                  <a:lnTo>
                    <a:pt x="130170" y="924161"/>
                  </a:lnTo>
                  <a:lnTo>
                    <a:pt x="156222" y="872413"/>
                  </a:lnTo>
                  <a:lnTo>
                    <a:pt x="178644" y="824884"/>
                  </a:lnTo>
                  <a:lnTo>
                    <a:pt x="198430" y="781211"/>
                  </a:lnTo>
                  <a:lnTo>
                    <a:pt x="216947" y="737753"/>
                  </a:lnTo>
                  <a:lnTo>
                    <a:pt x="235557" y="690865"/>
                  </a:lnTo>
                  <a:lnTo>
                    <a:pt x="255625" y="636905"/>
                  </a:lnTo>
                  <a:lnTo>
                    <a:pt x="276018" y="578302"/>
                  </a:lnTo>
                  <a:lnTo>
                    <a:pt x="294562" y="522109"/>
                  </a:lnTo>
                  <a:lnTo>
                    <a:pt x="311267" y="471223"/>
                  </a:lnTo>
                  <a:lnTo>
                    <a:pt x="326144" y="428542"/>
                  </a:lnTo>
                  <a:lnTo>
                    <a:pt x="359418" y="357397"/>
                  </a:lnTo>
                  <a:lnTo>
                    <a:pt x="385505" y="308870"/>
                  </a:lnTo>
                  <a:lnTo>
                    <a:pt x="411234" y="262600"/>
                  </a:lnTo>
                  <a:lnTo>
                    <a:pt x="441939" y="211392"/>
                  </a:lnTo>
                  <a:lnTo>
                    <a:pt x="489667" y="144023"/>
                  </a:lnTo>
                  <a:lnTo>
                    <a:pt x="523532" y="103749"/>
                  </a:lnTo>
                  <a:lnTo>
                    <a:pt x="562531" y="64869"/>
                  </a:lnTo>
                  <a:lnTo>
                    <a:pt x="605513" y="31724"/>
                  </a:lnTo>
                  <a:lnTo>
                    <a:pt x="651330" y="8654"/>
                  </a:lnTo>
                  <a:lnTo>
                    <a:pt x="698830" y="0"/>
                  </a:lnTo>
                  <a:lnTo>
                    <a:pt x="790566" y="26707"/>
                  </a:lnTo>
                  <a:lnTo>
                    <a:pt x="867706" y="85464"/>
                  </a:lnTo>
                  <a:lnTo>
                    <a:pt x="920870" y="144221"/>
                  </a:lnTo>
                  <a:lnTo>
                    <a:pt x="1001182" y="256475"/>
                  </a:lnTo>
                  <a:lnTo>
                    <a:pt x="1037772" y="313942"/>
                  </a:lnTo>
                  <a:lnTo>
                    <a:pt x="1065225" y="369388"/>
                  </a:lnTo>
                  <a:lnTo>
                    <a:pt x="1098321" y="448868"/>
                  </a:lnTo>
                </a:path>
              </a:pathLst>
            </a:custGeom>
            <a:ln w="14986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29506" y="4076400"/>
              <a:ext cx="1093470" cy="0"/>
            </a:xfrm>
            <a:custGeom>
              <a:avLst/>
              <a:gdLst/>
              <a:ahLst/>
              <a:cxnLst/>
              <a:rect l="l" t="t" r="r" b="b"/>
              <a:pathLst>
                <a:path w="1093470">
                  <a:moveTo>
                    <a:pt x="0" y="0"/>
                  </a:moveTo>
                  <a:lnTo>
                    <a:pt x="1093050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927839" y="5122904"/>
              <a:ext cx="0" cy="292735"/>
            </a:xfrm>
            <a:custGeom>
              <a:avLst/>
              <a:gdLst/>
              <a:ahLst/>
              <a:cxnLst/>
              <a:rect l="l" t="t" r="r" b="b"/>
              <a:pathLst>
                <a:path h="292735">
                  <a:moveTo>
                    <a:pt x="0" y="0"/>
                  </a:moveTo>
                  <a:lnTo>
                    <a:pt x="0" y="292163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35021" y="4077162"/>
              <a:ext cx="0" cy="1337945"/>
            </a:xfrm>
            <a:custGeom>
              <a:avLst/>
              <a:gdLst/>
              <a:ahLst/>
              <a:cxnLst/>
              <a:rect l="l" t="t" r="r" b="b"/>
              <a:pathLst>
                <a:path h="1337945">
                  <a:moveTo>
                    <a:pt x="0" y="0"/>
                  </a:moveTo>
                  <a:lnTo>
                    <a:pt x="0" y="1337906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86407" y="5142574"/>
              <a:ext cx="0" cy="149225"/>
            </a:xfrm>
            <a:custGeom>
              <a:avLst/>
              <a:gdLst/>
              <a:ahLst/>
              <a:cxnLst/>
              <a:rect l="l" t="t" r="r" b="b"/>
              <a:pathLst>
                <a:path h="149225">
                  <a:moveTo>
                    <a:pt x="0" y="0"/>
                  </a:moveTo>
                  <a:lnTo>
                    <a:pt x="0" y="148932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08067" y="5271358"/>
              <a:ext cx="307340" cy="0"/>
            </a:xfrm>
            <a:custGeom>
              <a:avLst/>
              <a:gdLst/>
              <a:ahLst/>
              <a:cxnLst/>
              <a:rect l="l" t="t" r="r" b="b"/>
              <a:pathLst>
                <a:path w="307340">
                  <a:moveTo>
                    <a:pt x="0" y="0"/>
                  </a:moveTo>
                  <a:lnTo>
                    <a:pt x="307213" y="0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93956" y="5271358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1795" y="0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7456" y="5271358"/>
              <a:ext cx="59055" cy="635"/>
            </a:xfrm>
            <a:custGeom>
              <a:avLst/>
              <a:gdLst/>
              <a:ahLst/>
              <a:cxnLst/>
              <a:rect l="l" t="t" r="r" b="b"/>
              <a:pathLst>
                <a:path w="59055" h="635">
                  <a:moveTo>
                    <a:pt x="0" y="0"/>
                  </a:moveTo>
                  <a:lnTo>
                    <a:pt x="58826" y="368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930379" y="4076669"/>
              <a:ext cx="501015" cy="1063625"/>
            </a:xfrm>
            <a:custGeom>
              <a:avLst/>
              <a:gdLst/>
              <a:ahLst/>
              <a:cxnLst/>
              <a:rect l="l" t="t" r="r" b="b"/>
              <a:pathLst>
                <a:path w="501015" h="1063625">
                  <a:moveTo>
                    <a:pt x="0" y="1063015"/>
                  </a:moveTo>
                  <a:lnTo>
                    <a:pt x="501002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984327" y="4749151"/>
              <a:ext cx="189865" cy="396240"/>
            </a:xfrm>
            <a:custGeom>
              <a:avLst/>
              <a:gdLst/>
              <a:ahLst/>
              <a:cxnLst/>
              <a:rect l="l" t="t" r="r" b="b"/>
              <a:pathLst>
                <a:path w="189865" h="396239">
                  <a:moveTo>
                    <a:pt x="0" y="395643"/>
                  </a:moveTo>
                  <a:lnTo>
                    <a:pt x="189788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927031" y="5143401"/>
              <a:ext cx="1101725" cy="0"/>
            </a:xfrm>
            <a:custGeom>
              <a:avLst/>
              <a:gdLst/>
              <a:ahLst/>
              <a:cxnLst/>
              <a:rect l="l" t="t" r="r" b="b"/>
              <a:pathLst>
                <a:path w="1101725">
                  <a:moveTo>
                    <a:pt x="0" y="0"/>
                  </a:moveTo>
                  <a:lnTo>
                    <a:pt x="1101255" y="0"/>
                  </a:lnTo>
                </a:path>
              </a:pathLst>
            </a:custGeom>
            <a:ln w="749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7580338" y="7105457"/>
            <a:ext cx="66040" cy="50165"/>
          </a:xfrm>
          <a:custGeom>
            <a:avLst/>
            <a:gdLst/>
            <a:ahLst/>
            <a:cxnLst/>
            <a:rect l="l" t="t" r="r" b="b"/>
            <a:pathLst>
              <a:path w="66039" h="50165">
                <a:moveTo>
                  <a:pt x="0" y="0"/>
                </a:moveTo>
                <a:lnTo>
                  <a:pt x="0" y="50037"/>
                </a:lnTo>
                <a:lnTo>
                  <a:pt x="65760" y="2500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6465284" y="5878941"/>
            <a:ext cx="50165" cy="1255395"/>
            <a:chOff x="738377" y="5878940"/>
            <a:chExt cx="50165" cy="1255395"/>
          </a:xfrm>
        </p:grpSpPr>
        <p:sp>
          <p:nvSpPr>
            <p:cNvPr id="24" name="object 24"/>
            <p:cNvSpPr/>
            <p:nvPr/>
          </p:nvSpPr>
          <p:spPr>
            <a:xfrm>
              <a:off x="738377" y="5878940"/>
              <a:ext cx="50165" cy="66040"/>
            </a:xfrm>
            <a:custGeom>
              <a:avLst/>
              <a:gdLst/>
              <a:ahLst/>
              <a:cxnLst/>
              <a:rect l="l" t="t" r="r" b="b"/>
              <a:pathLst>
                <a:path w="50165" h="66039">
                  <a:moveTo>
                    <a:pt x="25006" y="0"/>
                  </a:moveTo>
                  <a:lnTo>
                    <a:pt x="0" y="65760"/>
                  </a:lnTo>
                  <a:lnTo>
                    <a:pt x="50038" y="65760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763474" y="5919743"/>
              <a:ext cx="0" cy="1214120"/>
            </a:xfrm>
            <a:custGeom>
              <a:avLst/>
              <a:gdLst/>
              <a:ahLst/>
              <a:cxnLst/>
              <a:rect l="l" t="t" r="r" b="b"/>
              <a:pathLst>
                <a:path h="1214120">
                  <a:moveTo>
                    <a:pt x="0" y="0"/>
                  </a:moveTo>
                  <a:lnTo>
                    <a:pt x="0" y="1214120"/>
                  </a:lnTo>
                </a:path>
              </a:pathLst>
            </a:custGeom>
            <a:ln w="749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6995208" y="6063184"/>
            <a:ext cx="588010" cy="0"/>
          </a:xfrm>
          <a:custGeom>
            <a:avLst/>
            <a:gdLst/>
            <a:ahLst/>
            <a:cxnLst/>
            <a:rect l="l" t="t" r="r" b="b"/>
            <a:pathLst>
              <a:path w="588010">
                <a:moveTo>
                  <a:pt x="0" y="0"/>
                </a:moveTo>
                <a:lnTo>
                  <a:pt x="587527" y="0"/>
                </a:lnTo>
              </a:path>
            </a:pathLst>
          </a:custGeom>
          <a:ln w="89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6494806" y="6058689"/>
            <a:ext cx="501015" cy="9525"/>
            <a:chOff x="767899" y="6058688"/>
            <a:chExt cx="501015" cy="9525"/>
          </a:xfrm>
        </p:grpSpPr>
        <p:sp>
          <p:nvSpPr>
            <p:cNvPr id="28" name="object 28"/>
            <p:cNvSpPr/>
            <p:nvPr/>
          </p:nvSpPr>
          <p:spPr>
            <a:xfrm>
              <a:off x="767899" y="6063184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234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0769" y="6063184"/>
              <a:ext cx="395605" cy="0"/>
            </a:xfrm>
            <a:custGeom>
              <a:avLst/>
              <a:gdLst/>
              <a:ahLst/>
              <a:cxnLst/>
              <a:rect l="l" t="t" r="r" b="b"/>
              <a:pathLst>
                <a:path w="395605">
                  <a:moveTo>
                    <a:pt x="0" y="0"/>
                  </a:moveTo>
                  <a:lnTo>
                    <a:pt x="395478" y="0"/>
                  </a:lnTo>
                </a:path>
              </a:pathLst>
            </a:custGeom>
            <a:ln w="8991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247061" y="6063184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234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6494806" y="6731431"/>
            <a:ext cx="240029" cy="9525"/>
            <a:chOff x="767899" y="6731430"/>
            <a:chExt cx="240029" cy="9525"/>
          </a:xfrm>
        </p:grpSpPr>
        <p:sp>
          <p:nvSpPr>
            <p:cNvPr id="32" name="object 32"/>
            <p:cNvSpPr/>
            <p:nvPr/>
          </p:nvSpPr>
          <p:spPr>
            <a:xfrm>
              <a:off x="767899" y="6735926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234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828542" y="6735926"/>
              <a:ext cx="138430" cy="0"/>
            </a:xfrm>
            <a:custGeom>
              <a:avLst/>
              <a:gdLst/>
              <a:ahLst/>
              <a:cxnLst/>
              <a:rect l="l" t="t" r="r" b="b"/>
              <a:pathLst>
                <a:path w="138430">
                  <a:moveTo>
                    <a:pt x="0" y="0"/>
                  </a:moveTo>
                  <a:lnTo>
                    <a:pt x="137922" y="0"/>
                  </a:lnTo>
                </a:path>
              </a:pathLst>
            </a:custGeom>
            <a:ln w="8991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986154" y="6735926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234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6987075" y="6063448"/>
            <a:ext cx="9525" cy="1063625"/>
            <a:chOff x="1260168" y="6063447"/>
            <a:chExt cx="9525" cy="1063625"/>
          </a:xfrm>
        </p:grpSpPr>
        <p:sp>
          <p:nvSpPr>
            <p:cNvPr id="36" name="object 36"/>
            <p:cNvSpPr/>
            <p:nvPr/>
          </p:nvSpPr>
          <p:spPr>
            <a:xfrm>
              <a:off x="1264664" y="6063447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234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264664" y="6125510"/>
              <a:ext cx="0" cy="959485"/>
            </a:xfrm>
            <a:custGeom>
              <a:avLst/>
              <a:gdLst/>
              <a:ahLst/>
              <a:cxnLst/>
              <a:rect l="l" t="t" r="r" b="b"/>
              <a:pathLst>
                <a:path h="959484">
                  <a:moveTo>
                    <a:pt x="0" y="0"/>
                  </a:moveTo>
                  <a:lnTo>
                    <a:pt x="0" y="959307"/>
                  </a:lnTo>
                </a:path>
              </a:pathLst>
            </a:custGeom>
            <a:ln w="8991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264664" y="7105227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0"/>
                  </a:moveTo>
                  <a:lnTo>
                    <a:pt x="0" y="21234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6486071" y="6058957"/>
            <a:ext cx="1102995" cy="1077595"/>
            <a:chOff x="759164" y="6058956"/>
            <a:chExt cx="1102995" cy="1077595"/>
          </a:xfrm>
        </p:grpSpPr>
        <p:sp>
          <p:nvSpPr>
            <p:cNvPr id="40" name="object 40"/>
            <p:cNvSpPr/>
            <p:nvPr/>
          </p:nvSpPr>
          <p:spPr>
            <a:xfrm>
              <a:off x="1007394" y="6735926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0"/>
                  </a:moveTo>
                  <a:lnTo>
                    <a:pt x="0" y="21234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007394" y="6795840"/>
              <a:ext cx="0" cy="290195"/>
            </a:xfrm>
            <a:custGeom>
              <a:avLst/>
              <a:gdLst/>
              <a:ahLst/>
              <a:cxnLst/>
              <a:rect l="l" t="t" r="r" b="b"/>
              <a:pathLst>
                <a:path h="290195">
                  <a:moveTo>
                    <a:pt x="0" y="0"/>
                  </a:moveTo>
                  <a:lnTo>
                    <a:pt x="0" y="290055"/>
                  </a:lnTo>
                </a:path>
              </a:pathLst>
            </a:custGeom>
            <a:ln w="8991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007394" y="7105227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0"/>
                  </a:moveTo>
                  <a:lnTo>
                    <a:pt x="0" y="21234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763659" y="6063452"/>
              <a:ext cx="501015" cy="1063625"/>
            </a:xfrm>
            <a:custGeom>
              <a:avLst/>
              <a:gdLst/>
              <a:ahLst/>
              <a:cxnLst/>
              <a:rect l="l" t="t" r="r" b="b"/>
              <a:pathLst>
                <a:path w="501015" h="1063625">
                  <a:moveTo>
                    <a:pt x="0" y="1063015"/>
                  </a:moveTo>
                  <a:lnTo>
                    <a:pt x="501002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17608" y="6735935"/>
              <a:ext cx="189865" cy="396240"/>
            </a:xfrm>
            <a:custGeom>
              <a:avLst/>
              <a:gdLst/>
              <a:ahLst/>
              <a:cxnLst/>
              <a:rect l="l" t="t" r="r" b="b"/>
              <a:pathLst>
                <a:path w="189865" h="396240">
                  <a:moveTo>
                    <a:pt x="0" y="395643"/>
                  </a:moveTo>
                  <a:lnTo>
                    <a:pt x="189788" y="0"/>
                  </a:lnTo>
                </a:path>
              </a:pathLst>
            </a:custGeom>
            <a:ln w="8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760312" y="7130184"/>
              <a:ext cx="1101725" cy="0"/>
            </a:xfrm>
            <a:custGeom>
              <a:avLst/>
              <a:gdLst/>
              <a:ahLst/>
              <a:cxnLst/>
              <a:rect l="l" t="t" r="r" b="b"/>
              <a:pathLst>
                <a:path w="1101725">
                  <a:moveTo>
                    <a:pt x="0" y="0"/>
                  </a:moveTo>
                  <a:lnTo>
                    <a:pt x="1101255" y="0"/>
                  </a:lnTo>
                </a:path>
              </a:pathLst>
            </a:custGeom>
            <a:ln w="749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8912905" y="7271584"/>
            <a:ext cx="3798570" cy="3175"/>
            <a:chOff x="3185999" y="7271583"/>
            <a:chExt cx="3798570" cy="3175"/>
          </a:xfrm>
        </p:grpSpPr>
        <p:sp>
          <p:nvSpPr>
            <p:cNvPr id="47" name="object 47"/>
            <p:cNvSpPr/>
            <p:nvPr/>
          </p:nvSpPr>
          <p:spPr>
            <a:xfrm>
              <a:off x="3185999" y="727317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18000" y="727317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8912905" y="7566313"/>
            <a:ext cx="3798570" cy="3175"/>
            <a:chOff x="3185999" y="7566312"/>
            <a:chExt cx="3798570" cy="3175"/>
          </a:xfrm>
        </p:grpSpPr>
        <p:sp>
          <p:nvSpPr>
            <p:cNvPr id="50" name="object 50"/>
            <p:cNvSpPr/>
            <p:nvPr/>
          </p:nvSpPr>
          <p:spPr>
            <a:xfrm>
              <a:off x="3185999" y="756790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618000" y="756790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8912905" y="7727693"/>
            <a:ext cx="3798570" cy="3175"/>
            <a:chOff x="3185999" y="7727692"/>
            <a:chExt cx="3798570" cy="3175"/>
          </a:xfrm>
        </p:grpSpPr>
        <p:sp>
          <p:nvSpPr>
            <p:cNvPr id="53" name="object 53"/>
            <p:cNvSpPr/>
            <p:nvPr/>
          </p:nvSpPr>
          <p:spPr>
            <a:xfrm>
              <a:off x="3185999" y="772928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618000" y="772928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8912905" y="7889073"/>
            <a:ext cx="3798570" cy="3175"/>
            <a:chOff x="3185999" y="7889072"/>
            <a:chExt cx="3798570" cy="3175"/>
          </a:xfrm>
        </p:grpSpPr>
        <p:sp>
          <p:nvSpPr>
            <p:cNvPr id="56" name="object 56"/>
            <p:cNvSpPr/>
            <p:nvPr/>
          </p:nvSpPr>
          <p:spPr>
            <a:xfrm>
              <a:off x="3185999" y="789066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18000" y="789066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8912905" y="8050453"/>
            <a:ext cx="3798570" cy="3175"/>
            <a:chOff x="3185999" y="8050452"/>
            <a:chExt cx="3798570" cy="3175"/>
          </a:xfrm>
        </p:grpSpPr>
        <p:sp>
          <p:nvSpPr>
            <p:cNvPr id="59" name="object 59"/>
            <p:cNvSpPr/>
            <p:nvPr/>
          </p:nvSpPr>
          <p:spPr>
            <a:xfrm>
              <a:off x="3185999" y="805204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618000" y="805204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8912905" y="8211833"/>
            <a:ext cx="3798570" cy="3175"/>
            <a:chOff x="3185999" y="8211832"/>
            <a:chExt cx="3798570" cy="3175"/>
          </a:xfrm>
        </p:grpSpPr>
        <p:sp>
          <p:nvSpPr>
            <p:cNvPr id="62" name="object 62"/>
            <p:cNvSpPr/>
            <p:nvPr/>
          </p:nvSpPr>
          <p:spPr>
            <a:xfrm>
              <a:off x="3185999" y="821342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618000" y="821342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8912905" y="8373213"/>
            <a:ext cx="3798570" cy="3175"/>
            <a:chOff x="3185999" y="8373212"/>
            <a:chExt cx="3798570" cy="3175"/>
          </a:xfrm>
        </p:grpSpPr>
        <p:sp>
          <p:nvSpPr>
            <p:cNvPr id="65" name="object 65"/>
            <p:cNvSpPr/>
            <p:nvPr/>
          </p:nvSpPr>
          <p:spPr>
            <a:xfrm>
              <a:off x="3185999" y="837480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618000" y="837480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8912905" y="8534593"/>
            <a:ext cx="3798570" cy="3175"/>
            <a:chOff x="3185999" y="8534592"/>
            <a:chExt cx="3798570" cy="3175"/>
          </a:xfrm>
        </p:grpSpPr>
        <p:sp>
          <p:nvSpPr>
            <p:cNvPr id="68" name="object 68"/>
            <p:cNvSpPr/>
            <p:nvPr/>
          </p:nvSpPr>
          <p:spPr>
            <a:xfrm>
              <a:off x="3185999" y="853617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618000" y="853617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8912905" y="8695973"/>
            <a:ext cx="3798570" cy="3175"/>
            <a:chOff x="3185999" y="8695972"/>
            <a:chExt cx="3798570" cy="3175"/>
          </a:xfrm>
        </p:grpSpPr>
        <p:sp>
          <p:nvSpPr>
            <p:cNvPr id="71" name="object 71"/>
            <p:cNvSpPr/>
            <p:nvPr/>
          </p:nvSpPr>
          <p:spPr>
            <a:xfrm>
              <a:off x="3185999" y="869755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618000" y="869755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8912905" y="8857353"/>
            <a:ext cx="3798570" cy="3175"/>
            <a:chOff x="3185999" y="8857352"/>
            <a:chExt cx="3798570" cy="3175"/>
          </a:xfrm>
        </p:grpSpPr>
        <p:sp>
          <p:nvSpPr>
            <p:cNvPr id="74" name="object 74"/>
            <p:cNvSpPr/>
            <p:nvPr/>
          </p:nvSpPr>
          <p:spPr>
            <a:xfrm>
              <a:off x="3185999" y="885893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18000" y="885893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8912905" y="9018733"/>
            <a:ext cx="3798570" cy="3175"/>
            <a:chOff x="3185999" y="9018732"/>
            <a:chExt cx="3798570" cy="3175"/>
          </a:xfrm>
        </p:grpSpPr>
        <p:sp>
          <p:nvSpPr>
            <p:cNvPr id="77" name="object 77"/>
            <p:cNvSpPr/>
            <p:nvPr/>
          </p:nvSpPr>
          <p:spPr>
            <a:xfrm>
              <a:off x="3185999" y="902031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18000" y="902031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/>
          <p:nvPr/>
        </p:nvSpPr>
        <p:spPr>
          <a:xfrm>
            <a:off x="10481786" y="5129800"/>
            <a:ext cx="58419" cy="0"/>
          </a:xfrm>
          <a:custGeom>
            <a:avLst/>
            <a:gdLst/>
            <a:ahLst/>
            <a:cxnLst/>
            <a:rect l="l" t="t" r="r" b="b"/>
            <a:pathLst>
              <a:path w="58420">
                <a:moveTo>
                  <a:pt x="0" y="0"/>
                </a:moveTo>
                <a:lnTo>
                  <a:pt x="5831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0481786" y="5286813"/>
            <a:ext cx="58419" cy="0"/>
          </a:xfrm>
          <a:custGeom>
            <a:avLst/>
            <a:gdLst/>
            <a:ahLst/>
            <a:cxnLst/>
            <a:rect l="l" t="t" r="r" b="b"/>
            <a:pathLst>
              <a:path w="58420">
                <a:moveTo>
                  <a:pt x="0" y="0"/>
                </a:moveTo>
                <a:lnTo>
                  <a:pt x="5831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900205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00206" y="1701078"/>
            <a:ext cx="34334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Factor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0" dirty="0">
                <a:solidFill>
                  <a:srgbClr val="00B6F2"/>
                </a:solidFill>
                <a:latin typeface="Microsoft Sans Serif"/>
                <a:cs typeface="Microsoft Sans Serif"/>
              </a:rPr>
              <a:t>primer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polo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a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claro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(k)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5.102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900205" y="1800483"/>
            <a:ext cx="3717290" cy="1552575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240029" algn="ctr">
              <a:spcBef>
                <a:spcPts val="245"/>
              </a:spcBef>
            </a:pPr>
            <a:r>
              <a:rPr sz="2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páginas</a:t>
            </a:r>
            <a:endParaRPr sz="250" dirty="0">
              <a:latin typeface="Microsoft Sans Serif"/>
              <a:cs typeface="Microsoft Sans Serif"/>
            </a:endParaRPr>
          </a:p>
          <a:p>
            <a:pPr marL="12700" marR="186055">
              <a:lnSpc>
                <a:spcPct val="145800"/>
              </a:lnSpc>
              <a:spcBef>
                <a:spcPts val="25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borrar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1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cualquier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trifásica simétrica,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limpiar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relación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polos,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romper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postes.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32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son: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261620" indent="-108585">
              <a:lnSpc>
                <a:spcPct val="1458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1.3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inclusive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neutros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efectivamente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410209" indent="-108585">
              <a:lnSpc>
                <a:spcPct val="1458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1,5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inclusive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efectiva.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900206" y="3496029"/>
            <a:ext cx="3743325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TRV.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TRV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aparece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900238" y="3582970"/>
            <a:ext cx="3771900" cy="593752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361315">
              <a:spcBef>
                <a:spcPts val="13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 dirty="0">
              <a:latin typeface="Microsoft Sans Serif"/>
              <a:cs typeface="Microsoft Sans Serif"/>
            </a:endParaRPr>
          </a:p>
          <a:p>
            <a:pPr marL="12700">
              <a:spcBef>
                <a:spcPts val="95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interrumpido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forma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onda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configuración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321310">
              <a:lnSpc>
                <a:spcPts val="1050"/>
              </a:lnSpc>
              <a:spcBef>
                <a:spcPts val="8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poder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interrumpir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transitorios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cuyo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permanezca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debajo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TRV.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6698528" y="3834121"/>
            <a:ext cx="2762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U(kV)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6481157" y="3979161"/>
            <a:ext cx="2622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8874839" y="4289573"/>
            <a:ext cx="36569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TRV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(U),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75" spc="-1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-6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8900253" y="4423000"/>
            <a:ext cx="36226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borrar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(k)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amplitud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(k).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8900235" y="4510554"/>
            <a:ext cx="3442335" cy="461664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spcBef>
                <a:spcPts val="459"/>
              </a:spcBef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70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tareas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representación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TRV</a:t>
            </a:r>
            <a:r>
              <a:rPr lang="es-ES"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potencial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(ver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figura).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0072236" y="4520156"/>
            <a:ext cx="12001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1428807" y="4488406"/>
            <a:ext cx="3098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02565" algn="l"/>
              </a:tabLst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af	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550466" y="5027046"/>
            <a:ext cx="876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314438" y="5128079"/>
            <a:ext cx="11747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416047" y="5085331"/>
            <a:ext cx="15303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u="sng" spc="-185" dirty="0">
                <a:solidFill>
                  <a:srgbClr val="3FAC39"/>
                </a:solidFill>
                <a:uFill>
                  <a:solidFill>
                    <a:srgbClr val="3FAC39"/>
                  </a:solidFill>
                </a:uFill>
                <a:latin typeface="Lucida Sans Unicode"/>
                <a:cs typeface="Lucida Sans Unicode"/>
              </a:rPr>
              <a:t>√</a:t>
            </a:r>
            <a:r>
              <a:rPr sz="8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706897" y="5177870"/>
            <a:ext cx="111315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ts val="560"/>
              </a:lnSpc>
              <a:spcBef>
                <a:spcPts val="100"/>
              </a:spcBef>
              <a:tabLst>
                <a:tab pos="372110" algn="l"/>
                <a:tab pos="616585" algn="l"/>
                <a:tab pos="897255" algn="l"/>
              </a:tabLst>
            </a:pPr>
            <a:r>
              <a:rPr sz="4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C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=k	</a:t>
            </a:r>
            <a:r>
              <a:rPr sz="1200" spc="3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xk	</a:t>
            </a:r>
            <a:r>
              <a:rPr sz="1200" spc="-97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X	</a:t>
            </a:r>
            <a:r>
              <a:rPr sz="1200" spc="22" baseline="3472" dirty="0">
                <a:solidFill>
                  <a:srgbClr val="3FAC39"/>
                </a:solidFill>
                <a:latin typeface="Microsoft Sans Serif"/>
                <a:cs typeface="Microsoft Sans Serif"/>
              </a:rPr>
              <a:t>xU</a:t>
            </a:r>
            <a:endParaRPr sz="1200" baseline="3472">
              <a:latin typeface="Microsoft Sans Serif"/>
              <a:cs typeface="Microsoft Sans Serif"/>
            </a:endParaRPr>
          </a:p>
          <a:p>
            <a:pPr marL="270510">
              <a:lnSpc>
                <a:spcPts val="620"/>
              </a:lnSpc>
              <a:tabLst>
                <a:tab pos="532130" algn="l"/>
                <a:tab pos="721360" algn="l"/>
                <a:tab pos="1050925" algn="l"/>
              </a:tabLst>
            </a:pP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páginas	</a:t>
            </a:r>
            <a:r>
              <a:rPr sz="4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af	</a:t>
            </a:r>
            <a:r>
              <a:rPr sz="1275" spc="-172" baseline="-26143" dirty="0">
                <a:solidFill>
                  <a:srgbClr val="3FAC39"/>
                </a:solidFill>
                <a:latin typeface="Lucida Sans Unicode"/>
                <a:cs typeface="Lucida Sans Unicode"/>
              </a:rPr>
              <a:t>√3	</a:t>
            </a:r>
            <a:r>
              <a:rPr sz="4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7633308" y="5151061"/>
            <a:ext cx="2044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t(-</a:t>
            </a: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8900206" y="5177870"/>
            <a:ext cx="7575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Valor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pico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60" dirty="0">
                <a:solidFill>
                  <a:srgbClr val="3FAC39"/>
                </a:solidFill>
                <a:latin typeface="Microsoft Sans Serif"/>
                <a:cs typeface="Microsoft Sans Serif"/>
              </a:rPr>
              <a:t>TRV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539103" y="5236119"/>
            <a:ext cx="7677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30835" algn="l"/>
                <a:tab pos="608965" algn="l"/>
              </a:tabLst>
            </a:pPr>
            <a:r>
              <a:rPr lang="es-ES" sz="9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9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u="sng" spc="4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Microsoft Sans Serif"/>
                <a:cs typeface="Microsoft Sans Serif"/>
              </a:rPr>
              <a:t>t3	</a:t>
            </a:r>
            <a:r>
              <a:rPr lang="es-ES" sz="9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u="sng" spc="1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8874806" y="5518983"/>
            <a:ext cx="3841115" cy="15029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6050" indent="-108585">
              <a:spcBef>
                <a:spcPts val="100"/>
              </a:spcBef>
              <a:buClr>
                <a:srgbClr val="3FAC39"/>
              </a:buClr>
              <a:buSzPct val="114285"/>
              <a:buChar char="•"/>
              <a:tabLst>
                <a:tab pos="146685" algn="l"/>
              </a:tabLst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(sistemas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cable).</a:t>
            </a:r>
            <a:endParaRPr sz="700" dirty="0">
              <a:latin typeface="Microsoft Sans Serif"/>
              <a:cs typeface="Microsoft Sans Serif"/>
            </a:endParaRPr>
          </a:p>
          <a:p>
            <a:pPr marL="38100" marR="30480" indent="-635">
              <a:lnSpc>
                <a:spcPts val="1050"/>
              </a:lnSpc>
              <a:spcBef>
                <a:spcPts val="7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0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75" spc="-15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af</a:t>
            </a:r>
            <a:r>
              <a:rPr sz="500" spc="-10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50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1,4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T100,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1,5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T60,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1,6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T30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1,7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T10,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1,25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desfasado.</a:t>
            </a:r>
            <a:endParaRPr sz="50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40"/>
              </a:spcBef>
              <a:buClr>
                <a:srgbClr val="3FAC39"/>
              </a:buClr>
              <a:buSzPct val="114285"/>
              <a:buChar char="•"/>
              <a:tabLst>
                <a:tab pos="146685" algn="l"/>
              </a:tabLst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S2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(sistemas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línea).</a:t>
            </a:r>
            <a:endParaRPr sz="700" dirty="0">
              <a:latin typeface="Microsoft Sans Serif"/>
              <a:cs typeface="Microsoft Sans Serif"/>
            </a:endParaRPr>
          </a:p>
          <a:p>
            <a:pPr marL="38100" marR="164465" indent="-635" algn="just">
              <a:lnSpc>
                <a:spcPts val="1050"/>
              </a:lnSpc>
              <a:spcBef>
                <a:spcPts val="70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0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75" spc="-15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af</a:t>
            </a:r>
            <a:r>
              <a:rPr sz="500" spc="-10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5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 1,54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T100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1,65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el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T60,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1,74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T30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1,8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T10,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1,25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fuera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fase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0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240"/>
              </a:spcBef>
              <a:buClr>
                <a:srgbClr val="3FAC39"/>
              </a:buClr>
              <a:buSzPct val="133333"/>
              <a:buChar char="•"/>
              <a:tabLst>
                <a:tab pos="146685" algn="l"/>
              </a:tabLst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t3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tablas.</a:t>
            </a:r>
            <a:endParaRPr sz="60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46685" algn="l"/>
              </a:tabLst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menciona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tablas.</a:t>
            </a:r>
            <a:endParaRPr sz="60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80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u'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6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/3.</a:t>
            </a:r>
            <a:endParaRPr sz="7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u',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yt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75" spc="-3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egún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t3/3.</a:t>
            </a:r>
            <a:r>
              <a:rPr sz="7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3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endParaRPr sz="675" baseline="-30864" dirty="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6531808" y="5820905"/>
            <a:ext cx="2762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U(kV)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314438" y="5965944"/>
            <a:ext cx="2622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6383748" y="6642161"/>
            <a:ext cx="1314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383747" y="7013828"/>
            <a:ext cx="876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502620" y="7146340"/>
            <a:ext cx="18478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9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6951863" y="7125099"/>
            <a:ext cx="13208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t3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7466589" y="7137845"/>
            <a:ext cx="2044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t(-</a:t>
            </a: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8900157" y="7112833"/>
            <a:ext cx="12700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TRV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8900205" y="7283400"/>
            <a:ext cx="28956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S1,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9332208" y="7260590"/>
            <a:ext cx="327152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(la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menos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m,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S2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&lt;100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m)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8900205" y="7571691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8874849" y="7766688"/>
            <a:ext cx="2235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97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1200" spc="-97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xxx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874804" y="7894501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8900203" y="8055881"/>
            <a:ext cx="850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t'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8874772" y="8217262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11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80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8900203" y="8378641"/>
            <a:ext cx="1206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8874804" y="8539982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75" spc="1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endParaRPr sz="675" baseline="-30864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8874803" y="8701440"/>
            <a:ext cx="2717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u/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t3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900221" y="8862780"/>
            <a:ext cx="1250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9332207" y="7597182"/>
            <a:ext cx="27171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Factor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borrar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(k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(1,5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1,3)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9332207" y="7764910"/>
            <a:ext cx="13201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(T10,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T30,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T60,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T100)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9332206" y="7919940"/>
            <a:ext cx="8369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9306806" y="8062269"/>
            <a:ext cx="3441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75" spc="-1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+t3/3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9332207" y="8223649"/>
            <a:ext cx="6546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TRV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9332207" y="8423090"/>
            <a:ext cx="22732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9332207" y="8578159"/>
            <a:ext cx="2673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Demora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9332223" y="8733190"/>
            <a:ext cx="85344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Tasa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TRV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306823" y="8862820"/>
            <a:ext cx="2717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800" spc="-30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6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75" spc="-9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/</a:t>
            </a: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8951005" y="7681508"/>
            <a:ext cx="12001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0767679" y="7681508"/>
            <a:ext cx="12001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190180" y="5847334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DM107931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190180" y="386054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DM107930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4506" y="4203573"/>
          <a:ext cx="3792853" cy="512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749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9591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17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9781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448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4447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12890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1623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4480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</a:tblGrid>
              <a:tr h="182368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5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11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635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1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Ud</a:t>
                      </a:r>
                      <a:r>
                        <a:rPr sz="675" b="1" spc="-254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0858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937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34505" y="3029547"/>
          <a:ext cx="3794125" cy="4385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8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197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9305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445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4,32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7,5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8,95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1,34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0,84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4,32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7,05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8,95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1,34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0,79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5.3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1,64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1,37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5,3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1,64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1,29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6.51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13,5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2,02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1,86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6,51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23,5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13,5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2,02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1,75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8934505" y="3613456"/>
            <a:ext cx="3794760" cy="3175"/>
            <a:chOff x="3207599" y="3613455"/>
            <a:chExt cx="3794760" cy="3175"/>
          </a:xfrm>
        </p:grpSpPr>
        <p:sp>
          <p:nvSpPr>
            <p:cNvPr id="5" name="object 5"/>
            <p:cNvSpPr/>
            <p:nvPr/>
          </p:nvSpPr>
          <p:spPr>
            <a:xfrm>
              <a:off x="3207599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52545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897490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42436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587382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32326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277272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622217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967163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312109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657054" y="361504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34505" y="3760435"/>
            <a:ext cx="3794760" cy="3175"/>
            <a:chOff x="3207599" y="3760434"/>
            <a:chExt cx="3794760" cy="3175"/>
          </a:xfrm>
        </p:grpSpPr>
        <p:sp>
          <p:nvSpPr>
            <p:cNvPr id="17" name="object 17"/>
            <p:cNvSpPr/>
            <p:nvPr/>
          </p:nvSpPr>
          <p:spPr>
            <a:xfrm>
              <a:off x="3207599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552545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897490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42436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587382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932326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277272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622217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67163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312109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657054" y="376202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8934505" y="3907416"/>
            <a:ext cx="3794760" cy="3175"/>
            <a:chOff x="3207599" y="3907415"/>
            <a:chExt cx="3794760" cy="3175"/>
          </a:xfrm>
        </p:grpSpPr>
        <p:sp>
          <p:nvSpPr>
            <p:cNvPr id="29" name="object 29"/>
            <p:cNvSpPr/>
            <p:nvPr/>
          </p:nvSpPr>
          <p:spPr>
            <a:xfrm>
              <a:off x="3207599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52545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897490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242436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587382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932326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277272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622217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967163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312109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657054" y="390900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8934505" y="4054394"/>
            <a:ext cx="3794760" cy="3175"/>
            <a:chOff x="3207599" y="4054393"/>
            <a:chExt cx="3794760" cy="3175"/>
          </a:xfrm>
        </p:grpSpPr>
        <p:sp>
          <p:nvSpPr>
            <p:cNvPr id="41" name="object 41"/>
            <p:cNvSpPr/>
            <p:nvPr/>
          </p:nvSpPr>
          <p:spPr>
            <a:xfrm>
              <a:off x="3207599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552545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897490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242436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587382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932326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277272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622217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967163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312109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657054" y="405598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8934505" y="4861295"/>
            <a:ext cx="3794760" cy="3175"/>
            <a:chOff x="3207599" y="4861294"/>
            <a:chExt cx="3794760" cy="3175"/>
          </a:xfrm>
        </p:grpSpPr>
        <p:sp>
          <p:nvSpPr>
            <p:cNvPr id="53" name="object 53"/>
            <p:cNvSpPr/>
            <p:nvPr/>
          </p:nvSpPr>
          <p:spPr>
            <a:xfrm>
              <a:off x="3207599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552545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897490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242436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587382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932326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277272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622217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967163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312109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657054" y="486288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8934505" y="5008275"/>
            <a:ext cx="3794760" cy="3175"/>
            <a:chOff x="3207599" y="5008274"/>
            <a:chExt cx="3794760" cy="3175"/>
          </a:xfrm>
        </p:grpSpPr>
        <p:sp>
          <p:nvSpPr>
            <p:cNvPr id="65" name="object 65"/>
            <p:cNvSpPr/>
            <p:nvPr/>
          </p:nvSpPr>
          <p:spPr>
            <a:xfrm>
              <a:off x="3207599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552545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897490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242436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587382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932326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277272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622217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967163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312109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657054" y="5009862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8934505" y="5155254"/>
            <a:ext cx="3794760" cy="3175"/>
            <a:chOff x="3207599" y="5155253"/>
            <a:chExt cx="3794760" cy="3175"/>
          </a:xfrm>
        </p:grpSpPr>
        <p:sp>
          <p:nvSpPr>
            <p:cNvPr id="77" name="object 77"/>
            <p:cNvSpPr/>
            <p:nvPr/>
          </p:nvSpPr>
          <p:spPr>
            <a:xfrm>
              <a:off x="3207599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552545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97490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242436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587382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932326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277272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622217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967163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312109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657054" y="5156841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8" name="object 88"/>
          <p:cNvGraphicFramePr>
            <a:graphicFrameLocks noGrp="1"/>
          </p:cNvGraphicFramePr>
          <p:nvPr/>
        </p:nvGraphicFramePr>
        <p:xfrm>
          <a:off x="8934505" y="5303822"/>
          <a:ext cx="3793490" cy="58791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41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28092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401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18,3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44,1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37,9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5,68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1,16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41,6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41,2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86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80035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12,8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0,48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22,8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66,1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47,1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7,06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1,40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51,7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61,7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80035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16,1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24,3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74,4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50,3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7,54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1,48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55,2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69,4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80035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17,1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95,5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58,1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8,71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1,65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63,8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89,2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80035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19,8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89" name="object 89"/>
          <p:cNvGraphicFramePr>
            <a:graphicFrameLocks noGrp="1"/>
          </p:cNvGraphicFramePr>
          <p:nvPr/>
        </p:nvGraphicFramePr>
        <p:xfrm>
          <a:off x="8934595" y="6154293"/>
          <a:ext cx="3790314" cy="5123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13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952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179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9781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448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7338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1496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4417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6101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182365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79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5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11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3556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11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0858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937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90" name="object 90"/>
          <p:cNvGraphicFramePr>
            <a:graphicFrameLocks noGrp="1"/>
          </p:cNvGraphicFramePr>
          <p:nvPr/>
        </p:nvGraphicFramePr>
        <p:xfrm>
          <a:off x="8934595" y="7842122"/>
          <a:ext cx="3792853" cy="5132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749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9591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17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9781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448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7338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1623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4480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183314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94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5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11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3556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11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0858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937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pSp>
        <p:nvGrpSpPr>
          <p:cNvPr id="91" name="object 91"/>
          <p:cNvGrpSpPr/>
          <p:nvPr/>
        </p:nvGrpSpPr>
        <p:grpSpPr>
          <a:xfrm>
            <a:off x="8934594" y="6812011"/>
            <a:ext cx="3794760" cy="3175"/>
            <a:chOff x="3207688" y="6812010"/>
            <a:chExt cx="3794760" cy="3175"/>
          </a:xfrm>
        </p:grpSpPr>
        <p:sp>
          <p:nvSpPr>
            <p:cNvPr id="92" name="object 92"/>
            <p:cNvSpPr/>
            <p:nvPr/>
          </p:nvSpPr>
          <p:spPr>
            <a:xfrm>
              <a:off x="3207688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552634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897580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242525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587471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932415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277361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622307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67252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312198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657143" y="68135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8934594" y="6958991"/>
            <a:ext cx="3794760" cy="3175"/>
            <a:chOff x="3207688" y="6958990"/>
            <a:chExt cx="3794760" cy="3175"/>
          </a:xfrm>
        </p:grpSpPr>
        <p:sp>
          <p:nvSpPr>
            <p:cNvPr id="104" name="object 104"/>
            <p:cNvSpPr/>
            <p:nvPr/>
          </p:nvSpPr>
          <p:spPr>
            <a:xfrm>
              <a:off x="3207688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552634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897580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242525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587471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932415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277361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622307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967252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312198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657143" y="696057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8934594" y="7105971"/>
            <a:ext cx="3794760" cy="3175"/>
            <a:chOff x="3207688" y="7105970"/>
            <a:chExt cx="3794760" cy="3175"/>
          </a:xfrm>
        </p:grpSpPr>
        <p:sp>
          <p:nvSpPr>
            <p:cNvPr id="116" name="object 116"/>
            <p:cNvSpPr/>
            <p:nvPr/>
          </p:nvSpPr>
          <p:spPr>
            <a:xfrm>
              <a:off x="3207688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552634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897580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42525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587471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932415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277361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622307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967252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312198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657143" y="710755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8934594" y="7252952"/>
            <a:ext cx="3794760" cy="3175"/>
            <a:chOff x="3207688" y="7252951"/>
            <a:chExt cx="3794760" cy="3175"/>
          </a:xfrm>
        </p:grpSpPr>
        <p:sp>
          <p:nvSpPr>
            <p:cNvPr id="128" name="object 128"/>
            <p:cNvSpPr/>
            <p:nvPr/>
          </p:nvSpPr>
          <p:spPr>
            <a:xfrm>
              <a:off x="3207688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552634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897580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242525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587471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932415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277361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622307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967252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312198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657143" y="725453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8934594" y="7399931"/>
            <a:ext cx="3794760" cy="3175"/>
            <a:chOff x="3207688" y="7399930"/>
            <a:chExt cx="3794760" cy="3175"/>
          </a:xfrm>
        </p:grpSpPr>
        <p:sp>
          <p:nvSpPr>
            <p:cNvPr id="140" name="object 140"/>
            <p:cNvSpPr/>
            <p:nvPr/>
          </p:nvSpPr>
          <p:spPr>
            <a:xfrm>
              <a:off x="3207688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552634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897580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242525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587471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932415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277361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622307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967252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312198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657143" y="740151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1" name="object 151"/>
          <p:cNvGrpSpPr/>
          <p:nvPr/>
        </p:nvGrpSpPr>
        <p:grpSpPr>
          <a:xfrm>
            <a:off x="8934594" y="7546911"/>
            <a:ext cx="3794760" cy="3175"/>
            <a:chOff x="3207688" y="7546910"/>
            <a:chExt cx="3794760" cy="3175"/>
          </a:xfrm>
        </p:grpSpPr>
        <p:sp>
          <p:nvSpPr>
            <p:cNvPr id="152" name="object 152"/>
            <p:cNvSpPr/>
            <p:nvPr/>
          </p:nvSpPr>
          <p:spPr>
            <a:xfrm>
              <a:off x="3207688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552634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897580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242525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587471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932415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277361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622307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967252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312198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657143" y="7548498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3" name="object 163"/>
          <p:cNvGrpSpPr/>
          <p:nvPr/>
        </p:nvGrpSpPr>
        <p:grpSpPr>
          <a:xfrm>
            <a:off x="8934594" y="7693891"/>
            <a:ext cx="3794760" cy="3175"/>
            <a:chOff x="3207688" y="7693890"/>
            <a:chExt cx="3794760" cy="3175"/>
          </a:xfrm>
        </p:grpSpPr>
        <p:sp>
          <p:nvSpPr>
            <p:cNvPr id="164" name="object 164"/>
            <p:cNvSpPr/>
            <p:nvPr/>
          </p:nvSpPr>
          <p:spPr>
            <a:xfrm>
              <a:off x="3207688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552634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97580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242525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587471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932415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277361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622307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967252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312198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657143" y="7695477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75" name="object 175"/>
          <p:cNvGraphicFramePr>
            <a:graphicFrameLocks noGrp="1"/>
          </p:cNvGraphicFramePr>
          <p:nvPr/>
        </p:nvGraphicFramePr>
        <p:xfrm>
          <a:off x="8934594" y="8357821"/>
          <a:ext cx="3793488" cy="102643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98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6039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00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673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79641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4455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4,76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8,05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7,58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16,7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2,5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3500" algn="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0,46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18,3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7,07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37,9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5,68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0,19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8,25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9,66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13,1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350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0,66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22,2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12,3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45,4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6,81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0,27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12,5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23,9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25,9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3,88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0,92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28,4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22,3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57,9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8,82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0,38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15,5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12,7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24,7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26,3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3,94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0,94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28,9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23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59,7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8,96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9083">
                <a:tc gridSpan="5">
                  <a:txBody>
                    <a:bodyPr/>
                    <a:lstStyle/>
                    <a:p>
                      <a:pPr>
                        <a:lnSpc>
                          <a:spcPts val="869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25,8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16,5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41,1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34,1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5,11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1,21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37,4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38,3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77,5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11,6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548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16,9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43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34,9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5,24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1,23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38,4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79,4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11,9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0,51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20,3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60,5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42,1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6,31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1,44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46,2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56,5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95,6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14,3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0,59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pSp>
        <p:nvGrpSpPr>
          <p:cNvPr id="176" name="object 176"/>
          <p:cNvGrpSpPr/>
          <p:nvPr/>
        </p:nvGrpSpPr>
        <p:grpSpPr>
          <a:xfrm>
            <a:off x="8934594" y="9529650"/>
            <a:ext cx="3794760" cy="3175"/>
            <a:chOff x="3207688" y="9529649"/>
            <a:chExt cx="3794760" cy="3175"/>
          </a:xfrm>
        </p:grpSpPr>
        <p:sp>
          <p:nvSpPr>
            <p:cNvPr id="177" name="object 177"/>
            <p:cNvSpPr/>
            <p:nvPr/>
          </p:nvSpPr>
          <p:spPr>
            <a:xfrm>
              <a:off x="3207688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552634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897580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242525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587471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932415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277361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622307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967252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39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312198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657143" y="9531236"/>
              <a:ext cx="345440" cy="0"/>
            </a:xfrm>
            <a:custGeom>
              <a:avLst/>
              <a:gdLst/>
              <a:ahLst/>
              <a:cxnLst/>
              <a:rect l="l" t="t" r="r" b="b"/>
              <a:pathLst>
                <a:path w="345440">
                  <a:moveTo>
                    <a:pt x="0" y="0"/>
                  </a:moveTo>
                  <a:lnTo>
                    <a:pt x="34494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" name="object 188"/>
          <p:cNvSpPr/>
          <p:nvPr/>
        </p:nvSpPr>
        <p:spPr>
          <a:xfrm>
            <a:off x="6302901" y="6155995"/>
            <a:ext cx="2484120" cy="562610"/>
          </a:xfrm>
          <a:custGeom>
            <a:avLst/>
            <a:gdLst/>
            <a:ahLst/>
            <a:cxnLst/>
            <a:rect l="l" t="t" r="r" b="b"/>
            <a:pathLst>
              <a:path w="2484120" h="562609">
                <a:moveTo>
                  <a:pt x="2484005" y="0"/>
                </a:moveTo>
                <a:lnTo>
                  <a:pt x="0" y="0"/>
                </a:lnTo>
                <a:lnTo>
                  <a:pt x="0" y="562508"/>
                </a:lnTo>
                <a:lnTo>
                  <a:pt x="2484005" y="562508"/>
                </a:lnTo>
                <a:lnTo>
                  <a:pt x="2484005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8918206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8918207" y="1673459"/>
            <a:ext cx="3643629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 tablas describen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 de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TRV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S1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(red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cable)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1,5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(sistemas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efectiva).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TRV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(S2)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8918253" y="1974399"/>
            <a:ext cx="36290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1,3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(sistemas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efectivamente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encontrar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8969006" y="1931761"/>
            <a:ext cx="12001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10209409" y="2065111"/>
            <a:ext cx="12001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8918221" y="2107732"/>
            <a:ext cx="2270760" cy="3879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62271-100.</a:t>
            </a:r>
            <a:endParaRPr sz="6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/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1,5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11098101" y="2458811"/>
            <a:ext cx="12001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graphicFrame>
        <p:nvGraphicFramePr>
          <p:cNvPr id="197" name="object 197"/>
          <p:cNvGraphicFramePr>
            <a:graphicFrameLocks noGrp="1"/>
          </p:cNvGraphicFramePr>
          <p:nvPr/>
        </p:nvGraphicFramePr>
        <p:xfrm>
          <a:off x="8934506" y="2514473"/>
          <a:ext cx="3792218" cy="51264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13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952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179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9781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448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4447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12890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1559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4480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</a:tblGrid>
              <a:tr h="182689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67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5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8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75" b="1" spc="-112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7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t'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R="635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1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Ud</a:t>
                      </a:r>
                      <a:r>
                        <a:rPr sz="675" b="1" spc="-254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675" b="1" spc="-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675" baseline="-30864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u/</a:t>
                      </a:r>
                      <a:r>
                        <a:rPr sz="675" b="1" spc="-30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0858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3937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7945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µs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kV/μs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198" name="object 198"/>
          <p:cNvSpPr txBox="1"/>
          <p:nvPr/>
        </p:nvSpPr>
        <p:spPr>
          <a:xfrm>
            <a:off x="8921007" y="3438536"/>
            <a:ext cx="2745740" cy="76200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>
              <a:spcBef>
                <a:spcPts val="355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17,5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7,78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36,4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16,1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2,41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2,26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7,78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34,3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16,1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2,41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2,13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6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9,15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18,9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2,84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9,15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47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18,9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2,84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2,48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04"/>
              </a:spcBef>
              <a:tabLst>
                <a:tab pos="357505" algn="l"/>
                <a:tab pos="1047115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36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11.4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75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23,6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3,53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3,18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11,4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70,5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23,6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3,53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3,00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00"/>
              </a:spcBef>
              <a:tabLst>
                <a:tab pos="357505" algn="l"/>
              </a:tabLst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40,5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12,1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84,3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3,77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3,36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79,4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3,77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3,16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95"/>
              </a:spcBef>
              <a:tabLst>
                <a:tab pos="357505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52	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4,35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3,73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102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4,35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3,51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8921733" y="4712636"/>
            <a:ext cx="14147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57505" algn="l"/>
              </a:tabLst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3.6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8,65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6,61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17,9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2,68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0,37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10991326" y="4718985"/>
            <a:ext cx="8013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19,1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6,17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40,7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10991224" y="4866001"/>
            <a:ext cx="10693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24,1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12,3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49,8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7,48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0,25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2371054" y="4712636"/>
            <a:ext cx="22732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0,15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8921632" y="4859652"/>
            <a:ext cx="15455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57505" algn="l"/>
                <a:tab pos="702310" algn="l"/>
              </a:tabLst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7.2	10.6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13,2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21,9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3,29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0,60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8921429" y="4973125"/>
            <a:ext cx="3107690" cy="310983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>
              <a:spcBef>
                <a:spcPts val="365"/>
              </a:spcBef>
              <a:tabLst>
                <a:tab pos="357505" algn="l"/>
                <a:tab pos="702310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12	13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22,1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26,9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4,04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0,82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29,6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20,6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61,2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9,18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0,34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45"/>
              </a:spcBef>
              <a:tabLst>
                <a:tab pos="2082164" algn="l"/>
                <a:tab pos="2771775" algn="l"/>
              </a:tabLst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15,6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32,1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32,2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4,83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1,00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35,4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73,2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12370750" y="5153682"/>
            <a:ext cx="22732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0,41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8917366" y="5995182"/>
            <a:ext cx="31197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S1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I,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II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(Norteamérica),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1,3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11908845" y="6098306"/>
            <a:ext cx="12001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páginas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7057306" y="6449076"/>
            <a:ext cx="1327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5" dirty="0">
                <a:solidFill>
                  <a:srgbClr val="3FAC39"/>
                </a:solidFill>
                <a:latin typeface="Lucida Sans Unicode"/>
                <a:cs typeface="Lucida Sans Unicode"/>
              </a:rPr>
              <a:t>√3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6418714" y="6442200"/>
            <a:ext cx="4508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-40" dirty="0">
                <a:solidFill>
                  <a:srgbClr val="3FAC39"/>
                </a:solidFill>
                <a:latin typeface="Microsoft Sans Serif"/>
                <a:cs typeface="Microsoft Sans Serif"/>
              </a:rPr>
              <a:t>C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6328506" y="6362063"/>
            <a:ext cx="15011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Ud.</a:t>
            </a:r>
            <a:r>
              <a:rPr sz="700" spc="-1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1,4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1,5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lang="es-ES"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 </a:t>
            </a:r>
            <a:r>
              <a:rPr sz="1200" u="sng" spc="-157" baseline="38194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Lucida Sans Unicode"/>
                <a:cs typeface="Lucida Sans Unicode"/>
              </a:rPr>
              <a:t>√2</a:t>
            </a:r>
            <a:r>
              <a:rPr sz="1200" spc="-7" baseline="38194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1050" spc="15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xU</a:t>
            </a:r>
            <a:r>
              <a:rPr sz="1050" spc="-7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1,715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7885772" y="6442200"/>
            <a:ext cx="342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8921564" y="6636987"/>
            <a:ext cx="2352675" cy="622606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>
              <a:spcBef>
                <a:spcPts val="355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4,76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4,65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9,91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9,61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1,44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1,03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4,03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8,08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8,33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0,97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6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8,25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5,57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17,2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11,5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1,73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1,49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4,83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9,99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1,40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54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7,22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31,2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14,9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2,24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2,09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12,9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1,94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1,97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6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15,5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7,33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32,3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2,27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2,13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6,35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26,3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1,97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8921157" y="7233045"/>
            <a:ext cx="2665730" cy="60579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spcBef>
                <a:spcPts val="295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25,8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53,7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19,7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2,95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2,73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8,24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43,8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17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04"/>
              </a:spcBef>
              <a:tabLst>
                <a:tab pos="357505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27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9,74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56,2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3,02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2,79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8,44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45,9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17,5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2,63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00"/>
              </a:spcBef>
              <a:tabLst>
                <a:tab pos="357505" algn="l"/>
              </a:tabLst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38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11,7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79,1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24,3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3,64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3,26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10,2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64,5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21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3,15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3,07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45"/>
              </a:spcBef>
              <a:tabLst>
                <a:tab pos="1047115" algn="l"/>
              </a:tabLst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48,3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13,4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101	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27,8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4,17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3,62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11,6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82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24,1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3,61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3,41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2025851" y="7257762"/>
            <a:ext cx="4286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2,56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2,57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8921173" y="9387588"/>
            <a:ext cx="18992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48,3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23,3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76,9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48,2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7,23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1,60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52,9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71,8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109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2025562" y="9387588"/>
            <a:ext cx="4286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16,4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0,66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119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929603" y="8744480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859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931587" y="8434185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859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382587" y="8823449"/>
            <a:ext cx="1511935" cy="0"/>
          </a:xfrm>
          <a:custGeom>
            <a:avLst/>
            <a:gdLst/>
            <a:ahLst/>
            <a:cxnLst/>
            <a:rect l="l" t="t" r="r" b="b"/>
            <a:pathLst>
              <a:path w="1511935">
                <a:moveTo>
                  <a:pt x="0" y="0"/>
                </a:moveTo>
                <a:lnTo>
                  <a:pt x="1511884" y="0"/>
                </a:lnTo>
              </a:path>
            </a:pathLst>
          </a:custGeom>
          <a:ln w="581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7079219" y="8435957"/>
            <a:ext cx="24765" cy="32384"/>
          </a:xfrm>
          <a:custGeom>
            <a:avLst/>
            <a:gdLst/>
            <a:ahLst/>
            <a:cxnLst/>
            <a:rect l="l" t="t" r="r" b="b"/>
            <a:pathLst>
              <a:path w="24765" h="32384">
                <a:moveTo>
                  <a:pt x="12166" y="0"/>
                </a:moveTo>
                <a:lnTo>
                  <a:pt x="0" y="31953"/>
                </a:lnTo>
                <a:lnTo>
                  <a:pt x="24320" y="31953"/>
                </a:lnTo>
                <a:lnTo>
                  <a:pt x="1216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079218" y="8711634"/>
            <a:ext cx="24765" cy="32384"/>
          </a:xfrm>
          <a:custGeom>
            <a:avLst/>
            <a:gdLst/>
            <a:ahLst/>
            <a:cxnLst/>
            <a:rect l="l" t="t" r="r" b="b"/>
            <a:pathLst>
              <a:path w="24765" h="32384">
                <a:moveTo>
                  <a:pt x="24320" y="0"/>
                </a:moveTo>
                <a:lnTo>
                  <a:pt x="0" y="0"/>
                </a:lnTo>
                <a:lnTo>
                  <a:pt x="12166" y="31953"/>
                </a:lnTo>
                <a:lnTo>
                  <a:pt x="2432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916225" y="8711634"/>
            <a:ext cx="24765" cy="32384"/>
          </a:xfrm>
          <a:custGeom>
            <a:avLst/>
            <a:gdLst/>
            <a:ahLst/>
            <a:cxnLst/>
            <a:rect l="l" t="t" r="r" b="b"/>
            <a:pathLst>
              <a:path w="24765" h="32384">
                <a:moveTo>
                  <a:pt x="24320" y="0"/>
                </a:moveTo>
                <a:lnTo>
                  <a:pt x="0" y="0"/>
                </a:lnTo>
                <a:lnTo>
                  <a:pt x="12166" y="31953"/>
                </a:lnTo>
                <a:lnTo>
                  <a:pt x="2432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524385" y="8788513"/>
            <a:ext cx="24765" cy="32384"/>
          </a:xfrm>
          <a:custGeom>
            <a:avLst/>
            <a:gdLst/>
            <a:ahLst/>
            <a:cxnLst/>
            <a:rect l="l" t="t" r="r" b="b"/>
            <a:pathLst>
              <a:path w="24765" h="32384">
                <a:moveTo>
                  <a:pt x="24320" y="0"/>
                </a:moveTo>
                <a:lnTo>
                  <a:pt x="0" y="0"/>
                </a:lnTo>
                <a:lnTo>
                  <a:pt x="12166" y="31953"/>
                </a:lnTo>
                <a:lnTo>
                  <a:pt x="2432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524387" y="8348353"/>
            <a:ext cx="24765" cy="32384"/>
          </a:xfrm>
          <a:custGeom>
            <a:avLst/>
            <a:gdLst/>
            <a:ahLst/>
            <a:cxnLst/>
            <a:rect l="l" t="t" r="r" b="b"/>
            <a:pathLst>
              <a:path w="24765" h="32384">
                <a:moveTo>
                  <a:pt x="12153" y="0"/>
                </a:moveTo>
                <a:lnTo>
                  <a:pt x="0" y="31953"/>
                </a:lnTo>
                <a:lnTo>
                  <a:pt x="24320" y="31953"/>
                </a:lnTo>
                <a:lnTo>
                  <a:pt x="1215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916228" y="8826056"/>
            <a:ext cx="24765" cy="32384"/>
          </a:xfrm>
          <a:custGeom>
            <a:avLst/>
            <a:gdLst/>
            <a:ahLst/>
            <a:cxnLst/>
            <a:rect l="l" t="t" r="r" b="b"/>
            <a:pathLst>
              <a:path w="24765" h="32384">
                <a:moveTo>
                  <a:pt x="12153" y="0"/>
                </a:moveTo>
                <a:lnTo>
                  <a:pt x="0" y="31965"/>
                </a:lnTo>
                <a:lnTo>
                  <a:pt x="24320" y="31965"/>
                </a:lnTo>
                <a:lnTo>
                  <a:pt x="1215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888138" y="8804247"/>
            <a:ext cx="51435" cy="39370"/>
          </a:xfrm>
          <a:custGeom>
            <a:avLst/>
            <a:gdLst/>
            <a:ahLst/>
            <a:cxnLst/>
            <a:rect l="l" t="t" r="r" b="b"/>
            <a:pathLst>
              <a:path w="51435" h="39370">
                <a:moveTo>
                  <a:pt x="0" y="0"/>
                </a:moveTo>
                <a:lnTo>
                  <a:pt x="0" y="38874"/>
                </a:lnTo>
                <a:lnTo>
                  <a:pt x="51079" y="19431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6340850" y="8543556"/>
            <a:ext cx="1410970" cy="527685"/>
            <a:chOff x="613944" y="8543555"/>
            <a:chExt cx="1410970" cy="527685"/>
          </a:xfrm>
        </p:grpSpPr>
        <p:sp>
          <p:nvSpPr>
            <p:cNvPr id="13" name="object 13"/>
            <p:cNvSpPr/>
            <p:nvPr/>
          </p:nvSpPr>
          <p:spPr>
            <a:xfrm>
              <a:off x="616275" y="8820675"/>
              <a:ext cx="1405890" cy="247650"/>
            </a:xfrm>
            <a:custGeom>
              <a:avLst/>
              <a:gdLst/>
              <a:ahLst/>
              <a:cxnLst/>
              <a:rect l="l" t="t" r="r" b="b"/>
              <a:pathLst>
                <a:path w="1405889" h="247650">
                  <a:moveTo>
                    <a:pt x="0" y="0"/>
                  </a:moveTo>
                  <a:lnTo>
                    <a:pt x="116843" y="80007"/>
                  </a:lnTo>
                  <a:lnTo>
                    <a:pt x="218043" y="127090"/>
                  </a:lnTo>
                  <a:lnTo>
                    <a:pt x="359623" y="159621"/>
                  </a:lnTo>
                  <a:lnTo>
                    <a:pt x="597611" y="195973"/>
                  </a:lnTo>
                  <a:lnTo>
                    <a:pt x="635413" y="201608"/>
                  </a:lnTo>
                  <a:lnTo>
                    <a:pt x="674319" y="207196"/>
                  </a:lnTo>
                  <a:lnTo>
                    <a:pt x="714456" y="212674"/>
                  </a:lnTo>
                  <a:lnTo>
                    <a:pt x="755949" y="217980"/>
                  </a:lnTo>
                  <a:lnTo>
                    <a:pt x="798926" y="223050"/>
                  </a:lnTo>
                  <a:lnTo>
                    <a:pt x="843512" y="227821"/>
                  </a:lnTo>
                  <a:lnTo>
                    <a:pt x="889835" y="232230"/>
                  </a:lnTo>
                  <a:lnTo>
                    <a:pt x="938022" y="236213"/>
                  </a:lnTo>
                  <a:lnTo>
                    <a:pt x="988197" y="239708"/>
                  </a:lnTo>
                  <a:lnTo>
                    <a:pt x="1040489" y="242650"/>
                  </a:lnTo>
                  <a:lnTo>
                    <a:pt x="1095023" y="244977"/>
                  </a:lnTo>
                  <a:lnTo>
                    <a:pt x="1151926" y="246626"/>
                  </a:lnTo>
                  <a:lnTo>
                    <a:pt x="1211326" y="247533"/>
                  </a:lnTo>
                  <a:lnTo>
                    <a:pt x="1273347" y="247636"/>
                  </a:lnTo>
                  <a:lnTo>
                    <a:pt x="1338117" y="246870"/>
                  </a:lnTo>
                  <a:lnTo>
                    <a:pt x="1405763" y="245173"/>
                  </a:lnTo>
                </a:path>
              </a:pathLst>
            </a:custGeom>
            <a:ln w="466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16275" y="8545885"/>
              <a:ext cx="1405890" cy="252729"/>
            </a:xfrm>
            <a:custGeom>
              <a:avLst/>
              <a:gdLst/>
              <a:ahLst/>
              <a:cxnLst/>
              <a:rect l="l" t="t" r="r" b="b"/>
              <a:pathLst>
                <a:path w="1405889" h="252729">
                  <a:moveTo>
                    <a:pt x="0" y="0"/>
                  </a:moveTo>
                  <a:lnTo>
                    <a:pt x="116843" y="82812"/>
                  </a:lnTo>
                  <a:lnTo>
                    <a:pt x="218043" y="131335"/>
                  </a:lnTo>
                  <a:lnTo>
                    <a:pt x="359623" y="164397"/>
                  </a:lnTo>
                  <a:lnTo>
                    <a:pt x="597611" y="200825"/>
                  </a:lnTo>
                  <a:lnTo>
                    <a:pt x="635413" y="206461"/>
                  </a:lnTo>
                  <a:lnTo>
                    <a:pt x="674319" y="212051"/>
                  </a:lnTo>
                  <a:lnTo>
                    <a:pt x="714456" y="217531"/>
                  </a:lnTo>
                  <a:lnTo>
                    <a:pt x="755949" y="222837"/>
                  </a:lnTo>
                  <a:lnTo>
                    <a:pt x="798926" y="227908"/>
                  </a:lnTo>
                  <a:lnTo>
                    <a:pt x="843512" y="232679"/>
                  </a:lnTo>
                  <a:lnTo>
                    <a:pt x="889835" y="237088"/>
                  </a:lnTo>
                  <a:lnTo>
                    <a:pt x="938022" y="241071"/>
                  </a:lnTo>
                  <a:lnTo>
                    <a:pt x="988197" y="244565"/>
                  </a:lnTo>
                  <a:lnTo>
                    <a:pt x="1040489" y="247508"/>
                  </a:lnTo>
                  <a:lnTo>
                    <a:pt x="1095023" y="249835"/>
                  </a:lnTo>
                  <a:lnTo>
                    <a:pt x="1151926" y="251485"/>
                  </a:lnTo>
                  <a:lnTo>
                    <a:pt x="1211326" y="252392"/>
                  </a:lnTo>
                  <a:lnTo>
                    <a:pt x="1273347" y="252496"/>
                  </a:lnTo>
                  <a:lnTo>
                    <a:pt x="1338117" y="251732"/>
                  </a:lnTo>
                  <a:lnTo>
                    <a:pt x="1405763" y="250037"/>
                  </a:lnTo>
                </a:path>
              </a:pathLst>
            </a:custGeom>
            <a:ln w="466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6300264" y="8149461"/>
            <a:ext cx="1451610" cy="923925"/>
            <a:chOff x="573358" y="8149460"/>
            <a:chExt cx="1451610" cy="923925"/>
          </a:xfrm>
        </p:grpSpPr>
        <p:sp>
          <p:nvSpPr>
            <p:cNvPr id="16" name="object 16"/>
            <p:cNvSpPr/>
            <p:nvPr/>
          </p:nvSpPr>
          <p:spPr>
            <a:xfrm>
              <a:off x="616719" y="8239661"/>
              <a:ext cx="1405890" cy="252729"/>
            </a:xfrm>
            <a:custGeom>
              <a:avLst/>
              <a:gdLst/>
              <a:ahLst/>
              <a:cxnLst/>
              <a:rect l="l" t="t" r="r" b="b"/>
              <a:pathLst>
                <a:path w="1405889" h="252729">
                  <a:moveTo>
                    <a:pt x="0" y="0"/>
                  </a:moveTo>
                  <a:lnTo>
                    <a:pt x="116586" y="82613"/>
                  </a:lnTo>
                  <a:lnTo>
                    <a:pt x="217654" y="131033"/>
                  </a:lnTo>
                  <a:lnTo>
                    <a:pt x="359185" y="164054"/>
                  </a:lnTo>
                  <a:lnTo>
                    <a:pt x="597166" y="200469"/>
                  </a:lnTo>
                  <a:lnTo>
                    <a:pt x="634967" y="206108"/>
                  </a:lnTo>
                  <a:lnTo>
                    <a:pt x="673871" y="211699"/>
                  </a:lnTo>
                  <a:lnTo>
                    <a:pt x="714007" y="217181"/>
                  </a:lnTo>
                  <a:lnTo>
                    <a:pt x="755499" y="222489"/>
                  </a:lnTo>
                  <a:lnTo>
                    <a:pt x="798476" y="227560"/>
                  </a:lnTo>
                  <a:lnTo>
                    <a:pt x="843062" y="232332"/>
                  </a:lnTo>
                  <a:lnTo>
                    <a:pt x="889386" y="236742"/>
                  </a:lnTo>
                  <a:lnTo>
                    <a:pt x="937572" y="240725"/>
                  </a:lnTo>
                  <a:lnTo>
                    <a:pt x="987748" y="244219"/>
                  </a:lnTo>
                  <a:lnTo>
                    <a:pt x="1040041" y="247161"/>
                  </a:lnTo>
                  <a:lnTo>
                    <a:pt x="1094576" y="249488"/>
                  </a:lnTo>
                  <a:lnTo>
                    <a:pt x="1151480" y="251136"/>
                  </a:lnTo>
                  <a:lnTo>
                    <a:pt x="1210880" y="252043"/>
                  </a:lnTo>
                  <a:lnTo>
                    <a:pt x="1272902" y="252145"/>
                  </a:lnTo>
                  <a:lnTo>
                    <a:pt x="1337672" y="251379"/>
                  </a:lnTo>
                  <a:lnTo>
                    <a:pt x="1405318" y="249682"/>
                  </a:lnTo>
                </a:path>
              </a:pathLst>
            </a:custGeom>
            <a:ln w="466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19499" y="8342871"/>
              <a:ext cx="1254760" cy="724535"/>
            </a:xfrm>
            <a:custGeom>
              <a:avLst/>
              <a:gdLst/>
              <a:ahLst/>
              <a:cxnLst/>
              <a:rect l="l" t="t" r="r" b="b"/>
              <a:pathLst>
                <a:path w="1254760" h="724534">
                  <a:moveTo>
                    <a:pt x="0" y="478396"/>
                  </a:moveTo>
                  <a:lnTo>
                    <a:pt x="25564" y="402838"/>
                  </a:lnTo>
                  <a:lnTo>
                    <a:pt x="75703" y="254911"/>
                  </a:lnTo>
                  <a:lnTo>
                    <a:pt x="124667" y="110503"/>
                  </a:lnTo>
                  <a:lnTo>
                    <a:pt x="146710" y="45504"/>
                  </a:lnTo>
                  <a:lnTo>
                    <a:pt x="153786" y="19197"/>
                  </a:lnTo>
                  <a:lnTo>
                    <a:pt x="160650" y="5688"/>
                  </a:lnTo>
                  <a:lnTo>
                    <a:pt x="171354" y="711"/>
                  </a:lnTo>
                  <a:lnTo>
                    <a:pt x="189953" y="0"/>
                  </a:lnTo>
                  <a:lnTo>
                    <a:pt x="206240" y="76"/>
                  </a:lnTo>
                  <a:lnTo>
                    <a:pt x="229196" y="46075"/>
                  </a:lnTo>
                  <a:lnTo>
                    <a:pt x="240022" y="91937"/>
                  </a:lnTo>
                  <a:lnTo>
                    <a:pt x="253847" y="153748"/>
                  </a:lnTo>
                  <a:lnTo>
                    <a:pt x="264839" y="203522"/>
                  </a:lnTo>
                  <a:lnTo>
                    <a:pt x="279305" y="269360"/>
                  </a:lnTo>
                  <a:lnTo>
                    <a:pt x="297808" y="353875"/>
                  </a:lnTo>
                  <a:lnTo>
                    <a:pt x="320913" y="459682"/>
                  </a:lnTo>
                  <a:lnTo>
                    <a:pt x="349186" y="589394"/>
                  </a:lnTo>
                  <a:lnTo>
                    <a:pt x="352375" y="599560"/>
                  </a:lnTo>
                  <a:lnTo>
                    <a:pt x="359575" y="614160"/>
                  </a:lnTo>
                  <a:lnTo>
                    <a:pt x="372146" y="627268"/>
                  </a:lnTo>
                  <a:lnTo>
                    <a:pt x="391452" y="632955"/>
                  </a:lnTo>
                  <a:lnTo>
                    <a:pt x="399437" y="632610"/>
                  </a:lnTo>
                  <a:lnTo>
                    <a:pt x="410997" y="629507"/>
                  </a:lnTo>
                  <a:lnTo>
                    <a:pt x="423281" y="618517"/>
                  </a:lnTo>
                  <a:lnTo>
                    <a:pt x="433438" y="594512"/>
                  </a:lnTo>
                  <a:lnTo>
                    <a:pt x="487088" y="383651"/>
                  </a:lnTo>
                  <a:lnTo>
                    <a:pt x="524681" y="237591"/>
                  </a:lnTo>
                  <a:lnTo>
                    <a:pt x="546806" y="152653"/>
                  </a:lnTo>
                  <a:lnTo>
                    <a:pt x="554050" y="125158"/>
                  </a:lnTo>
                  <a:lnTo>
                    <a:pt x="555869" y="108051"/>
                  </a:lnTo>
                  <a:lnTo>
                    <a:pt x="560031" y="99266"/>
                  </a:lnTo>
                  <a:lnTo>
                    <a:pt x="569737" y="96029"/>
                  </a:lnTo>
                  <a:lnTo>
                    <a:pt x="588187" y="95567"/>
                  </a:lnTo>
                  <a:lnTo>
                    <a:pt x="604882" y="98999"/>
                  </a:lnTo>
                  <a:lnTo>
                    <a:pt x="640209" y="209459"/>
                  </a:lnTo>
                  <a:lnTo>
                    <a:pt x="677052" y="385664"/>
                  </a:lnTo>
                  <a:lnTo>
                    <a:pt x="713415" y="560330"/>
                  </a:lnTo>
                  <a:lnTo>
                    <a:pt x="729856" y="639445"/>
                  </a:lnTo>
                  <a:lnTo>
                    <a:pt x="737365" y="674320"/>
                  </a:lnTo>
                  <a:lnTo>
                    <a:pt x="745261" y="692229"/>
                  </a:lnTo>
                  <a:lnTo>
                    <a:pt x="758395" y="698827"/>
                  </a:lnTo>
                  <a:lnTo>
                    <a:pt x="781621" y="699770"/>
                  </a:lnTo>
                  <a:lnTo>
                    <a:pt x="805056" y="693510"/>
                  </a:lnTo>
                  <a:lnTo>
                    <a:pt x="828023" y="661359"/>
                  </a:lnTo>
                  <a:lnTo>
                    <a:pt x="852866" y="566901"/>
                  </a:lnTo>
                  <a:lnTo>
                    <a:pt x="894332" y="403071"/>
                  </a:lnTo>
                  <a:lnTo>
                    <a:pt x="935053" y="241800"/>
                  </a:lnTo>
                  <a:lnTo>
                    <a:pt x="953427" y="168960"/>
                  </a:lnTo>
                  <a:lnTo>
                    <a:pt x="958455" y="153801"/>
                  </a:lnTo>
                  <a:lnTo>
                    <a:pt x="963747" y="145845"/>
                  </a:lnTo>
                  <a:lnTo>
                    <a:pt x="972556" y="142477"/>
                  </a:lnTo>
                  <a:lnTo>
                    <a:pt x="988136" y="141084"/>
                  </a:lnTo>
                  <a:lnTo>
                    <a:pt x="1005715" y="142171"/>
                  </a:lnTo>
                  <a:lnTo>
                    <a:pt x="1052385" y="261318"/>
                  </a:lnTo>
                  <a:lnTo>
                    <a:pt x="1098505" y="436640"/>
                  </a:lnTo>
                  <a:lnTo>
                    <a:pt x="1142920" y="606840"/>
                  </a:lnTo>
                  <a:lnTo>
                    <a:pt x="1162799" y="683272"/>
                  </a:lnTo>
                  <a:lnTo>
                    <a:pt x="1170466" y="706629"/>
                  </a:lnTo>
                  <a:lnTo>
                    <a:pt x="1177229" y="718681"/>
                  </a:lnTo>
                  <a:lnTo>
                    <a:pt x="1186873" y="723268"/>
                  </a:lnTo>
                  <a:lnTo>
                    <a:pt x="1203185" y="724230"/>
                  </a:lnTo>
                  <a:lnTo>
                    <a:pt x="1220724" y="720826"/>
                  </a:lnTo>
                  <a:lnTo>
                    <a:pt x="1246790" y="685590"/>
                  </a:lnTo>
                  <a:lnTo>
                    <a:pt x="1252569" y="670333"/>
                  </a:lnTo>
                  <a:lnTo>
                    <a:pt x="1254391" y="663346"/>
                  </a:lnTo>
                </a:path>
              </a:pathLst>
            </a:custGeom>
            <a:ln w="1164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01770" y="8745340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h="78104">
                  <a:moveTo>
                    <a:pt x="0" y="779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201770" y="8857790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4">
                  <a:moveTo>
                    <a:pt x="0" y="1207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201770" y="8647755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h="81915">
                  <a:moveTo>
                    <a:pt x="0" y="818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64750" y="8446757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h="291465">
                  <a:moveTo>
                    <a:pt x="0" y="2909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09821" y="8361080"/>
              <a:ext cx="0" cy="446405"/>
            </a:xfrm>
            <a:custGeom>
              <a:avLst/>
              <a:gdLst/>
              <a:ahLst/>
              <a:cxnLst/>
              <a:rect l="l" t="t" r="r" b="b"/>
              <a:pathLst>
                <a:path h="446404">
                  <a:moveTo>
                    <a:pt x="0" y="4461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16531" y="8181149"/>
              <a:ext cx="0" cy="857885"/>
            </a:xfrm>
            <a:custGeom>
              <a:avLst/>
              <a:gdLst/>
              <a:ahLst/>
              <a:cxnLst/>
              <a:rect l="l" t="t" r="r" b="b"/>
              <a:pathLst>
                <a:path h="857884">
                  <a:moveTo>
                    <a:pt x="0" y="0"/>
                  </a:moveTo>
                  <a:lnTo>
                    <a:pt x="0" y="857554"/>
                  </a:lnTo>
                </a:path>
              </a:pathLst>
            </a:custGeom>
            <a:ln w="58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97039" y="8149460"/>
              <a:ext cx="39370" cy="51435"/>
            </a:xfrm>
            <a:custGeom>
              <a:avLst/>
              <a:gdLst/>
              <a:ahLst/>
              <a:cxnLst/>
              <a:rect l="l" t="t" r="r" b="b"/>
              <a:pathLst>
                <a:path w="39370" h="51434">
                  <a:moveTo>
                    <a:pt x="19431" y="0"/>
                  </a:moveTo>
                  <a:lnTo>
                    <a:pt x="0" y="51079"/>
                  </a:lnTo>
                  <a:lnTo>
                    <a:pt x="38874" y="51079"/>
                  </a:lnTo>
                  <a:lnTo>
                    <a:pt x="194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73358" y="8823449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1668" y="0"/>
                  </a:lnTo>
                </a:path>
              </a:pathLst>
            </a:custGeom>
            <a:ln w="58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6433276" y="2424865"/>
            <a:ext cx="1929130" cy="0"/>
          </a:xfrm>
          <a:custGeom>
            <a:avLst/>
            <a:gdLst/>
            <a:ahLst/>
            <a:cxnLst/>
            <a:rect l="l" t="t" r="r" b="b"/>
            <a:pathLst>
              <a:path w="1929130">
                <a:moveTo>
                  <a:pt x="0" y="0"/>
                </a:moveTo>
                <a:lnTo>
                  <a:pt x="1929079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433276" y="2526859"/>
            <a:ext cx="1929130" cy="0"/>
          </a:xfrm>
          <a:custGeom>
            <a:avLst/>
            <a:gdLst/>
            <a:ahLst/>
            <a:cxnLst/>
            <a:rect l="l" t="t" r="r" b="b"/>
            <a:pathLst>
              <a:path w="1929130">
                <a:moveTo>
                  <a:pt x="0" y="0"/>
                </a:moveTo>
                <a:lnTo>
                  <a:pt x="1929079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433276" y="2628850"/>
            <a:ext cx="1929130" cy="0"/>
          </a:xfrm>
          <a:custGeom>
            <a:avLst/>
            <a:gdLst/>
            <a:ahLst/>
            <a:cxnLst/>
            <a:rect l="l" t="t" r="r" b="b"/>
            <a:pathLst>
              <a:path w="1929130">
                <a:moveTo>
                  <a:pt x="0" y="0"/>
                </a:moveTo>
                <a:lnTo>
                  <a:pt x="1929079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433276" y="2730843"/>
            <a:ext cx="1515110" cy="0"/>
          </a:xfrm>
          <a:custGeom>
            <a:avLst/>
            <a:gdLst/>
            <a:ahLst/>
            <a:cxnLst/>
            <a:rect l="l" t="t" r="r" b="b"/>
            <a:pathLst>
              <a:path w="1515110">
                <a:moveTo>
                  <a:pt x="0" y="0"/>
                </a:moveTo>
                <a:lnTo>
                  <a:pt x="1514580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341443" y="2730843"/>
            <a:ext cx="20955" cy="0"/>
          </a:xfrm>
          <a:custGeom>
            <a:avLst/>
            <a:gdLst/>
            <a:ahLst/>
            <a:cxnLst/>
            <a:rect l="l" t="t" r="r" b="b"/>
            <a:pathLst>
              <a:path w="20955">
                <a:moveTo>
                  <a:pt x="0" y="0"/>
                </a:moveTo>
                <a:lnTo>
                  <a:pt x="20913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433276" y="2832836"/>
            <a:ext cx="1929130" cy="0"/>
          </a:xfrm>
          <a:custGeom>
            <a:avLst/>
            <a:gdLst/>
            <a:ahLst/>
            <a:cxnLst/>
            <a:rect l="l" t="t" r="r" b="b"/>
            <a:pathLst>
              <a:path w="1929130">
                <a:moveTo>
                  <a:pt x="0" y="0"/>
                </a:moveTo>
                <a:lnTo>
                  <a:pt x="1929079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433276" y="2934829"/>
            <a:ext cx="1929130" cy="0"/>
          </a:xfrm>
          <a:custGeom>
            <a:avLst/>
            <a:gdLst/>
            <a:ahLst/>
            <a:cxnLst/>
            <a:rect l="l" t="t" r="r" b="b"/>
            <a:pathLst>
              <a:path w="1929130">
                <a:moveTo>
                  <a:pt x="0" y="0"/>
                </a:moveTo>
                <a:lnTo>
                  <a:pt x="1929079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433276" y="3036822"/>
            <a:ext cx="1929130" cy="0"/>
          </a:xfrm>
          <a:custGeom>
            <a:avLst/>
            <a:gdLst/>
            <a:ahLst/>
            <a:cxnLst/>
            <a:rect l="l" t="t" r="r" b="b"/>
            <a:pathLst>
              <a:path w="1929130">
                <a:moveTo>
                  <a:pt x="0" y="0"/>
                </a:moveTo>
                <a:lnTo>
                  <a:pt x="1929079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433276" y="3138815"/>
            <a:ext cx="1515110" cy="0"/>
          </a:xfrm>
          <a:custGeom>
            <a:avLst/>
            <a:gdLst/>
            <a:ahLst/>
            <a:cxnLst/>
            <a:rect l="l" t="t" r="r" b="b"/>
            <a:pathLst>
              <a:path w="1515110">
                <a:moveTo>
                  <a:pt x="0" y="0"/>
                </a:moveTo>
                <a:lnTo>
                  <a:pt x="1514580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341443" y="3138815"/>
            <a:ext cx="20955" cy="0"/>
          </a:xfrm>
          <a:custGeom>
            <a:avLst/>
            <a:gdLst/>
            <a:ahLst/>
            <a:cxnLst/>
            <a:rect l="l" t="t" r="r" b="b"/>
            <a:pathLst>
              <a:path w="20955">
                <a:moveTo>
                  <a:pt x="0" y="0"/>
                </a:moveTo>
                <a:lnTo>
                  <a:pt x="20913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433276" y="3240807"/>
            <a:ext cx="1929130" cy="0"/>
          </a:xfrm>
          <a:custGeom>
            <a:avLst/>
            <a:gdLst/>
            <a:ahLst/>
            <a:cxnLst/>
            <a:rect l="l" t="t" r="r" b="b"/>
            <a:pathLst>
              <a:path w="1929130">
                <a:moveTo>
                  <a:pt x="0" y="0"/>
                </a:moveTo>
                <a:lnTo>
                  <a:pt x="1929079" y="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6433276" y="2425086"/>
            <a:ext cx="1403350" cy="1016000"/>
            <a:chOff x="706370" y="2425086"/>
            <a:chExt cx="1403350" cy="1016000"/>
          </a:xfrm>
        </p:grpSpPr>
        <p:sp>
          <p:nvSpPr>
            <p:cNvPr id="38" name="object 38"/>
            <p:cNvSpPr/>
            <p:nvPr/>
          </p:nvSpPr>
          <p:spPr>
            <a:xfrm>
              <a:off x="706370" y="3342801"/>
              <a:ext cx="1403350" cy="0"/>
            </a:xfrm>
            <a:custGeom>
              <a:avLst/>
              <a:gdLst/>
              <a:ahLst/>
              <a:cxnLst/>
              <a:rect l="l" t="t" r="r" b="b"/>
              <a:pathLst>
                <a:path w="1403350">
                  <a:moveTo>
                    <a:pt x="0" y="0"/>
                  </a:moveTo>
                  <a:lnTo>
                    <a:pt x="1403163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10911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918164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025417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132668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39921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347172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54425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561677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668928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776181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883432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990685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097937" y="2425086"/>
              <a:ext cx="0" cy="1016000"/>
            </a:xfrm>
            <a:custGeom>
              <a:avLst/>
              <a:gdLst/>
              <a:ahLst/>
              <a:cxnLst/>
              <a:rect l="l" t="t" r="r" b="b"/>
              <a:pathLst>
                <a:path h="1016000">
                  <a:moveTo>
                    <a:pt x="0" y="10153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7932095" y="2425087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5">
                <a:moveTo>
                  <a:pt x="0" y="0"/>
                </a:moveTo>
                <a:lnTo>
                  <a:pt x="0" y="42050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32095" y="3409988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76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932095" y="2922842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09892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9347" y="2425087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13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39347" y="3409988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76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9347" y="3219208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525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39347" y="2922842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4">
                <a:moveTo>
                  <a:pt x="0" y="0"/>
                </a:moveTo>
                <a:lnTo>
                  <a:pt x="0" y="207365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9347" y="277539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192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146598" y="2425087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13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146598" y="3409988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76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146598" y="3219208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525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146598" y="2922842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4">
                <a:moveTo>
                  <a:pt x="0" y="0"/>
                </a:moveTo>
                <a:lnTo>
                  <a:pt x="0" y="207365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146598" y="277539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192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253851" y="2425087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13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253851" y="3409988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76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253851" y="3219208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525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253851" y="2922842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4">
                <a:moveTo>
                  <a:pt x="0" y="0"/>
                </a:moveTo>
                <a:lnTo>
                  <a:pt x="0" y="207365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253851" y="277539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192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361104" y="2425087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5">
                <a:moveTo>
                  <a:pt x="0" y="0"/>
                </a:moveTo>
                <a:lnTo>
                  <a:pt x="0" y="420500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361104" y="3409988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76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361104" y="2922842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09892"/>
                </a:lnTo>
              </a:path>
            </a:pathLst>
          </a:custGeom>
          <a:ln w="3175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419333" y="2333019"/>
            <a:ext cx="23495" cy="55244"/>
          </a:xfrm>
          <a:custGeom>
            <a:avLst/>
            <a:gdLst/>
            <a:ahLst/>
            <a:cxnLst/>
            <a:rect l="l" t="t" r="r" b="b"/>
            <a:pathLst>
              <a:path w="23495" h="55244">
                <a:moveTo>
                  <a:pt x="10668" y="0"/>
                </a:moveTo>
                <a:lnTo>
                  <a:pt x="0" y="55206"/>
                </a:lnTo>
                <a:lnTo>
                  <a:pt x="23050" y="55206"/>
                </a:lnTo>
                <a:lnTo>
                  <a:pt x="1066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4"/>
          <p:cNvGrpSpPr/>
          <p:nvPr/>
        </p:nvGrpSpPr>
        <p:grpSpPr>
          <a:xfrm>
            <a:off x="6427234" y="3430780"/>
            <a:ext cx="2024380" cy="23495"/>
            <a:chOff x="700328" y="3430779"/>
            <a:chExt cx="2024380" cy="23495"/>
          </a:xfrm>
        </p:grpSpPr>
        <p:sp>
          <p:nvSpPr>
            <p:cNvPr id="75" name="object 75"/>
            <p:cNvSpPr/>
            <p:nvPr/>
          </p:nvSpPr>
          <p:spPr>
            <a:xfrm>
              <a:off x="700328" y="3442517"/>
              <a:ext cx="1977389" cy="0"/>
            </a:xfrm>
            <a:custGeom>
              <a:avLst/>
              <a:gdLst/>
              <a:ahLst/>
              <a:cxnLst/>
              <a:rect l="l" t="t" r="r" b="b"/>
              <a:pathLst>
                <a:path w="1977389">
                  <a:moveTo>
                    <a:pt x="0" y="0"/>
                  </a:moveTo>
                  <a:lnTo>
                    <a:pt x="1976767" y="0"/>
                  </a:lnTo>
                </a:path>
              </a:pathLst>
            </a:custGeom>
            <a:ln w="533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668917" y="3430779"/>
              <a:ext cx="55244" cy="23495"/>
            </a:xfrm>
            <a:custGeom>
              <a:avLst/>
              <a:gdLst/>
              <a:ahLst/>
              <a:cxnLst/>
              <a:rect l="l" t="t" r="r" b="b"/>
              <a:pathLst>
                <a:path w="55244" h="23495">
                  <a:moveTo>
                    <a:pt x="0" y="0"/>
                  </a:moveTo>
                  <a:lnTo>
                    <a:pt x="0" y="23050"/>
                  </a:lnTo>
                  <a:lnTo>
                    <a:pt x="55206" y="115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6427188" y="2377809"/>
            <a:ext cx="2234565" cy="1069975"/>
            <a:chOff x="700281" y="2377808"/>
            <a:chExt cx="2234565" cy="1069975"/>
          </a:xfrm>
        </p:grpSpPr>
        <p:sp>
          <p:nvSpPr>
            <p:cNvPr id="78" name="object 78"/>
            <p:cNvSpPr/>
            <p:nvPr/>
          </p:nvSpPr>
          <p:spPr>
            <a:xfrm>
              <a:off x="706132" y="2430437"/>
              <a:ext cx="1927860" cy="882015"/>
            </a:xfrm>
            <a:custGeom>
              <a:avLst/>
              <a:gdLst/>
              <a:ahLst/>
              <a:cxnLst/>
              <a:rect l="l" t="t" r="r" b="b"/>
              <a:pathLst>
                <a:path w="1927860" h="882014">
                  <a:moveTo>
                    <a:pt x="1927542" y="881494"/>
                  </a:moveTo>
                  <a:lnTo>
                    <a:pt x="1866568" y="878841"/>
                  </a:lnTo>
                  <a:lnTo>
                    <a:pt x="1821272" y="875179"/>
                  </a:lnTo>
                  <a:lnTo>
                    <a:pt x="1769179" y="868006"/>
                  </a:lnTo>
                  <a:lnTo>
                    <a:pt x="1687817" y="854824"/>
                  </a:lnTo>
                  <a:lnTo>
                    <a:pt x="1649582" y="847851"/>
                  </a:lnTo>
                  <a:lnTo>
                    <a:pt x="1593469" y="837069"/>
                  </a:lnTo>
                  <a:lnTo>
                    <a:pt x="1529354" y="824163"/>
                  </a:lnTo>
                  <a:lnTo>
                    <a:pt x="1467116" y="810818"/>
                  </a:lnTo>
                  <a:lnTo>
                    <a:pt x="1426264" y="800794"/>
                  </a:lnTo>
                  <a:lnTo>
                    <a:pt x="1373468" y="786629"/>
                  </a:lnTo>
                  <a:lnTo>
                    <a:pt x="1313931" y="769898"/>
                  </a:lnTo>
                  <a:lnTo>
                    <a:pt x="1252854" y="752177"/>
                  </a:lnTo>
                  <a:lnTo>
                    <a:pt x="1195440" y="735039"/>
                  </a:lnTo>
                  <a:lnTo>
                    <a:pt x="1146890" y="720059"/>
                  </a:lnTo>
                  <a:lnTo>
                    <a:pt x="1067526" y="692626"/>
                  </a:lnTo>
                  <a:lnTo>
                    <a:pt x="1010677" y="671034"/>
                  </a:lnTo>
                  <a:lnTo>
                    <a:pt x="950532" y="647266"/>
                  </a:lnTo>
                  <a:lnTo>
                    <a:pt x="895762" y="624555"/>
                  </a:lnTo>
                  <a:lnTo>
                    <a:pt x="855040" y="606132"/>
                  </a:lnTo>
                  <a:lnTo>
                    <a:pt x="755927" y="559774"/>
                  </a:lnTo>
                  <a:lnTo>
                    <a:pt x="699692" y="532590"/>
                  </a:lnTo>
                  <a:lnTo>
                    <a:pt x="665457" y="514021"/>
                  </a:lnTo>
                  <a:lnTo>
                    <a:pt x="632345" y="493509"/>
                  </a:lnTo>
                  <a:lnTo>
                    <a:pt x="602024" y="475540"/>
                  </a:lnTo>
                  <a:lnTo>
                    <a:pt x="559539" y="450391"/>
                  </a:lnTo>
                  <a:lnTo>
                    <a:pt x="511613" y="421469"/>
                  </a:lnTo>
                  <a:lnTo>
                    <a:pt x="464968" y="392178"/>
                  </a:lnTo>
                  <a:lnTo>
                    <a:pt x="426326" y="365925"/>
                  </a:lnTo>
                  <a:lnTo>
                    <a:pt x="354018" y="313814"/>
                  </a:lnTo>
                  <a:lnTo>
                    <a:pt x="301222" y="274392"/>
                  </a:lnTo>
                  <a:lnTo>
                    <a:pt x="250474" y="234653"/>
                  </a:lnTo>
                  <a:lnTo>
                    <a:pt x="211632" y="201040"/>
                  </a:lnTo>
                  <a:lnTo>
                    <a:pt x="182757" y="175856"/>
                  </a:lnTo>
                  <a:lnTo>
                    <a:pt x="141649" y="138412"/>
                  </a:lnTo>
                  <a:lnTo>
                    <a:pt x="95562" y="95405"/>
                  </a:lnTo>
                  <a:lnTo>
                    <a:pt x="51754" y="53535"/>
                  </a:lnTo>
                  <a:lnTo>
                    <a:pt x="17481" y="19500"/>
                  </a:lnTo>
                  <a:lnTo>
                    <a:pt x="0" y="0"/>
                  </a:lnTo>
                </a:path>
              </a:pathLst>
            </a:custGeom>
            <a:ln w="10668">
              <a:solidFill>
                <a:srgbClr val="2CB3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705615" y="2426812"/>
              <a:ext cx="30480" cy="10160"/>
            </a:xfrm>
            <a:custGeom>
              <a:avLst/>
              <a:gdLst/>
              <a:ahLst/>
              <a:cxnLst/>
              <a:rect l="l" t="t" r="r" b="b"/>
              <a:pathLst>
                <a:path w="30479" h="10160">
                  <a:moveTo>
                    <a:pt x="0" y="0"/>
                  </a:moveTo>
                  <a:lnTo>
                    <a:pt x="6947" y="2224"/>
                  </a:lnTo>
                  <a:lnTo>
                    <a:pt x="12434" y="3981"/>
                  </a:lnTo>
                  <a:lnTo>
                    <a:pt x="19314" y="6186"/>
                  </a:lnTo>
                  <a:lnTo>
                    <a:pt x="30441" y="9753"/>
                  </a:lnTo>
                </a:path>
              </a:pathLst>
            </a:custGeom>
            <a:ln w="10668">
              <a:solidFill>
                <a:srgbClr val="2CB3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756183" y="2443021"/>
              <a:ext cx="20320" cy="6985"/>
            </a:xfrm>
            <a:custGeom>
              <a:avLst/>
              <a:gdLst/>
              <a:ahLst/>
              <a:cxnLst/>
              <a:rect l="l" t="t" r="r" b="b"/>
              <a:pathLst>
                <a:path w="20320" h="6985">
                  <a:moveTo>
                    <a:pt x="0" y="0"/>
                  </a:moveTo>
                  <a:lnTo>
                    <a:pt x="6299" y="2019"/>
                  </a:lnTo>
                  <a:lnTo>
                    <a:pt x="13042" y="4178"/>
                  </a:lnTo>
                  <a:lnTo>
                    <a:pt x="20167" y="6464"/>
                  </a:lnTo>
                </a:path>
              </a:pathLst>
            </a:custGeom>
            <a:ln w="10667">
              <a:solidFill>
                <a:srgbClr val="2CB34A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786428" y="2452722"/>
              <a:ext cx="1805305" cy="379730"/>
            </a:xfrm>
            <a:custGeom>
              <a:avLst/>
              <a:gdLst/>
              <a:ahLst/>
              <a:cxnLst/>
              <a:rect l="l" t="t" r="r" b="b"/>
              <a:pathLst>
                <a:path w="1805305" h="379730">
                  <a:moveTo>
                    <a:pt x="0" y="0"/>
                  </a:moveTo>
                  <a:lnTo>
                    <a:pt x="51617" y="16569"/>
                  </a:lnTo>
                  <a:lnTo>
                    <a:pt x="107700" y="34591"/>
                  </a:lnTo>
                  <a:lnTo>
                    <a:pt x="163520" y="52555"/>
                  </a:lnTo>
                  <a:lnTo>
                    <a:pt x="214350" y="68956"/>
                  </a:lnTo>
                  <a:lnTo>
                    <a:pt x="255463" y="82284"/>
                  </a:lnTo>
                  <a:lnTo>
                    <a:pt x="282130" y="91033"/>
                  </a:lnTo>
                  <a:lnTo>
                    <a:pt x="309724" y="99513"/>
                  </a:lnTo>
                  <a:lnTo>
                    <a:pt x="353795" y="112252"/>
                  </a:lnTo>
                  <a:lnTo>
                    <a:pt x="409616" y="127976"/>
                  </a:lnTo>
                  <a:lnTo>
                    <a:pt x="472462" y="145412"/>
                  </a:lnTo>
                  <a:lnTo>
                    <a:pt x="537606" y="163287"/>
                  </a:lnTo>
                  <a:lnTo>
                    <a:pt x="600321" y="180328"/>
                  </a:lnTo>
                  <a:lnTo>
                    <a:pt x="655880" y="195262"/>
                  </a:lnTo>
                  <a:lnTo>
                    <a:pt x="699559" y="206815"/>
                  </a:lnTo>
                  <a:lnTo>
                    <a:pt x="754595" y="220468"/>
                  </a:lnTo>
                  <a:lnTo>
                    <a:pt x="792947" y="229634"/>
                  </a:lnTo>
                  <a:lnTo>
                    <a:pt x="839665" y="240573"/>
                  </a:lnTo>
                  <a:lnTo>
                    <a:pt x="892728" y="252647"/>
                  </a:lnTo>
                  <a:lnTo>
                    <a:pt x="950114" y="265218"/>
                  </a:lnTo>
                  <a:lnTo>
                    <a:pt x="1009802" y="277646"/>
                  </a:lnTo>
                  <a:lnTo>
                    <a:pt x="1069771" y="289293"/>
                  </a:lnTo>
                  <a:lnTo>
                    <a:pt x="1104030" y="295902"/>
                  </a:lnTo>
                  <a:lnTo>
                    <a:pt x="1141988" y="303447"/>
                  </a:lnTo>
                  <a:lnTo>
                    <a:pt x="1184735" y="311769"/>
                  </a:lnTo>
                  <a:lnTo>
                    <a:pt x="1233359" y="320715"/>
                  </a:lnTo>
                  <a:lnTo>
                    <a:pt x="1288949" y="330128"/>
                  </a:lnTo>
                  <a:lnTo>
                    <a:pt x="1352595" y="339852"/>
                  </a:lnTo>
                  <a:lnTo>
                    <a:pt x="1425384" y="349732"/>
                  </a:lnTo>
                  <a:lnTo>
                    <a:pt x="1483052" y="356747"/>
                  </a:lnTo>
                  <a:lnTo>
                    <a:pt x="1537368" y="362691"/>
                  </a:lnTo>
                  <a:lnTo>
                    <a:pt x="1588549" y="367633"/>
                  </a:lnTo>
                  <a:lnTo>
                    <a:pt x="1636810" y="371640"/>
                  </a:lnTo>
                  <a:lnTo>
                    <a:pt x="1682371" y="374780"/>
                  </a:lnTo>
                  <a:lnTo>
                    <a:pt x="1725447" y="377121"/>
                  </a:lnTo>
                  <a:lnTo>
                    <a:pt x="1766255" y="378732"/>
                  </a:lnTo>
                  <a:lnTo>
                    <a:pt x="1805012" y="379679"/>
                  </a:lnTo>
                </a:path>
              </a:pathLst>
            </a:custGeom>
            <a:ln w="10668">
              <a:solidFill>
                <a:srgbClr val="2CB34A"/>
              </a:solidFill>
              <a:prstDash val="sysDash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602015" y="2832568"/>
              <a:ext cx="32384" cy="635"/>
            </a:xfrm>
            <a:custGeom>
              <a:avLst/>
              <a:gdLst/>
              <a:ahLst/>
              <a:cxnLst/>
              <a:rect l="l" t="t" r="r" b="b"/>
              <a:pathLst>
                <a:path w="32385" h="635">
                  <a:moveTo>
                    <a:pt x="0" y="0"/>
                  </a:moveTo>
                  <a:lnTo>
                    <a:pt x="8120" y="90"/>
                  </a:lnTo>
                  <a:lnTo>
                    <a:pt x="16157" y="153"/>
                  </a:lnTo>
                  <a:lnTo>
                    <a:pt x="24113" y="191"/>
                  </a:lnTo>
                  <a:lnTo>
                    <a:pt x="31991" y="203"/>
                  </a:lnTo>
                </a:path>
              </a:pathLst>
            </a:custGeom>
            <a:ln w="10667">
              <a:solidFill>
                <a:srgbClr val="2CB3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06635" y="3138381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336" y="0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749697" y="3138381"/>
              <a:ext cx="1032510" cy="0"/>
            </a:xfrm>
            <a:custGeom>
              <a:avLst/>
              <a:gdLst/>
              <a:ahLst/>
              <a:cxnLst/>
              <a:rect l="l" t="t" r="r" b="b"/>
              <a:pathLst>
                <a:path w="1032510">
                  <a:moveTo>
                    <a:pt x="0" y="0"/>
                  </a:moveTo>
                  <a:lnTo>
                    <a:pt x="1032040" y="0"/>
                  </a:lnTo>
                </a:path>
              </a:pathLst>
            </a:custGeom>
            <a:ln w="640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792610" y="313838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0" y="0"/>
                  </a:moveTo>
                  <a:lnTo>
                    <a:pt x="21336" y="0"/>
                  </a:lnTo>
                  <a:lnTo>
                    <a:pt x="21336" y="21336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813946" y="3179708"/>
              <a:ext cx="0" cy="229870"/>
            </a:xfrm>
            <a:custGeom>
              <a:avLst/>
              <a:gdLst/>
              <a:ahLst/>
              <a:cxnLst/>
              <a:rect l="l" t="t" r="r" b="b"/>
              <a:pathLst>
                <a:path h="229870">
                  <a:moveTo>
                    <a:pt x="0" y="0"/>
                  </a:moveTo>
                  <a:lnTo>
                    <a:pt x="0" y="229870"/>
                  </a:lnTo>
                </a:path>
              </a:pathLst>
            </a:custGeom>
            <a:ln w="640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813946" y="3419580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336"/>
                  </a:lnTo>
                </a:path>
              </a:pathLst>
            </a:custGeom>
            <a:ln w="6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03031" y="2380475"/>
              <a:ext cx="1270" cy="1064895"/>
            </a:xfrm>
            <a:custGeom>
              <a:avLst/>
              <a:gdLst/>
              <a:ahLst/>
              <a:cxnLst/>
              <a:rect l="l" t="t" r="r" b="b"/>
              <a:pathLst>
                <a:path w="1270" h="1064895">
                  <a:moveTo>
                    <a:pt x="0" y="1064437"/>
                  </a:moveTo>
                  <a:lnTo>
                    <a:pt x="901" y="0"/>
                  </a:lnTo>
                </a:path>
              </a:pathLst>
            </a:custGeom>
            <a:ln w="533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109533" y="2845587"/>
              <a:ext cx="825500" cy="77470"/>
            </a:xfrm>
            <a:custGeom>
              <a:avLst/>
              <a:gdLst/>
              <a:ahLst/>
              <a:cxnLst/>
              <a:rect l="l" t="t" r="r" b="b"/>
              <a:pathLst>
                <a:path w="825500" h="77469">
                  <a:moveTo>
                    <a:pt x="825169" y="0"/>
                  </a:moveTo>
                  <a:lnTo>
                    <a:pt x="0" y="0"/>
                  </a:lnTo>
                  <a:lnTo>
                    <a:pt x="0" y="77254"/>
                  </a:lnTo>
                  <a:lnTo>
                    <a:pt x="825169" y="77254"/>
                  </a:lnTo>
                  <a:lnTo>
                    <a:pt x="8251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6284905" y="4060800"/>
            <a:ext cx="2484120" cy="3546475"/>
            <a:chOff x="557999" y="4060799"/>
            <a:chExt cx="2484120" cy="3546475"/>
          </a:xfrm>
        </p:grpSpPr>
        <p:sp>
          <p:nvSpPr>
            <p:cNvPr id="91" name="object 91"/>
            <p:cNvSpPr/>
            <p:nvPr/>
          </p:nvSpPr>
          <p:spPr>
            <a:xfrm>
              <a:off x="557999" y="4060799"/>
              <a:ext cx="2484120" cy="3546475"/>
            </a:xfrm>
            <a:custGeom>
              <a:avLst/>
              <a:gdLst/>
              <a:ahLst/>
              <a:cxnLst/>
              <a:rect l="l" t="t" r="r" b="b"/>
              <a:pathLst>
                <a:path w="2484120" h="3546475">
                  <a:moveTo>
                    <a:pt x="2484005" y="0"/>
                  </a:moveTo>
                  <a:lnTo>
                    <a:pt x="0" y="0"/>
                  </a:lnTo>
                  <a:lnTo>
                    <a:pt x="0" y="3546005"/>
                  </a:lnTo>
                  <a:lnTo>
                    <a:pt x="2484005" y="3546005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040999" y="7048550"/>
              <a:ext cx="324485" cy="0"/>
            </a:xfrm>
            <a:custGeom>
              <a:avLst/>
              <a:gdLst/>
              <a:ahLst/>
              <a:cxnLst/>
              <a:rect l="l" t="t" r="r" b="b"/>
              <a:pathLst>
                <a:path w="324484">
                  <a:moveTo>
                    <a:pt x="0" y="0"/>
                  </a:moveTo>
                  <a:lnTo>
                    <a:pt x="32400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124240" y="6075106"/>
              <a:ext cx="791210" cy="0"/>
            </a:xfrm>
            <a:custGeom>
              <a:avLst/>
              <a:gdLst/>
              <a:ahLst/>
              <a:cxnLst/>
              <a:rect l="l" t="t" r="r" b="b"/>
              <a:pathLst>
                <a:path w="791210">
                  <a:moveTo>
                    <a:pt x="0" y="0"/>
                  </a:moveTo>
                  <a:lnTo>
                    <a:pt x="791108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221839" y="6306435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522" y="0"/>
                  </a:lnTo>
                </a:path>
              </a:pathLst>
            </a:custGeom>
            <a:ln w="31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/>
          <p:nvPr/>
        </p:nvSpPr>
        <p:spPr>
          <a:xfrm>
            <a:off x="9660205" y="5067813"/>
            <a:ext cx="488950" cy="0"/>
          </a:xfrm>
          <a:custGeom>
            <a:avLst/>
            <a:gdLst/>
            <a:ahLst/>
            <a:cxnLst/>
            <a:rect l="l" t="t" r="r" b="b"/>
            <a:pathLst>
              <a:path w="488950">
                <a:moveTo>
                  <a:pt x="0" y="0"/>
                </a:moveTo>
                <a:lnTo>
                  <a:pt x="488403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8912905" y="5832221"/>
          <a:ext cx="3796664" cy="1179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293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1818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4960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84594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972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3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r>
                        <a:rPr sz="3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3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3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3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prueba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Secuencia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r>
                        <a:rPr sz="5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Isímico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654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ts val="765"/>
                        </a:lnSpc>
                        <a:spcBef>
                          <a:spcPts val="365"/>
                        </a:spcBef>
                      </a:pP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componente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aperiódico</a:t>
                      </a:r>
                      <a:endParaRPr sz="650">
                        <a:latin typeface="Arial"/>
                        <a:cs typeface="Arial"/>
                      </a:endParaRPr>
                    </a:p>
                    <a:p>
                      <a:pPr marL="208279">
                        <a:lnSpc>
                          <a:spcPts val="944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r>
                        <a:rPr sz="800" b="1" spc="-6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539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≤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7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≤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70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≤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7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≤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398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T100(a)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7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C-t'-C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Según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ecuación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T100(b)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7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Ot-CO-t'-CO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Según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ecuación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pSp>
        <p:nvGrpSpPr>
          <p:cNvPr id="97" name="object 97"/>
          <p:cNvGrpSpPr/>
          <p:nvPr/>
        </p:nvGrpSpPr>
        <p:grpSpPr>
          <a:xfrm>
            <a:off x="8912897" y="7317772"/>
            <a:ext cx="3798570" cy="3175"/>
            <a:chOff x="3185991" y="7317771"/>
            <a:chExt cx="3798570" cy="3175"/>
          </a:xfrm>
        </p:grpSpPr>
        <p:sp>
          <p:nvSpPr>
            <p:cNvPr id="98" name="object 98"/>
            <p:cNvSpPr/>
            <p:nvPr/>
          </p:nvSpPr>
          <p:spPr>
            <a:xfrm>
              <a:off x="3185991" y="731935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617992" y="731935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8912897" y="7464753"/>
            <a:ext cx="3798570" cy="3175"/>
            <a:chOff x="3185991" y="7464752"/>
            <a:chExt cx="3798570" cy="3175"/>
          </a:xfrm>
        </p:grpSpPr>
        <p:sp>
          <p:nvSpPr>
            <p:cNvPr id="101" name="object 101"/>
            <p:cNvSpPr/>
            <p:nvPr/>
          </p:nvSpPr>
          <p:spPr>
            <a:xfrm>
              <a:off x="3185991" y="746634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617992" y="746634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8912897" y="7611733"/>
            <a:ext cx="3798570" cy="3175"/>
            <a:chOff x="3185991" y="7611732"/>
            <a:chExt cx="3798570" cy="3175"/>
          </a:xfrm>
        </p:grpSpPr>
        <p:sp>
          <p:nvSpPr>
            <p:cNvPr id="104" name="object 104"/>
            <p:cNvSpPr/>
            <p:nvPr/>
          </p:nvSpPr>
          <p:spPr>
            <a:xfrm>
              <a:off x="3185991" y="761331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617992" y="761331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8912897" y="7758713"/>
            <a:ext cx="3798570" cy="3175"/>
            <a:chOff x="3185991" y="7758712"/>
            <a:chExt cx="3798570" cy="3175"/>
          </a:xfrm>
        </p:grpSpPr>
        <p:sp>
          <p:nvSpPr>
            <p:cNvPr id="107" name="object 107"/>
            <p:cNvSpPr/>
            <p:nvPr/>
          </p:nvSpPr>
          <p:spPr>
            <a:xfrm>
              <a:off x="3185991" y="776029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617992" y="776029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9" name="object 109"/>
          <p:cNvGrpSpPr/>
          <p:nvPr/>
        </p:nvGrpSpPr>
        <p:grpSpPr>
          <a:xfrm>
            <a:off x="8912897" y="8322970"/>
            <a:ext cx="3798570" cy="3175"/>
            <a:chOff x="3185991" y="8322969"/>
            <a:chExt cx="3798570" cy="3175"/>
          </a:xfrm>
        </p:grpSpPr>
        <p:sp>
          <p:nvSpPr>
            <p:cNvPr id="110" name="object 110"/>
            <p:cNvSpPr/>
            <p:nvPr/>
          </p:nvSpPr>
          <p:spPr>
            <a:xfrm>
              <a:off x="3185991" y="8324556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617992" y="8324556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" name="object 112"/>
          <p:cNvSpPr/>
          <p:nvPr/>
        </p:nvSpPr>
        <p:spPr>
          <a:xfrm>
            <a:off x="10066998" y="8014314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599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9247700" y="8769423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9888498" y="9541684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252027" y="9230610"/>
            <a:ext cx="490855" cy="0"/>
          </a:xfrm>
          <a:custGeom>
            <a:avLst/>
            <a:gdLst/>
            <a:ahLst/>
            <a:cxnLst/>
            <a:rect l="l" t="t" r="r" b="b"/>
            <a:pathLst>
              <a:path w="490854">
                <a:moveTo>
                  <a:pt x="0" y="0"/>
                </a:moveTo>
                <a:lnTo>
                  <a:pt x="49067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9403586" y="8816198"/>
            <a:ext cx="58419" cy="0"/>
          </a:xfrm>
          <a:custGeom>
            <a:avLst/>
            <a:gdLst/>
            <a:ahLst/>
            <a:cxnLst/>
            <a:rect l="l" t="t" r="r" b="b"/>
            <a:pathLst>
              <a:path w="58420">
                <a:moveTo>
                  <a:pt x="0" y="0"/>
                </a:moveTo>
                <a:lnTo>
                  <a:pt x="58318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9496825" y="9394768"/>
            <a:ext cx="665480" cy="0"/>
          </a:xfrm>
          <a:custGeom>
            <a:avLst/>
            <a:gdLst/>
            <a:ahLst/>
            <a:cxnLst/>
            <a:rect l="l" t="t" r="r" b="b"/>
            <a:pathLst>
              <a:path w="665479">
                <a:moveTo>
                  <a:pt x="0" y="0"/>
                </a:moveTo>
                <a:lnTo>
                  <a:pt x="66527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8900205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900205" y="1707428"/>
            <a:ext cx="35052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5.101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8900205" y="1810574"/>
            <a:ext cx="3721100" cy="479425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743585" algn="ctr">
              <a:spcBef>
                <a:spcPts val="165"/>
              </a:spcBef>
            </a:pPr>
            <a:r>
              <a:rPr sz="2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Carolina</a:t>
            </a:r>
            <a:r>
              <a:rPr sz="2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2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0B6F2"/>
                </a:solidFill>
                <a:latin typeface="Microsoft Sans Serif"/>
                <a:cs typeface="Microsoft Sans Serif"/>
              </a:rPr>
              <a:t>Sur</a:t>
            </a:r>
            <a:endParaRPr sz="2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6599"/>
              </a:lnSpc>
              <a:spcBef>
                <a:spcPts val="55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alto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o inferior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6272187" y="1878379"/>
            <a:ext cx="1919605" cy="216341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02600"/>
              </a:lnSpc>
              <a:spcBef>
                <a:spcPts val="8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Porcentaje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aperiódico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(%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DC)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intervalo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(t)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6347326" y="2278959"/>
            <a:ext cx="21717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1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1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269046" y="2342436"/>
            <a:ext cx="134620" cy="1045844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4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4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4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4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4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30</a:t>
            </a:r>
            <a:endParaRPr sz="500">
              <a:latin typeface="Microsoft Sans Serif"/>
              <a:cs typeface="Microsoft Sans Serif"/>
            </a:endParaRPr>
          </a:p>
          <a:p>
            <a:pPr marL="44450">
              <a:spcBef>
                <a:spcPts val="204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endParaRPr sz="500">
              <a:latin typeface="Microsoft Sans Serif"/>
              <a:cs typeface="Microsoft Sans Serif"/>
            </a:endParaRPr>
          </a:p>
          <a:p>
            <a:pPr marL="46355">
              <a:spcBef>
                <a:spcPts val="2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8900206" y="2404424"/>
            <a:ext cx="3713479" cy="999633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caracteriza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valores:</a:t>
            </a:r>
            <a:endParaRPr sz="750" dirty="0">
              <a:latin typeface="Microsoft Sans Serif"/>
              <a:cs typeface="Microsoft Sans Serif"/>
            </a:endParaRPr>
          </a:p>
          <a:p>
            <a:pPr marL="120650" marR="183515" indent="-108585">
              <a:lnSpc>
                <a:spcPts val="1050"/>
              </a:lnSpc>
              <a:spcBef>
                <a:spcPts val="6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eficaz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periódica,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término: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';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5080" indent="-108585">
              <a:lnSpc>
                <a:spcPts val="1050"/>
              </a:lnSpc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porcentaje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aperiódica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sumamos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período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300990">
              <a:lnSpc>
                <a:spcPts val="1050"/>
              </a:lnSpc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semiperiodo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mínimo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activación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sobrecorriente,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siendo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7793713" y="2558412"/>
            <a:ext cx="883919" cy="377190"/>
          </a:xfrm>
          <a:prstGeom prst="rect">
            <a:avLst/>
          </a:prstGeom>
        </p:spPr>
        <p:txBody>
          <a:bodyPr vert="horz" wrap="square" lIns="0" tIns="79375" rIns="0" bIns="0" rtlCol="0">
            <a:spAutoFit/>
          </a:bodyPr>
          <a:lstStyle/>
          <a:p>
            <a:pPr marL="156210">
              <a:spcBef>
                <a:spcPts val="625"/>
              </a:spcBef>
            </a:pPr>
            <a:r>
              <a:rPr sz="1500" spc="37" baseline="8333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15" baseline="4629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900" spc="-30" baseline="4629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900" spc="-22" baseline="4629" dirty="0">
                <a:solidFill>
                  <a:srgbClr val="171514"/>
                </a:solidFill>
                <a:latin typeface="Microsoft Sans Serif"/>
                <a:cs typeface="Microsoft Sans Serif"/>
              </a:rPr>
              <a:t>120EM</a:t>
            </a:r>
            <a:endParaRPr sz="900" baseline="4629">
              <a:latin typeface="Microsoft Sans Serif"/>
              <a:cs typeface="Microsoft Sans Serif"/>
            </a:endParaRPr>
          </a:p>
          <a:p>
            <a:pPr marL="38100">
              <a:spcBef>
                <a:spcPts val="320"/>
              </a:spcBef>
            </a:pP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(Esp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ec</a:t>
            </a:r>
            <a:r>
              <a:rPr sz="600" spc="-10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2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00" spc="-114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2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250" spc="-10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19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móvi</a:t>
            </a:r>
            <a:r>
              <a:rPr sz="25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2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250" spc="-11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250" spc="-14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250" spc="-125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2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2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250" spc="-11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2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25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250" spc="-1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it</a:t>
            </a:r>
            <a:r>
              <a:rPr sz="2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á</a:t>
            </a:r>
            <a:r>
              <a:rPr sz="250" spc="-12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250" spc="-13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ico</a:t>
            </a:r>
            <a:r>
              <a:rPr sz="2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959729" y="3074330"/>
            <a:ext cx="35814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60" baseline="2777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820890" y="3337643"/>
            <a:ext cx="79629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(Constante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estandarizada)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397831" y="3443342"/>
            <a:ext cx="18002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12725" algn="l"/>
                <a:tab pos="427355" algn="l"/>
                <a:tab pos="641985" algn="l"/>
                <a:tab pos="855980" algn="l"/>
                <a:tab pos="1070610" algn="l"/>
                <a:tab pos="1285240" algn="l"/>
                <a:tab pos="1499235" algn="l"/>
                <a:tab pos="1713864" algn="l"/>
              </a:tabLst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	10	20	30	40	50	60	70	80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8313904" y="3421266"/>
            <a:ext cx="2990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90</a:t>
            </a:r>
            <a:r>
              <a:rPr sz="6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(ms)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6246806" y="3599317"/>
            <a:ext cx="2414905" cy="2177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 indent="-635">
              <a:lnSpc>
                <a:spcPct val="111100"/>
              </a:lnSpc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t: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del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baseline="-34722" dirty="0">
                <a:solidFill>
                  <a:srgbClr val="171514"/>
                </a:solidFill>
                <a:latin typeface="Microsoft Sans Serif"/>
                <a:cs typeface="Microsoft Sans Serif"/>
              </a:rPr>
              <a:t>op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),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aumentado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(período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7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00" spc="-135" baseline="-34722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).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8900205" y="3464227"/>
            <a:ext cx="373634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6599"/>
              </a:lnSpc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IEC,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romper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eficaz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periódica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(=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nominal)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porcentaje de </a:t>
            </a:r>
            <a:r>
              <a:rPr sz="7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asimetría</a:t>
            </a:r>
            <a:r>
              <a:rPr lang="es-ES"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definido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gráfico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8900206" y="4029224"/>
            <a:ext cx="37953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8900169" y="4162524"/>
            <a:ext cx="1546860" cy="2513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2,5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2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curva.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310506" y="4148098"/>
            <a:ext cx="2268855" cy="427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650" b="1" spc="5" dirty="0">
                <a:solidFill>
                  <a:srgbClr val="4C5152"/>
                </a:solidFill>
                <a:latin typeface="Arial"/>
                <a:cs typeface="Arial"/>
              </a:rPr>
              <a:t>Ejemplo</a:t>
            </a:r>
            <a:r>
              <a:rPr sz="650" b="1" spc="-4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-15" dirty="0">
                <a:solidFill>
                  <a:srgbClr val="4C5152"/>
                </a:solidFill>
                <a:latin typeface="Arial"/>
                <a:cs typeface="Arial"/>
              </a:rPr>
              <a:t>1:</a:t>
            </a:r>
            <a:endParaRPr sz="650">
              <a:latin typeface="Arial"/>
              <a:cs typeface="Arial"/>
            </a:endParaRPr>
          </a:p>
          <a:p>
            <a:pPr marL="25400">
              <a:spcBef>
                <a:spcPts val="470"/>
              </a:spcBef>
            </a:pP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tiempo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apertura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mínimo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endParaRPr sz="600">
              <a:latin typeface="Microsoft Sans Serif"/>
              <a:cs typeface="Microsoft Sans Serif"/>
            </a:endParaRPr>
          </a:p>
          <a:p>
            <a:pPr marL="25400">
              <a:spcBef>
                <a:spcPts val="480"/>
              </a:spcBef>
              <a:tabLst>
                <a:tab pos="489584" algn="l"/>
              </a:tabLst>
            </a:pP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45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ms</a:t>
            </a:r>
            <a:r>
              <a:rPr sz="6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(T	</a:t>
            </a:r>
            <a:r>
              <a:rPr sz="600" spc="7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op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lo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sumamos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10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ms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(T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)</a:t>
            </a:r>
            <a:r>
              <a:rPr sz="5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debido</a:t>
            </a:r>
            <a:r>
              <a:rPr sz="600" spc="22" baseline="-34722" dirty="0">
                <a:solidFill>
                  <a:srgbClr val="4C5152"/>
                </a:solidFill>
                <a:latin typeface="Microsoft Sans Serif"/>
                <a:cs typeface="Microsoft Sans Serif"/>
              </a:rPr>
              <a:t>r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retransmisión,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0780066" y="4150079"/>
            <a:ext cx="1194435" cy="1593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2235">
              <a:lnSpc>
                <a:spcPts val="855"/>
              </a:lnSpc>
              <a:spcBef>
                <a:spcPts val="100"/>
              </a:spcBef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Hz.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ts val="195"/>
              </a:lnSpc>
              <a:tabLst>
                <a:tab pos="900430" algn="l"/>
              </a:tabLst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	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8900210" y="4537429"/>
            <a:ext cx="35820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resistencia,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generadores,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8900182" y="4670779"/>
            <a:ext cx="353187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2,7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caso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utilice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8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curva.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8900177" y="4804129"/>
            <a:ext cx="200596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constantes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8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8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4,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usa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ecuación: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0780067" y="4786856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6852265" y="4977306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33261" y="0"/>
                </a:lnTo>
              </a:path>
              <a:path w="178434">
                <a:moveTo>
                  <a:pt x="33261" y="0"/>
                </a:moveTo>
                <a:lnTo>
                  <a:pt x="130644" y="0"/>
                </a:lnTo>
              </a:path>
              <a:path w="178434">
                <a:moveTo>
                  <a:pt x="130644" y="0"/>
                </a:moveTo>
                <a:lnTo>
                  <a:pt x="178193" y="0"/>
                </a:lnTo>
              </a:path>
            </a:pathLst>
          </a:custGeom>
          <a:ln w="12700">
            <a:solidFill>
              <a:srgbClr val="3FAC3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 txBox="1"/>
          <p:nvPr/>
        </p:nvSpPr>
        <p:spPr>
          <a:xfrm>
            <a:off x="6852265" y="4896026"/>
            <a:ext cx="27368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- (45 </a:t>
            </a:r>
            <a:r>
              <a:rPr sz="4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4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10)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7030458" y="4977306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524" y="0"/>
                </a:lnTo>
              </a:path>
            </a:pathLst>
          </a:custGeom>
          <a:ln w="12700">
            <a:solidFill>
              <a:srgbClr val="3FAC3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 txBox="1"/>
          <p:nvPr/>
        </p:nvSpPr>
        <p:spPr>
          <a:xfrm>
            <a:off x="6310507" y="4592669"/>
            <a:ext cx="2421255" cy="503086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 marL="25400" marR="30480">
              <a:lnSpc>
                <a:spcPct val="143900"/>
              </a:lnSpc>
              <a:spcBef>
                <a:spcPts val="1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gráfico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porcentaje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componente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aperiódico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alrededor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lang="es-ES"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30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4C5152"/>
                </a:solidFill>
                <a:latin typeface="Microsoft Sans Serif"/>
                <a:cs typeface="Microsoft Sans Serif"/>
              </a:rPr>
              <a:t>%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constante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tiempo</a:t>
            </a:r>
            <a:r>
              <a:rPr sz="80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t</a:t>
            </a:r>
            <a:r>
              <a:rPr sz="550" spc="30" dirty="0">
                <a:solidFill>
                  <a:srgbClr val="4C5152"/>
                </a:solidFill>
                <a:latin typeface="Microsoft Sans Serif"/>
                <a:cs typeface="Microsoft Sans Serif"/>
              </a:rPr>
              <a:t>1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45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ms:</a:t>
            </a:r>
            <a:endParaRPr sz="550" dirty="0">
              <a:latin typeface="Microsoft Sans Serif"/>
              <a:cs typeface="Microsoft Sans Serif"/>
            </a:endParaRPr>
          </a:p>
          <a:p>
            <a:pPr marL="25400">
              <a:spcBef>
                <a:spcPts val="785"/>
              </a:spcBef>
              <a:tabLst>
                <a:tab pos="645795" algn="l"/>
                <a:tab pos="879475" algn="l"/>
              </a:tabLst>
            </a:pPr>
            <a:r>
              <a:rPr sz="975" spc="-60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%</a:t>
            </a:r>
            <a:r>
              <a:rPr sz="975" spc="-7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75" spc="-89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CC</a:t>
            </a:r>
            <a:r>
              <a:rPr sz="975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75" spc="-15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975" spc="-7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75" spc="-15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e</a:t>
            </a:r>
            <a:r>
              <a:rPr sz="750" spc="-15" baseline="5555" dirty="0">
                <a:solidFill>
                  <a:srgbClr val="3FAC39"/>
                </a:solidFill>
                <a:latin typeface="Microsoft Sans Serif"/>
                <a:cs typeface="Microsoft Sans Serif"/>
              </a:rPr>
              <a:t>(	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45	</a:t>
            </a:r>
            <a:r>
              <a:rPr sz="750" spc="-30" baseline="33333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50" spc="127" baseline="3333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75" spc="-15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975" spc="-30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75" spc="-7" baseline="4273" dirty="0">
                <a:solidFill>
                  <a:srgbClr val="3FAC39"/>
                </a:solidFill>
                <a:latin typeface="Microsoft Sans Serif"/>
                <a:cs typeface="Microsoft Sans Serif"/>
              </a:rPr>
              <a:t>29,5%</a:t>
            </a:r>
            <a:endParaRPr sz="975" baseline="4273" dirty="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9726232" y="4938262"/>
            <a:ext cx="332105" cy="236603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38100">
              <a:spcBef>
                <a:spcPts val="185"/>
              </a:spcBef>
            </a:pP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5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75" dirty="0">
                <a:solidFill>
                  <a:srgbClr val="3FAC39"/>
                </a:solidFill>
                <a:latin typeface="Microsoft Sans Serif"/>
                <a:cs typeface="Microsoft Sans Serif"/>
              </a:rPr>
              <a:t>(T</a:t>
            </a:r>
            <a:r>
              <a:rPr sz="525" spc="-112" baseline="-31746" dirty="0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550" spc="-75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525" spc="-112" baseline="-31746" dirty="0">
                <a:solidFill>
                  <a:srgbClr val="3FAC39"/>
                </a:solidFill>
                <a:latin typeface="Microsoft Sans Serif"/>
                <a:cs typeface="Microsoft Sans Serif"/>
              </a:rPr>
              <a:t>p</a:t>
            </a:r>
            <a:r>
              <a:rPr sz="550" spc="-75" dirty="0">
                <a:solidFill>
                  <a:srgbClr val="3FAC39"/>
                </a:solidFill>
                <a:latin typeface="Microsoft Sans Serif"/>
                <a:cs typeface="Microsoft Sans Serif"/>
              </a:rPr>
              <a:t>T)</a:t>
            </a:r>
            <a:r>
              <a:rPr sz="550" spc="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25" spc="37" baseline="-31746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endParaRPr sz="525" baseline="-31746">
              <a:latin typeface="Microsoft Sans Serif"/>
              <a:cs typeface="Microsoft Sans Serif"/>
            </a:endParaRPr>
          </a:p>
          <a:p>
            <a:pPr marL="88900">
              <a:spcBef>
                <a:spcPts val="120"/>
              </a:spcBef>
            </a:pP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1...4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900205" y="5025466"/>
            <a:ext cx="6464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70" dirty="0">
                <a:solidFill>
                  <a:srgbClr val="3FAC39"/>
                </a:solidFill>
                <a:latin typeface="Microsoft Sans Serif"/>
                <a:cs typeface="Microsoft Sans Serif"/>
              </a:rPr>
              <a:t>CC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100×e</a:t>
            </a:r>
            <a:r>
              <a:rPr sz="5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0135869" y="5009740"/>
            <a:ext cx="4826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6335906" y="5201846"/>
            <a:ext cx="2221865" cy="63500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>
              <a:spcBef>
                <a:spcPts val="520"/>
              </a:spcBef>
            </a:pPr>
            <a:r>
              <a:rPr sz="650" b="1" spc="5" dirty="0">
                <a:solidFill>
                  <a:srgbClr val="4C5152"/>
                </a:solidFill>
                <a:latin typeface="Arial"/>
                <a:cs typeface="Arial"/>
              </a:rPr>
              <a:t>Ejemplo2:</a:t>
            </a:r>
            <a:endParaRPr sz="650" dirty="0">
              <a:latin typeface="Arial"/>
              <a:cs typeface="Arial"/>
            </a:endParaRPr>
          </a:p>
          <a:p>
            <a:pPr marR="5080">
              <a:lnSpc>
                <a:spcPct val="153800"/>
              </a:lnSpc>
            </a:pP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Supongamos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%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DC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igual</a:t>
            </a:r>
            <a:r>
              <a:rPr lang="es-ES"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65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simétrica</a:t>
            </a:r>
            <a:r>
              <a:rPr lang="es-ES"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4C5152"/>
                </a:solidFill>
                <a:latin typeface="Microsoft Sans Serif"/>
                <a:cs typeface="Microsoft Sans Serif"/>
              </a:rPr>
              <a:t>calculada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(Isym)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igual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27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kA.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6335905" y="5864659"/>
            <a:ext cx="7086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50" dirty="0">
                <a:solidFill>
                  <a:srgbClr val="4C5152"/>
                </a:solidFill>
                <a:latin typeface="Microsoft Sans Serif"/>
                <a:cs typeface="Microsoft Sans Serif"/>
              </a:rPr>
              <a:t>¿A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qué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equivalgo?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8900206" y="5274228"/>
            <a:ext cx="2319655" cy="272415"/>
          </a:xfrm>
          <a:prstGeom prst="rect">
            <a:avLst/>
          </a:prstGeom>
        </p:spPr>
        <p:txBody>
          <a:bodyPr vert="horz" wrap="square" lIns="0" tIns="30480" rIns="0" bIns="0" rtlCol="0">
            <a:spAutoFit/>
          </a:bodyPr>
          <a:lstStyle/>
          <a:p>
            <a:pPr marL="12700">
              <a:spcBef>
                <a:spcPts val="24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cortocircuito: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18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6,3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8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12,5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16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31,5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40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63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kA.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8900206" y="5698825"/>
            <a:ext cx="317055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cumplir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cinco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secuencias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6822804" y="5951247"/>
            <a:ext cx="12827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asimilado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6361865" y="6153227"/>
            <a:ext cx="36893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252095" algn="l"/>
              </a:tabLst>
            </a:pP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asimilado	</a:t>
            </a:r>
            <a:r>
              <a:rPr sz="1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simbolismo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6335924" y="6034992"/>
            <a:ext cx="16478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75260" algn="l"/>
                <a:tab pos="1475740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lang="es-ES"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(1+2×(%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CC/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100)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1350" spc="60" baseline="3086" dirty="0">
                <a:solidFill>
                  <a:srgbClr val="3FAC39"/>
                </a:solidFill>
                <a:latin typeface="Microsoft Sans Serif"/>
                <a:cs typeface="Microsoft Sans Serif"/>
              </a:rPr>
              <a:t>}</a:t>
            </a:r>
            <a:r>
              <a:rPr sz="1050" spc="22" baseline="3968" dirty="0">
                <a:solidFill>
                  <a:srgbClr val="3FAC39"/>
                </a:solidFill>
                <a:latin typeface="Microsoft Sans Serif"/>
                <a:cs typeface="Microsoft Sans Serif"/>
              </a:rPr>
              <a:t>[A]</a:t>
            </a:r>
            <a:endParaRPr sz="1050" baseline="3968" dirty="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6335873" y="6292470"/>
            <a:ext cx="16186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175260" algn="l"/>
                <a:tab pos="1323975" algn="l"/>
              </a:tabLst>
            </a:pPr>
            <a:r>
              <a:rPr sz="70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27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kA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(1+2×(0,65)</a:t>
            </a: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r>
              <a:rPr sz="65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36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kA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6361864" y="6385293"/>
            <a:ext cx="12827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asimilado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6335906" y="6595593"/>
            <a:ext cx="2263775" cy="246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Usando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ecuación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[A]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,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esto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equivale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a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cortocircuito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540"/>
              </a:spcBef>
            </a:pP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simétrica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con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clasificación</a:t>
            </a:r>
            <a:r>
              <a:rPr sz="5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de: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6297806" y="6996390"/>
            <a:ext cx="4743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  <a:tabLst>
                <a:tab pos="372110" algn="l"/>
              </a:tabLst>
            </a:pPr>
            <a:r>
              <a:rPr sz="1050" spc="7" baseline="19841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asimilado</a:t>
            </a:r>
            <a:r>
              <a:rPr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1050" spc="-15" baseline="11904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1050" baseline="11904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7156007" y="6973404"/>
            <a:ext cx="11836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33,8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kA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4C5152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DC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30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4C5152"/>
                </a:solidFill>
                <a:latin typeface="Microsoft Sans Serif"/>
                <a:cs typeface="Microsoft Sans Serif"/>
              </a:rPr>
              <a:t>%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6819133" y="6896189"/>
            <a:ext cx="224154" cy="2846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765">
              <a:spcBef>
                <a:spcPts val="100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36,7</a:t>
            </a: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525"/>
              </a:spcBef>
            </a:pP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1.086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6335874" y="7168742"/>
            <a:ext cx="24060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>
              <a:lnSpc>
                <a:spcPct val="153800"/>
              </a:lnSpc>
              <a:spcBef>
                <a:spcPts val="100"/>
              </a:spcBef>
            </a:pP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clasificación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disyuntor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Microsoft Sans Serif"/>
                <a:cs typeface="Microsoft Sans Serif"/>
              </a:rPr>
              <a:t>superior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a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33,8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kA.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Según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IEC,</a:t>
            </a:r>
            <a:r>
              <a:rPr lang="es-ES"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la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clasificación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cercana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es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40</a:t>
            </a:r>
            <a:r>
              <a:rPr sz="65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kA.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8900198" y="7086376"/>
            <a:ext cx="1956435" cy="92333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(*)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5" dirty="0">
                <a:solidFill>
                  <a:srgbClr val="171514"/>
                </a:solidFill>
                <a:latin typeface="Arial"/>
                <a:cs typeface="Arial"/>
              </a:rPr>
              <a:t>interruptores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automáticos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0" dirty="0">
                <a:solidFill>
                  <a:srgbClr val="171514"/>
                </a:solidFill>
                <a:latin typeface="Arial"/>
                <a:cs typeface="Arial"/>
              </a:rPr>
              <a:t>apertura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5" dirty="0">
                <a:solidFill>
                  <a:srgbClr val="171514"/>
                </a:solidFill>
                <a:latin typeface="Arial"/>
                <a:cs typeface="Arial"/>
              </a:rPr>
              <a:t>inferior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80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ms.</a:t>
            </a:r>
            <a:endParaRPr sz="500">
              <a:latin typeface="Arial"/>
              <a:cs typeface="Arial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8900198" y="7316040"/>
            <a:ext cx="2165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IMC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8900197" y="7463055"/>
            <a:ext cx="1892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CAI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8900177" y="7610035"/>
            <a:ext cx="19875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IDC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8900176" y="7820550"/>
            <a:ext cx="35560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3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9332201" y="7328739"/>
            <a:ext cx="6959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Haciendo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9332202" y="7469404"/>
            <a:ext cx="187578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periódico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(I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cima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9332179" y="7635435"/>
            <a:ext cx="12141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aperiódico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9332179" y="7776100"/>
            <a:ext cx="16141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asimetría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aperiódico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0851186" y="7572747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Carolina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9332199" y="7904298"/>
            <a:ext cx="277495" cy="367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9900"/>
              </a:lnSpc>
              <a:spcBef>
                <a:spcPts val="100"/>
              </a:spcBef>
            </a:pPr>
            <a:r>
              <a:rPr sz="800" u="sng" spc="-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IDC</a:t>
            </a:r>
            <a:r>
              <a:rPr lang="es-ES" sz="800" u="sng" spc="-10" dirty="0">
                <a:solidFill>
                  <a:srgbClr val="3FAC39"/>
                </a:solidFill>
                <a:uFill>
                  <a:solidFill>
                    <a:srgbClr val="46B751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8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CAI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0086825" y="7889415"/>
            <a:ext cx="4375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5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-</a:t>
            </a: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-7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550" spc="-7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525" spc="-112" baseline="-31746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sz="550" spc="-7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525" spc="-112" baseline="-31746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p</a:t>
            </a:r>
            <a:r>
              <a:rPr sz="550" spc="-7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550" spc="-7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lang="es-ES"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25" spc="37" baseline="-31746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lang="es-ES" sz="525" spc="37" baseline="-31746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900" spc="-30" baseline="-509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endParaRPr sz="900" baseline="-50925" dirty="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9565168" y="7994585"/>
            <a:ext cx="7080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125" spc="-15" baseline="-14814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1125" spc="-22" baseline="-1481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7" baseline="-14814" dirty="0">
                <a:solidFill>
                  <a:srgbClr val="3FAC39"/>
                </a:solidFill>
                <a:latin typeface="Microsoft Sans Serif"/>
                <a:cs typeface="Microsoft Sans Serif"/>
              </a:rPr>
              <a:t>100×e</a:t>
            </a:r>
            <a:r>
              <a:rPr lang="es-ES" sz="1125" spc="7" baseline="-1481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125" spc="52" baseline="-1481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5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t</a:t>
            </a: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1...4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6362035" y="8071129"/>
            <a:ext cx="1720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A)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8900195" y="8446798"/>
            <a:ext cx="17075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simétrica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kA):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9314009" y="8604324"/>
            <a:ext cx="1892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CAI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7096744" y="8553339"/>
            <a:ext cx="1250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3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C.A.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6407063" y="8623467"/>
            <a:ext cx="1536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MC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7796320" y="8662463"/>
            <a:ext cx="176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(s)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8862097" y="8713442"/>
            <a:ext cx="4254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</a:pPr>
            <a:r>
              <a:rPr sz="1200" spc="-7" baseline="17361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20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simbolismo</a:t>
            </a:r>
            <a:r>
              <a:rPr lang="es-ES" sz="2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10416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endParaRPr sz="1200" baseline="10416" dirty="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9342897" y="8774555"/>
            <a:ext cx="1530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114" dirty="0">
                <a:solidFill>
                  <a:srgbClr val="3FAC39"/>
                </a:solidFill>
                <a:latin typeface="Lucida Sans Unicode"/>
                <a:cs typeface="Lucida Sans Unicode"/>
              </a:rPr>
              <a:t>√2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6927636" y="8923784"/>
            <a:ext cx="25844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8928745" y="9303382"/>
            <a:ext cx="50736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56235" algn="l"/>
              </a:tabLst>
            </a:pPr>
            <a:r>
              <a:rPr sz="2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asimilado	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simbolismo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8849397" y="9031434"/>
            <a:ext cx="1866900" cy="611505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63500">
              <a:spcBef>
                <a:spcPts val="375"/>
              </a:spcBef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asimétrica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kA):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650" dirty="0">
              <a:latin typeface="Microsoft Sans Serif"/>
              <a:cs typeface="Microsoft Sans Serif"/>
            </a:endParaRPr>
          </a:p>
          <a:p>
            <a:pPr marL="260350">
              <a:lnSpc>
                <a:spcPts val="869"/>
              </a:lnSpc>
              <a:spcBef>
                <a:spcPts val="320"/>
              </a:spcBef>
            </a:pP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60" dirty="0">
                <a:solidFill>
                  <a:srgbClr val="3FAC39"/>
                </a:solidFill>
                <a:latin typeface="Lucida Sans Unicode"/>
                <a:cs typeface="Lucida Sans Unicode"/>
              </a:rPr>
              <a:t>√I</a:t>
            </a:r>
            <a:r>
              <a:rPr sz="750" spc="-45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²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CID</a:t>
            </a:r>
            <a:r>
              <a:rPr sz="4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450" dirty="0">
              <a:latin typeface="Microsoft Sans Serif"/>
              <a:cs typeface="Microsoft Sans Serif"/>
            </a:endParaRPr>
          </a:p>
          <a:p>
            <a:pPr marL="63500">
              <a:lnSpc>
                <a:spcPts val="2370"/>
              </a:lnSpc>
              <a:tabLst>
                <a:tab pos="257810" algn="l"/>
              </a:tabLst>
            </a:pPr>
            <a:r>
              <a:rPr sz="80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I	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lang="es-ES" sz="8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×</a:t>
            </a:r>
            <a:r>
              <a:rPr sz="2000" spc="-969" dirty="0">
                <a:solidFill>
                  <a:srgbClr val="3FAC39"/>
                </a:solidFill>
                <a:latin typeface="Lucida Sans Unicode"/>
                <a:cs typeface="Lucida Sans Unicode"/>
              </a:rPr>
              <a:t>√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1+2×(%</a:t>
            </a:r>
            <a:r>
              <a:rPr lang="es-ES" sz="7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IDC</a:t>
            </a:r>
            <a:r>
              <a:rPr sz="1200" spc="-60" baseline="48611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75" spc="7" baseline="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2</a:t>
            </a:r>
            <a:endParaRPr sz="675" baseline="30864" dirty="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8928746" y="9568252"/>
            <a:ext cx="44450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93370" algn="l"/>
              </a:tabLst>
            </a:pPr>
            <a:r>
              <a:rPr sz="2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asimilado	</a:t>
            </a:r>
            <a:r>
              <a:rPr sz="2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simbolismo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9899675" y="9546814"/>
            <a:ext cx="21082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100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6136179" y="8087761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DM105273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6136179" y="2223198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DM105272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02901" y="1907998"/>
            <a:ext cx="2484120" cy="1692275"/>
            <a:chOff x="575995" y="1907997"/>
            <a:chExt cx="2484120" cy="1692275"/>
          </a:xfrm>
        </p:grpSpPr>
        <p:sp>
          <p:nvSpPr>
            <p:cNvPr id="3" name="object 3"/>
            <p:cNvSpPr/>
            <p:nvPr/>
          </p:nvSpPr>
          <p:spPr>
            <a:xfrm>
              <a:off x="575995" y="1907997"/>
              <a:ext cx="2484120" cy="1692275"/>
            </a:xfrm>
            <a:custGeom>
              <a:avLst/>
              <a:gdLst/>
              <a:ahLst/>
              <a:cxnLst/>
              <a:rect l="l" t="t" r="r" b="b"/>
              <a:pathLst>
                <a:path w="2484120" h="1692275">
                  <a:moveTo>
                    <a:pt x="2484005" y="0"/>
                  </a:moveTo>
                  <a:lnTo>
                    <a:pt x="0" y="0"/>
                  </a:lnTo>
                  <a:lnTo>
                    <a:pt x="0" y="1692008"/>
                  </a:lnTo>
                  <a:lnTo>
                    <a:pt x="2484005" y="1692008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62568" y="2471430"/>
              <a:ext cx="0" cy="416559"/>
            </a:xfrm>
            <a:custGeom>
              <a:avLst/>
              <a:gdLst/>
              <a:ahLst/>
              <a:cxnLst/>
              <a:rect l="l" t="t" r="r" b="b"/>
              <a:pathLst>
                <a:path h="416560">
                  <a:moveTo>
                    <a:pt x="0" y="0"/>
                  </a:moveTo>
                  <a:lnTo>
                    <a:pt x="0" y="416128"/>
                  </a:lnTo>
                </a:path>
              </a:pathLst>
            </a:custGeom>
            <a:ln w="434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42530" y="2423148"/>
              <a:ext cx="43180" cy="57785"/>
            </a:xfrm>
            <a:custGeom>
              <a:avLst/>
              <a:gdLst/>
              <a:ahLst/>
              <a:cxnLst/>
              <a:rect l="l" t="t" r="r" b="b"/>
              <a:pathLst>
                <a:path w="43180" h="57785">
                  <a:moveTo>
                    <a:pt x="21336" y="0"/>
                  </a:moveTo>
                  <a:lnTo>
                    <a:pt x="0" y="57276"/>
                  </a:lnTo>
                  <a:lnTo>
                    <a:pt x="42672" y="57276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413615" y="2157331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243649" y="0"/>
                  </a:moveTo>
                  <a:lnTo>
                    <a:pt x="0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98903" y="2157331"/>
              <a:ext cx="85090" cy="373380"/>
            </a:xfrm>
            <a:custGeom>
              <a:avLst/>
              <a:gdLst/>
              <a:ahLst/>
              <a:cxnLst/>
              <a:rect l="l" t="t" r="r" b="b"/>
              <a:pathLst>
                <a:path w="85090" h="373380">
                  <a:moveTo>
                    <a:pt x="84658" y="0"/>
                  </a:moveTo>
                  <a:lnTo>
                    <a:pt x="0" y="292"/>
                  </a:lnTo>
                  <a:lnTo>
                    <a:pt x="0" y="372859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998899" y="2719950"/>
              <a:ext cx="0" cy="311785"/>
            </a:xfrm>
            <a:custGeom>
              <a:avLst/>
              <a:gdLst/>
              <a:ahLst/>
              <a:cxnLst/>
              <a:rect l="l" t="t" r="r" b="b"/>
              <a:pathLst>
                <a:path h="311785">
                  <a:moveTo>
                    <a:pt x="0" y="0"/>
                  </a:moveTo>
                  <a:lnTo>
                    <a:pt x="0" y="311658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13009" y="3030635"/>
              <a:ext cx="172720" cy="0"/>
            </a:xfrm>
            <a:custGeom>
              <a:avLst/>
              <a:gdLst/>
              <a:ahLst/>
              <a:cxnLst/>
              <a:rect l="l" t="t" r="r" b="b"/>
              <a:pathLst>
                <a:path w="172719">
                  <a:moveTo>
                    <a:pt x="0" y="0"/>
                  </a:moveTo>
                  <a:lnTo>
                    <a:pt x="172173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43457" y="3060895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59">
                  <a:moveTo>
                    <a:pt x="0" y="0"/>
                  </a:moveTo>
                  <a:lnTo>
                    <a:pt x="111277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68348" y="3092132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4">
                  <a:moveTo>
                    <a:pt x="0" y="0"/>
                  </a:moveTo>
                  <a:lnTo>
                    <a:pt x="61493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9519" y="2525867"/>
              <a:ext cx="198196" cy="19818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74745" y="2095194"/>
              <a:ext cx="342426" cy="133028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311958" y="2423134"/>
              <a:ext cx="0" cy="416559"/>
            </a:xfrm>
            <a:custGeom>
              <a:avLst/>
              <a:gdLst/>
              <a:ahLst/>
              <a:cxnLst/>
              <a:rect l="l" t="t" r="r" b="b"/>
              <a:pathLst>
                <a:path h="416560">
                  <a:moveTo>
                    <a:pt x="0" y="416128"/>
                  </a:moveTo>
                  <a:lnTo>
                    <a:pt x="0" y="0"/>
                  </a:lnTo>
                </a:path>
              </a:pathLst>
            </a:custGeom>
            <a:ln w="434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291920" y="2830266"/>
              <a:ext cx="43180" cy="57785"/>
            </a:xfrm>
            <a:custGeom>
              <a:avLst/>
              <a:gdLst/>
              <a:ahLst/>
              <a:cxnLst/>
              <a:rect l="l" t="t" r="r" b="b"/>
              <a:pathLst>
                <a:path w="43180" h="57785">
                  <a:moveTo>
                    <a:pt x="42672" y="0"/>
                  </a:moveTo>
                  <a:lnTo>
                    <a:pt x="0" y="0"/>
                  </a:lnTo>
                  <a:lnTo>
                    <a:pt x="21336" y="57277"/>
                  </a:lnTo>
                  <a:lnTo>
                    <a:pt x="426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685352" y="2157327"/>
              <a:ext cx="378460" cy="93345"/>
            </a:xfrm>
            <a:custGeom>
              <a:avLst/>
              <a:gdLst/>
              <a:ahLst/>
              <a:cxnLst/>
              <a:rect l="l" t="t" r="r" b="b"/>
              <a:pathLst>
                <a:path w="378460" h="93344">
                  <a:moveTo>
                    <a:pt x="0" y="92811"/>
                  </a:moveTo>
                  <a:lnTo>
                    <a:pt x="134124" y="0"/>
                  </a:lnTo>
                  <a:lnTo>
                    <a:pt x="378142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93560" y="2157331"/>
              <a:ext cx="85090" cy="373380"/>
            </a:xfrm>
            <a:custGeom>
              <a:avLst/>
              <a:gdLst/>
              <a:ahLst/>
              <a:cxnLst/>
              <a:rect l="l" t="t" r="r" b="b"/>
              <a:pathLst>
                <a:path w="85089" h="373380">
                  <a:moveTo>
                    <a:pt x="0" y="0"/>
                  </a:moveTo>
                  <a:lnTo>
                    <a:pt x="84658" y="292"/>
                  </a:lnTo>
                  <a:lnTo>
                    <a:pt x="84658" y="372859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478220" y="2719950"/>
              <a:ext cx="0" cy="311785"/>
            </a:xfrm>
            <a:custGeom>
              <a:avLst/>
              <a:gdLst/>
              <a:ahLst/>
              <a:cxnLst/>
              <a:rect l="l" t="t" r="r" b="b"/>
              <a:pathLst>
                <a:path h="311785">
                  <a:moveTo>
                    <a:pt x="0" y="0"/>
                  </a:moveTo>
                  <a:lnTo>
                    <a:pt x="0" y="311658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91939" y="3030635"/>
              <a:ext cx="172720" cy="0"/>
            </a:xfrm>
            <a:custGeom>
              <a:avLst/>
              <a:gdLst/>
              <a:ahLst/>
              <a:cxnLst/>
              <a:rect l="l" t="t" r="r" b="b"/>
              <a:pathLst>
                <a:path w="172719">
                  <a:moveTo>
                    <a:pt x="172173" y="0"/>
                  </a:moveTo>
                  <a:lnTo>
                    <a:pt x="0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422386" y="3060895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>
                  <a:moveTo>
                    <a:pt x="111277" y="0"/>
                  </a:moveTo>
                  <a:lnTo>
                    <a:pt x="0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447279" y="3092132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4">
                  <a:moveTo>
                    <a:pt x="61493" y="0"/>
                  </a:moveTo>
                  <a:lnTo>
                    <a:pt x="0" y="0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404" y="2525867"/>
              <a:ext cx="198196" cy="198183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59950" y="2095194"/>
              <a:ext cx="342425" cy="133028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1626198" y="2124951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0"/>
                  </a:moveTo>
                  <a:lnTo>
                    <a:pt x="64135" y="64135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26764" y="2124951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4135" y="0"/>
                  </a:moveTo>
                  <a:lnTo>
                    <a:pt x="0" y="64135"/>
                  </a:lnTo>
                </a:path>
              </a:pathLst>
            </a:custGeom>
            <a:ln w="867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18206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892805" y="1679487"/>
            <a:ext cx="3868420" cy="2002856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8100">
              <a:spcBef>
                <a:spcPts val="220"/>
              </a:spcBef>
            </a:pP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fuera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fase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endParaRPr sz="900" dirty="0">
              <a:latin typeface="Microsoft Sans Serif"/>
              <a:cs typeface="Microsoft Sans Serif"/>
            </a:endParaRPr>
          </a:p>
          <a:p>
            <a:pPr marL="38100" marR="953769">
              <a:lnSpc>
                <a:spcPct val="111100"/>
              </a:lnSpc>
            </a:pP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5.105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62271-100),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900" spc="-5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25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900" spc="-2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900" spc="-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</a:t>
            </a:r>
            <a:r>
              <a:rPr sz="9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lang="es-ES"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Norteamérica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.</a:t>
            </a:r>
            <a:endParaRPr sz="900" dirty="0">
              <a:latin typeface="Microsoft Sans Serif"/>
              <a:cs typeface="Microsoft Sans Serif"/>
            </a:endParaRPr>
          </a:p>
          <a:p>
            <a:pPr marL="38100" marR="30480">
              <a:lnSpc>
                <a:spcPct val="125000"/>
              </a:lnSpc>
              <a:spcBef>
                <a:spcPts val="24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desfasada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obligatoria.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abierto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síncronos,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terminales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aumentar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oposición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fases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).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calificación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opcional.</a:t>
            </a:r>
            <a:endParaRPr sz="700" dirty="0">
              <a:latin typeface="Microsoft Sans Serif"/>
              <a:cs typeface="Microsoft Sans Serif"/>
            </a:endParaRPr>
          </a:p>
          <a:p>
            <a:pPr marL="38100">
              <a:spcBef>
                <a:spcPts val="21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práctica,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exigen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endParaRPr sz="700" dirty="0">
              <a:latin typeface="Microsoft Sans Serif"/>
              <a:cs typeface="Microsoft Sans Serif"/>
            </a:endParaRPr>
          </a:p>
          <a:p>
            <a:pPr marL="38100" marR="54610">
              <a:lnSpc>
                <a:spcPct val="125000"/>
              </a:lnSpc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25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terminales,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lang="es-ES"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relativa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</a:t>
            </a:r>
            <a:endParaRPr sz="700" dirty="0">
              <a:latin typeface="Microsoft Sans Serif"/>
              <a:cs typeface="Microsoft Sans Serif"/>
            </a:endParaRPr>
          </a:p>
          <a:p>
            <a:pPr marL="38100" marR="182245" indent="-635">
              <a:lnSpc>
                <a:spcPts val="1050"/>
              </a:lnSpc>
              <a:spcBef>
                <a:spcPts val="75"/>
              </a:spcBef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6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75" spc="-24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9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a:</a:t>
            </a:r>
            <a:endParaRPr sz="6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9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/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9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20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75" spc="-17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efectivamente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tierra;</a:t>
            </a:r>
            <a:endParaRPr sz="650" dirty="0">
              <a:latin typeface="Microsoft Sans Serif"/>
              <a:cs typeface="Microsoft Sans Serif"/>
            </a:endParaRPr>
          </a:p>
          <a:p>
            <a:pPr marL="146050" indent="-108585">
              <a:spcBef>
                <a:spcPts val="170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2,5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/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-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907141" y="1952667"/>
            <a:ext cx="1308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X1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273285" y="2002898"/>
            <a:ext cx="35115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271780" algn="l"/>
              </a:tabLst>
            </a:pPr>
            <a:r>
              <a:rPr sz="8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A	</a:t>
            </a:r>
            <a:r>
              <a:rPr sz="8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09989" y="1952667"/>
            <a:ext cx="1308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X2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654554" y="2564861"/>
            <a:ext cx="4286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525" spc="-15" baseline="15873" dirty="0">
                <a:solidFill>
                  <a:srgbClr val="171514"/>
                </a:solidFill>
                <a:latin typeface="Microsoft Sans Serif"/>
                <a:cs typeface="Microsoft Sans Serif"/>
              </a:rPr>
              <a:t>GRAMO</a:t>
            </a:r>
            <a:r>
              <a:rPr lang="es-ES" sz="525" spc="135" baseline="15873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25" spc="135" baseline="15873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U1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881951" y="2572354"/>
            <a:ext cx="1454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162597" y="2609814"/>
            <a:ext cx="17653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GRAMO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353907" y="3234710"/>
            <a:ext cx="128841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UA -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UB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=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U1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-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(-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U2) 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=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U1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+</a:t>
            </a:r>
            <a:r>
              <a:rPr sz="6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U2</a:t>
            </a:r>
            <a:r>
              <a:rPr sz="6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4C5152"/>
                </a:solidFill>
                <a:latin typeface="Microsoft Sans Serif"/>
                <a:cs typeface="Microsoft Sans Serif"/>
              </a:rPr>
              <a:t>Si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U1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480"/>
              </a:spcBef>
            </a:pP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U2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Microsoft Sans Serif"/>
                <a:cs typeface="Microsoft Sans Serif"/>
              </a:rPr>
              <a:t>entonces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 UA - </a:t>
            </a:r>
            <a:r>
              <a:rPr sz="600" spc="-5" dirty="0">
                <a:solidFill>
                  <a:srgbClr val="4C5152"/>
                </a:solidFill>
                <a:latin typeface="Microsoft Sans Serif"/>
                <a:cs typeface="Microsoft Sans Serif"/>
              </a:rPr>
              <a:t>UB</a:t>
            </a:r>
            <a:r>
              <a:rPr sz="600" spc="-1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4C5152"/>
                </a:solidFill>
                <a:latin typeface="Microsoft Sans Serif"/>
                <a:cs typeface="Microsoft Sans Serif"/>
              </a:rPr>
              <a:t>= </a:t>
            </a:r>
            <a:r>
              <a:rPr sz="60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2U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478179" y="196654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DM105275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2904" y="3426180"/>
            <a:ext cx="3798570" cy="413384"/>
            <a:chOff x="3185998" y="3426180"/>
            <a:chExt cx="3798570" cy="413384"/>
          </a:xfrm>
        </p:grpSpPr>
        <p:sp>
          <p:nvSpPr>
            <p:cNvPr id="3" name="object 3"/>
            <p:cNvSpPr/>
            <p:nvPr/>
          </p:nvSpPr>
          <p:spPr>
            <a:xfrm>
              <a:off x="3185998" y="3426180"/>
              <a:ext cx="3798570" cy="412115"/>
            </a:xfrm>
            <a:custGeom>
              <a:avLst/>
              <a:gdLst/>
              <a:ahLst/>
              <a:cxnLst/>
              <a:rect l="l" t="t" r="r" b="b"/>
              <a:pathLst>
                <a:path w="3798570" h="412114">
                  <a:moveTo>
                    <a:pt x="3797998" y="0"/>
                  </a:moveTo>
                  <a:lnTo>
                    <a:pt x="1637995" y="0"/>
                  </a:lnTo>
                  <a:lnTo>
                    <a:pt x="1061999" y="0"/>
                  </a:lnTo>
                  <a:lnTo>
                    <a:pt x="486003" y="0"/>
                  </a:lnTo>
                  <a:lnTo>
                    <a:pt x="0" y="0"/>
                  </a:lnTo>
                  <a:lnTo>
                    <a:pt x="0" y="411581"/>
                  </a:lnTo>
                  <a:lnTo>
                    <a:pt x="486003" y="411581"/>
                  </a:lnTo>
                  <a:lnTo>
                    <a:pt x="1061999" y="411581"/>
                  </a:lnTo>
                  <a:lnTo>
                    <a:pt x="1637995" y="411581"/>
                  </a:lnTo>
                  <a:lnTo>
                    <a:pt x="3797998" y="411581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185999" y="3837758"/>
              <a:ext cx="486409" cy="0"/>
            </a:xfrm>
            <a:custGeom>
              <a:avLst/>
              <a:gdLst/>
              <a:ahLst/>
              <a:cxnLst/>
              <a:rect l="l" t="t" r="r" b="b"/>
              <a:pathLst>
                <a:path w="486410">
                  <a:moveTo>
                    <a:pt x="0" y="0"/>
                  </a:moveTo>
                  <a:lnTo>
                    <a:pt x="486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72000" y="3837758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248000" y="3837758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23999" y="3837758"/>
              <a:ext cx="720090" cy="0"/>
            </a:xfrm>
            <a:custGeom>
              <a:avLst/>
              <a:gdLst/>
              <a:ahLst/>
              <a:cxnLst/>
              <a:rect l="l" t="t" r="r" b="b"/>
              <a:pathLst>
                <a:path w="720089">
                  <a:moveTo>
                    <a:pt x="0" y="0"/>
                  </a:moveTo>
                  <a:lnTo>
                    <a:pt x="720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543999" y="3837758"/>
              <a:ext cx="720090" cy="0"/>
            </a:xfrm>
            <a:custGeom>
              <a:avLst/>
              <a:gdLst/>
              <a:ahLst/>
              <a:cxnLst/>
              <a:rect l="l" t="t" r="r" b="b"/>
              <a:pathLst>
                <a:path w="720089">
                  <a:moveTo>
                    <a:pt x="0" y="0"/>
                  </a:moveTo>
                  <a:lnTo>
                    <a:pt x="720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263999" y="3837758"/>
              <a:ext cx="720090" cy="0"/>
            </a:xfrm>
            <a:custGeom>
              <a:avLst/>
              <a:gdLst/>
              <a:ahLst/>
              <a:cxnLst/>
              <a:rect l="l" t="t" r="r" b="b"/>
              <a:pathLst>
                <a:path w="720090">
                  <a:moveTo>
                    <a:pt x="0" y="0"/>
                  </a:moveTo>
                  <a:lnTo>
                    <a:pt x="720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8912905" y="4477938"/>
          <a:ext cx="3797934" cy="117583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353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83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184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3436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9313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31,5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31,5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grpSp>
        <p:nvGrpSpPr>
          <p:cNvPr id="11" name="object 11"/>
          <p:cNvGrpSpPr/>
          <p:nvPr/>
        </p:nvGrpSpPr>
        <p:grpSpPr>
          <a:xfrm>
            <a:off x="8912904" y="5922061"/>
            <a:ext cx="3798570" cy="413384"/>
            <a:chOff x="3185998" y="5922061"/>
            <a:chExt cx="3798570" cy="413384"/>
          </a:xfrm>
        </p:grpSpPr>
        <p:sp>
          <p:nvSpPr>
            <p:cNvPr id="12" name="object 12"/>
            <p:cNvSpPr/>
            <p:nvPr/>
          </p:nvSpPr>
          <p:spPr>
            <a:xfrm>
              <a:off x="3185998" y="5922060"/>
              <a:ext cx="3798570" cy="412115"/>
            </a:xfrm>
            <a:custGeom>
              <a:avLst/>
              <a:gdLst/>
              <a:ahLst/>
              <a:cxnLst/>
              <a:rect l="l" t="t" r="r" b="b"/>
              <a:pathLst>
                <a:path w="3798570" h="412114">
                  <a:moveTo>
                    <a:pt x="1637995" y="0"/>
                  </a:moveTo>
                  <a:lnTo>
                    <a:pt x="1061999" y="0"/>
                  </a:lnTo>
                  <a:lnTo>
                    <a:pt x="486003" y="0"/>
                  </a:lnTo>
                  <a:lnTo>
                    <a:pt x="0" y="0"/>
                  </a:lnTo>
                  <a:lnTo>
                    <a:pt x="0" y="411581"/>
                  </a:lnTo>
                  <a:lnTo>
                    <a:pt x="486003" y="411581"/>
                  </a:lnTo>
                  <a:lnTo>
                    <a:pt x="1061999" y="411581"/>
                  </a:lnTo>
                  <a:lnTo>
                    <a:pt x="1637995" y="411581"/>
                  </a:lnTo>
                  <a:lnTo>
                    <a:pt x="1637995" y="0"/>
                  </a:lnTo>
                  <a:close/>
                </a:path>
                <a:path w="3798570" h="412114">
                  <a:moveTo>
                    <a:pt x="3798011" y="0"/>
                  </a:moveTo>
                  <a:lnTo>
                    <a:pt x="1638007" y="0"/>
                  </a:lnTo>
                  <a:lnTo>
                    <a:pt x="1638007" y="411581"/>
                  </a:lnTo>
                  <a:lnTo>
                    <a:pt x="3798011" y="411581"/>
                  </a:lnTo>
                  <a:lnTo>
                    <a:pt x="3798011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186001" y="6333643"/>
              <a:ext cx="486409" cy="0"/>
            </a:xfrm>
            <a:custGeom>
              <a:avLst/>
              <a:gdLst/>
              <a:ahLst/>
              <a:cxnLst/>
              <a:rect l="l" t="t" r="r" b="b"/>
              <a:pathLst>
                <a:path w="486410">
                  <a:moveTo>
                    <a:pt x="0" y="0"/>
                  </a:moveTo>
                  <a:lnTo>
                    <a:pt x="486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672001" y="6333643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48001" y="6333643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79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824002" y="6333643"/>
              <a:ext cx="720090" cy="0"/>
            </a:xfrm>
            <a:custGeom>
              <a:avLst/>
              <a:gdLst/>
              <a:ahLst/>
              <a:cxnLst/>
              <a:rect l="l" t="t" r="r" b="b"/>
              <a:pathLst>
                <a:path w="720089">
                  <a:moveTo>
                    <a:pt x="0" y="0"/>
                  </a:moveTo>
                  <a:lnTo>
                    <a:pt x="720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544002" y="6333643"/>
              <a:ext cx="720090" cy="0"/>
            </a:xfrm>
            <a:custGeom>
              <a:avLst/>
              <a:gdLst/>
              <a:ahLst/>
              <a:cxnLst/>
              <a:rect l="l" t="t" r="r" b="b"/>
              <a:pathLst>
                <a:path w="720089">
                  <a:moveTo>
                    <a:pt x="0" y="0"/>
                  </a:moveTo>
                  <a:lnTo>
                    <a:pt x="720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264001" y="6333643"/>
              <a:ext cx="720090" cy="0"/>
            </a:xfrm>
            <a:custGeom>
              <a:avLst/>
              <a:gdLst/>
              <a:ahLst/>
              <a:cxnLst/>
              <a:rect l="l" t="t" r="r" b="b"/>
              <a:pathLst>
                <a:path w="720090">
                  <a:moveTo>
                    <a:pt x="0" y="0"/>
                  </a:moveTo>
                  <a:lnTo>
                    <a:pt x="720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8912908" y="6973823"/>
          <a:ext cx="3797934" cy="1028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353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83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184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3436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9313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ka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4.76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31,5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20" name="object 20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00205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00205" y="1678217"/>
            <a:ext cx="3388360" cy="17265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23215">
              <a:lnSpc>
                <a:spcPct val="117600"/>
              </a:lnSpc>
              <a:spcBef>
                <a:spcPts val="100"/>
              </a:spcBef>
            </a:pP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Corrientes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capacitivas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nominales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5.106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62271-100),</a:t>
            </a:r>
            <a:r>
              <a:rPr lang="es-ES"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err="1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50" spc="-5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25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50" spc="-25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50" spc="-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290830">
              <a:lnSpc>
                <a:spcPct val="134600"/>
              </a:lnSpc>
              <a:spcBef>
                <a:spcPts val="244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capacitivas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incluir,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corresponda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2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rotura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3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5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consecutivos;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500"/>
              </a:spcBef>
              <a:buClr>
                <a:srgbClr val="3FAC39"/>
              </a:buClr>
              <a:buSzPct val="177777"/>
              <a:buChar char="•"/>
              <a:tabLst>
                <a:tab pos="121285" algn="l"/>
              </a:tabLst>
            </a:pP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4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consecutivos.</a:t>
            </a:r>
            <a:endParaRPr sz="4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66700"/>
              </a:lnSpc>
              <a:spcBef>
                <a:spcPts val="84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capacitivas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36206" y="3399582"/>
            <a:ext cx="1463040" cy="394467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038225" marR="5080" indent="-1026160">
              <a:lnSpc>
                <a:spcPct val="134700"/>
              </a:lnSpc>
              <a:spcBef>
                <a:spcPts val="160"/>
              </a:spcBef>
              <a:tabLst>
                <a:tab pos="462280" algn="l"/>
                <a:tab pos="1038225" algn="l"/>
              </a:tabLst>
            </a:pPr>
            <a:r>
              <a:rPr sz="550" b="1" spc="10" dirty="0">
                <a:solidFill>
                  <a:srgbClr val="FFFFFF"/>
                </a:solidFill>
                <a:latin typeface="Arial"/>
                <a:cs typeface="Arial"/>
              </a:rPr>
              <a:t>Línea	</a:t>
            </a:r>
            <a:r>
              <a:rPr sz="750" b="1" spc="5" dirty="0">
                <a:solidFill>
                  <a:srgbClr val="FFFFFF"/>
                </a:solidFill>
                <a:latin typeface="Arial"/>
                <a:cs typeface="Arial"/>
              </a:rPr>
              <a:t>Cable	</a:t>
            </a:r>
            <a:r>
              <a:rPr sz="600" b="1" spc="10" dirty="0" err="1">
                <a:solidFill>
                  <a:srgbClr val="FFFFFF"/>
                </a:solidFill>
                <a:latin typeface="Arial"/>
                <a:cs typeface="Arial"/>
              </a:rPr>
              <a:t>Soltero</a:t>
            </a:r>
            <a:r>
              <a:rPr lang="es-ES" sz="60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00" b="1" spc="5" dirty="0" err="1">
                <a:solidFill>
                  <a:srgbClr val="FFFFFF"/>
                </a:solidFill>
                <a:latin typeface="Arial"/>
                <a:cs typeface="Arial"/>
              </a:rPr>
              <a:t>condensador</a:t>
            </a:r>
            <a:r>
              <a:rPr lang="es-ES" sz="50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5" dirty="0">
                <a:solidFill>
                  <a:srgbClr val="FFFFFF"/>
                </a:solidFill>
                <a:latin typeface="Arial"/>
                <a:cs typeface="Arial"/>
              </a:rPr>
              <a:t>banco</a:t>
            </a:r>
            <a:endParaRPr sz="550" dirty="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538296" y="3466257"/>
            <a:ext cx="13474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dirty="0">
                <a:solidFill>
                  <a:srgbClr val="FFFFFF"/>
                </a:solidFill>
                <a:latin typeface="Arial"/>
                <a:cs typeface="Arial"/>
              </a:rPr>
              <a:t>Banco</a:t>
            </a:r>
            <a:r>
              <a:rPr sz="6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6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5" dirty="0">
                <a:solidFill>
                  <a:srgbClr val="FFFFFF"/>
                </a:solidFill>
                <a:latin typeface="Arial"/>
                <a:cs typeface="Arial"/>
              </a:rPr>
              <a:t>condensadores</a:t>
            </a:r>
            <a:r>
              <a:rPr sz="6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dirty="0">
                <a:solidFill>
                  <a:srgbClr val="FFFFFF"/>
                </a:solidFill>
                <a:latin typeface="Arial"/>
                <a:cs typeface="Arial"/>
              </a:rPr>
              <a:t>adosados</a:t>
            </a:r>
            <a:endParaRPr sz="6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10806" y="3865136"/>
            <a:ext cx="3794760" cy="59182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38100" marR="30480">
              <a:lnSpc>
                <a:spcPts val="900"/>
              </a:lnSpc>
              <a:spcBef>
                <a:spcPts val="80"/>
              </a:spcBef>
              <a:tabLst>
                <a:tab pos="487680" algn="l"/>
                <a:tab pos="1063625" algn="l"/>
                <a:tab pos="1639570" algn="l"/>
                <a:tab pos="2359660" algn="l"/>
              </a:tabLst>
            </a:pP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Clasificado	</a:t>
            </a:r>
            <a:r>
              <a:rPr sz="5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Línea</a:t>
            </a:r>
            <a:r>
              <a:rPr sz="5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</a:t>
            </a:r>
            <a:r>
              <a:rPr lang="es-ES" sz="5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Cable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clasificadoCarga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única	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Condensador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 </a:t>
            </a:r>
            <a:r>
              <a:rPr sz="70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espalda</a:t>
            </a:r>
            <a:r>
              <a:rPr lang="es-ES"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Voltaje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cargando	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	</a:t>
            </a: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condensador	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espalda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condensador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trasero</a:t>
            </a:r>
            <a:r>
              <a:rPr lang="es-ES"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55" dirty="0">
                <a:solidFill>
                  <a:srgbClr val="3FAC39"/>
                </a:solidFill>
                <a:latin typeface="Microsoft Sans Serif"/>
                <a:cs typeface="Microsoft Sans Serif"/>
              </a:rPr>
              <a:t>(U)</a:t>
            </a:r>
            <a:r>
              <a:rPr sz="675" spc="-82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r	</a:t>
            </a:r>
            <a:r>
              <a:rPr sz="7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rotura	rotura	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quiebra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banco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quiebra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banco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irrupción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endParaRPr sz="700" dirty="0">
              <a:latin typeface="Microsoft Sans Serif"/>
              <a:cs typeface="Microsoft Sans Serif"/>
            </a:endParaRPr>
          </a:p>
          <a:p>
            <a:pPr marL="487680">
              <a:lnSpc>
                <a:spcPts val="844"/>
              </a:lnSpc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actual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7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2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75" spc="15" baseline="-3086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lang="es-ES" sz="67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actual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7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2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75" spc="-6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C</a:t>
            </a:r>
            <a:r>
              <a:rPr lang="es-ES" sz="67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-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banco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cor</a:t>
            </a:r>
            <a:r>
              <a:rPr sz="7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300" spc="-67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l</a:t>
            </a:r>
            <a:r>
              <a:rPr sz="700" spc="-114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300" spc="15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g</a:t>
            </a:r>
            <a:r>
              <a:rPr sz="300" spc="-157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00" spc="-280" dirty="0">
                <a:solidFill>
                  <a:srgbClr val="3FAC39"/>
                </a:solidFill>
                <a:latin typeface="Microsoft Sans Serif"/>
                <a:cs typeface="Microsoft Sans Serif"/>
              </a:rPr>
              <a:t>e</a:t>
            </a:r>
            <a:r>
              <a:rPr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ien</a:t>
            </a:r>
            <a:r>
              <a:rPr sz="7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nte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(I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corrient</a:t>
            </a:r>
            <a:r>
              <a:rPr sz="700" spc="-29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e</a:t>
            </a:r>
            <a:r>
              <a:rPr sz="300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cam</a:t>
            </a:r>
            <a:r>
              <a:rPr sz="300" spc="-44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00" spc="-16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300" spc="-37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7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300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des</a:t>
            </a:r>
            <a:r>
              <a:rPr sz="300" spc="-75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00" spc="-19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300" spc="7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yun</a:t>
            </a:r>
            <a:r>
              <a:rPr sz="700" spc="-39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300" spc="7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lang="es-ES"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acer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corriente</a:t>
            </a:r>
            <a:endParaRPr sz="700" dirty="0">
              <a:latin typeface="Microsoft Sans Serif"/>
              <a:cs typeface="Microsoft Sans Serif"/>
            </a:endParaRPr>
          </a:p>
          <a:p>
            <a:pPr marL="3079750">
              <a:lnSpc>
                <a:spcPts val="935"/>
              </a:lnSpc>
            </a:pPr>
            <a:r>
              <a:rPr sz="8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(I</a:t>
            </a:r>
            <a:r>
              <a:rPr sz="675" spc="-6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b</a:t>
            </a:r>
            <a:r>
              <a:rPr sz="8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75" spc="-6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675" baseline="-30864" dirty="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00215" y="5763583"/>
            <a:ext cx="219456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Rango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I,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II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(Norteamérica)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36207" y="5895470"/>
            <a:ext cx="1463040" cy="394467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038225" marR="5080" indent="-1026160">
              <a:lnSpc>
                <a:spcPct val="134700"/>
              </a:lnSpc>
              <a:spcBef>
                <a:spcPts val="160"/>
              </a:spcBef>
              <a:tabLst>
                <a:tab pos="462280" algn="l"/>
                <a:tab pos="1038225" algn="l"/>
              </a:tabLst>
            </a:pPr>
            <a:r>
              <a:rPr sz="550" b="1" spc="10" dirty="0">
                <a:solidFill>
                  <a:srgbClr val="FFFFFF"/>
                </a:solidFill>
                <a:latin typeface="Arial"/>
                <a:cs typeface="Arial"/>
              </a:rPr>
              <a:t>Línea	</a:t>
            </a:r>
            <a:r>
              <a:rPr sz="750" b="1" spc="5" dirty="0">
                <a:solidFill>
                  <a:srgbClr val="FFFFFF"/>
                </a:solidFill>
                <a:latin typeface="Arial"/>
                <a:cs typeface="Arial"/>
              </a:rPr>
              <a:t>Cable	</a:t>
            </a:r>
            <a:r>
              <a:rPr sz="600" b="1" spc="10" dirty="0" err="1">
                <a:solidFill>
                  <a:srgbClr val="FFFFFF"/>
                </a:solidFill>
                <a:latin typeface="Arial"/>
                <a:cs typeface="Arial"/>
              </a:rPr>
              <a:t>Soltero</a:t>
            </a:r>
            <a:r>
              <a:rPr lang="es-ES" sz="60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00" b="1" spc="5" dirty="0" err="1">
                <a:solidFill>
                  <a:srgbClr val="FFFFFF"/>
                </a:solidFill>
                <a:latin typeface="Arial"/>
                <a:cs typeface="Arial"/>
              </a:rPr>
              <a:t>condensador</a:t>
            </a:r>
            <a:r>
              <a:rPr lang="es-ES" sz="50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5" dirty="0">
                <a:solidFill>
                  <a:srgbClr val="FFFFFF"/>
                </a:solidFill>
                <a:latin typeface="Arial"/>
                <a:cs typeface="Arial"/>
              </a:rPr>
              <a:t>banco</a:t>
            </a:r>
            <a:endParaRPr sz="550" dirty="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538297" y="5962145"/>
            <a:ext cx="13474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dirty="0">
                <a:solidFill>
                  <a:srgbClr val="FFFFFF"/>
                </a:solidFill>
                <a:latin typeface="Arial"/>
                <a:cs typeface="Arial"/>
              </a:rPr>
              <a:t>Banco</a:t>
            </a:r>
            <a:r>
              <a:rPr sz="6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15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6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5" dirty="0">
                <a:solidFill>
                  <a:srgbClr val="FFFFFF"/>
                </a:solidFill>
                <a:latin typeface="Arial"/>
                <a:cs typeface="Arial"/>
              </a:rPr>
              <a:t>condensadores</a:t>
            </a:r>
            <a:r>
              <a:rPr sz="6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dirty="0">
                <a:solidFill>
                  <a:srgbClr val="FFFFFF"/>
                </a:solidFill>
                <a:latin typeface="Arial"/>
                <a:cs typeface="Arial"/>
              </a:rPr>
              <a:t>adosados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10807" y="6361024"/>
            <a:ext cx="3794760" cy="59182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38100" marR="30480">
              <a:lnSpc>
                <a:spcPts val="900"/>
              </a:lnSpc>
              <a:spcBef>
                <a:spcPts val="80"/>
              </a:spcBef>
              <a:tabLst>
                <a:tab pos="487680" algn="l"/>
                <a:tab pos="1063625" algn="l"/>
                <a:tab pos="1639570" algn="l"/>
                <a:tab pos="2359660" algn="l"/>
              </a:tabLst>
            </a:pPr>
            <a:r>
              <a:rPr sz="4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Clasificado	</a:t>
            </a:r>
            <a:r>
              <a:rPr sz="5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Línea</a:t>
            </a:r>
            <a:r>
              <a:rPr sz="5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</a:t>
            </a:r>
            <a:r>
              <a:rPr lang="es-ES" sz="5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Cable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clasificadoCarga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única	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Condensador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 </a:t>
            </a:r>
            <a:r>
              <a:rPr sz="70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espalda</a:t>
            </a:r>
            <a:r>
              <a:rPr lang="es-ES"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Voltaje</a:t>
            </a:r>
            <a:r>
              <a:rPr sz="7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	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cargando	</a:t>
            </a:r>
            <a:r>
              <a:rPr sz="6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	</a:t>
            </a: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condensador	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espalda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condensador</a:t>
            </a:r>
            <a:r>
              <a:rPr sz="70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trasero</a:t>
            </a:r>
            <a:r>
              <a:rPr lang="es-ES"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-55" dirty="0">
                <a:solidFill>
                  <a:srgbClr val="3FAC39"/>
                </a:solidFill>
                <a:latin typeface="Microsoft Sans Serif"/>
                <a:cs typeface="Microsoft Sans Serif"/>
              </a:rPr>
              <a:t>(U)</a:t>
            </a:r>
            <a:r>
              <a:rPr sz="675" spc="-82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r	</a:t>
            </a:r>
            <a:r>
              <a:rPr sz="7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rotura	rotura	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quiebra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banco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quiebra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banco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irrupción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endParaRPr sz="700" dirty="0">
              <a:latin typeface="Microsoft Sans Serif"/>
              <a:cs typeface="Microsoft Sans Serif"/>
            </a:endParaRPr>
          </a:p>
          <a:p>
            <a:pPr marL="487680">
              <a:lnSpc>
                <a:spcPts val="844"/>
              </a:lnSpc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actual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7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2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75" spc="15" baseline="-3086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lang="es-ES" sz="67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actual</a:t>
            </a:r>
            <a:r>
              <a:rPr sz="7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7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yo</a:t>
            </a:r>
            <a:r>
              <a:rPr sz="750" spc="-22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75" spc="-6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C</a:t>
            </a:r>
            <a:r>
              <a:rPr lang="es-ES" sz="675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75" spc="-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banco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cor</a:t>
            </a:r>
            <a:r>
              <a:rPr sz="700" spc="-65" dirty="0">
                <a:solidFill>
                  <a:srgbClr val="3FAC39"/>
                </a:solidFill>
                <a:latin typeface="Microsoft Sans Serif"/>
                <a:cs typeface="Microsoft Sans Serif"/>
              </a:rPr>
              <a:t>r</a:t>
            </a:r>
            <a:r>
              <a:rPr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300" spc="-67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l</a:t>
            </a:r>
            <a:r>
              <a:rPr sz="700" spc="-114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300" spc="15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g</a:t>
            </a:r>
            <a:r>
              <a:rPr sz="300" spc="-157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u</a:t>
            </a:r>
            <a:r>
              <a:rPr sz="700" spc="-280" dirty="0">
                <a:solidFill>
                  <a:srgbClr val="3FAC39"/>
                </a:solidFill>
                <a:latin typeface="Microsoft Sans Serif"/>
                <a:cs typeface="Microsoft Sans Serif"/>
              </a:rPr>
              <a:t>e</a:t>
            </a:r>
            <a:r>
              <a:rPr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ien</a:t>
            </a:r>
            <a:r>
              <a:rPr sz="70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nte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(I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corrient</a:t>
            </a:r>
            <a:r>
              <a:rPr sz="700" spc="-29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e</a:t>
            </a:r>
            <a:r>
              <a:rPr sz="300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cam</a:t>
            </a:r>
            <a:r>
              <a:rPr sz="300" spc="-44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00" spc="-160" dirty="0">
                <a:solidFill>
                  <a:srgbClr val="3FAC39"/>
                </a:solidFill>
                <a:latin typeface="Microsoft Sans Serif"/>
                <a:cs typeface="Microsoft Sans Serif"/>
              </a:rPr>
              <a:t>(</a:t>
            </a:r>
            <a:r>
              <a:rPr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300" spc="-37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-17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r>
              <a:rPr sz="300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des</a:t>
            </a:r>
            <a:r>
              <a:rPr sz="300" spc="-75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a</a:t>
            </a:r>
            <a:r>
              <a:rPr sz="700" spc="-190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300" spc="7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yun</a:t>
            </a:r>
            <a:r>
              <a:rPr sz="700" spc="-39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h</a:t>
            </a:r>
            <a:r>
              <a:rPr sz="300" spc="7" baseline="-69444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o</a:t>
            </a:r>
            <a:r>
              <a:rPr lang="es-ES" sz="300" baseline="-69444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acer</a:t>
            </a:r>
            <a:r>
              <a:rPr sz="70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corriente</a:t>
            </a:r>
            <a:endParaRPr sz="700" dirty="0">
              <a:latin typeface="Microsoft Sans Serif"/>
              <a:cs typeface="Microsoft Sans Serif"/>
            </a:endParaRPr>
          </a:p>
          <a:p>
            <a:pPr marL="3079750">
              <a:lnSpc>
                <a:spcPts val="935"/>
              </a:lnSpc>
            </a:pPr>
            <a:r>
              <a:rPr sz="8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(I</a:t>
            </a:r>
            <a:r>
              <a:rPr sz="675" spc="-6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b</a:t>
            </a:r>
            <a:r>
              <a:rPr sz="800" spc="-45" dirty="0">
                <a:solidFill>
                  <a:srgbClr val="3FAC39"/>
                </a:solidFill>
                <a:latin typeface="Microsoft Sans Serif"/>
                <a:cs typeface="Microsoft Sans Serif"/>
              </a:rPr>
              <a:t>)</a:t>
            </a:r>
            <a:r>
              <a:rPr sz="675" spc="-67" baseline="-30864" dirty="0">
                <a:solidFill>
                  <a:srgbClr val="3FAC39"/>
                </a:solidFill>
                <a:latin typeface="Microsoft Sans Serif"/>
                <a:cs typeface="Microsoft Sans Serif"/>
              </a:rPr>
              <a:t>i</a:t>
            </a:r>
            <a:endParaRPr sz="675" baseline="-30864" dirty="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00209" y="8100770"/>
            <a:ext cx="3487420" cy="401392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clases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prestaciones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reencendido:</a:t>
            </a:r>
            <a:endParaRPr sz="75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0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C1: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probabilidad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capacitiva;</a:t>
            </a:r>
            <a:endParaRPr sz="60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C2: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0905" y="4931181"/>
          <a:ext cx="3792220" cy="10648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089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9813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82976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sz="5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590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sz="5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ruptura</a:t>
                      </a:r>
                      <a:r>
                        <a:rPr sz="5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sz="5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condensador</a:t>
                      </a:r>
                      <a:r>
                        <a:rPr sz="5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(máx.)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590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(A)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(A)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3150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6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6" y="1676948"/>
            <a:ext cx="3720465" cy="3278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9850">
              <a:lnSpc>
                <a:spcPct val="125000"/>
              </a:lnSpc>
              <a:spcBef>
                <a:spcPts val="100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ruptura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carga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línea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5.106.2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62271-100),</a:t>
            </a:r>
            <a:r>
              <a:rPr lang="es-ES"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err="1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00" spc="-1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20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00" spc="-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38735">
              <a:lnSpc>
                <a:spcPct val="134600"/>
              </a:lnSpc>
              <a:spcBef>
                <a:spcPts val="25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corriente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destinado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maniobrar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líneas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aéreas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descargadas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obligatoria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45" dirty="0">
                <a:solidFill>
                  <a:srgbClr val="171514"/>
                </a:solidFill>
                <a:latin typeface="Lucida Sans Unicode"/>
                <a:cs typeface="Lucida Sans Unicode"/>
              </a:rPr>
              <a:t>≥</a:t>
            </a:r>
            <a:r>
              <a:rPr sz="650" spc="-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72,5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12700"/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(C1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C2).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300" dirty="0">
              <a:latin typeface="Microsoft Sans Serif"/>
              <a:cs typeface="Microsoft Sans Serif"/>
            </a:endParaRPr>
          </a:p>
          <a:p>
            <a:pPr marL="12700" marR="47625">
              <a:lnSpc>
                <a:spcPct val="125000"/>
              </a:lnSpc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ruptura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carga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cable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5.106.3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62271-100),</a:t>
            </a:r>
            <a:r>
              <a:rPr lang="es-ES"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err="1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00" spc="-1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20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00" spc="-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244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automático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conecta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descargados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obligatoria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automáticos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52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asignará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reencendido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(C1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C2).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 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descargados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 general 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ruptura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un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solo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banco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capacitores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endParaRPr sz="800" dirty="0">
              <a:latin typeface="Microsoft Sans Serif"/>
              <a:cs typeface="Microsoft Sans Serif"/>
            </a:endParaRPr>
          </a:p>
          <a:p>
            <a:pPr marL="12700">
              <a:spcBef>
                <a:spcPts val="240"/>
              </a:spcBef>
            </a:pP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5.106.4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62271-100),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00" spc="-1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20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800" spc="-5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394335">
              <a:lnSpc>
                <a:spcPct val="134600"/>
              </a:lnSpc>
              <a:spcBef>
                <a:spcPts val="25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batería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lang="es-ES"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obligatoria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asociada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(C1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C2).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23495">
              <a:lnSpc>
                <a:spcPct val="145800"/>
              </a:lnSpc>
              <a:spcBef>
                <a:spcPts val="5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Debido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presencia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armónicos,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0,7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veces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2905" y="5866729"/>
            <a:ext cx="3798570" cy="3175"/>
            <a:chOff x="3185999" y="5866728"/>
            <a:chExt cx="3798570" cy="3175"/>
          </a:xfrm>
        </p:grpSpPr>
        <p:sp>
          <p:nvSpPr>
            <p:cNvPr id="3" name="object 3"/>
            <p:cNvSpPr/>
            <p:nvPr/>
          </p:nvSpPr>
          <p:spPr>
            <a:xfrm>
              <a:off x="3185999" y="58683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18000" y="586831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912905" y="6002909"/>
            <a:ext cx="3798570" cy="3175"/>
            <a:chOff x="3185999" y="6002908"/>
            <a:chExt cx="3798570" cy="3175"/>
          </a:xfrm>
        </p:grpSpPr>
        <p:sp>
          <p:nvSpPr>
            <p:cNvPr id="6" name="object 6"/>
            <p:cNvSpPr/>
            <p:nvPr/>
          </p:nvSpPr>
          <p:spPr>
            <a:xfrm>
              <a:off x="3185999" y="600449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18000" y="600449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912905" y="6139088"/>
            <a:ext cx="3798570" cy="3175"/>
            <a:chOff x="3185999" y="6139087"/>
            <a:chExt cx="3798570" cy="3175"/>
          </a:xfrm>
        </p:grpSpPr>
        <p:sp>
          <p:nvSpPr>
            <p:cNvPr id="9" name="object 9"/>
            <p:cNvSpPr/>
            <p:nvPr/>
          </p:nvSpPr>
          <p:spPr>
            <a:xfrm>
              <a:off x="3185999" y="614067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618000" y="614067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12905" y="6275269"/>
            <a:ext cx="3798570" cy="3175"/>
            <a:chOff x="3185999" y="6275268"/>
            <a:chExt cx="3798570" cy="3175"/>
          </a:xfrm>
        </p:grpSpPr>
        <p:sp>
          <p:nvSpPr>
            <p:cNvPr id="12" name="object 12"/>
            <p:cNvSpPr/>
            <p:nvPr/>
          </p:nvSpPr>
          <p:spPr>
            <a:xfrm>
              <a:off x="3185999" y="627685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18000" y="627685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8912905" y="6411448"/>
            <a:ext cx="3798570" cy="3175"/>
            <a:chOff x="3185999" y="6411447"/>
            <a:chExt cx="3798570" cy="3175"/>
          </a:xfrm>
        </p:grpSpPr>
        <p:sp>
          <p:nvSpPr>
            <p:cNvPr id="15" name="object 15"/>
            <p:cNvSpPr/>
            <p:nvPr/>
          </p:nvSpPr>
          <p:spPr>
            <a:xfrm>
              <a:off x="3185999" y="641303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18000" y="641303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912905" y="6547628"/>
            <a:ext cx="3798570" cy="3175"/>
            <a:chOff x="3185999" y="6547627"/>
            <a:chExt cx="3798570" cy="3175"/>
          </a:xfrm>
        </p:grpSpPr>
        <p:sp>
          <p:nvSpPr>
            <p:cNvPr id="18" name="object 18"/>
            <p:cNvSpPr/>
            <p:nvPr/>
          </p:nvSpPr>
          <p:spPr>
            <a:xfrm>
              <a:off x="3185999" y="654921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18000" y="654921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912905" y="6683807"/>
            <a:ext cx="3798570" cy="3175"/>
            <a:chOff x="3185999" y="6683806"/>
            <a:chExt cx="3798570" cy="3175"/>
          </a:xfrm>
        </p:grpSpPr>
        <p:sp>
          <p:nvSpPr>
            <p:cNvPr id="21" name="object 21"/>
            <p:cNvSpPr/>
            <p:nvPr/>
          </p:nvSpPr>
          <p:spPr>
            <a:xfrm>
              <a:off x="3185999" y="668539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18000" y="668539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8912905" y="6819988"/>
            <a:ext cx="3798570" cy="3175"/>
            <a:chOff x="3185999" y="6819987"/>
            <a:chExt cx="3798570" cy="3175"/>
          </a:xfrm>
        </p:grpSpPr>
        <p:sp>
          <p:nvSpPr>
            <p:cNvPr id="24" name="object 24"/>
            <p:cNvSpPr/>
            <p:nvPr/>
          </p:nvSpPr>
          <p:spPr>
            <a:xfrm>
              <a:off x="3185999" y="682157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618000" y="682157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8912905" y="7057768"/>
            <a:ext cx="3798570" cy="3175"/>
            <a:chOff x="3185999" y="7057767"/>
            <a:chExt cx="3798570" cy="3175"/>
          </a:xfrm>
        </p:grpSpPr>
        <p:sp>
          <p:nvSpPr>
            <p:cNvPr id="27" name="object 27"/>
            <p:cNvSpPr/>
            <p:nvPr/>
          </p:nvSpPr>
          <p:spPr>
            <a:xfrm>
              <a:off x="3185999" y="705935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18000" y="705935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8912905" y="7193947"/>
            <a:ext cx="3798570" cy="3175"/>
            <a:chOff x="3185999" y="7193946"/>
            <a:chExt cx="3798570" cy="3175"/>
          </a:xfrm>
        </p:grpSpPr>
        <p:sp>
          <p:nvSpPr>
            <p:cNvPr id="30" name="object 30"/>
            <p:cNvSpPr/>
            <p:nvPr/>
          </p:nvSpPr>
          <p:spPr>
            <a:xfrm>
              <a:off x="3185999" y="719553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618000" y="719553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918301" y="7787679"/>
            <a:ext cx="3792854" cy="184785"/>
            <a:chOff x="3191395" y="7787678"/>
            <a:chExt cx="3792854" cy="184785"/>
          </a:xfrm>
        </p:grpSpPr>
        <p:sp>
          <p:nvSpPr>
            <p:cNvPr id="33" name="object 33"/>
            <p:cNvSpPr/>
            <p:nvPr/>
          </p:nvSpPr>
          <p:spPr>
            <a:xfrm>
              <a:off x="3191395" y="7787677"/>
              <a:ext cx="3792854" cy="183515"/>
            </a:xfrm>
            <a:custGeom>
              <a:avLst/>
              <a:gdLst/>
              <a:ahLst/>
              <a:cxnLst/>
              <a:rect l="l" t="t" r="r" b="b"/>
              <a:pathLst>
                <a:path w="3792854" h="183515">
                  <a:moveTo>
                    <a:pt x="3792613" y="0"/>
                  </a:moveTo>
                  <a:lnTo>
                    <a:pt x="2370607" y="0"/>
                  </a:lnTo>
                  <a:lnTo>
                    <a:pt x="948601" y="0"/>
                  </a:lnTo>
                  <a:lnTo>
                    <a:pt x="0" y="0"/>
                  </a:lnTo>
                  <a:lnTo>
                    <a:pt x="0" y="182981"/>
                  </a:lnTo>
                  <a:lnTo>
                    <a:pt x="948601" y="182981"/>
                  </a:lnTo>
                  <a:lnTo>
                    <a:pt x="2370607" y="182981"/>
                  </a:lnTo>
                  <a:lnTo>
                    <a:pt x="3792613" y="182981"/>
                  </a:lnTo>
                  <a:lnTo>
                    <a:pt x="3792613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191399" y="7970652"/>
              <a:ext cx="948690" cy="0"/>
            </a:xfrm>
            <a:custGeom>
              <a:avLst/>
              <a:gdLst/>
              <a:ahLst/>
              <a:cxnLst/>
              <a:rect l="l" t="t" r="r" b="b"/>
              <a:pathLst>
                <a:path w="948689">
                  <a:moveTo>
                    <a:pt x="0" y="0"/>
                  </a:moveTo>
                  <a:lnTo>
                    <a:pt x="9486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139999" y="7970652"/>
              <a:ext cx="1422400" cy="0"/>
            </a:xfrm>
            <a:custGeom>
              <a:avLst/>
              <a:gdLst/>
              <a:ahLst/>
              <a:cxnLst/>
              <a:rect l="l" t="t" r="r" b="b"/>
              <a:pathLst>
                <a:path w="1422400">
                  <a:moveTo>
                    <a:pt x="0" y="0"/>
                  </a:moveTo>
                  <a:lnTo>
                    <a:pt x="142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561999" y="7970652"/>
              <a:ext cx="1422400" cy="0"/>
            </a:xfrm>
            <a:custGeom>
              <a:avLst/>
              <a:gdLst/>
              <a:ahLst/>
              <a:cxnLst/>
              <a:rect l="l" t="t" r="r" b="b"/>
              <a:pathLst>
                <a:path w="1422400">
                  <a:moveTo>
                    <a:pt x="0" y="0"/>
                  </a:moveTo>
                  <a:lnTo>
                    <a:pt x="142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918305" y="8516095"/>
            <a:ext cx="3792854" cy="3175"/>
            <a:chOff x="3191399" y="8516094"/>
            <a:chExt cx="3792854" cy="3175"/>
          </a:xfrm>
        </p:grpSpPr>
        <p:sp>
          <p:nvSpPr>
            <p:cNvPr id="38" name="object 38"/>
            <p:cNvSpPr/>
            <p:nvPr/>
          </p:nvSpPr>
          <p:spPr>
            <a:xfrm>
              <a:off x="3191399" y="8517681"/>
              <a:ext cx="948690" cy="0"/>
            </a:xfrm>
            <a:custGeom>
              <a:avLst/>
              <a:gdLst/>
              <a:ahLst/>
              <a:cxnLst/>
              <a:rect l="l" t="t" r="r" b="b"/>
              <a:pathLst>
                <a:path w="948689">
                  <a:moveTo>
                    <a:pt x="0" y="0"/>
                  </a:moveTo>
                  <a:lnTo>
                    <a:pt x="9486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139999" y="8517681"/>
              <a:ext cx="1422400" cy="0"/>
            </a:xfrm>
            <a:custGeom>
              <a:avLst/>
              <a:gdLst/>
              <a:ahLst/>
              <a:cxnLst/>
              <a:rect l="l" t="t" r="r" b="b"/>
              <a:pathLst>
                <a:path w="1422400">
                  <a:moveTo>
                    <a:pt x="0" y="0"/>
                  </a:moveTo>
                  <a:lnTo>
                    <a:pt x="142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561999" y="8517681"/>
              <a:ext cx="1422400" cy="0"/>
            </a:xfrm>
            <a:custGeom>
              <a:avLst/>
              <a:gdLst/>
              <a:ahLst/>
              <a:cxnLst/>
              <a:rect l="l" t="t" r="r" b="b"/>
              <a:pathLst>
                <a:path w="1422400">
                  <a:moveTo>
                    <a:pt x="0" y="0"/>
                  </a:moveTo>
                  <a:lnTo>
                    <a:pt x="142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8918305" y="9604269"/>
            <a:ext cx="3792854" cy="3175"/>
            <a:chOff x="3191399" y="9604268"/>
            <a:chExt cx="3792854" cy="3175"/>
          </a:xfrm>
        </p:grpSpPr>
        <p:sp>
          <p:nvSpPr>
            <p:cNvPr id="42" name="object 42"/>
            <p:cNvSpPr/>
            <p:nvPr/>
          </p:nvSpPr>
          <p:spPr>
            <a:xfrm>
              <a:off x="3191399" y="9605856"/>
              <a:ext cx="948690" cy="0"/>
            </a:xfrm>
            <a:custGeom>
              <a:avLst/>
              <a:gdLst/>
              <a:ahLst/>
              <a:cxnLst/>
              <a:rect l="l" t="t" r="r" b="b"/>
              <a:pathLst>
                <a:path w="948689">
                  <a:moveTo>
                    <a:pt x="0" y="0"/>
                  </a:moveTo>
                  <a:lnTo>
                    <a:pt x="9486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139999" y="9605856"/>
              <a:ext cx="1422400" cy="0"/>
            </a:xfrm>
            <a:custGeom>
              <a:avLst/>
              <a:gdLst/>
              <a:ahLst/>
              <a:cxnLst/>
              <a:rect l="l" t="t" r="r" b="b"/>
              <a:pathLst>
                <a:path w="1422400">
                  <a:moveTo>
                    <a:pt x="0" y="0"/>
                  </a:moveTo>
                  <a:lnTo>
                    <a:pt x="142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561999" y="9605856"/>
              <a:ext cx="1422400" cy="0"/>
            </a:xfrm>
            <a:custGeom>
              <a:avLst/>
              <a:gdLst/>
              <a:ahLst/>
              <a:cxnLst/>
              <a:rect l="l" t="t" r="r" b="b"/>
              <a:pathLst>
                <a:path w="1422400">
                  <a:moveTo>
                    <a:pt x="0" y="0"/>
                  </a:moveTo>
                  <a:lnTo>
                    <a:pt x="1422006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9866905" y="8967580"/>
            <a:ext cx="2484120" cy="426720"/>
            <a:chOff x="4139999" y="8967580"/>
            <a:chExt cx="2484120" cy="426720"/>
          </a:xfrm>
        </p:grpSpPr>
        <p:sp>
          <p:nvSpPr>
            <p:cNvPr id="46" name="object 46"/>
            <p:cNvSpPr/>
            <p:nvPr/>
          </p:nvSpPr>
          <p:spPr>
            <a:xfrm>
              <a:off x="4139999" y="9365051"/>
              <a:ext cx="2424430" cy="0"/>
            </a:xfrm>
            <a:custGeom>
              <a:avLst/>
              <a:gdLst/>
              <a:ahLst/>
              <a:cxnLst/>
              <a:rect l="l" t="t" r="r" b="b"/>
              <a:pathLst>
                <a:path w="2424429">
                  <a:moveTo>
                    <a:pt x="0" y="0"/>
                  </a:moveTo>
                  <a:lnTo>
                    <a:pt x="2423909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43671" y="9335828"/>
              <a:ext cx="80645" cy="59055"/>
            </a:xfrm>
            <a:custGeom>
              <a:avLst/>
              <a:gdLst/>
              <a:ahLst/>
              <a:cxnLst/>
              <a:rect l="l" t="t" r="r" b="b"/>
              <a:pathLst>
                <a:path w="80645" h="59054">
                  <a:moveTo>
                    <a:pt x="0" y="0"/>
                  </a:moveTo>
                  <a:lnTo>
                    <a:pt x="0" y="58445"/>
                  </a:lnTo>
                  <a:lnTo>
                    <a:pt x="80327" y="292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244399" y="8970755"/>
              <a:ext cx="2211070" cy="394335"/>
            </a:xfrm>
            <a:custGeom>
              <a:avLst/>
              <a:gdLst/>
              <a:ahLst/>
              <a:cxnLst/>
              <a:rect l="l" t="t" r="r" b="b"/>
              <a:pathLst>
                <a:path w="2211070" h="394334">
                  <a:moveTo>
                    <a:pt x="0" y="188912"/>
                  </a:moveTo>
                  <a:lnTo>
                    <a:pt x="662533" y="188912"/>
                  </a:lnTo>
                  <a:lnTo>
                    <a:pt x="1368272" y="0"/>
                  </a:lnTo>
                  <a:lnTo>
                    <a:pt x="2210841" y="393992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244399" y="9152276"/>
              <a:ext cx="0" cy="213360"/>
            </a:xfrm>
            <a:custGeom>
              <a:avLst/>
              <a:gdLst/>
              <a:ahLst/>
              <a:cxnLst/>
              <a:rect l="l" t="t" r="r" b="b"/>
              <a:pathLst>
                <a:path h="213359">
                  <a:moveTo>
                    <a:pt x="0" y="0"/>
                  </a:moveTo>
                  <a:lnTo>
                    <a:pt x="0" y="212826"/>
                  </a:lnTo>
                </a:path>
              </a:pathLst>
            </a:custGeom>
            <a:ln w="6350">
              <a:solidFill>
                <a:srgbClr val="4D555B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898360" y="9152276"/>
              <a:ext cx="0" cy="213360"/>
            </a:xfrm>
            <a:custGeom>
              <a:avLst/>
              <a:gdLst/>
              <a:ahLst/>
              <a:cxnLst/>
              <a:rect l="l" t="t" r="r" b="b"/>
              <a:pathLst>
                <a:path h="213359">
                  <a:moveTo>
                    <a:pt x="0" y="0"/>
                  </a:moveTo>
                  <a:lnTo>
                    <a:pt x="0" y="212826"/>
                  </a:lnTo>
                </a:path>
              </a:pathLst>
            </a:custGeom>
            <a:ln w="6350">
              <a:solidFill>
                <a:srgbClr val="4D555B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6528796" y="2260998"/>
            <a:ext cx="41275" cy="446405"/>
            <a:chOff x="801889" y="2260997"/>
            <a:chExt cx="41275" cy="446405"/>
          </a:xfrm>
        </p:grpSpPr>
        <p:sp>
          <p:nvSpPr>
            <p:cNvPr id="52" name="object 52"/>
            <p:cNvSpPr/>
            <p:nvPr/>
          </p:nvSpPr>
          <p:spPr>
            <a:xfrm>
              <a:off x="821133" y="2307374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h="400050">
                  <a:moveTo>
                    <a:pt x="0" y="0"/>
                  </a:moveTo>
                  <a:lnTo>
                    <a:pt x="0" y="399618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801889" y="2260997"/>
              <a:ext cx="41275" cy="55244"/>
            </a:xfrm>
            <a:custGeom>
              <a:avLst/>
              <a:gdLst/>
              <a:ahLst/>
              <a:cxnLst/>
              <a:rect l="l" t="t" r="r" b="b"/>
              <a:pathLst>
                <a:path w="41275" h="55244">
                  <a:moveTo>
                    <a:pt x="20485" y="0"/>
                  </a:moveTo>
                  <a:lnTo>
                    <a:pt x="0" y="55016"/>
                  </a:lnTo>
                  <a:lnTo>
                    <a:pt x="40982" y="55016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6794673" y="1894245"/>
            <a:ext cx="861694" cy="0"/>
          </a:xfrm>
          <a:custGeom>
            <a:avLst/>
            <a:gdLst/>
            <a:ahLst/>
            <a:cxnLst/>
            <a:rect l="l" t="t" r="r" b="b"/>
            <a:pathLst>
              <a:path w="861694">
                <a:moveTo>
                  <a:pt x="861504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89702" y="2539195"/>
            <a:ext cx="0" cy="495934"/>
          </a:xfrm>
          <a:custGeom>
            <a:avLst/>
            <a:gdLst/>
            <a:ahLst/>
            <a:cxnLst/>
            <a:rect l="l" t="t" r="r" b="b"/>
            <a:pathLst>
              <a:path h="495935">
                <a:moveTo>
                  <a:pt x="0" y="0"/>
                </a:moveTo>
                <a:lnTo>
                  <a:pt x="0" y="495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89702" y="1894245"/>
            <a:ext cx="81915" cy="464184"/>
          </a:xfrm>
          <a:custGeom>
            <a:avLst/>
            <a:gdLst/>
            <a:ahLst/>
            <a:cxnLst/>
            <a:rect l="l" t="t" r="r" b="b"/>
            <a:pathLst>
              <a:path w="81915" h="464185">
                <a:moveTo>
                  <a:pt x="81305" y="0"/>
                </a:moveTo>
                <a:lnTo>
                  <a:pt x="0" y="0"/>
                </a:lnTo>
                <a:lnTo>
                  <a:pt x="0" y="464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7"/>
          <p:cNvGrpSpPr/>
          <p:nvPr/>
        </p:nvGrpSpPr>
        <p:grpSpPr>
          <a:xfrm>
            <a:off x="6307218" y="3029404"/>
            <a:ext cx="165735" cy="68580"/>
            <a:chOff x="580311" y="3029404"/>
            <a:chExt cx="165735" cy="68580"/>
          </a:xfrm>
        </p:grpSpPr>
        <p:sp>
          <p:nvSpPr>
            <p:cNvPr id="58" name="object 58"/>
            <p:cNvSpPr/>
            <p:nvPr/>
          </p:nvSpPr>
          <p:spPr>
            <a:xfrm>
              <a:off x="580311" y="3034167"/>
              <a:ext cx="165735" cy="0"/>
            </a:xfrm>
            <a:custGeom>
              <a:avLst/>
              <a:gdLst/>
              <a:ahLst/>
              <a:cxnLst/>
              <a:rect l="l" t="t" r="r" b="b"/>
              <a:pathLst>
                <a:path w="165734">
                  <a:moveTo>
                    <a:pt x="0" y="0"/>
                  </a:moveTo>
                  <a:lnTo>
                    <a:pt x="165354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09551" y="3063227"/>
              <a:ext cx="107314" cy="0"/>
            </a:xfrm>
            <a:custGeom>
              <a:avLst/>
              <a:gdLst/>
              <a:ahLst/>
              <a:cxnLst/>
              <a:rect l="l" t="t" r="r" b="b"/>
              <a:pathLst>
                <a:path w="107315">
                  <a:moveTo>
                    <a:pt x="0" y="0"/>
                  </a:moveTo>
                  <a:lnTo>
                    <a:pt x="10687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33456" y="3093224"/>
              <a:ext cx="59055" cy="0"/>
            </a:xfrm>
            <a:custGeom>
              <a:avLst/>
              <a:gdLst/>
              <a:ahLst/>
              <a:cxnLst/>
              <a:rect l="l" t="t" r="r" b="b"/>
              <a:pathLst>
                <a:path w="59054">
                  <a:moveTo>
                    <a:pt x="0" y="0"/>
                  </a:moveTo>
                  <a:lnTo>
                    <a:pt x="59055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6964443" y="2894252"/>
            <a:ext cx="165735" cy="203835"/>
            <a:chOff x="1237536" y="2894251"/>
            <a:chExt cx="165735" cy="203835"/>
          </a:xfrm>
        </p:grpSpPr>
        <p:sp>
          <p:nvSpPr>
            <p:cNvPr id="62" name="object 62"/>
            <p:cNvSpPr/>
            <p:nvPr/>
          </p:nvSpPr>
          <p:spPr>
            <a:xfrm>
              <a:off x="1320021" y="2894251"/>
              <a:ext cx="0" cy="140970"/>
            </a:xfrm>
            <a:custGeom>
              <a:avLst/>
              <a:gdLst/>
              <a:ahLst/>
              <a:cxnLst/>
              <a:rect l="l" t="t" r="r" b="b"/>
              <a:pathLst>
                <a:path h="140969">
                  <a:moveTo>
                    <a:pt x="0" y="0"/>
                  </a:moveTo>
                  <a:lnTo>
                    <a:pt x="0" y="14085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237536" y="3034167"/>
              <a:ext cx="165735" cy="0"/>
            </a:xfrm>
            <a:custGeom>
              <a:avLst/>
              <a:gdLst/>
              <a:ahLst/>
              <a:cxnLst/>
              <a:rect l="l" t="t" r="r" b="b"/>
              <a:pathLst>
                <a:path w="165734">
                  <a:moveTo>
                    <a:pt x="0" y="0"/>
                  </a:moveTo>
                  <a:lnTo>
                    <a:pt x="165354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266776" y="3063227"/>
              <a:ext cx="107314" cy="0"/>
            </a:xfrm>
            <a:custGeom>
              <a:avLst/>
              <a:gdLst/>
              <a:ahLst/>
              <a:cxnLst/>
              <a:rect l="l" t="t" r="r" b="b"/>
              <a:pathLst>
                <a:path w="107315">
                  <a:moveTo>
                    <a:pt x="0" y="0"/>
                  </a:moveTo>
                  <a:lnTo>
                    <a:pt x="10687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290681" y="3093224"/>
              <a:ext cx="59055" cy="0"/>
            </a:xfrm>
            <a:custGeom>
              <a:avLst/>
              <a:gdLst/>
              <a:ahLst/>
              <a:cxnLst/>
              <a:rect l="l" t="t" r="r" b="b"/>
              <a:pathLst>
                <a:path w="59055">
                  <a:moveTo>
                    <a:pt x="0" y="0"/>
                  </a:moveTo>
                  <a:lnTo>
                    <a:pt x="59055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6" name="object 6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93668" y="2353510"/>
            <a:ext cx="191528" cy="191541"/>
          </a:xfrm>
          <a:prstGeom prst="rect">
            <a:avLst/>
          </a:prstGeom>
        </p:spPr>
      </p:pic>
      <p:grpSp>
        <p:nvGrpSpPr>
          <p:cNvPr id="67" name="object 67"/>
          <p:cNvGrpSpPr/>
          <p:nvPr/>
        </p:nvGrpSpPr>
        <p:grpSpPr>
          <a:xfrm>
            <a:off x="7217031" y="1894884"/>
            <a:ext cx="99060" cy="418465"/>
            <a:chOff x="1490125" y="1894883"/>
            <a:chExt cx="99060" cy="418465"/>
          </a:xfrm>
        </p:grpSpPr>
        <p:sp>
          <p:nvSpPr>
            <p:cNvPr id="68" name="object 68"/>
            <p:cNvSpPr/>
            <p:nvPr/>
          </p:nvSpPr>
          <p:spPr>
            <a:xfrm>
              <a:off x="1494887" y="2072548"/>
              <a:ext cx="62230" cy="210820"/>
            </a:xfrm>
            <a:custGeom>
              <a:avLst/>
              <a:gdLst/>
              <a:ahLst/>
              <a:cxnLst/>
              <a:rect l="l" t="t" r="r" b="b"/>
              <a:pathLst>
                <a:path w="62230" h="210819">
                  <a:moveTo>
                    <a:pt x="0" y="0"/>
                  </a:moveTo>
                  <a:lnTo>
                    <a:pt x="61976" y="98475"/>
                  </a:lnTo>
                  <a:lnTo>
                    <a:pt x="61976" y="210718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556863" y="1894883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h="174625">
                  <a:moveTo>
                    <a:pt x="0" y="0"/>
                  </a:moveTo>
                  <a:lnTo>
                    <a:pt x="0" y="174218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527534" y="225195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0" y="0"/>
                  </a:moveTo>
                  <a:lnTo>
                    <a:pt x="56311" y="5631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528029" y="225195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56311" y="0"/>
                  </a:moveTo>
                  <a:lnTo>
                    <a:pt x="0" y="5631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7486363" y="2247188"/>
            <a:ext cx="66675" cy="66040"/>
            <a:chOff x="1759456" y="2247188"/>
            <a:chExt cx="66675" cy="66040"/>
          </a:xfrm>
        </p:grpSpPr>
        <p:sp>
          <p:nvSpPr>
            <p:cNvPr id="73" name="object 73"/>
            <p:cNvSpPr/>
            <p:nvPr/>
          </p:nvSpPr>
          <p:spPr>
            <a:xfrm>
              <a:off x="1764219" y="225195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0" y="0"/>
                  </a:moveTo>
                  <a:lnTo>
                    <a:pt x="56311" y="5631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764714" y="225195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56311" y="0"/>
                  </a:moveTo>
                  <a:lnTo>
                    <a:pt x="0" y="5631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7012568" y="2247188"/>
            <a:ext cx="66675" cy="66040"/>
            <a:chOff x="1285661" y="2247188"/>
            <a:chExt cx="66675" cy="66040"/>
          </a:xfrm>
        </p:grpSpPr>
        <p:sp>
          <p:nvSpPr>
            <p:cNvPr id="76" name="object 76"/>
            <p:cNvSpPr/>
            <p:nvPr/>
          </p:nvSpPr>
          <p:spPr>
            <a:xfrm>
              <a:off x="1290424" y="225195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0" y="0"/>
                  </a:moveTo>
                  <a:lnTo>
                    <a:pt x="56311" y="5631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290919" y="225195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5" h="56514">
                  <a:moveTo>
                    <a:pt x="56311" y="0"/>
                  </a:moveTo>
                  <a:lnTo>
                    <a:pt x="0" y="56311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7251377" y="2063187"/>
            <a:ext cx="66040" cy="47625"/>
            <a:chOff x="1524471" y="2063186"/>
            <a:chExt cx="66040" cy="47625"/>
          </a:xfrm>
        </p:grpSpPr>
        <p:sp>
          <p:nvSpPr>
            <p:cNvPr id="79" name="object 79"/>
            <p:cNvSpPr/>
            <p:nvPr/>
          </p:nvSpPr>
          <p:spPr>
            <a:xfrm>
              <a:off x="1539464" y="2070542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35115" y="17564"/>
                  </a:moveTo>
                  <a:lnTo>
                    <a:pt x="35115" y="27266"/>
                  </a:lnTo>
                  <a:lnTo>
                    <a:pt x="27254" y="35128"/>
                  </a:lnTo>
                  <a:lnTo>
                    <a:pt x="17551" y="35128"/>
                  </a:lnTo>
                  <a:lnTo>
                    <a:pt x="7861" y="35128"/>
                  </a:lnTo>
                  <a:lnTo>
                    <a:pt x="0" y="27266"/>
                  </a:lnTo>
                  <a:lnTo>
                    <a:pt x="0" y="17564"/>
                  </a:lnTo>
                  <a:lnTo>
                    <a:pt x="0" y="7861"/>
                  </a:lnTo>
                  <a:lnTo>
                    <a:pt x="7861" y="0"/>
                  </a:lnTo>
                  <a:lnTo>
                    <a:pt x="17551" y="0"/>
                  </a:lnTo>
                  <a:lnTo>
                    <a:pt x="27254" y="0"/>
                  </a:lnTo>
                  <a:lnTo>
                    <a:pt x="35115" y="7861"/>
                  </a:lnTo>
                  <a:lnTo>
                    <a:pt x="35115" y="17564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524471" y="2067948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5659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7046246" y="2223536"/>
            <a:ext cx="474345" cy="50800"/>
          </a:xfrm>
          <a:custGeom>
            <a:avLst/>
            <a:gdLst/>
            <a:ahLst/>
            <a:cxnLst/>
            <a:rect l="l" t="t" r="r" b="b"/>
            <a:pathLst>
              <a:path w="474344" h="50800">
                <a:moveTo>
                  <a:pt x="0" y="50800"/>
                </a:moveTo>
                <a:lnTo>
                  <a:pt x="0" y="0"/>
                </a:lnTo>
                <a:lnTo>
                  <a:pt x="474129" y="0"/>
                </a:lnTo>
                <a:lnTo>
                  <a:pt x="474129" y="497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6990779" y="2782291"/>
            <a:ext cx="111760" cy="118745"/>
            <a:chOff x="1263873" y="2782290"/>
            <a:chExt cx="111760" cy="118745"/>
          </a:xfrm>
        </p:grpSpPr>
        <p:sp>
          <p:nvSpPr>
            <p:cNvPr id="83" name="object 83"/>
            <p:cNvSpPr/>
            <p:nvPr/>
          </p:nvSpPr>
          <p:spPr>
            <a:xfrm>
              <a:off x="1263873" y="2863574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59">
                  <a:moveTo>
                    <a:pt x="0" y="0"/>
                  </a:moveTo>
                  <a:lnTo>
                    <a:pt x="111544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263873" y="2893156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59">
                  <a:moveTo>
                    <a:pt x="0" y="0"/>
                  </a:moveTo>
                  <a:lnTo>
                    <a:pt x="111544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320021" y="2782290"/>
              <a:ext cx="0" cy="80645"/>
            </a:xfrm>
            <a:custGeom>
              <a:avLst/>
              <a:gdLst/>
              <a:ahLst/>
              <a:cxnLst/>
              <a:rect l="l" t="t" r="r" b="b"/>
              <a:pathLst>
                <a:path h="80644">
                  <a:moveTo>
                    <a:pt x="0" y="0"/>
                  </a:moveTo>
                  <a:lnTo>
                    <a:pt x="0" y="8018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6979443" y="2316478"/>
            <a:ext cx="130175" cy="475615"/>
            <a:chOff x="1252536" y="2316477"/>
            <a:chExt cx="130175" cy="475615"/>
          </a:xfrm>
        </p:grpSpPr>
        <p:sp>
          <p:nvSpPr>
            <p:cNvPr id="87" name="object 87"/>
            <p:cNvSpPr/>
            <p:nvPr/>
          </p:nvSpPr>
          <p:spPr>
            <a:xfrm>
              <a:off x="1257298" y="2321240"/>
              <a:ext cx="62865" cy="143510"/>
            </a:xfrm>
            <a:custGeom>
              <a:avLst/>
              <a:gdLst/>
              <a:ahLst/>
              <a:cxnLst/>
              <a:rect l="l" t="t" r="r" b="b"/>
              <a:pathLst>
                <a:path w="62865" h="143510">
                  <a:moveTo>
                    <a:pt x="0" y="0"/>
                  </a:moveTo>
                  <a:lnTo>
                    <a:pt x="62725" y="98602"/>
                  </a:lnTo>
                  <a:lnTo>
                    <a:pt x="62725" y="143052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258227" y="2459544"/>
              <a:ext cx="119380" cy="120014"/>
            </a:xfrm>
            <a:custGeom>
              <a:avLst/>
              <a:gdLst/>
              <a:ahLst/>
              <a:cxnLst/>
              <a:rect l="l" t="t" r="r" b="b"/>
              <a:pathLst>
                <a:path w="119380" h="120014">
                  <a:moveTo>
                    <a:pt x="61112" y="0"/>
                  </a:moveTo>
                  <a:lnTo>
                    <a:pt x="107653" y="21206"/>
                  </a:lnTo>
                  <a:lnTo>
                    <a:pt x="107047" y="69586"/>
                  </a:lnTo>
                  <a:lnTo>
                    <a:pt x="67031" y="83838"/>
                  </a:lnTo>
                  <a:lnTo>
                    <a:pt x="25051" y="83502"/>
                  </a:lnTo>
                  <a:lnTo>
                    <a:pt x="6900" y="46422"/>
                  </a:lnTo>
                  <a:lnTo>
                    <a:pt x="56083" y="34925"/>
                  </a:lnTo>
                  <a:lnTo>
                    <a:pt x="94910" y="41373"/>
                  </a:lnTo>
                  <a:lnTo>
                    <a:pt x="119049" y="72224"/>
                  </a:lnTo>
                  <a:lnTo>
                    <a:pt x="114942" y="93400"/>
                  </a:lnTo>
                  <a:lnTo>
                    <a:pt x="103047" y="108250"/>
                  </a:lnTo>
                  <a:lnTo>
                    <a:pt x="84009" y="116996"/>
                  </a:lnTo>
                  <a:lnTo>
                    <a:pt x="58470" y="119862"/>
                  </a:lnTo>
                  <a:lnTo>
                    <a:pt x="33261" y="118290"/>
                  </a:lnTo>
                  <a:lnTo>
                    <a:pt x="14947" y="113642"/>
                  </a:lnTo>
                  <a:lnTo>
                    <a:pt x="3778" y="106018"/>
                  </a:lnTo>
                  <a:lnTo>
                    <a:pt x="0" y="95516"/>
                  </a:lnTo>
                  <a:lnTo>
                    <a:pt x="3972" y="84850"/>
                  </a:lnTo>
                  <a:lnTo>
                    <a:pt x="56616" y="70116"/>
                  </a:lnTo>
                  <a:lnTo>
                    <a:pt x="100963" y="78814"/>
                  </a:lnTo>
                  <a:lnTo>
                    <a:pt x="119316" y="107162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258319" y="2564706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227" y="1993"/>
                  </a:moveTo>
                  <a:lnTo>
                    <a:pt x="115613" y="23185"/>
                  </a:lnTo>
                  <a:lnTo>
                    <a:pt x="104527" y="38069"/>
                  </a:lnTo>
                  <a:lnTo>
                    <a:pt x="85601" y="46851"/>
                  </a:lnTo>
                  <a:lnTo>
                    <a:pt x="58470" y="49733"/>
                  </a:lnTo>
                  <a:lnTo>
                    <a:pt x="34488" y="48203"/>
                  </a:lnTo>
                  <a:lnTo>
                    <a:pt x="16038" y="43646"/>
                  </a:lnTo>
                  <a:lnTo>
                    <a:pt x="4187" y="36113"/>
                  </a:lnTo>
                  <a:lnTo>
                    <a:pt x="0" y="25654"/>
                  </a:lnTo>
                  <a:lnTo>
                    <a:pt x="3972" y="14948"/>
                  </a:lnTo>
                  <a:lnTo>
                    <a:pt x="15311" y="6873"/>
                  </a:lnTo>
                  <a:lnTo>
                    <a:pt x="33148" y="1776"/>
                  </a:lnTo>
                  <a:lnTo>
                    <a:pt x="56616" y="0"/>
                  </a:lnTo>
                  <a:lnTo>
                    <a:pt x="81036" y="2103"/>
                  </a:lnTo>
                  <a:lnTo>
                    <a:pt x="100969" y="8696"/>
                  </a:lnTo>
                  <a:lnTo>
                    <a:pt x="114404" y="20198"/>
                  </a:lnTo>
                  <a:lnTo>
                    <a:pt x="119329" y="37033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258312" y="2599476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197"/>
                  </a:moveTo>
                  <a:lnTo>
                    <a:pt x="115699" y="23358"/>
                  </a:lnTo>
                  <a:lnTo>
                    <a:pt x="104578" y="38177"/>
                  </a:lnTo>
                  <a:lnTo>
                    <a:pt x="85617" y="46893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47" y="2104"/>
                  </a:lnTo>
                  <a:lnTo>
                    <a:pt x="100976" y="8697"/>
                  </a:lnTo>
                  <a:lnTo>
                    <a:pt x="114406" y="20204"/>
                  </a:lnTo>
                  <a:lnTo>
                    <a:pt x="119329" y="3704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258312" y="2634075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362"/>
                  </a:moveTo>
                  <a:lnTo>
                    <a:pt x="115699" y="23497"/>
                  </a:lnTo>
                  <a:lnTo>
                    <a:pt x="104578" y="38260"/>
                  </a:lnTo>
                  <a:lnTo>
                    <a:pt x="85617" y="46919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47" y="2105"/>
                  </a:lnTo>
                  <a:lnTo>
                    <a:pt x="100976" y="8702"/>
                  </a:lnTo>
                  <a:lnTo>
                    <a:pt x="114406" y="20209"/>
                  </a:lnTo>
                  <a:lnTo>
                    <a:pt x="119329" y="3704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258312" y="2668365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438"/>
                  </a:moveTo>
                  <a:lnTo>
                    <a:pt x="115699" y="23562"/>
                  </a:lnTo>
                  <a:lnTo>
                    <a:pt x="104578" y="38298"/>
                  </a:lnTo>
                  <a:lnTo>
                    <a:pt x="85617" y="46931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11" y="2066"/>
                  </a:lnTo>
                  <a:lnTo>
                    <a:pt x="100861" y="8577"/>
                  </a:lnTo>
                  <a:lnTo>
                    <a:pt x="114213" y="20000"/>
                  </a:lnTo>
                  <a:lnTo>
                    <a:pt x="119100" y="36804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258316" y="2703507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062" y="1409"/>
                  </a:moveTo>
                  <a:lnTo>
                    <a:pt x="115474" y="22692"/>
                  </a:lnTo>
                  <a:lnTo>
                    <a:pt x="104444" y="37777"/>
                  </a:lnTo>
                  <a:lnTo>
                    <a:pt x="85576" y="46760"/>
                  </a:lnTo>
                  <a:lnTo>
                    <a:pt x="58470" y="49733"/>
                  </a:lnTo>
                  <a:lnTo>
                    <a:pt x="34488" y="48203"/>
                  </a:lnTo>
                  <a:lnTo>
                    <a:pt x="16038" y="43646"/>
                  </a:lnTo>
                  <a:lnTo>
                    <a:pt x="4187" y="36113"/>
                  </a:lnTo>
                  <a:lnTo>
                    <a:pt x="0" y="25653"/>
                  </a:lnTo>
                  <a:lnTo>
                    <a:pt x="3972" y="14948"/>
                  </a:lnTo>
                  <a:lnTo>
                    <a:pt x="15311" y="6873"/>
                  </a:lnTo>
                  <a:lnTo>
                    <a:pt x="33148" y="1776"/>
                  </a:lnTo>
                  <a:lnTo>
                    <a:pt x="56616" y="0"/>
                  </a:lnTo>
                  <a:lnTo>
                    <a:pt x="81036" y="2103"/>
                  </a:lnTo>
                  <a:lnTo>
                    <a:pt x="100969" y="8696"/>
                  </a:lnTo>
                  <a:lnTo>
                    <a:pt x="114404" y="20198"/>
                  </a:lnTo>
                  <a:lnTo>
                    <a:pt x="119329" y="37033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316786" y="2739141"/>
              <a:ext cx="60960" cy="47625"/>
            </a:xfrm>
            <a:custGeom>
              <a:avLst/>
              <a:gdLst/>
              <a:ahLst/>
              <a:cxnLst/>
              <a:rect l="l" t="t" r="r" b="b"/>
              <a:pathLst>
                <a:path w="60959" h="47625">
                  <a:moveTo>
                    <a:pt x="60591" y="0"/>
                  </a:moveTo>
                  <a:lnTo>
                    <a:pt x="57003" y="21173"/>
                  </a:lnTo>
                  <a:lnTo>
                    <a:pt x="45974" y="36018"/>
                  </a:lnTo>
                  <a:lnTo>
                    <a:pt x="27105" y="44760"/>
                  </a:lnTo>
                  <a:lnTo>
                    <a:pt x="0" y="4762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7201774" y="2782290"/>
            <a:ext cx="165735" cy="316230"/>
            <a:chOff x="1474867" y="2782290"/>
            <a:chExt cx="165735" cy="316230"/>
          </a:xfrm>
        </p:grpSpPr>
        <p:sp>
          <p:nvSpPr>
            <p:cNvPr id="96" name="object 96"/>
            <p:cNvSpPr/>
            <p:nvPr/>
          </p:nvSpPr>
          <p:spPr>
            <a:xfrm>
              <a:off x="1557352" y="2894251"/>
              <a:ext cx="0" cy="140970"/>
            </a:xfrm>
            <a:custGeom>
              <a:avLst/>
              <a:gdLst/>
              <a:ahLst/>
              <a:cxnLst/>
              <a:rect l="l" t="t" r="r" b="b"/>
              <a:pathLst>
                <a:path h="140969">
                  <a:moveTo>
                    <a:pt x="0" y="0"/>
                  </a:moveTo>
                  <a:lnTo>
                    <a:pt x="0" y="14085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474867" y="3034167"/>
              <a:ext cx="165735" cy="0"/>
            </a:xfrm>
            <a:custGeom>
              <a:avLst/>
              <a:gdLst/>
              <a:ahLst/>
              <a:cxnLst/>
              <a:rect l="l" t="t" r="r" b="b"/>
              <a:pathLst>
                <a:path w="165735">
                  <a:moveTo>
                    <a:pt x="0" y="0"/>
                  </a:moveTo>
                  <a:lnTo>
                    <a:pt x="165354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504108" y="3063227"/>
              <a:ext cx="107314" cy="0"/>
            </a:xfrm>
            <a:custGeom>
              <a:avLst/>
              <a:gdLst/>
              <a:ahLst/>
              <a:cxnLst/>
              <a:rect l="l" t="t" r="r" b="b"/>
              <a:pathLst>
                <a:path w="107315">
                  <a:moveTo>
                    <a:pt x="0" y="0"/>
                  </a:moveTo>
                  <a:lnTo>
                    <a:pt x="10687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528013" y="3093224"/>
              <a:ext cx="59055" cy="0"/>
            </a:xfrm>
            <a:custGeom>
              <a:avLst/>
              <a:gdLst/>
              <a:ahLst/>
              <a:cxnLst/>
              <a:rect l="l" t="t" r="r" b="b"/>
              <a:pathLst>
                <a:path w="59055">
                  <a:moveTo>
                    <a:pt x="0" y="0"/>
                  </a:moveTo>
                  <a:lnTo>
                    <a:pt x="59055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501204" y="2863574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59">
                  <a:moveTo>
                    <a:pt x="0" y="0"/>
                  </a:moveTo>
                  <a:lnTo>
                    <a:pt x="111544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501204" y="2893156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59">
                  <a:moveTo>
                    <a:pt x="0" y="0"/>
                  </a:moveTo>
                  <a:lnTo>
                    <a:pt x="111544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557352" y="2782290"/>
              <a:ext cx="0" cy="80645"/>
            </a:xfrm>
            <a:custGeom>
              <a:avLst/>
              <a:gdLst/>
              <a:ahLst/>
              <a:cxnLst/>
              <a:rect l="l" t="t" r="r" b="b"/>
              <a:pathLst>
                <a:path h="80644">
                  <a:moveTo>
                    <a:pt x="0" y="0"/>
                  </a:moveTo>
                  <a:lnTo>
                    <a:pt x="0" y="8018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7216774" y="2316478"/>
            <a:ext cx="130175" cy="475615"/>
            <a:chOff x="1489867" y="2316477"/>
            <a:chExt cx="130175" cy="475615"/>
          </a:xfrm>
        </p:grpSpPr>
        <p:sp>
          <p:nvSpPr>
            <p:cNvPr id="104" name="object 104"/>
            <p:cNvSpPr/>
            <p:nvPr/>
          </p:nvSpPr>
          <p:spPr>
            <a:xfrm>
              <a:off x="1494629" y="2321240"/>
              <a:ext cx="62865" cy="143510"/>
            </a:xfrm>
            <a:custGeom>
              <a:avLst/>
              <a:gdLst/>
              <a:ahLst/>
              <a:cxnLst/>
              <a:rect l="l" t="t" r="r" b="b"/>
              <a:pathLst>
                <a:path w="62865" h="143510">
                  <a:moveTo>
                    <a:pt x="0" y="0"/>
                  </a:moveTo>
                  <a:lnTo>
                    <a:pt x="62725" y="98602"/>
                  </a:lnTo>
                  <a:lnTo>
                    <a:pt x="62725" y="143052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495558" y="2459544"/>
              <a:ext cx="119380" cy="120014"/>
            </a:xfrm>
            <a:custGeom>
              <a:avLst/>
              <a:gdLst/>
              <a:ahLst/>
              <a:cxnLst/>
              <a:rect l="l" t="t" r="r" b="b"/>
              <a:pathLst>
                <a:path w="119380" h="120014">
                  <a:moveTo>
                    <a:pt x="61112" y="0"/>
                  </a:moveTo>
                  <a:lnTo>
                    <a:pt x="107653" y="21206"/>
                  </a:lnTo>
                  <a:lnTo>
                    <a:pt x="107047" y="69586"/>
                  </a:lnTo>
                  <a:lnTo>
                    <a:pt x="67031" y="83838"/>
                  </a:lnTo>
                  <a:lnTo>
                    <a:pt x="25051" y="83502"/>
                  </a:lnTo>
                  <a:lnTo>
                    <a:pt x="6900" y="46422"/>
                  </a:lnTo>
                  <a:lnTo>
                    <a:pt x="56083" y="34925"/>
                  </a:lnTo>
                  <a:lnTo>
                    <a:pt x="94910" y="41373"/>
                  </a:lnTo>
                  <a:lnTo>
                    <a:pt x="119049" y="72224"/>
                  </a:lnTo>
                  <a:lnTo>
                    <a:pt x="114942" y="93400"/>
                  </a:lnTo>
                  <a:lnTo>
                    <a:pt x="103047" y="108250"/>
                  </a:lnTo>
                  <a:lnTo>
                    <a:pt x="84009" y="116996"/>
                  </a:lnTo>
                  <a:lnTo>
                    <a:pt x="58470" y="119862"/>
                  </a:lnTo>
                  <a:lnTo>
                    <a:pt x="33261" y="118290"/>
                  </a:lnTo>
                  <a:lnTo>
                    <a:pt x="14947" y="113642"/>
                  </a:lnTo>
                  <a:lnTo>
                    <a:pt x="3778" y="106018"/>
                  </a:lnTo>
                  <a:lnTo>
                    <a:pt x="0" y="95516"/>
                  </a:lnTo>
                  <a:lnTo>
                    <a:pt x="3972" y="84850"/>
                  </a:lnTo>
                  <a:lnTo>
                    <a:pt x="56616" y="70116"/>
                  </a:lnTo>
                  <a:lnTo>
                    <a:pt x="100963" y="78814"/>
                  </a:lnTo>
                  <a:lnTo>
                    <a:pt x="119316" y="107162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95651" y="2564706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227" y="1993"/>
                  </a:moveTo>
                  <a:lnTo>
                    <a:pt x="115613" y="23185"/>
                  </a:lnTo>
                  <a:lnTo>
                    <a:pt x="104527" y="38069"/>
                  </a:lnTo>
                  <a:lnTo>
                    <a:pt x="85601" y="46851"/>
                  </a:lnTo>
                  <a:lnTo>
                    <a:pt x="58470" y="49733"/>
                  </a:lnTo>
                  <a:lnTo>
                    <a:pt x="34488" y="48203"/>
                  </a:lnTo>
                  <a:lnTo>
                    <a:pt x="16038" y="43646"/>
                  </a:lnTo>
                  <a:lnTo>
                    <a:pt x="4187" y="36113"/>
                  </a:lnTo>
                  <a:lnTo>
                    <a:pt x="0" y="25654"/>
                  </a:lnTo>
                  <a:lnTo>
                    <a:pt x="3972" y="14948"/>
                  </a:lnTo>
                  <a:lnTo>
                    <a:pt x="15311" y="6873"/>
                  </a:lnTo>
                  <a:lnTo>
                    <a:pt x="33148" y="1776"/>
                  </a:lnTo>
                  <a:lnTo>
                    <a:pt x="56616" y="0"/>
                  </a:lnTo>
                  <a:lnTo>
                    <a:pt x="81036" y="2103"/>
                  </a:lnTo>
                  <a:lnTo>
                    <a:pt x="100969" y="8696"/>
                  </a:lnTo>
                  <a:lnTo>
                    <a:pt x="114404" y="20198"/>
                  </a:lnTo>
                  <a:lnTo>
                    <a:pt x="119329" y="37033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495643" y="2599476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197"/>
                  </a:moveTo>
                  <a:lnTo>
                    <a:pt x="115699" y="23358"/>
                  </a:lnTo>
                  <a:lnTo>
                    <a:pt x="104578" y="38177"/>
                  </a:lnTo>
                  <a:lnTo>
                    <a:pt x="85617" y="46893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47" y="2104"/>
                  </a:lnTo>
                  <a:lnTo>
                    <a:pt x="100976" y="8697"/>
                  </a:lnTo>
                  <a:lnTo>
                    <a:pt x="114406" y="20204"/>
                  </a:lnTo>
                  <a:lnTo>
                    <a:pt x="119329" y="3704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495643" y="2634075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362"/>
                  </a:moveTo>
                  <a:lnTo>
                    <a:pt x="115699" y="23497"/>
                  </a:lnTo>
                  <a:lnTo>
                    <a:pt x="104578" y="38260"/>
                  </a:lnTo>
                  <a:lnTo>
                    <a:pt x="85617" y="46919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47" y="2105"/>
                  </a:lnTo>
                  <a:lnTo>
                    <a:pt x="100976" y="8702"/>
                  </a:lnTo>
                  <a:lnTo>
                    <a:pt x="114406" y="20209"/>
                  </a:lnTo>
                  <a:lnTo>
                    <a:pt x="119329" y="3704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495643" y="2668365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438"/>
                  </a:moveTo>
                  <a:lnTo>
                    <a:pt x="115699" y="23562"/>
                  </a:lnTo>
                  <a:lnTo>
                    <a:pt x="104578" y="38298"/>
                  </a:lnTo>
                  <a:lnTo>
                    <a:pt x="85617" y="46931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11" y="2066"/>
                  </a:lnTo>
                  <a:lnTo>
                    <a:pt x="100861" y="8577"/>
                  </a:lnTo>
                  <a:lnTo>
                    <a:pt x="114213" y="20000"/>
                  </a:lnTo>
                  <a:lnTo>
                    <a:pt x="119100" y="36804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495647" y="2703507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062" y="1409"/>
                  </a:moveTo>
                  <a:lnTo>
                    <a:pt x="115474" y="22692"/>
                  </a:lnTo>
                  <a:lnTo>
                    <a:pt x="104444" y="37777"/>
                  </a:lnTo>
                  <a:lnTo>
                    <a:pt x="85576" y="46760"/>
                  </a:lnTo>
                  <a:lnTo>
                    <a:pt x="58470" y="49733"/>
                  </a:lnTo>
                  <a:lnTo>
                    <a:pt x="34488" y="48203"/>
                  </a:lnTo>
                  <a:lnTo>
                    <a:pt x="16038" y="43646"/>
                  </a:lnTo>
                  <a:lnTo>
                    <a:pt x="4187" y="36113"/>
                  </a:lnTo>
                  <a:lnTo>
                    <a:pt x="0" y="25653"/>
                  </a:lnTo>
                  <a:lnTo>
                    <a:pt x="3972" y="14948"/>
                  </a:lnTo>
                  <a:lnTo>
                    <a:pt x="15311" y="6873"/>
                  </a:lnTo>
                  <a:lnTo>
                    <a:pt x="33148" y="1776"/>
                  </a:lnTo>
                  <a:lnTo>
                    <a:pt x="56616" y="0"/>
                  </a:lnTo>
                  <a:lnTo>
                    <a:pt x="81036" y="2103"/>
                  </a:lnTo>
                  <a:lnTo>
                    <a:pt x="100969" y="8696"/>
                  </a:lnTo>
                  <a:lnTo>
                    <a:pt x="114404" y="20198"/>
                  </a:lnTo>
                  <a:lnTo>
                    <a:pt x="119329" y="37033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554118" y="2739141"/>
              <a:ext cx="60960" cy="47625"/>
            </a:xfrm>
            <a:custGeom>
              <a:avLst/>
              <a:gdLst/>
              <a:ahLst/>
              <a:cxnLst/>
              <a:rect l="l" t="t" r="r" b="b"/>
              <a:pathLst>
                <a:path w="60959" h="47625">
                  <a:moveTo>
                    <a:pt x="60591" y="0"/>
                  </a:moveTo>
                  <a:lnTo>
                    <a:pt x="57003" y="21173"/>
                  </a:lnTo>
                  <a:lnTo>
                    <a:pt x="45974" y="36018"/>
                  </a:lnTo>
                  <a:lnTo>
                    <a:pt x="27105" y="44760"/>
                  </a:lnTo>
                  <a:lnTo>
                    <a:pt x="0" y="47625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2" name="object 112"/>
          <p:cNvGrpSpPr/>
          <p:nvPr/>
        </p:nvGrpSpPr>
        <p:grpSpPr>
          <a:xfrm>
            <a:off x="7439105" y="2782290"/>
            <a:ext cx="165735" cy="316230"/>
            <a:chOff x="1712198" y="2782290"/>
            <a:chExt cx="165735" cy="316230"/>
          </a:xfrm>
        </p:grpSpPr>
        <p:sp>
          <p:nvSpPr>
            <p:cNvPr id="113" name="object 113"/>
            <p:cNvSpPr/>
            <p:nvPr/>
          </p:nvSpPr>
          <p:spPr>
            <a:xfrm>
              <a:off x="1794684" y="2894251"/>
              <a:ext cx="0" cy="140970"/>
            </a:xfrm>
            <a:custGeom>
              <a:avLst/>
              <a:gdLst/>
              <a:ahLst/>
              <a:cxnLst/>
              <a:rect l="l" t="t" r="r" b="b"/>
              <a:pathLst>
                <a:path h="140969">
                  <a:moveTo>
                    <a:pt x="0" y="0"/>
                  </a:moveTo>
                  <a:lnTo>
                    <a:pt x="0" y="14085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712198" y="3034167"/>
              <a:ext cx="165735" cy="0"/>
            </a:xfrm>
            <a:custGeom>
              <a:avLst/>
              <a:gdLst/>
              <a:ahLst/>
              <a:cxnLst/>
              <a:rect l="l" t="t" r="r" b="b"/>
              <a:pathLst>
                <a:path w="165735">
                  <a:moveTo>
                    <a:pt x="0" y="0"/>
                  </a:moveTo>
                  <a:lnTo>
                    <a:pt x="165354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741439" y="3063227"/>
              <a:ext cx="107314" cy="0"/>
            </a:xfrm>
            <a:custGeom>
              <a:avLst/>
              <a:gdLst/>
              <a:ahLst/>
              <a:cxnLst/>
              <a:rect l="l" t="t" r="r" b="b"/>
              <a:pathLst>
                <a:path w="107314">
                  <a:moveTo>
                    <a:pt x="0" y="0"/>
                  </a:moveTo>
                  <a:lnTo>
                    <a:pt x="10687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765344" y="3093224"/>
              <a:ext cx="59055" cy="0"/>
            </a:xfrm>
            <a:custGeom>
              <a:avLst/>
              <a:gdLst/>
              <a:ahLst/>
              <a:cxnLst/>
              <a:rect l="l" t="t" r="r" b="b"/>
              <a:pathLst>
                <a:path w="59055">
                  <a:moveTo>
                    <a:pt x="0" y="0"/>
                  </a:moveTo>
                  <a:lnTo>
                    <a:pt x="59055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738536" y="2863574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>
                  <a:moveTo>
                    <a:pt x="0" y="0"/>
                  </a:moveTo>
                  <a:lnTo>
                    <a:pt x="111544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738536" y="2893156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>
                  <a:moveTo>
                    <a:pt x="0" y="0"/>
                  </a:moveTo>
                  <a:lnTo>
                    <a:pt x="111544" y="0"/>
                  </a:lnTo>
                </a:path>
              </a:pathLst>
            </a:custGeom>
            <a:ln w="152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794684" y="2782290"/>
              <a:ext cx="0" cy="80645"/>
            </a:xfrm>
            <a:custGeom>
              <a:avLst/>
              <a:gdLst/>
              <a:ahLst/>
              <a:cxnLst/>
              <a:rect l="l" t="t" r="r" b="b"/>
              <a:pathLst>
                <a:path h="80644">
                  <a:moveTo>
                    <a:pt x="0" y="0"/>
                  </a:moveTo>
                  <a:lnTo>
                    <a:pt x="0" y="80187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7454105" y="2316478"/>
            <a:ext cx="130175" cy="475615"/>
            <a:chOff x="1727198" y="2316477"/>
            <a:chExt cx="130175" cy="475615"/>
          </a:xfrm>
        </p:grpSpPr>
        <p:sp>
          <p:nvSpPr>
            <p:cNvPr id="121" name="object 121"/>
            <p:cNvSpPr/>
            <p:nvPr/>
          </p:nvSpPr>
          <p:spPr>
            <a:xfrm>
              <a:off x="1731961" y="2321240"/>
              <a:ext cx="62865" cy="143510"/>
            </a:xfrm>
            <a:custGeom>
              <a:avLst/>
              <a:gdLst/>
              <a:ahLst/>
              <a:cxnLst/>
              <a:rect l="l" t="t" r="r" b="b"/>
              <a:pathLst>
                <a:path w="62864" h="143510">
                  <a:moveTo>
                    <a:pt x="0" y="0"/>
                  </a:moveTo>
                  <a:lnTo>
                    <a:pt x="62725" y="98602"/>
                  </a:lnTo>
                  <a:lnTo>
                    <a:pt x="62725" y="143052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732889" y="2459544"/>
              <a:ext cx="119380" cy="120014"/>
            </a:xfrm>
            <a:custGeom>
              <a:avLst/>
              <a:gdLst/>
              <a:ahLst/>
              <a:cxnLst/>
              <a:rect l="l" t="t" r="r" b="b"/>
              <a:pathLst>
                <a:path w="119380" h="120014">
                  <a:moveTo>
                    <a:pt x="61112" y="0"/>
                  </a:moveTo>
                  <a:lnTo>
                    <a:pt x="107653" y="21206"/>
                  </a:lnTo>
                  <a:lnTo>
                    <a:pt x="107047" y="69586"/>
                  </a:lnTo>
                  <a:lnTo>
                    <a:pt x="67031" y="83838"/>
                  </a:lnTo>
                  <a:lnTo>
                    <a:pt x="25051" y="83502"/>
                  </a:lnTo>
                  <a:lnTo>
                    <a:pt x="6900" y="46422"/>
                  </a:lnTo>
                  <a:lnTo>
                    <a:pt x="56083" y="34925"/>
                  </a:lnTo>
                  <a:lnTo>
                    <a:pt x="94910" y="41373"/>
                  </a:lnTo>
                  <a:lnTo>
                    <a:pt x="119049" y="72224"/>
                  </a:lnTo>
                  <a:lnTo>
                    <a:pt x="114942" y="93400"/>
                  </a:lnTo>
                  <a:lnTo>
                    <a:pt x="103047" y="108250"/>
                  </a:lnTo>
                  <a:lnTo>
                    <a:pt x="84009" y="116996"/>
                  </a:lnTo>
                  <a:lnTo>
                    <a:pt x="58470" y="119862"/>
                  </a:lnTo>
                  <a:lnTo>
                    <a:pt x="33261" y="118290"/>
                  </a:lnTo>
                  <a:lnTo>
                    <a:pt x="14947" y="113642"/>
                  </a:lnTo>
                  <a:lnTo>
                    <a:pt x="3778" y="106018"/>
                  </a:lnTo>
                  <a:lnTo>
                    <a:pt x="0" y="95516"/>
                  </a:lnTo>
                  <a:lnTo>
                    <a:pt x="3972" y="84850"/>
                  </a:lnTo>
                  <a:lnTo>
                    <a:pt x="56616" y="70116"/>
                  </a:lnTo>
                  <a:lnTo>
                    <a:pt x="100963" y="78814"/>
                  </a:lnTo>
                  <a:lnTo>
                    <a:pt x="119316" y="107162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732982" y="2564706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227" y="1993"/>
                  </a:moveTo>
                  <a:lnTo>
                    <a:pt x="115613" y="23185"/>
                  </a:lnTo>
                  <a:lnTo>
                    <a:pt x="104527" y="38069"/>
                  </a:lnTo>
                  <a:lnTo>
                    <a:pt x="85601" y="46851"/>
                  </a:lnTo>
                  <a:lnTo>
                    <a:pt x="58470" y="49733"/>
                  </a:lnTo>
                  <a:lnTo>
                    <a:pt x="34488" y="48203"/>
                  </a:lnTo>
                  <a:lnTo>
                    <a:pt x="16038" y="43646"/>
                  </a:lnTo>
                  <a:lnTo>
                    <a:pt x="4187" y="36113"/>
                  </a:lnTo>
                  <a:lnTo>
                    <a:pt x="0" y="25654"/>
                  </a:lnTo>
                  <a:lnTo>
                    <a:pt x="3972" y="14948"/>
                  </a:lnTo>
                  <a:lnTo>
                    <a:pt x="15311" y="6873"/>
                  </a:lnTo>
                  <a:lnTo>
                    <a:pt x="33148" y="1776"/>
                  </a:lnTo>
                  <a:lnTo>
                    <a:pt x="56616" y="0"/>
                  </a:lnTo>
                  <a:lnTo>
                    <a:pt x="81036" y="2103"/>
                  </a:lnTo>
                  <a:lnTo>
                    <a:pt x="100969" y="8696"/>
                  </a:lnTo>
                  <a:lnTo>
                    <a:pt x="114404" y="20198"/>
                  </a:lnTo>
                  <a:lnTo>
                    <a:pt x="119329" y="37033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732974" y="2599476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197"/>
                  </a:moveTo>
                  <a:lnTo>
                    <a:pt x="115699" y="23358"/>
                  </a:lnTo>
                  <a:lnTo>
                    <a:pt x="104578" y="38177"/>
                  </a:lnTo>
                  <a:lnTo>
                    <a:pt x="85617" y="46893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47" y="2104"/>
                  </a:lnTo>
                  <a:lnTo>
                    <a:pt x="100976" y="8697"/>
                  </a:lnTo>
                  <a:lnTo>
                    <a:pt x="114406" y="20204"/>
                  </a:lnTo>
                  <a:lnTo>
                    <a:pt x="119329" y="3704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732974" y="2634075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362"/>
                  </a:moveTo>
                  <a:lnTo>
                    <a:pt x="115699" y="23497"/>
                  </a:lnTo>
                  <a:lnTo>
                    <a:pt x="104578" y="38260"/>
                  </a:lnTo>
                  <a:lnTo>
                    <a:pt x="85617" y="46919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47" y="2105"/>
                  </a:lnTo>
                  <a:lnTo>
                    <a:pt x="100976" y="8702"/>
                  </a:lnTo>
                  <a:lnTo>
                    <a:pt x="114406" y="20209"/>
                  </a:lnTo>
                  <a:lnTo>
                    <a:pt x="119329" y="3704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1732974" y="2668365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329" y="2438"/>
                  </a:moveTo>
                  <a:lnTo>
                    <a:pt x="115699" y="23562"/>
                  </a:lnTo>
                  <a:lnTo>
                    <a:pt x="104578" y="38298"/>
                  </a:lnTo>
                  <a:lnTo>
                    <a:pt x="85617" y="46931"/>
                  </a:lnTo>
                  <a:lnTo>
                    <a:pt x="58470" y="49745"/>
                  </a:lnTo>
                  <a:lnTo>
                    <a:pt x="34493" y="48215"/>
                  </a:lnTo>
                  <a:lnTo>
                    <a:pt x="16043" y="43659"/>
                  </a:lnTo>
                  <a:lnTo>
                    <a:pt x="4189" y="36126"/>
                  </a:lnTo>
                  <a:lnTo>
                    <a:pt x="0" y="25666"/>
                  </a:lnTo>
                  <a:lnTo>
                    <a:pt x="3972" y="14959"/>
                  </a:lnTo>
                  <a:lnTo>
                    <a:pt x="15313" y="6880"/>
                  </a:lnTo>
                  <a:lnTo>
                    <a:pt x="33154" y="1778"/>
                  </a:lnTo>
                  <a:lnTo>
                    <a:pt x="56629" y="0"/>
                  </a:lnTo>
                  <a:lnTo>
                    <a:pt x="81011" y="2066"/>
                  </a:lnTo>
                  <a:lnTo>
                    <a:pt x="100861" y="8577"/>
                  </a:lnTo>
                  <a:lnTo>
                    <a:pt x="114213" y="20000"/>
                  </a:lnTo>
                  <a:lnTo>
                    <a:pt x="119100" y="36804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1732978" y="2703507"/>
              <a:ext cx="119380" cy="50165"/>
            </a:xfrm>
            <a:custGeom>
              <a:avLst/>
              <a:gdLst/>
              <a:ahLst/>
              <a:cxnLst/>
              <a:rect l="l" t="t" r="r" b="b"/>
              <a:pathLst>
                <a:path w="119380" h="50164">
                  <a:moveTo>
                    <a:pt x="119062" y="1409"/>
                  </a:moveTo>
                  <a:lnTo>
                    <a:pt x="115474" y="22692"/>
                  </a:lnTo>
                  <a:lnTo>
                    <a:pt x="104444" y="37777"/>
                  </a:lnTo>
                  <a:lnTo>
                    <a:pt x="85576" y="46760"/>
                  </a:lnTo>
                  <a:lnTo>
                    <a:pt x="58470" y="49733"/>
                  </a:lnTo>
                  <a:lnTo>
                    <a:pt x="34488" y="48203"/>
                  </a:lnTo>
                  <a:lnTo>
                    <a:pt x="16038" y="43646"/>
                  </a:lnTo>
                  <a:lnTo>
                    <a:pt x="4187" y="36113"/>
                  </a:lnTo>
                  <a:lnTo>
                    <a:pt x="0" y="25653"/>
                  </a:lnTo>
                  <a:lnTo>
                    <a:pt x="3972" y="14948"/>
                  </a:lnTo>
                  <a:lnTo>
                    <a:pt x="15311" y="6873"/>
                  </a:lnTo>
                  <a:lnTo>
                    <a:pt x="33148" y="1776"/>
                  </a:lnTo>
                  <a:lnTo>
                    <a:pt x="56616" y="0"/>
                  </a:lnTo>
                  <a:lnTo>
                    <a:pt x="81036" y="2103"/>
                  </a:lnTo>
                  <a:lnTo>
                    <a:pt x="100969" y="8696"/>
                  </a:lnTo>
                  <a:lnTo>
                    <a:pt x="114404" y="20198"/>
                  </a:lnTo>
                  <a:lnTo>
                    <a:pt x="119329" y="37033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791449" y="2739141"/>
              <a:ext cx="60960" cy="47625"/>
            </a:xfrm>
            <a:custGeom>
              <a:avLst/>
              <a:gdLst/>
              <a:ahLst/>
              <a:cxnLst/>
              <a:rect l="l" t="t" r="r" b="b"/>
              <a:pathLst>
                <a:path w="60960" h="47625">
                  <a:moveTo>
                    <a:pt x="60591" y="0"/>
                  </a:moveTo>
                  <a:lnTo>
                    <a:pt x="57003" y="21173"/>
                  </a:lnTo>
                  <a:lnTo>
                    <a:pt x="45973" y="36018"/>
                  </a:lnTo>
                  <a:lnTo>
                    <a:pt x="27105" y="44760"/>
                  </a:lnTo>
                  <a:lnTo>
                    <a:pt x="0" y="47625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9" name="object 12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61942" y="1833972"/>
            <a:ext cx="336746" cy="128946"/>
          </a:xfrm>
          <a:prstGeom prst="rect">
            <a:avLst/>
          </a:prstGeom>
        </p:spPr>
      </p:pic>
      <p:grpSp>
        <p:nvGrpSpPr>
          <p:cNvPr id="130" name="object 130"/>
          <p:cNvGrpSpPr/>
          <p:nvPr/>
        </p:nvGrpSpPr>
        <p:grpSpPr>
          <a:xfrm>
            <a:off x="6272746" y="6102145"/>
            <a:ext cx="2499360" cy="2047875"/>
            <a:chOff x="545840" y="6102144"/>
            <a:chExt cx="2499360" cy="2047875"/>
          </a:xfrm>
        </p:grpSpPr>
        <p:sp>
          <p:nvSpPr>
            <p:cNvPr id="131" name="object 131"/>
            <p:cNvSpPr/>
            <p:nvPr/>
          </p:nvSpPr>
          <p:spPr>
            <a:xfrm>
              <a:off x="565478" y="6146329"/>
              <a:ext cx="2392680" cy="1999614"/>
            </a:xfrm>
            <a:custGeom>
              <a:avLst/>
              <a:gdLst/>
              <a:ahLst/>
              <a:cxnLst/>
              <a:rect l="l" t="t" r="r" b="b"/>
              <a:pathLst>
                <a:path w="2392680" h="1999615">
                  <a:moveTo>
                    <a:pt x="0" y="575183"/>
                  </a:moveTo>
                  <a:lnTo>
                    <a:pt x="50222" y="572823"/>
                  </a:lnTo>
                  <a:lnTo>
                    <a:pt x="92054" y="570734"/>
                  </a:lnTo>
                  <a:lnTo>
                    <a:pt x="136759" y="567185"/>
                  </a:lnTo>
                  <a:lnTo>
                    <a:pt x="186639" y="559957"/>
                  </a:lnTo>
                  <a:lnTo>
                    <a:pt x="226175" y="553346"/>
                  </a:lnTo>
                  <a:lnTo>
                    <a:pt x="264057" y="547081"/>
                  </a:lnTo>
                  <a:lnTo>
                    <a:pt x="280974" y="544296"/>
                  </a:lnTo>
                  <a:lnTo>
                    <a:pt x="298259" y="541718"/>
                  </a:lnTo>
                  <a:lnTo>
                    <a:pt x="303403" y="542455"/>
                  </a:lnTo>
                  <a:lnTo>
                    <a:pt x="308559" y="543191"/>
                  </a:lnTo>
                  <a:lnTo>
                    <a:pt x="317017" y="544652"/>
                  </a:lnTo>
                  <a:lnTo>
                    <a:pt x="329145" y="544652"/>
                  </a:lnTo>
                  <a:lnTo>
                    <a:pt x="336130" y="542086"/>
                  </a:lnTo>
                  <a:lnTo>
                    <a:pt x="348039" y="538051"/>
                  </a:lnTo>
                  <a:lnTo>
                    <a:pt x="369401" y="531328"/>
                  </a:lnTo>
                  <a:lnTo>
                    <a:pt x="394416" y="524193"/>
                  </a:lnTo>
                  <a:lnTo>
                    <a:pt x="417283" y="518922"/>
                  </a:lnTo>
                  <a:lnTo>
                    <a:pt x="421423" y="507725"/>
                  </a:lnTo>
                  <a:lnTo>
                    <a:pt x="440817" y="458966"/>
                  </a:lnTo>
                  <a:lnTo>
                    <a:pt x="464094" y="413016"/>
                  </a:lnTo>
                  <a:lnTo>
                    <a:pt x="492303" y="381700"/>
                  </a:lnTo>
                  <a:lnTo>
                    <a:pt x="524802" y="369608"/>
                  </a:lnTo>
                  <a:lnTo>
                    <a:pt x="534993" y="370310"/>
                  </a:lnTo>
                  <a:lnTo>
                    <a:pt x="576841" y="395716"/>
                  </a:lnTo>
                  <a:lnTo>
                    <a:pt x="609015" y="451980"/>
                  </a:lnTo>
                  <a:lnTo>
                    <a:pt x="622963" y="494242"/>
                  </a:lnTo>
                  <a:lnTo>
                    <a:pt x="635390" y="538873"/>
                  </a:lnTo>
                  <a:lnTo>
                    <a:pt x="645202" y="581800"/>
                  </a:lnTo>
                  <a:lnTo>
                    <a:pt x="657957" y="665755"/>
                  </a:lnTo>
                  <a:lnTo>
                    <a:pt x="669729" y="744562"/>
                  </a:lnTo>
                  <a:lnTo>
                    <a:pt x="680951" y="818722"/>
                  </a:lnTo>
                  <a:lnTo>
                    <a:pt x="685952" y="851585"/>
                  </a:lnTo>
                  <a:lnTo>
                    <a:pt x="687870" y="859180"/>
                  </a:lnTo>
                  <a:lnTo>
                    <a:pt x="691553" y="862126"/>
                  </a:lnTo>
                  <a:lnTo>
                    <a:pt x="695223" y="865060"/>
                  </a:lnTo>
                  <a:lnTo>
                    <a:pt x="696544" y="866444"/>
                  </a:lnTo>
                  <a:lnTo>
                    <a:pt x="696544" y="869772"/>
                  </a:lnTo>
                  <a:lnTo>
                    <a:pt x="697177" y="883726"/>
                  </a:lnTo>
                  <a:lnTo>
                    <a:pt x="698569" y="911205"/>
                  </a:lnTo>
                  <a:lnTo>
                    <a:pt x="699962" y="938066"/>
                  </a:lnTo>
                  <a:lnTo>
                    <a:pt x="700595" y="950163"/>
                  </a:lnTo>
                  <a:lnTo>
                    <a:pt x="699858" y="871601"/>
                  </a:lnTo>
                  <a:lnTo>
                    <a:pt x="699122" y="869772"/>
                  </a:lnTo>
                  <a:lnTo>
                    <a:pt x="701332" y="866825"/>
                  </a:lnTo>
                  <a:lnTo>
                    <a:pt x="703541" y="863879"/>
                  </a:lnTo>
                  <a:lnTo>
                    <a:pt x="704265" y="850633"/>
                  </a:lnTo>
                  <a:lnTo>
                    <a:pt x="703427" y="795895"/>
                  </a:lnTo>
                  <a:lnTo>
                    <a:pt x="703032" y="763016"/>
                  </a:lnTo>
                  <a:lnTo>
                    <a:pt x="703160" y="710145"/>
                  </a:lnTo>
                  <a:lnTo>
                    <a:pt x="704184" y="636046"/>
                  </a:lnTo>
                  <a:lnTo>
                    <a:pt x="706066" y="518918"/>
                  </a:lnTo>
                  <a:lnTo>
                    <a:pt x="707875" y="410615"/>
                  </a:lnTo>
                  <a:lnTo>
                    <a:pt x="708685" y="362991"/>
                  </a:lnTo>
                  <a:lnTo>
                    <a:pt x="710514" y="538403"/>
                  </a:lnTo>
                  <a:lnTo>
                    <a:pt x="713828" y="539877"/>
                  </a:lnTo>
                  <a:lnTo>
                    <a:pt x="714933" y="546125"/>
                  </a:lnTo>
                  <a:lnTo>
                    <a:pt x="716447" y="554375"/>
                  </a:lnTo>
                  <a:lnTo>
                    <a:pt x="718753" y="566627"/>
                  </a:lnTo>
                  <a:lnTo>
                    <a:pt x="720988" y="578191"/>
                  </a:lnTo>
                  <a:lnTo>
                    <a:pt x="722287" y="584377"/>
                  </a:lnTo>
                  <a:lnTo>
                    <a:pt x="722425" y="597641"/>
                  </a:lnTo>
                  <a:lnTo>
                    <a:pt x="722010" y="624308"/>
                  </a:lnTo>
                  <a:lnTo>
                    <a:pt x="721458" y="650491"/>
                  </a:lnTo>
                  <a:lnTo>
                    <a:pt x="721182" y="662305"/>
                  </a:lnTo>
                  <a:lnTo>
                    <a:pt x="722931" y="616758"/>
                  </a:lnTo>
                  <a:lnTo>
                    <a:pt x="724128" y="592923"/>
                  </a:lnTo>
                  <a:lnTo>
                    <a:pt x="725325" y="583011"/>
                  </a:lnTo>
                  <a:lnTo>
                    <a:pt x="727075" y="579234"/>
                  </a:lnTo>
                  <a:lnTo>
                    <a:pt x="729349" y="569162"/>
                  </a:lnTo>
                  <a:lnTo>
                    <a:pt x="731481" y="551313"/>
                  </a:lnTo>
                  <a:lnTo>
                    <a:pt x="733061" y="534292"/>
                  </a:lnTo>
                  <a:lnTo>
                    <a:pt x="733679" y="526707"/>
                  </a:lnTo>
                  <a:lnTo>
                    <a:pt x="734129" y="555687"/>
                  </a:lnTo>
                  <a:lnTo>
                    <a:pt x="737730" y="594677"/>
                  </a:lnTo>
                  <a:lnTo>
                    <a:pt x="740321" y="595414"/>
                  </a:lnTo>
                  <a:lnTo>
                    <a:pt x="742886" y="596150"/>
                  </a:lnTo>
                  <a:lnTo>
                    <a:pt x="747293" y="593204"/>
                  </a:lnTo>
                  <a:lnTo>
                    <a:pt x="748779" y="591362"/>
                  </a:lnTo>
                  <a:lnTo>
                    <a:pt x="750239" y="589534"/>
                  </a:lnTo>
                  <a:lnTo>
                    <a:pt x="757593" y="574446"/>
                  </a:lnTo>
                  <a:lnTo>
                    <a:pt x="749871" y="593940"/>
                  </a:lnTo>
                  <a:lnTo>
                    <a:pt x="749134" y="596150"/>
                  </a:lnTo>
                  <a:lnTo>
                    <a:pt x="751713" y="598347"/>
                  </a:lnTo>
                  <a:lnTo>
                    <a:pt x="754291" y="600557"/>
                  </a:lnTo>
                  <a:lnTo>
                    <a:pt x="759066" y="604608"/>
                  </a:lnTo>
                  <a:lnTo>
                    <a:pt x="759066" y="609752"/>
                  </a:lnTo>
                  <a:lnTo>
                    <a:pt x="762124" y="643302"/>
                  </a:lnTo>
                  <a:lnTo>
                    <a:pt x="768851" y="712085"/>
                  </a:lnTo>
                  <a:lnTo>
                    <a:pt x="775579" y="779902"/>
                  </a:lnTo>
                  <a:lnTo>
                    <a:pt x="778637" y="810552"/>
                  </a:lnTo>
                  <a:lnTo>
                    <a:pt x="787211" y="898672"/>
                  </a:lnTo>
                  <a:lnTo>
                    <a:pt x="798980" y="1015444"/>
                  </a:lnTo>
                  <a:lnTo>
                    <a:pt x="809385" y="1117390"/>
                  </a:lnTo>
                  <a:lnTo>
                    <a:pt x="813866" y="1161034"/>
                  </a:lnTo>
                  <a:lnTo>
                    <a:pt x="816063" y="1167282"/>
                  </a:lnTo>
                  <a:lnTo>
                    <a:pt x="819010" y="1168755"/>
                  </a:lnTo>
                  <a:lnTo>
                    <a:pt x="821956" y="1170228"/>
                  </a:lnTo>
                  <a:lnTo>
                    <a:pt x="821588" y="1172794"/>
                  </a:lnTo>
                  <a:lnTo>
                    <a:pt x="821588" y="1175740"/>
                  </a:lnTo>
                  <a:lnTo>
                    <a:pt x="821991" y="1184167"/>
                  </a:lnTo>
                  <a:lnTo>
                    <a:pt x="822877" y="1199832"/>
                  </a:lnTo>
                  <a:lnTo>
                    <a:pt x="823763" y="1214945"/>
                  </a:lnTo>
                  <a:lnTo>
                    <a:pt x="824166" y="1221714"/>
                  </a:lnTo>
                  <a:lnTo>
                    <a:pt x="823061" y="1168755"/>
                  </a:lnTo>
                  <a:lnTo>
                    <a:pt x="822693" y="1170228"/>
                  </a:lnTo>
                  <a:lnTo>
                    <a:pt x="826008" y="1166926"/>
                  </a:lnTo>
                  <a:lnTo>
                    <a:pt x="829310" y="1163599"/>
                  </a:lnTo>
                  <a:lnTo>
                    <a:pt x="830414" y="1164336"/>
                  </a:lnTo>
                  <a:lnTo>
                    <a:pt x="830414" y="1156627"/>
                  </a:lnTo>
                  <a:lnTo>
                    <a:pt x="830780" y="1078235"/>
                  </a:lnTo>
                  <a:lnTo>
                    <a:pt x="831583" y="913315"/>
                  </a:lnTo>
                  <a:lnTo>
                    <a:pt x="832386" y="749845"/>
                  </a:lnTo>
                  <a:lnTo>
                    <a:pt x="832751" y="675805"/>
                  </a:lnTo>
                  <a:lnTo>
                    <a:pt x="833513" y="674471"/>
                  </a:lnTo>
                  <a:lnTo>
                    <a:pt x="836964" y="608060"/>
                  </a:lnTo>
                  <a:lnTo>
                    <a:pt x="837568" y="471284"/>
                  </a:lnTo>
                  <a:lnTo>
                    <a:pt x="837757" y="335060"/>
                  </a:lnTo>
                  <a:lnTo>
                    <a:pt x="837768" y="273240"/>
                  </a:lnTo>
                  <a:lnTo>
                    <a:pt x="842871" y="540779"/>
                  </a:lnTo>
                  <a:lnTo>
                    <a:pt x="845491" y="678053"/>
                  </a:lnTo>
                  <a:lnTo>
                    <a:pt x="846456" y="728343"/>
                  </a:lnTo>
                  <a:lnTo>
                    <a:pt x="846594" y="734936"/>
                  </a:lnTo>
                  <a:lnTo>
                    <a:pt x="846422" y="711175"/>
                  </a:lnTo>
                  <a:lnTo>
                    <a:pt x="846042" y="659979"/>
                  </a:lnTo>
                  <a:lnTo>
                    <a:pt x="845662" y="608990"/>
                  </a:lnTo>
                  <a:lnTo>
                    <a:pt x="845489" y="585851"/>
                  </a:lnTo>
                  <a:lnTo>
                    <a:pt x="846963" y="581431"/>
                  </a:lnTo>
                  <a:lnTo>
                    <a:pt x="851014" y="577392"/>
                  </a:lnTo>
                  <a:lnTo>
                    <a:pt x="855052" y="573341"/>
                  </a:lnTo>
                  <a:lnTo>
                    <a:pt x="856526" y="566724"/>
                  </a:lnTo>
                  <a:lnTo>
                    <a:pt x="856526" y="564515"/>
                  </a:lnTo>
                  <a:lnTo>
                    <a:pt x="856698" y="556464"/>
                  </a:lnTo>
                  <a:lnTo>
                    <a:pt x="857078" y="540894"/>
                  </a:lnTo>
                  <a:lnTo>
                    <a:pt x="857458" y="525736"/>
                  </a:lnTo>
                  <a:lnTo>
                    <a:pt x="857631" y="518922"/>
                  </a:lnTo>
                  <a:lnTo>
                    <a:pt x="857262" y="590626"/>
                  </a:lnTo>
                  <a:lnTo>
                    <a:pt x="858367" y="597255"/>
                  </a:lnTo>
                  <a:lnTo>
                    <a:pt x="861682" y="597255"/>
                  </a:lnTo>
                  <a:lnTo>
                    <a:pt x="865177" y="596830"/>
                  </a:lnTo>
                  <a:lnTo>
                    <a:pt x="870089" y="594128"/>
                  </a:lnTo>
                  <a:lnTo>
                    <a:pt x="875487" y="587011"/>
                  </a:lnTo>
                  <a:lnTo>
                    <a:pt x="880440" y="573341"/>
                  </a:lnTo>
                  <a:lnTo>
                    <a:pt x="881138" y="564883"/>
                  </a:lnTo>
                  <a:lnTo>
                    <a:pt x="888828" y="648018"/>
                  </a:lnTo>
                  <a:lnTo>
                    <a:pt x="892889" y="692088"/>
                  </a:lnTo>
                  <a:lnTo>
                    <a:pt x="894668" y="711814"/>
                  </a:lnTo>
                  <a:lnTo>
                    <a:pt x="895515" y="721918"/>
                  </a:lnTo>
                  <a:lnTo>
                    <a:pt x="897214" y="741873"/>
                  </a:lnTo>
                  <a:lnTo>
                    <a:pt x="903105" y="812114"/>
                  </a:lnTo>
                  <a:lnTo>
                    <a:pt x="907797" y="880482"/>
                  </a:lnTo>
                  <a:lnTo>
                    <a:pt x="910815" y="930074"/>
                  </a:lnTo>
                  <a:lnTo>
                    <a:pt x="913352" y="978015"/>
                  </a:lnTo>
                  <a:lnTo>
                    <a:pt x="914272" y="1009891"/>
                  </a:lnTo>
                  <a:lnTo>
                    <a:pt x="914167" y="1034172"/>
                  </a:lnTo>
                  <a:lnTo>
                    <a:pt x="914307" y="1062934"/>
                  </a:lnTo>
                  <a:lnTo>
                    <a:pt x="914933" y="1104091"/>
                  </a:lnTo>
                  <a:lnTo>
                    <a:pt x="917575" y="1147787"/>
                  </a:lnTo>
                  <a:lnTo>
                    <a:pt x="924421" y="1221439"/>
                  </a:lnTo>
                  <a:lnTo>
                    <a:pt x="928585" y="1265193"/>
                  </a:lnTo>
                  <a:lnTo>
                    <a:pt x="930440" y="1284605"/>
                  </a:lnTo>
                  <a:lnTo>
                    <a:pt x="949197" y="1491284"/>
                  </a:lnTo>
                  <a:lnTo>
                    <a:pt x="967219" y="1662303"/>
                  </a:lnTo>
                  <a:lnTo>
                    <a:pt x="970165" y="1689138"/>
                  </a:lnTo>
                  <a:lnTo>
                    <a:pt x="972375" y="1693557"/>
                  </a:lnTo>
                  <a:lnTo>
                    <a:pt x="975321" y="1696135"/>
                  </a:lnTo>
                  <a:lnTo>
                    <a:pt x="978255" y="1698701"/>
                  </a:lnTo>
                  <a:lnTo>
                    <a:pt x="977519" y="1705317"/>
                  </a:lnTo>
                  <a:lnTo>
                    <a:pt x="981202" y="1747253"/>
                  </a:lnTo>
                  <a:lnTo>
                    <a:pt x="981202" y="1697964"/>
                  </a:lnTo>
                  <a:lnTo>
                    <a:pt x="982675" y="1699437"/>
                  </a:lnTo>
                  <a:lnTo>
                    <a:pt x="983399" y="1695030"/>
                  </a:lnTo>
                  <a:lnTo>
                    <a:pt x="984745" y="1636226"/>
                  </a:lnTo>
                  <a:lnTo>
                    <a:pt x="986990" y="1511152"/>
                  </a:lnTo>
                  <a:lnTo>
                    <a:pt x="989096" y="1386904"/>
                  </a:lnTo>
                  <a:lnTo>
                    <a:pt x="990028" y="1330579"/>
                  </a:lnTo>
                  <a:lnTo>
                    <a:pt x="993330" y="1006563"/>
                  </a:lnTo>
                  <a:lnTo>
                    <a:pt x="997750" y="746925"/>
                  </a:lnTo>
                  <a:lnTo>
                    <a:pt x="998486" y="618578"/>
                  </a:lnTo>
                  <a:lnTo>
                    <a:pt x="998118" y="600557"/>
                  </a:lnTo>
                  <a:lnTo>
                    <a:pt x="1003998" y="594677"/>
                  </a:lnTo>
                  <a:lnTo>
                    <a:pt x="1009878" y="588797"/>
                  </a:lnTo>
                  <a:lnTo>
                    <a:pt x="1006944" y="591362"/>
                  </a:lnTo>
                  <a:lnTo>
                    <a:pt x="1007313" y="583272"/>
                  </a:lnTo>
                  <a:lnTo>
                    <a:pt x="1007518" y="488723"/>
                  </a:lnTo>
                  <a:lnTo>
                    <a:pt x="1007624" y="288602"/>
                  </a:lnTo>
                  <a:lnTo>
                    <a:pt x="1007663" y="89998"/>
                  </a:lnTo>
                  <a:lnTo>
                    <a:pt x="1007668" y="0"/>
                  </a:lnTo>
                  <a:lnTo>
                    <a:pt x="1014298" y="492429"/>
                  </a:lnTo>
                  <a:lnTo>
                    <a:pt x="1021283" y="363715"/>
                  </a:lnTo>
                  <a:lnTo>
                    <a:pt x="1017670" y="506577"/>
                  </a:lnTo>
                  <a:lnTo>
                    <a:pt x="1015815" y="579826"/>
                  </a:lnTo>
                  <a:lnTo>
                    <a:pt x="1015132" y="606529"/>
                  </a:lnTo>
                  <a:lnTo>
                    <a:pt x="1015034" y="609752"/>
                  </a:lnTo>
                  <a:lnTo>
                    <a:pt x="1016527" y="592623"/>
                  </a:lnTo>
                  <a:lnTo>
                    <a:pt x="1019810" y="556017"/>
                  </a:lnTo>
                  <a:lnTo>
                    <a:pt x="1023092" y="519617"/>
                  </a:lnTo>
                  <a:lnTo>
                    <a:pt x="1024585" y="503110"/>
                  </a:lnTo>
                  <a:lnTo>
                    <a:pt x="1014450" y="630059"/>
                  </a:lnTo>
                  <a:lnTo>
                    <a:pt x="1013929" y="972007"/>
                  </a:lnTo>
                  <a:lnTo>
                    <a:pt x="1018730" y="616242"/>
                  </a:lnTo>
                  <a:lnTo>
                    <a:pt x="1032891" y="721893"/>
                  </a:lnTo>
                  <a:lnTo>
                    <a:pt x="1037475" y="622261"/>
                  </a:lnTo>
                  <a:lnTo>
                    <a:pt x="1037831" y="619683"/>
                  </a:lnTo>
                  <a:lnTo>
                    <a:pt x="1041501" y="617842"/>
                  </a:lnTo>
                  <a:lnTo>
                    <a:pt x="1045184" y="616013"/>
                  </a:lnTo>
                  <a:lnTo>
                    <a:pt x="1048359" y="616331"/>
                  </a:lnTo>
                  <a:lnTo>
                    <a:pt x="1048359" y="612292"/>
                  </a:lnTo>
                  <a:lnTo>
                    <a:pt x="1048093" y="590132"/>
                  </a:lnTo>
                  <a:lnTo>
                    <a:pt x="1047508" y="545330"/>
                  </a:lnTo>
                  <a:lnTo>
                    <a:pt x="1046923" y="501287"/>
                  </a:lnTo>
                  <a:lnTo>
                    <a:pt x="1046657" y="481406"/>
                  </a:lnTo>
                  <a:lnTo>
                    <a:pt x="1052169" y="611962"/>
                  </a:lnTo>
                  <a:lnTo>
                    <a:pt x="1059420" y="771113"/>
                  </a:lnTo>
                  <a:lnTo>
                    <a:pt x="1061099" y="860204"/>
                  </a:lnTo>
                  <a:lnTo>
                    <a:pt x="1061809" y="900196"/>
                  </a:lnTo>
                  <a:lnTo>
                    <a:pt x="1062101" y="920877"/>
                  </a:lnTo>
                  <a:lnTo>
                    <a:pt x="1062958" y="952460"/>
                  </a:lnTo>
                  <a:lnTo>
                    <a:pt x="1064540" y="996138"/>
                  </a:lnTo>
                  <a:lnTo>
                    <a:pt x="1066192" y="1038229"/>
                  </a:lnTo>
                  <a:lnTo>
                    <a:pt x="1068780" y="1099049"/>
                  </a:lnTo>
                  <a:lnTo>
                    <a:pt x="1071481" y="1156431"/>
                  </a:lnTo>
                  <a:lnTo>
                    <a:pt x="1074184" y="1214092"/>
                  </a:lnTo>
                  <a:lnTo>
                    <a:pt x="1075715" y="1248930"/>
                  </a:lnTo>
                  <a:lnTo>
                    <a:pt x="1077859" y="1283037"/>
                  </a:lnTo>
                  <a:lnTo>
                    <a:pt x="1082106" y="1341145"/>
                  </a:lnTo>
                  <a:lnTo>
                    <a:pt x="1086834" y="1404082"/>
                  </a:lnTo>
                  <a:lnTo>
                    <a:pt x="1090422" y="1452676"/>
                  </a:lnTo>
                  <a:lnTo>
                    <a:pt x="1093596" y="1495166"/>
                  </a:lnTo>
                  <a:lnTo>
                    <a:pt x="1097595" y="1545483"/>
                  </a:lnTo>
                  <a:lnTo>
                    <a:pt x="1101593" y="1592974"/>
                  </a:lnTo>
                  <a:lnTo>
                    <a:pt x="1108602" y="1661702"/>
                  </a:lnTo>
                  <a:lnTo>
                    <a:pt x="1113961" y="1708588"/>
                  </a:lnTo>
                  <a:lnTo>
                    <a:pt x="1119044" y="1752921"/>
                  </a:lnTo>
                  <a:lnTo>
                    <a:pt x="1122057" y="1779981"/>
                  </a:lnTo>
                  <a:lnTo>
                    <a:pt x="1128991" y="1829860"/>
                  </a:lnTo>
                  <a:lnTo>
                    <a:pt x="1138402" y="1884426"/>
                  </a:lnTo>
                  <a:lnTo>
                    <a:pt x="1152195" y="1930765"/>
                  </a:lnTo>
                  <a:lnTo>
                    <a:pt x="1180120" y="1979760"/>
                  </a:lnTo>
                  <a:lnTo>
                    <a:pt x="1211618" y="1999056"/>
                  </a:lnTo>
                  <a:lnTo>
                    <a:pt x="1226696" y="1996746"/>
                  </a:lnTo>
                  <a:lnTo>
                    <a:pt x="1263446" y="1960864"/>
                  </a:lnTo>
                  <a:lnTo>
                    <a:pt x="1288995" y="1916066"/>
                  </a:lnTo>
                  <a:lnTo>
                    <a:pt x="1311627" y="1844113"/>
                  </a:lnTo>
                  <a:lnTo>
                    <a:pt x="1320690" y="1800250"/>
                  </a:lnTo>
                  <a:lnTo>
                    <a:pt x="1329474" y="1750555"/>
                  </a:lnTo>
                  <a:lnTo>
                    <a:pt x="1363306" y="1553438"/>
                  </a:lnTo>
                  <a:lnTo>
                    <a:pt x="1403388" y="1300416"/>
                  </a:lnTo>
                  <a:lnTo>
                    <a:pt x="1439062" y="1089685"/>
                  </a:lnTo>
                  <a:lnTo>
                    <a:pt x="1457820" y="995172"/>
                  </a:lnTo>
                  <a:lnTo>
                    <a:pt x="1468764" y="951403"/>
                  </a:lnTo>
                  <a:lnTo>
                    <a:pt x="1476946" y="927493"/>
                  </a:lnTo>
                  <a:lnTo>
                    <a:pt x="1479584" y="919760"/>
                  </a:lnTo>
                  <a:lnTo>
                    <a:pt x="1501234" y="878546"/>
                  </a:lnTo>
                  <a:lnTo>
                    <a:pt x="1530060" y="849857"/>
                  </a:lnTo>
                  <a:lnTo>
                    <a:pt x="1549031" y="844384"/>
                  </a:lnTo>
                  <a:lnTo>
                    <a:pt x="1568786" y="846731"/>
                  </a:lnTo>
                  <a:lnTo>
                    <a:pt x="1605292" y="874547"/>
                  </a:lnTo>
                  <a:lnTo>
                    <a:pt x="1625361" y="914366"/>
                  </a:lnTo>
                  <a:lnTo>
                    <a:pt x="1642168" y="967442"/>
                  </a:lnTo>
                  <a:lnTo>
                    <a:pt x="1654879" y="1014833"/>
                  </a:lnTo>
                  <a:lnTo>
                    <a:pt x="1668953" y="1069732"/>
                  </a:lnTo>
                  <a:lnTo>
                    <a:pt x="1682330" y="1124470"/>
                  </a:lnTo>
                  <a:lnTo>
                    <a:pt x="1691647" y="1167592"/>
                  </a:lnTo>
                  <a:lnTo>
                    <a:pt x="1707016" y="1237756"/>
                  </a:lnTo>
                  <a:lnTo>
                    <a:pt x="1721400" y="1303169"/>
                  </a:lnTo>
                  <a:lnTo>
                    <a:pt x="1727758" y="1332039"/>
                  </a:lnTo>
                  <a:lnTo>
                    <a:pt x="1740582" y="1387186"/>
                  </a:lnTo>
                  <a:lnTo>
                    <a:pt x="1747577" y="1417405"/>
                  </a:lnTo>
                  <a:lnTo>
                    <a:pt x="1751190" y="1433352"/>
                  </a:lnTo>
                  <a:lnTo>
                    <a:pt x="1753870" y="1445679"/>
                  </a:lnTo>
                  <a:lnTo>
                    <a:pt x="1758638" y="1464864"/>
                  </a:lnTo>
                  <a:lnTo>
                    <a:pt x="1773838" y="1516612"/>
                  </a:lnTo>
                  <a:lnTo>
                    <a:pt x="1788547" y="1555856"/>
                  </a:lnTo>
                  <a:lnTo>
                    <a:pt x="1811604" y="1598676"/>
                  </a:lnTo>
                  <a:lnTo>
                    <a:pt x="1844374" y="1628979"/>
                  </a:lnTo>
                  <a:lnTo>
                    <a:pt x="1864563" y="1633601"/>
                  </a:lnTo>
                  <a:lnTo>
                    <a:pt x="1885775" y="1629091"/>
                  </a:lnTo>
                  <a:lnTo>
                    <a:pt x="1917890" y="1602714"/>
                  </a:lnTo>
                  <a:lnTo>
                    <a:pt x="1941216" y="1563674"/>
                  </a:lnTo>
                  <a:lnTo>
                    <a:pt x="1958758" y="1521060"/>
                  </a:lnTo>
                  <a:lnTo>
                    <a:pt x="1975497" y="1477081"/>
                  </a:lnTo>
                  <a:lnTo>
                    <a:pt x="1992579" y="1431104"/>
                  </a:lnTo>
                  <a:lnTo>
                    <a:pt x="2016262" y="1360572"/>
                  </a:lnTo>
                  <a:lnTo>
                    <a:pt x="2033693" y="1307538"/>
                  </a:lnTo>
                  <a:lnTo>
                    <a:pt x="2050503" y="1257194"/>
                  </a:lnTo>
                  <a:lnTo>
                    <a:pt x="2068016" y="1209615"/>
                  </a:lnTo>
                  <a:lnTo>
                    <a:pt x="2092809" y="1151634"/>
                  </a:lnTo>
                  <a:lnTo>
                    <a:pt x="2118563" y="1104195"/>
                  </a:lnTo>
                  <a:lnTo>
                    <a:pt x="2153561" y="1067703"/>
                  </a:lnTo>
                  <a:lnTo>
                    <a:pt x="2179751" y="1061732"/>
                  </a:lnTo>
                  <a:lnTo>
                    <a:pt x="2206054" y="1066090"/>
                  </a:lnTo>
                  <a:lnTo>
                    <a:pt x="2237975" y="1087084"/>
                  </a:lnTo>
                  <a:lnTo>
                    <a:pt x="2270905" y="1137306"/>
                  </a:lnTo>
                  <a:lnTo>
                    <a:pt x="2296830" y="1191176"/>
                  </a:lnTo>
                  <a:lnTo>
                    <a:pt x="2320181" y="1246504"/>
                  </a:lnTo>
                  <a:lnTo>
                    <a:pt x="2328684" y="1266583"/>
                  </a:lnTo>
                  <a:lnTo>
                    <a:pt x="2342044" y="1299837"/>
                  </a:lnTo>
                  <a:lnTo>
                    <a:pt x="2363536" y="1354707"/>
                  </a:lnTo>
                  <a:lnTo>
                    <a:pt x="2383509" y="1406060"/>
                  </a:lnTo>
                  <a:lnTo>
                    <a:pt x="2392311" y="1428762"/>
                  </a:lnTo>
                </a:path>
              </a:pathLst>
            </a:custGeom>
            <a:ln w="767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562517" y="6635520"/>
              <a:ext cx="30480" cy="140335"/>
            </a:xfrm>
            <a:custGeom>
              <a:avLst/>
              <a:gdLst/>
              <a:ahLst/>
              <a:cxnLst/>
              <a:rect l="l" t="t" r="r" b="b"/>
              <a:pathLst>
                <a:path w="30480" h="140334">
                  <a:moveTo>
                    <a:pt x="26269" y="127795"/>
                  </a:moveTo>
                  <a:lnTo>
                    <a:pt x="12534" y="127795"/>
                  </a:lnTo>
                  <a:lnTo>
                    <a:pt x="14135" y="129801"/>
                  </a:lnTo>
                  <a:lnTo>
                    <a:pt x="13728" y="139784"/>
                  </a:lnTo>
                  <a:lnTo>
                    <a:pt x="25920" y="137587"/>
                  </a:lnTo>
                  <a:lnTo>
                    <a:pt x="26269" y="127795"/>
                  </a:lnTo>
                  <a:close/>
                </a:path>
                <a:path w="30480" h="140334">
                  <a:moveTo>
                    <a:pt x="6711" y="0"/>
                  </a:moveTo>
                  <a:lnTo>
                    <a:pt x="5021" y="10396"/>
                  </a:lnTo>
                  <a:lnTo>
                    <a:pt x="6138" y="40986"/>
                  </a:lnTo>
                  <a:lnTo>
                    <a:pt x="9931" y="101226"/>
                  </a:lnTo>
                  <a:lnTo>
                    <a:pt x="1549" y="119400"/>
                  </a:lnTo>
                  <a:lnTo>
                    <a:pt x="0" y="134666"/>
                  </a:lnTo>
                  <a:lnTo>
                    <a:pt x="10134" y="135389"/>
                  </a:lnTo>
                  <a:lnTo>
                    <a:pt x="8001" y="131795"/>
                  </a:lnTo>
                  <a:lnTo>
                    <a:pt x="11341" y="127795"/>
                  </a:lnTo>
                  <a:lnTo>
                    <a:pt x="26269" y="127795"/>
                  </a:lnTo>
                  <a:lnTo>
                    <a:pt x="30229" y="16517"/>
                  </a:lnTo>
                  <a:lnTo>
                    <a:pt x="20929" y="16517"/>
                  </a:lnTo>
                  <a:lnTo>
                    <a:pt x="19519" y="3729"/>
                  </a:lnTo>
                  <a:lnTo>
                    <a:pt x="11341" y="338"/>
                  </a:lnTo>
                  <a:lnTo>
                    <a:pt x="6711" y="0"/>
                  </a:lnTo>
                  <a:close/>
                </a:path>
                <a:path w="30480" h="140334">
                  <a:moveTo>
                    <a:pt x="29514" y="13711"/>
                  </a:moveTo>
                  <a:lnTo>
                    <a:pt x="20929" y="16517"/>
                  </a:lnTo>
                  <a:lnTo>
                    <a:pt x="30229" y="16517"/>
                  </a:lnTo>
                  <a:lnTo>
                    <a:pt x="30314" y="14117"/>
                  </a:lnTo>
                  <a:lnTo>
                    <a:pt x="29514" y="13711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745490" y="6635356"/>
              <a:ext cx="2299335" cy="664210"/>
            </a:xfrm>
            <a:custGeom>
              <a:avLst/>
              <a:gdLst/>
              <a:ahLst/>
              <a:cxnLst/>
              <a:rect l="l" t="t" r="r" b="b"/>
              <a:pathLst>
                <a:path w="2299335" h="664209">
                  <a:moveTo>
                    <a:pt x="22225" y="116014"/>
                  </a:moveTo>
                  <a:lnTo>
                    <a:pt x="11163" y="89204"/>
                  </a:lnTo>
                  <a:lnTo>
                    <a:pt x="0" y="116014"/>
                  </a:lnTo>
                  <a:lnTo>
                    <a:pt x="22225" y="116014"/>
                  </a:lnTo>
                  <a:close/>
                </a:path>
                <a:path w="2299335" h="664209">
                  <a:moveTo>
                    <a:pt x="22237" y="0"/>
                  </a:moveTo>
                  <a:lnTo>
                    <a:pt x="12" y="0"/>
                  </a:lnTo>
                  <a:lnTo>
                    <a:pt x="11074" y="26809"/>
                  </a:lnTo>
                  <a:lnTo>
                    <a:pt x="22237" y="0"/>
                  </a:lnTo>
                  <a:close/>
                </a:path>
                <a:path w="2299335" h="664209">
                  <a:moveTo>
                    <a:pt x="22504" y="663968"/>
                  </a:moveTo>
                  <a:lnTo>
                    <a:pt x="11442" y="637159"/>
                  </a:lnTo>
                  <a:lnTo>
                    <a:pt x="279" y="663968"/>
                  </a:lnTo>
                  <a:lnTo>
                    <a:pt x="22504" y="663968"/>
                  </a:lnTo>
                  <a:close/>
                </a:path>
                <a:path w="2299335" h="664209">
                  <a:moveTo>
                    <a:pt x="22504" y="605510"/>
                  </a:moveTo>
                  <a:lnTo>
                    <a:pt x="279" y="605510"/>
                  </a:lnTo>
                  <a:lnTo>
                    <a:pt x="11341" y="632320"/>
                  </a:lnTo>
                  <a:lnTo>
                    <a:pt x="22504" y="605510"/>
                  </a:lnTo>
                  <a:close/>
                </a:path>
                <a:path w="2299335" h="664209">
                  <a:moveTo>
                    <a:pt x="357352" y="605510"/>
                  </a:moveTo>
                  <a:lnTo>
                    <a:pt x="335127" y="605510"/>
                  </a:lnTo>
                  <a:lnTo>
                    <a:pt x="346189" y="632320"/>
                  </a:lnTo>
                  <a:lnTo>
                    <a:pt x="357352" y="605510"/>
                  </a:lnTo>
                  <a:close/>
                </a:path>
                <a:path w="2299335" h="664209">
                  <a:moveTo>
                    <a:pt x="2299208" y="635800"/>
                  </a:moveTo>
                  <a:lnTo>
                    <a:pt x="2237397" y="619798"/>
                  </a:lnTo>
                  <a:lnTo>
                    <a:pt x="2237397" y="651814"/>
                  </a:lnTo>
                  <a:lnTo>
                    <a:pt x="2299208" y="6358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61624" y="6150360"/>
              <a:ext cx="0" cy="1791335"/>
            </a:xfrm>
            <a:custGeom>
              <a:avLst/>
              <a:gdLst/>
              <a:ahLst/>
              <a:cxnLst/>
              <a:rect l="l" t="t" r="r" b="b"/>
              <a:pathLst>
                <a:path h="1791334">
                  <a:moveTo>
                    <a:pt x="0" y="0"/>
                  </a:moveTo>
                  <a:lnTo>
                    <a:pt x="0" y="1791271"/>
                  </a:lnTo>
                </a:path>
              </a:pathLst>
            </a:custGeom>
            <a:ln w="48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61651" y="7270204"/>
              <a:ext cx="2425700" cy="0"/>
            </a:xfrm>
            <a:custGeom>
              <a:avLst/>
              <a:gdLst/>
              <a:ahLst/>
              <a:cxnLst/>
              <a:rect l="l" t="t" r="r" b="b"/>
              <a:pathLst>
                <a:path w="2425700">
                  <a:moveTo>
                    <a:pt x="0" y="0"/>
                  </a:moveTo>
                  <a:lnTo>
                    <a:pt x="2425522" y="0"/>
                  </a:lnTo>
                </a:path>
              </a:pathLst>
            </a:custGeom>
            <a:ln w="48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980474" y="7272384"/>
              <a:ext cx="0" cy="200025"/>
            </a:xfrm>
            <a:custGeom>
              <a:avLst/>
              <a:gdLst/>
              <a:ahLst/>
              <a:cxnLst/>
              <a:rect l="l" t="t" r="r" b="b"/>
              <a:pathLst>
                <a:path h="200025">
                  <a:moveTo>
                    <a:pt x="0" y="0"/>
                  </a:moveTo>
                  <a:lnTo>
                    <a:pt x="0" y="199517"/>
                  </a:lnTo>
                </a:path>
              </a:pathLst>
            </a:custGeom>
            <a:ln w="7188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994196" y="7435413"/>
              <a:ext cx="2038350" cy="42545"/>
            </a:xfrm>
            <a:custGeom>
              <a:avLst/>
              <a:gdLst/>
              <a:ahLst/>
              <a:cxnLst/>
              <a:rect l="l" t="t" r="r" b="b"/>
              <a:pathLst>
                <a:path w="2038350" h="42545">
                  <a:moveTo>
                    <a:pt x="2037727" y="0"/>
                  </a:moveTo>
                  <a:lnTo>
                    <a:pt x="1753302" y="16287"/>
                  </a:lnTo>
                  <a:lnTo>
                    <a:pt x="1581407" y="25379"/>
                  </a:lnTo>
                  <a:lnTo>
                    <a:pt x="1452665" y="30573"/>
                  </a:lnTo>
                  <a:lnTo>
                    <a:pt x="1297698" y="35166"/>
                  </a:lnTo>
                  <a:lnTo>
                    <a:pt x="1103118" y="39321"/>
                  </a:lnTo>
                  <a:lnTo>
                    <a:pt x="923596" y="41455"/>
                  </a:lnTo>
                  <a:lnTo>
                    <a:pt x="791872" y="42242"/>
                  </a:lnTo>
                  <a:lnTo>
                    <a:pt x="740689" y="42354"/>
                  </a:lnTo>
                  <a:lnTo>
                    <a:pt x="0" y="35966"/>
                  </a:lnTo>
                </a:path>
              </a:pathLst>
            </a:custGeom>
            <a:ln w="7188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62512" y="6719900"/>
              <a:ext cx="2077085" cy="36195"/>
            </a:xfrm>
            <a:custGeom>
              <a:avLst/>
              <a:gdLst/>
              <a:ahLst/>
              <a:cxnLst/>
              <a:rect l="l" t="t" r="r" b="b"/>
              <a:pathLst>
                <a:path w="2077085" h="36195">
                  <a:moveTo>
                    <a:pt x="0" y="1600"/>
                  </a:moveTo>
                  <a:lnTo>
                    <a:pt x="959789" y="0"/>
                  </a:lnTo>
                  <a:lnTo>
                    <a:pt x="1150501" y="149"/>
                  </a:lnTo>
                  <a:lnTo>
                    <a:pt x="1271762" y="1198"/>
                  </a:lnTo>
                  <a:lnTo>
                    <a:pt x="1375491" y="4045"/>
                  </a:lnTo>
                  <a:lnTo>
                    <a:pt x="1513611" y="9588"/>
                  </a:lnTo>
                  <a:lnTo>
                    <a:pt x="1698743" y="17755"/>
                  </a:lnTo>
                  <a:lnTo>
                    <a:pt x="1881627" y="26373"/>
                  </a:lnTo>
                  <a:lnTo>
                    <a:pt x="2021355" y="33193"/>
                  </a:lnTo>
                  <a:lnTo>
                    <a:pt x="2077021" y="35966"/>
                  </a:lnTo>
                </a:path>
              </a:pathLst>
            </a:custGeom>
            <a:ln w="7188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980474" y="7272384"/>
              <a:ext cx="15875" cy="201295"/>
            </a:xfrm>
            <a:custGeom>
              <a:avLst/>
              <a:gdLst/>
              <a:ahLst/>
              <a:cxnLst/>
              <a:rect l="l" t="t" r="r" b="b"/>
              <a:pathLst>
                <a:path w="15875" h="201295">
                  <a:moveTo>
                    <a:pt x="0" y="0"/>
                  </a:moveTo>
                  <a:lnTo>
                    <a:pt x="4995" y="106144"/>
                  </a:lnTo>
                  <a:lnTo>
                    <a:pt x="8294" y="162452"/>
                  </a:lnTo>
                  <a:lnTo>
                    <a:pt x="11367" y="187755"/>
                  </a:lnTo>
                  <a:lnTo>
                    <a:pt x="15684" y="200888"/>
                  </a:lnTo>
                </a:path>
              </a:pathLst>
            </a:custGeom>
            <a:ln w="7188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86953" y="6663488"/>
              <a:ext cx="460375" cy="0"/>
            </a:xfrm>
            <a:custGeom>
              <a:avLst/>
              <a:gdLst/>
              <a:ahLst/>
              <a:cxnLst/>
              <a:rect l="l" t="t" r="r" b="b"/>
              <a:pathLst>
                <a:path w="460375">
                  <a:moveTo>
                    <a:pt x="0" y="0"/>
                  </a:moveTo>
                  <a:lnTo>
                    <a:pt x="45991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984517" y="6512518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30">
                  <a:moveTo>
                    <a:pt x="0" y="0"/>
                  </a:moveTo>
                  <a:lnTo>
                    <a:pt x="2014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86602" y="7470175"/>
              <a:ext cx="368300" cy="0"/>
            </a:xfrm>
            <a:custGeom>
              <a:avLst/>
              <a:gdLst/>
              <a:ahLst/>
              <a:cxnLst/>
              <a:rect l="l" t="t" r="r" b="b"/>
              <a:pathLst>
                <a:path w="368300">
                  <a:moveTo>
                    <a:pt x="0" y="0"/>
                  </a:moveTo>
                  <a:lnTo>
                    <a:pt x="36813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091351" y="6950714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h="297179">
                  <a:moveTo>
                    <a:pt x="0" y="0"/>
                  </a:moveTo>
                  <a:lnTo>
                    <a:pt x="0" y="29712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091351" y="6524561"/>
              <a:ext cx="0" cy="330200"/>
            </a:xfrm>
            <a:custGeom>
              <a:avLst/>
              <a:gdLst/>
              <a:ahLst/>
              <a:cxnLst/>
              <a:rect l="l" t="t" r="r" b="b"/>
              <a:pathLst>
                <a:path h="330200">
                  <a:moveTo>
                    <a:pt x="0" y="0"/>
                  </a:moveTo>
                  <a:lnTo>
                    <a:pt x="0" y="33017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756838" y="7291883"/>
              <a:ext cx="0" cy="153670"/>
            </a:xfrm>
            <a:custGeom>
              <a:avLst/>
              <a:gdLst/>
              <a:ahLst/>
              <a:cxnLst/>
              <a:rect l="l" t="t" r="r" b="b"/>
              <a:pathLst>
                <a:path h="153670">
                  <a:moveTo>
                    <a:pt x="0" y="0"/>
                  </a:moveTo>
                  <a:lnTo>
                    <a:pt x="0" y="1534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756838" y="7034431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09">
                  <a:moveTo>
                    <a:pt x="0" y="0"/>
                  </a:moveTo>
                  <a:lnTo>
                    <a:pt x="0" y="2195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756838" y="6739848"/>
              <a:ext cx="0" cy="199390"/>
            </a:xfrm>
            <a:custGeom>
              <a:avLst/>
              <a:gdLst/>
              <a:ahLst/>
              <a:cxnLst/>
              <a:rect l="l" t="t" r="r" b="b"/>
              <a:pathLst>
                <a:path h="199390">
                  <a:moveTo>
                    <a:pt x="0" y="0"/>
                  </a:moveTo>
                  <a:lnTo>
                    <a:pt x="0" y="1993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756838" y="6568212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40">
                  <a:moveTo>
                    <a:pt x="0" y="0"/>
                  </a:moveTo>
                  <a:lnTo>
                    <a:pt x="0" y="78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13575" y="7151986"/>
              <a:ext cx="0" cy="302260"/>
            </a:xfrm>
            <a:custGeom>
              <a:avLst/>
              <a:gdLst/>
              <a:ahLst/>
              <a:cxnLst/>
              <a:rect l="l" t="t" r="r" b="b"/>
              <a:pathLst>
                <a:path h="302259">
                  <a:moveTo>
                    <a:pt x="0" y="0"/>
                  </a:moveTo>
                  <a:lnTo>
                    <a:pt x="0" y="30163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13575" y="6679825"/>
              <a:ext cx="0" cy="367665"/>
            </a:xfrm>
            <a:custGeom>
              <a:avLst/>
              <a:gdLst/>
              <a:ahLst/>
              <a:cxnLst/>
              <a:rect l="l" t="t" r="r" b="b"/>
              <a:pathLst>
                <a:path h="367665">
                  <a:moveTo>
                    <a:pt x="0" y="0"/>
                  </a:moveTo>
                  <a:lnTo>
                    <a:pt x="0" y="367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726892" y="6168740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h="805179">
                  <a:moveTo>
                    <a:pt x="0" y="0"/>
                  </a:moveTo>
                  <a:lnTo>
                    <a:pt x="0" y="8047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726892" y="7050505"/>
              <a:ext cx="0" cy="825500"/>
            </a:xfrm>
            <a:custGeom>
              <a:avLst/>
              <a:gdLst/>
              <a:ahLst/>
              <a:cxnLst/>
              <a:rect l="l" t="t" r="r" b="b"/>
              <a:pathLst>
                <a:path h="825500">
                  <a:moveTo>
                    <a:pt x="0" y="0"/>
                  </a:moveTo>
                  <a:lnTo>
                    <a:pt x="0" y="82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961047" y="6163418"/>
              <a:ext cx="0" cy="598805"/>
            </a:xfrm>
            <a:custGeom>
              <a:avLst/>
              <a:gdLst/>
              <a:ahLst/>
              <a:cxnLst/>
              <a:rect l="l" t="t" r="r" b="b"/>
              <a:pathLst>
                <a:path h="598804">
                  <a:moveTo>
                    <a:pt x="0" y="0"/>
                  </a:moveTo>
                  <a:lnTo>
                    <a:pt x="0" y="5982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961047" y="6859224"/>
              <a:ext cx="0" cy="387350"/>
            </a:xfrm>
            <a:custGeom>
              <a:avLst/>
              <a:gdLst/>
              <a:ahLst/>
              <a:cxnLst/>
              <a:rect l="l" t="t" r="r" b="b"/>
              <a:pathLst>
                <a:path h="387350">
                  <a:moveTo>
                    <a:pt x="0" y="0"/>
                  </a:moveTo>
                  <a:lnTo>
                    <a:pt x="0" y="3867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961047" y="6662623"/>
              <a:ext cx="0" cy="99695"/>
            </a:xfrm>
            <a:custGeom>
              <a:avLst/>
              <a:gdLst/>
              <a:ahLst/>
              <a:cxnLst/>
              <a:rect l="l" t="t" r="r" b="b"/>
              <a:pathLst>
                <a:path h="99695">
                  <a:moveTo>
                    <a:pt x="0" y="0"/>
                  </a:moveTo>
                  <a:lnTo>
                    <a:pt x="0" y="990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853958" y="6746225"/>
              <a:ext cx="0" cy="563245"/>
            </a:xfrm>
            <a:custGeom>
              <a:avLst/>
              <a:gdLst/>
              <a:ahLst/>
              <a:cxnLst/>
              <a:rect l="l" t="t" r="r" b="b"/>
              <a:pathLst>
                <a:path h="563245">
                  <a:moveTo>
                    <a:pt x="0" y="0"/>
                  </a:moveTo>
                  <a:lnTo>
                    <a:pt x="0" y="5629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853958" y="7389861"/>
              <a:ext cx="0" cy="490855"/>
            </a:xfrm>
            <a:custGeom>
              <a:avLst/>
              <a:gdLst/>
              <a:ahLst/>
              <a:cxnLst/>
              <a:rect l="l" t="t" r="r" b="b"/>
              <a:pathLst>
                <a:path h="490854">
                  <a:moveTo>
                    <a:pt x="0" y="0"/>
                  </a:moveTo>
                  <a:lnTo>
                    <a:pt x="0" y="490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778020" y="8147761"/>
              <a:ext cx="339725" cy="635"/>
            </a:xfrm>
            <a:custGeom>
              <a:avLst/>
              <a:gdLst/>
              <a:ahLst/>
              <a:cxnLst/>
              <a:rect l="l" t="t" r="r" b="b"/>
              <a:pathLst>
                <a:path w="339725" h="634">
                  <a:moveTo>
                    <a:pt x="0" y="266"/>
                  </a:moveTo>
                  <a:lnTo>
                    <a:pt x="33966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060143" y="7293362"/>
              <a:ext cx="0" cy="407670"/>
            </a:xfrm>
            <a:custGeom>
              <a:avLst/>
              <a:gdLst/>
              <a:ahLst/>
              <a:cxnLst/>
              <a:rect l="l" t="t" r="r" b="b"/>
              <a:pathLst>
                <a:path h="407670">
                  <a:moveTo>
                    <a:pt x="0" y="0"/>
                  </a:moveTo>
                  <a:lnTo>
                    <a:pt x="0" y="4073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060143" y="7787046"/>
              <a:ext cx="0" cy="340360"/>
            </a:xfrm>
            <a:custGeom>
              <a:avLst/>
              <a:gdLst/>
              <a:ahLst/>
              <a:cxnLst/>
              <a:rect l="l" t="t" r="r" b="b"/>
              <a:pathLst>
                <a:path h="340359">
                  <a:moveTo>
                    <a:pt x="0" y="0"/>
                  </a:moveTo>
                  <a:lnTo>
                    <a:pt x="0" y="3400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02488" y="6664807"/>
              <a:ext cx="165735" cy="804545"/>
            </a:xfrm>
            <a:custGeom>
              <a:avLst/>
              <a:gdLst/>
              <a:ahLst/>
              <a:cxnLst/>
              <a:rect l="l" t="t" r="r" b="b"/>
              <a:pathLst>
                <a:path w="165734" h="804545">
                  <a:moveTo>
                    <a:pt x="22225" y="26809"/>
                  </a:moveTo>
                  <a:lnTo>
                    <a:pt x="11163" y="0"/>
                  </a:lnTo>
                  <a:lnTo>
                    <a:pt x="0" y="26809"/>
                  </a:lnTo>
                  <a:lnTo>
                    <a:pt x="22225" y="26809"/>
                  </a:lnTo>
                  <a:close/>
                </a:path>
                <a:path w="165734" h="804545">
                  <a:moveTo>
                    <a:pt x="22250" y="777201"/>
                  </a:moveTo>
                  <a:lnTo>
                    <a:pt x="25" y="777201"/>
                  </a:lnTo>
                  <a:lnTo>
                    <a:pt x="11087" y="804011"/>
                  </a:lnTo>
                  <a:lnTo>
                    <a:pt x="22250" y="777201"/>
                  </a:lnTo>
                  <a:close/>
                </a:path>
                <a:path w="165734" h="804545">
                  <a:moveTo>
                    <a:pt x="165392" y="777201"/>
                  </a:moveTo>
                  <a:lnTo>
                    <a:pt x="143167" y="777201"/>
                  </a:lnTo>
                  <a:lnTo>
                    <a:pt x="154228" y="804011"/>
                  </a:lnTo>
                  <a:lnTo>
                    <a:pt x="165392" y="7772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980500" y="7446245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h="28575">
                  <a:moveTo>
                    <a:pt x="0" y="0"/>
                  </a:moveTo>
                  <a:lnTo>
                    <a:pt x="0" y="28092"/>
                  </a:lnTo>
                </a:path>
              </a:pathLst>
            </a:custGeom>
            <a:ln w="7188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1079779" y="6143536"/>
              <a:ext cx="991869" cy="2003425"/>
            </a:xfrm>
            <a:custGeom>
              <a:avLst/>
              <a:gdLst/>
              <a:ahLst/>
              <a:cxnLst/>
              <a:rect l="l" t="t" r="r" b="b"/>
              <a:pathLst>
                <a:path w="991869" h="2003425">
                  <a:moveTo>
                    <a:pt x="22225" y="397065"/>
                  </a:moveTo>
                  <a:lnTo>
                    <a:pt x="11163" y="370255"/>
                  </a:lnTo>
                  <a:lnTo>
                    <a:pt x="0" y="397065"/>
                  </a:lnTo>
                  <a:lnTo>
                    <a:pt x="22225" y="397065"/>
                  </a:lnTo>
                  <a:close/>
                </a:path>
                <a:path w="991869" h="2003425">
                  <a:moveTo>
                    <a:pt x="657987" y="1724494"/>
                  </a:moveTo>
                  <a:lnTo>
                    <a:pt x="635762" y="1724494"/>
                  </a:lnTo>
                  <a:lnTo>
                    <a:pt x="646823" y="1751304"/>
                  </a:lnTo>
                  <a:lnTo>
                    <a:pt x="657987" y="1724494"/>
                  </a:lnTo>
                  <a:close/>
                </a:path>
                <a:path w="991869" h="2003425">
                  <a:moveTo>
                    <a:pt x="658304" y="26809"/>
                  </a:moveTo>
                  <a:lnTo>
                    <a:pt x="647242" y="0"/>
                  </a:lnTo>
                  <a:lnTo>
                    <a:pt x="636079" y="26809"/>
                  </a:lnTo>
                  <a:lnTo>
                    <a:pt x="658304" y="26809"/>
                  </a:lnTo>
                  <a:close/>
                </a:path>
                <a:path w="991869" h="2003425">
                  <a:moveTo>
                    <a:pt x="785164" y="1724494"/>
                  </a:moveTo>
                  <a:lnTo>
                    <a:pt x="762939" y="1724494"/>
                  </a:lnTo>
                  <a:lnTo>
                    <a:pt x="774001" y="1751304"/>
                  </a:lnTo>
                  <a:lnTo>
                    <a:pt x="785164" y="1724494"/>
                  </a:lnTo>
                  <a:close/>
                </a:path>
                <a:path w="991869" h="2003425">
                  <a:moveTo>
                    <a:pt x="785342" y="609371"/>
                  </a:moveTo>
                  <a:lnTo>
                    <a:pt x="774280" y="582561"/>
                  </a:lnTo>
                  <a:lnTo>
                    <a:pt x="763117" y="609371"/>
                  </a:lnTo>
                  <a:lnTo>
                    <a:pt x="785342" y="609371"/>
                  </a:lnTo>
                  <a:close/>
                </a:path>
                <a:path w="991869" h="2003425">
                  <a:moveTo>
                    <a:pt x="892200" y="1097699"/>
                  </a:moveTo>
                  <a:lnTo>
                    <a:pt x="869975" y="1097699"/>
                  </a:lnTo>
                  <a:lnTo>
                    <a:pt x="881037" y="1124508"/>
                  </a:lnTo>
                  <a:lnTo>
                    <a:pt x="892200" y="1097699"/>
                  </a:lnTo>
                  <a:close/>
                </a:path>
                <a:path w="991869" h="2003425">
                  <a:moveTo>
                    <a:pt x="892225" y="26809"/>
                  </a:moveTo>
                  <a:lnTo>
                    <a:pt x="881164" y="0"/>
                  </a:lnTo>
                  <a:lnTo>
                    <a:pt x="870000" y="26809"/>
                  </a:lnTo>
                  <a:lnTo>
                    <a:pt x="892225" y="26809"/>
                  </a:lnTo>
                  <a:close/>
                </a:path>
                <a:path w="991869" h="2003425">
                  <a:moveTo>
                    <a:pt x="991247" y="1156258"/>
                  </a:moveTo>
                  <a:lnTo>
                    <a:pt x="980186" y="1129449"/>
                  </a:lnTo>
                  <a:lnTo>
                    <a:pt x="969022" y="1156258"/>
                  </a:lnTo>
                  <a:lnTo>
                    <a:pt x="991247" y="1156258"/>
                  </a:lnTo>
                  <a:close/>
                </a:path>
                <a:path w="991869" h="2003425">
                  <a:moveTo>
                    <a:pt x="991311" y="1976259"/>
                  </a:moveTo>
                  <a:lnTo>
                    <a:pt x="969086" y="1976259"/>
                  </a:lnTo>
                  <a:lnTo>
                    <a:pt x="980147" y="2003069"/>
                  </a:lnTo>
                  <a:lnTo>
                    <a:pt x="991311" y="19762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238081" y="7069196"/>
              <a:ext cx="54610" cy="61594"/>
            </a:xfrm>
            <a:custGeom>
              <a:avLst/>
              <a:gdLst/>
              <a:ahLst/>
              <a:cxnLst/>
              <a:rect l="l" t="t" r="r" b="b"/>
              <a:pathLst>
                <a:path w="54610" h="61595">
                  <a:moveTo>
                    <a:pt x="0" y="61353"/>
                  </a:moveTo>
                  <a:lnTo>
                    <a:pt x="5459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221527" y="7120633"/>
              <a:ext cx="26670" cy="27305"/>
            </a:xfrm>
            <a:custGeom>
              <a:avLst/>
              <a:gdLst/>
              <a:ahLst/>
              <a:cxnLst/>
              <a:rect l="l" t="t" r="r" b="b"/>
              <a:pathLst>
                <a:path w="26669" h="27304">
                  <a:moveTo>
                    <a:pt x="10045" y="0"/>
                  </a:moveTo>
                  <a:lnTo>
                    <a:pt x="0" y="27190"/>
                  </a:lnTo>
                  <a:lnTo>
                    <a:pt x="26377" y="15074"/>
                  </a:lnTo>
                  <a:lnTo>
                    <a:pt x="100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456253" y="6664021"/>
              <a:ext cx="54610" cy="61594"/>
            </a:xfrm>
            <a:custGeom>
              <a:avLst/>
              <a:gdLst/>
              <a:ahLst/>
              <a:cxnLst/>
              <a:rect l="l" t="t" r="r" b="b"/>
              <a:pathLst>
                <a:path w="54610" h="61595">
                  <a:moveTo>
                    <a:pt x="0" y="61353"/>
                  </a:moveTo>
                  <a:lnTo>
                    <a:pt x="5459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439699" y="6715458"/>
              <a:ext cx="26670" cy="27305"/>
            </a:xfrm>
            <a:custGeom>
              <a:avLst/>
              <a:gdLst/>
              <a:ahLst/>
              <a:cxnLst/>
              <a:rect l="l" t="t" r="r" b="b"/>
              <a:pathLst>
                <a:path w="26669" h="27304">
                  <a:moveTo>
                    <a:pt x="10045" y="0"/>
                  </a:moveTo>
                  <a:lnTo>
                    <a:pt x="0" y="27190"/>
                  </a:lnTo>
                  <a:lnTo>
                    <a:pt x="26377" y="15074"/>
                  </a:lnTo>
                  <a:lnTo>
                    <a:pt x="100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701806" y="7479324"/>
              <a:ext cx="103505" cy="239395"/>
            </a:xfrm>
            <a:custGeom>
              <a:avLst/>
              <a:gdLst/>
              <a:ahLst/>
              <a:cxnLst/>
              <a:rect l="l" t="t" r="r" b="b"/>
              <a:pathLst>
                <a:path w="103505" h="239395">
                  <a:moveTo>
                    <a:pt x="0" y="0"/>
                  </a:moveTo>
                  <a:lnTo>
                    <a:pt x="103162" y="2389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45833" y="6102146"/>
              <a:ext cx="2167890" cy="1384300"/>
            </a:xfrm>
            <a:custGeom>
              <a:avLst/>
              <a:gdLst/>
              <a:ahLst/>
              <a:cxnLst/>
              <a:rect l="l" t="t" r="r" b="b"/>
              <a:pathLst>
                <a:path w="2167890" h="1384300">
                  <a:moveTo>
                    <a:pt x="32016" y="61810"/>
                  </a:moveTo>
                  <a:lnTo>
                    <a:pt x="16002" y="0"/>
                  </a:lnTo>
                  <a:lnTo>
                    <a:pt x="0" y="61810"/>
                  </a:lnTo>
                  <a:lnTo>
                    <a:pt x="32016" y="61810"/>
                  </a:lnTo>
                  <a:close/>
                </a:path>
                <a:path w="2167890" h="1384300">
                  <a:moveTo>
                    <a:pt x="2167674" y="1375270"/>
                  </a:moveTo>
                  <a:lnTo>
                    <a:pt x="2146897" y="1355039"/>
                  </a:lnTo>
                  <a:lnTo>
                    <a:pt x="2147265" y="1384071"/>
                  </a:lnTo>
                  <a:lnTo>
                    <a:pt x="2167674" y="1375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" name="object 170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8900205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6564135" y="1691604"/>
            <a:ext cx="1435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X1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8900205" y="1676948"/>
            <a:ext cx="3135630" cy="742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86690">
              <a:lnSpc>
                <a:spcPct val="125000"/>
              </a:lnSpc>
              <a:spcBef>
                <a:spcPts val="100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 de </a:t>
            </a:r>
            <a:r>
              <a:rPr sz="80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ruptura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banco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 </a:t>
            </a:r>
            <a:r>
              <a:rPr sz="800" spc="1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capacitores</a:t>
            </a:r>
            <a:r>
              <a:rPr lang="es-ES"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consecutivos</a:t>
            </a:r>
            <a:r>
              <a:rPr sz="8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5.106.5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62271-100),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err="1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800" spc="-1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20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8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lang="es-ES" sz="8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Norteamérica.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24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baterías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multietapa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obligatoria.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6311726" y="2372934"/>
            <a:ext cx="45465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3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GRAMO</a:t>
            </a:r>
            <a:r>
              <a:rPr lang="es-ES" sz="3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  </a:t>
            </a:r>
            <a:r>
              <a:rPr sz="1200" spc="22" baseline="-10416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Ud</a:t>
            </a:r>
            <a:r>
              <a:rPr sz="1200" spc="22" baseline="-10416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1200" baseline="-10416" dirty="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8900205" y="2510509"/>
            <a:ext cx="3788410" cy="10904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27990">
              <a:lnSpc>
                <a:spcPct val="142900"/>
              </a:lnSpc>
              <a:spcBef>
                <a:spcPts val="100"/>
              </a:spcBef>
            </a:pP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 conexión de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irrupción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del banco de </a:t>
            </a:r>
            <a:r>
              <a:rPr sz="700" spc="1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capacitores</a:t>
            </a:r>
            <a:r>
              <a:rPr lang="es-ES"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consecutivos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(consulte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5.106.6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62271-100), </a:t>
            </a:r>
            <a:r>
              <a:rPr sz="700" spc="20">
                <a:solidFill>
                  <a:srgbClr val="00B6F2"/>
                </a:solidFill>
                <a:latin typeface="Microsoft Sans Serif"/>
                <a:cs typeface="Microsoft Sans Serif"/>
              </a:rPr>
              <a:t>consulte</a:t>
            </a:r>
            <a:r>
              <a:rPr sz="70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20" smtClean="0">
                <a:solidFill>
                  <a:srgbClr val="00B6F2"/>
                </a:solidFill>
                <a:latin typeface="Microsoft Sans Serif"/>
                <a:cs typeface="Microsoft Sans Serif"/>
              </a:rPr>
              <a:t>ANSI/</a:t>
            </a:r>
            <a:r>
              <a:rPr lang="es-AR" sz="700" spc="-20" dirty="0" smtClean="0">
                <a:solidFill>
                  <a:srgbClr val="00B6F2"/>
                </a:solidFill>
                <a:latin typeface="Microsoft Sans Serif"/>
                <a:cs typeface="Microsoft Sans Serif"/>
              </a:rPr>
              <a:t>la IEEE</a:t>
            </a:r>
            <a:r>
              <a:rPr sz="700" smtClean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C37.09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lang="es-ES"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Norteamérica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26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baterías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multietapa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obligatoria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máxima que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especificadas.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6878740" y="2872603"/>
            <a:ext cx="6172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C1</a:t>
            </a:r>
            <a:r>
              <a:rPr lang="es-ES" sz="800" spc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C2</a:t>
            </a:r>
            <a:r>
              <a:rPr lang="es-ES" sz="800" spc="20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C3</a:t>
            </a:r>
            <a:endParaRPr sz="800" dirty="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8900206" y="3572668"/>
            <a:ext cx="3730625" cy="2157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fórmulas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cálculo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individuales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adosados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encontrar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cláusula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9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IEC/TR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62271-306.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 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orden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unos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pocos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unos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 individuales,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orden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unos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pocos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unos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kHz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adosados.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/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Conmutación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pequeñas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corrientes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inductivas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4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62271-110)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447040">
              <a:lnSpc>
                <a:spcPct val="125000"/>
              </a:lnSpc>
              <a:spcBef>
                <a:spcPts val="245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 según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62271-100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inductiva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dedicadas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embargo,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inductivas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(corrientes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magnetizantes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reactores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derivación)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30"/>
              </a:spcBef>
            </a:pP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CEI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62271-110.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419734">
              <a:lnSpc>
                <a:spcPts val="900"/>
              </a:lnSpc>
              <a:spcBef>
                <a:spcPts val="3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inductivas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bajas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varios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cientos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amperios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provocar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sobretensiones.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68580">
              <a:lnSpc>
                <a:spcPts val="900"/>
              </a:lnSpc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sobretensiones debe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aplicarse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algunos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casos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garantizar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sobretensiones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dañen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cargas</a:t>
            </a:r>
            <a:r>
              <a:rPr lang="es-ES"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inductivas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(transformadores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motores).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 dirty="0">
              <a:latin typeface="Microsoft Sans Serif"/>
              <a:cs typeface="Microsoft Sans Serif"/>
            </a:endParaRPr>
          </a:p>
          <a:p>
            <a:pPr marL="12700"/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figura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distintas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8900202" y="6527859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9332206" y="5878746"/>
            <a:ext cx="19215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cresta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9332206" y="6014925"/>
            <a:ext cx="19786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primer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polo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8874806" y="5846996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h</a:t>
            </a: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8874804" y="5983140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9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800" spc="-65" dirty="0">
                <a:solidFill>
                  <a:srgbClr val="171514"/>
                </a:solidFill>
                <a:latin typeface="Microsoft Sans Serif"/>
                <a:cs typeface="Microsoft Sans Serif"/>
              </a:rPr>
              <a:t>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8874804" y="6119319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8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8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8874804" y="6255500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8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306806" y="6117292"/>
            <a:ext cx="2733040" cy="283210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38100">
              <a:spcBef>
                <a:spcPts val="315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Caída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arco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25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675" spc="-12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r>
              <a:rPr sz="70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17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12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</a:t>
            </a:r>
            <a:r>
              <a:rPr sz="675" spc="-44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sión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inicial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momento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9332205" y="6410765"/>
            <a:ext cx="14585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supresión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9332205" y="6533473"/>
            <a:ext cx="2008505" cy="275590"/>
          </a:xfrm>
          <a:prstGeom prst="rect">
            <a:avLst/>
          </a:prstGeom>
        </p:spPr>
        <p:txBody>
          <a:bodyPr vert="horz" wrap="square" lIns="0" tIns="38735" rIns="0" bIns="0" rtlCol="0">
            <a:spAutoFit/>
          </a:bodyPr>
          <a:lstStyle/>
          <a:p>
            <a:pPr marL="12700">
              <a:spcBef>
                <a:spcPts val="305"/>
              </a:spcBef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26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Voltaje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8874835" y="6425243"/>
            <a:ext cx="3213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127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45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1200" spc="-127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45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1200" spc="-127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450" spc="-85" dirty="0">
                <a:solidFill>
                  <a:srgbClr val="171514"/>
                </a:solidFill>
                <a:latin typeface="Microsoft Sans Serif"/>
                <a:cs typeface="Microsoft Sans Serif"/>
              </a:rPr>
              <a:t>má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8974270" y="6637623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señor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8874802" y="6649781"/>
            <a:ext cx="252729" cy="2978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>
              <a:lnSpc>
                <a:spcPct val="111700"/>
              </a:lnSpc>
              <a:spcBef>
                <a:spcPts val="100"/>
              </a:spcBef>
            </a:pPr>
            <a:r>
              <a:rPr sz="8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494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w</a:t>
            </a:r>
            <a:r>
              <a:rPr sz="8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8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38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800" spc="-17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-60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800" spc="-19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675" spc="37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endParaRPr sz="675" baseline="-30864" dirty="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6309175" y="6054134"/>
            <a:ext cx="1003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7238111" y="6054134"/>
            <a:ext cx="5200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06730" algn="l"/>
              </a:tabLst>
            </a:pPr>
            <a:r>
              <a:rPr sz="6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6381399" y="6518671"/>
            <a:ext cx="13208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8039229" y="6595879"/>
            <a:ext cx="483234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2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2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2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2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7639069" y="6769216"/>
            <a:ext cx="10223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6745641" y="6878803"/>
            <a:ext cx="1390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2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mamá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9332205" y="6815494"/>
            <a:ext cx="2009139" cy="2177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1100"/>
              </a:lnSpc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(podría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produzcan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U)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11628416" y="6840132"/>
            <a:ext cx="5746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ma</a:t>
            </a:r>
            <a:r>
              <a:rPr sz="450" spc="-190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1125" spc="-284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á</a:t>
            </a:r>
            <a:r>
              <a:rPr sz="4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25" spc="7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1125" spc="-7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25" spc="-405" baseline="18518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2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200" spc="-7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ñ</a:t>
            </a:r>
            <a:r>
              <a:rPr sz="1125" spc="-135" baseline="18518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2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or</a:t>
            </a:r>
            <a:r>
              <a:rPr lang="es-ES"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25" spc="60" baseline="18518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endParaRPr sz="1125" baseline="18518" dirty="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6435861" y="6904597"/>
            <a:ext cx="17018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4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oh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7405722" y="6929686"/>
            <a:ext cx="1276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8002919" y="7007614"/>
            <a:ext cx="48387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3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6290125" y="7042302"/>
            <a:ext cx="1676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9332204" y="7057084"/>
            <a:ext cx="25374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Excursión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8874802" y="7037999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8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8720697" y="7144163"/>
            <a:ext cx="533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6381693" y="7289038"/>
            <a:ext cx="1308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4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7525990" y="7295696"/>
            <a:ext cx="1454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4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w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8900202" y="7296343"/>
            <a:ext cx="3480435" cy="46609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140"/>
              </a:spcBef>
            </a:pP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60034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estipula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motores.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900"/>
              </a:lnSpc>
              <a:spcBef>
                <a:spcPts val="50"/>
              </a:spcBef>
            </a:pP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(</a:t>
            </a:r>
            <a:r>
              <a:rPr sz="5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niveles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juegos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giratorios).</a:t>
            </a:r>
            <a:endParaRPr sz="500" dirty="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7720367" y="7722169"/>
            <a:ext cx="1308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tu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señor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8322341" y="7716765"/>
            <a:ext cx="431165" cy="2159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0100"/>
              </a:lnSpc>
              <a:spcBef>
                <a:spcPts val="100"/>
              </a:spcBef>
            </a:pPr>
            <a:r>
              <a:rPr sz="4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punto</a:t>
            </a:r>
            <a:r>
              <a:rPr sz="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lang="es-ES"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4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promedio</a:t>
            </a:r>
            <a:endParaRPr sz="400" dirty="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7224525" y="7790065"/>
            <a:ext cx="39878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85445" algn="l"/>
              </a:tabLst>
            </a:pPr>
            <a:r>
              <a:rPr sz="40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8918301" y="7821402"/>
            <a:ext cx="379285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">
              <a:spcBef>
                <a:spcPts val="100"/>
              </a:spcBef>
              <a:tabLst>
                <a:tab pos="948055" algn="l"/>
                <a:tab pos="2370455" algn="l"/>
              </a:tabLst>
            </a:pPr>
            <a:r>
              <a:rPr sz="550" b="1" spc="15" dirty="0">
                <a:solidFill>
                  <a:srgbClr val="FFFFFF"/>
                </a:solidFill>
                <a:latin typeface="Arial"/>
                <a:cs typeface="Arial"/>
              </a:rPr>
              <a:t>Aislamiento	</a:t>
            </a:r>
            <a:r>
              <a:rPr sz="650" b="1" spc="15" dirty="0">
                <a:solidFill>
                  <a:srgbClr val="FFFFFF"/>
                </a:solidFill>
                <a:latin typeface="Arial"/>
                <a:cs typeface="Arial"/>
              </a:rPr>
              <a:t>Prueba</a:t>
            </a:r>
            <a:r>
              <a:rPr sz="6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3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FFFFFF"/>
                </a:solidFill>
                <a:latin typeface="Arial"/>
                <a:cs typeface="Arial"/>
              </a:rPr>
              <a:t>50</a:t>
            </a:r>
            <a:r>
              <a:rPr sz="6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5" dirty="0">
                <a:solidFill>
                  <a:srgbClr val="FFFFFF"/>
                </a:solidFill>
                <a:latin typeface="Arial"/>
                <a:cs typeface="Arial"/>
              </a:rPr>
              <a:t>(60)</a:t>
            </a:r>
            <a:r>
              <a:rPr sz="6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FFFFFF"/>
                </a:solidFill>
                <a:latin typeface="Arial"/>
                <a:cs typeface="Arial"/>
              </a:rPr>
              <a:t>Hz</a:t>
            </a:r>
            <a:r>
              <a:rPr sz="6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valor</a:t>
            </a:r>
            <a:r>
              <a:rPr sz="65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FFFFFF"/>
                </a:solidFill>
                <a:latin typeface="Arial"/>
                <a:cs typeface="Arial"/>
              </a:rPr>
              <a:t>rms	</a:t>
            </a:r>
            <a:r>
              <a:rPr sz="450" b="1" spc="15" dirty="0">
                <a:solidFill>
                  <a:srgbClr val="FFFFFF"/>
                </a:solidFill>
                <a:latin typeface="Arial"/>
                <a:cs typeface="Arial"/>
              </a:rPr>
              <a:t>prueba</a:t>
            </a:r>
            <a:r>
              <a:rPr sz="45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50" b="1" spc="10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45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50" b="1" spc="10" dirty="0">
                <a:solidFill>
                  <a:srgbClr val="FFFFFF"/>
                </a:solidFill>
                <a:latin typeface="Arial"/>
                <a:cs typeface="Arial"/>
              </a:rPr>
              <a:t>impulso</a:t>
            </a:r>
            <a:endParaRPr sz="450">
              <a:latin typeface="Arial"/>
              <a:cs typeface="Arial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8905605" y="7973682"/>
            <a:ext cx="5842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turnos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1250815" y="7954682"/>
            <a:ext cx="1227455" cy="553720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38100">
              <a:spcBef>
                <a:spcPts val="250"/>
              </a:spcBef>
            </a:pP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5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9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5)kV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spcBef>
                <a:spcPts val="150"/>
              </a:spcBef>
            </a:pP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4,9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pu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+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=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31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6,6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kV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spcBef>
                <a:spcPts val="145"/>
              </a:spcBef>
            </a:pP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(50 </a:t>
            </a: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%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muestra)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spcBef>
                <a:spcPts val="350"/>
              </a:spcBef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frontal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µs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8905582" y="8533296"/>
            <a:ext cx="7245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Relativo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9828791" y="8484077"/>
            <a:ext cx="1141095" cy="440690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38100">
              <a:spcBef>
                <a:spcPts val="385"/>
              </a:spcBef>
            </a:pP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(2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5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9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1)kV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spcBef>
                <a:spcPts val="25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675" spc="-22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24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►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2(2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+ </a:t>
            </a:r>
            <a:r>
              <a:rPr sz="65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1)</a:t>
            </a:r>
            <a:r>
              <a:rPr sz="65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►</a:t>
            </a:r>
            <a:r>
              <a:rPr sz="650" spc="-75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r>
              <a:rPr sz="675" spc="-11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675" spc="9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14</a:t>
            </a:r>
            <a:endParaRPr sz="650">
              <a:latin typeface="Microsoft Sans Serif"/>
              <a:cs typeface="Microsoft Sans Serif"/>
            </a:endParaRPr>
          </a:p>
          <a:p>
            <a:pPr marL="38100">
              <a:spcBef>
                <a:spcPts val="27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r>
              <a:rPr sz="6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►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28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kilovoltios</a:t>
            </a:r>
            <a:r>
              <a:rPr sz="6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►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1250783" y="8484138"/>
            <a:ext cx="1074420" cy="625475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38100">
              <a:spcBef>
                <a:spcPts val="385"/>
              </a:spcBef>
            </a:pP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(4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75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-9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+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5)kV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spcBef>
                <a:spcPts val="25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4,9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pu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+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31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6,6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endParaRPr sz="650">
              <a:latin typeface="Microsoft Sans Serif"/>
              <a:cs typeface="Microsoft Sans Serif"/>
            </a:endParaRPr>
          </a:p>
          <a:p>
            <a:pPr marL="38100">
              <a:spcBef>
                <a:spcPts val="270"/>
              </a:spcBef>
            </a:pP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frontal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1,2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µs</a:t>
            </a:r>
            <a:endParaRPr sz="650">
              <a:latin typeface="Microsoft Sans Serif"/>
              <a:cs typeface="Microsoft Sans Serif"/>
            </a:endParaRPr>
          </a:p>
          <a:p>
            <a:pPr marR="49530" algn="ctr">
              <a:spcBef>
                <a:spcPts val="735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kV/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2309656" y="9136552"/>
            <a:ext cx="622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65" dirty="0">
                <a:solidFill>
                  <a:srgbClr val="171514"/>
                </a:solidFill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9922605" y="9413519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0526503" y="9451620"/>
            <a:ext cx="24066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4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4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minuto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6136179" y="6113646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DM105276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6136179" y="17410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Microsoft Sans Serif"/>
                <a:cs typeface="Microsoft Sans Serif"/>
              </a:rPr>
              <a:t>DM105260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2705" y="2708631"/>
          <a:ext cx="3795395" cy="177104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79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9093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52654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82977"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°C</a:t>
                      </a:r>
                      <a:endParaRPr sz="800" dirty="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Ambiente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instantáneo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Interior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Exterior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Mínimo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5°C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25ºC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Máximo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40°C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40°C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Promedio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Interior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Exterior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Máximo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35°C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+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35°C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619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Humedad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97276">
                <a:tc>
                  <a:txBody>
                    <a:bodyPr/>
                    <a:lstStyle/>
                    <a:p>
                      <a:pPr marL="35560" marR="79375">
                        <a:lnSpc>
                          <a:spcPct val="150000"/>
                        </a:lnSpc>
                        <a:spcBef>
                          <a:spcPts val="215"/>
                        </a:spcBef>
                      </a:pP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Humedad</a:t>
                      </a:r>
                      <a:r>
                        <a:rPr sz="5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media</a:t>
                      </a:r>
                      <a:r>
                        <a:rPr sz="5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sz="5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lang="es-ES" sz="5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sz="5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período</a:t>
                      </a:r>
                      <a:r>
                        <a:rPr sz="5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(valor</a:t>
                      </a:r>
                      <a:r>
                        <a:rPr sz="5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máximo)</a:t>
                      </a:r>
                      <a:endParaRPr sz="500" dirty="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Humedad</a:t>
                      </a:r>
                      <a:r>
                        <a:rPr sz="6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relativa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Presión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vapor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26162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(kPa)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horas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95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mes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6" y="453775"/>
            <a:ext cx="3159760" cy="61150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</a:pP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23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6" y="1647991"/>
            <a:ext cx="3686810" cy="1061957"/>
          </a:xfrm>
          <a:prstGeom prst="rect">
            <a:avLst/>
          </a:prstGeom>
        </p:spPr>
        <p:txBody>
          <a:bodyPr vert="horz" wrap="square" lIns="0" tIns="78105" rIns="0" bIns="0" rtlCol="0">
            <a:spAutoFit/>
          </a:bodyPr>
          <a:lstStyle/>
          <a:p>
            <a:pPr marL="12700">
              <a:spcBef>
                <a:spcPts val="615"/>
              </a:spcBef>
            </a:pP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Condiciones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funcionamiento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normales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4.1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62271-1:2017/A1:2021)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484"/>
              </a:spcBef>
            </a:pP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(sin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asignada,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cf.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§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4.108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62271-110)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5080">
              <a:lnSpc>
                <a:spcPts val="1050"/>
              </a:lnSpc>
              <a:spcBef>
                <a:spcPts val="70"/>
              </a:spcBef>
            </a:pP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todos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severas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continuación,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aplicar</a:t>
            </a:r>
            <a:r>
              <a:rPr lang="es-ES"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(consulte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capítulo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reducción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potencia).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700" marR="438784">
              <a:lnSpc>
                <a:spcPct val="134600"/>
              </a:lnSpc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Temperatura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7" y="4570262"/>
            <a:ext cx="3754120" cy="4814908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>
              <a:spcBef>
                <a:spcPts val="250"/>
              </a:spcBef>
            </a:pP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endParaRPr sz="750" dirty="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altitud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metros.</a:t>
            </a:r>
            <a:endParaRPr sz="7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000" dirty="0">
              <a:latin typeface="Microsoft Sans Serif"/>
              <a:cs typeface="Microsoft Sans Serif"/>
            </a:endParaRPr>
          </a:p>
          <a:p>
            <a:pPr marL="12700"/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Resistencia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mecánica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6.107.2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62271-100:2021)</a:t>
            </a:r>
            <a:endParaRPr sz="950" dirty="0">
              <a:latin typeface="Microsoft Sans Serif"/>
              <a:cs typeface="Microsoft Sans Serif"/>
            </a:endParaRPr>
          </a:p>
          <a:p>
            <a:pPr marL="12700">
              <a:spcBef>
                <a:spcPts val="395"/>
              </a:spcBef>
            </a:pP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clases: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(2000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operación);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95250" indent="-108585">
              <a:lnSpc>
                <a:spcPts val="1050"/>
              </a:lnSpc>
              <a:spcBef>
                <a:spcPts val="7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M2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 mecánica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extendida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(10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000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operación)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Schneider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Electric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M2,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excepto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dedicados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(por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segmento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renovable)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M1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  <a:buClr>
                <a:srgbClr val="3FAC39"/>
              </a:buClr>
              <a:buFont typeface="Microsoft Sans Serif"/>
              <a:buChar char="•"/>
            </a:pPr>
            <a:endParaRPr sz="950" dirty="0">
              <a:latin typeface="Microsoft Sans Serif"/>
              <a:cs typeface="Microsoft Sans Serif"/>
            </a:endParaRPr>
          </a:p>
          <a:p>
            <a:pPr marL="12700"/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Conexión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la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red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6.107.3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62271-100:2021)</a:t>
            </a:r>
            <a:endParaRPr sz="950" dirty="0">
              <a:latin typeface="Microsoft Sans Serif"/>
              <a:cs typeface="Microsoft Sans Serif"/>
            </a:endParaRPr>
          </a:p>
          <a:p>
            <a:pPr marL="12700">
              <a:spcBef>
                <a:spcPts val="495"/>
              </a:spcBef>
            </a:pP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kV: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7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S1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9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S2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94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1: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subestaciones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cable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S1.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11100"/>
              </a:lnSpc>
              <a:spcBef>
                <a:spcPts val="29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2: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aérea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colectora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(sin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intermedias)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típicos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S2.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capacitiva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6.107.4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62271-100:2021)</a:t>
            </a:r>
            <a:endParaRPr sz="900" dirty="0">
              <a:latin typeface="Microsoft Sans Serif"/>
              <a:cs typeface="Microsoft Sans Serif"/>
            </a:endParaRPr>
          </a:p>
          <a:p>
            <a:pPr marL="12700">
              <a:spcBef>
                <a:spcPts val="400"/>
              </a:spcBef>
            </a:pP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clases: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0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probabilidad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capacitiva;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muy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baja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reencendido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113030">
              <a:lnSpc>
                <a:spcPct val="111100"/>
              </a:lnSpc>
              <a:spcBef>
                <a:spcPts val="80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1: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C2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C1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donde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estrés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recuperación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severo.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/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Resistencia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eléctrica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6.107.2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62271-100:2021)</a:t>
            </a:r>
            <a:endParaRPr sz="950" dirty="0">
              <a:latin typeface="Microsoft Sans Serif"/>
              <a:cs typeface="Microsoft Sans Serif"/>
            </a:endParaRPr>
          </a:p>
          <a:p>
            <a:pPr marL="12700">
              <a:spcBef>
                <a:spcPts val="395"/>
              </a:spcBef>
            </a:pPr>
            <a:r>
              <a:rPr sz="75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clases 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(cf.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§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6.107.5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62271-100):</a:t>
            </a:r>
            <a:endParaRPr sz="7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E1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básica;</a:t>
            </a:r>
            <a:endParaRPr sz="750" dirty="0">
              <a:latin typeface="Microsoft Sans Serif"/>
              <a:cs typeface="Microsoft Sans Serif"/>
            </a:endParaRPr>
          </a:p>
          <a:p>
            <a:pPr marL="120650" marR="301625" indent="-108585">
              <a:lnSpc>
                <a:spcPts val="1050"/>
              </a:lnSpc>
              <a:spcBef>
                <a:spcPts val="6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E2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 eléctrica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extendida,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disyuntores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requieren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mantenimiento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lang="es-ES"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operativa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esperada.</a:t>
            </a:r>
            <a:endParaRPr sz="700" dirty="0">
              <a:latin typeface="Microsoft Sans Serif"/>
              <a:cs typeface="Microsoft Sans Serif"/>
            </a:endParaRPr>
          </a:p>
          <a:p>
            <a:pPr marL="120650">
              <a:spcBef>
                <a:spcPts val="90"/>
              </a:spcBef>
            </a:pP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Schneider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Electric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suelen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probarse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</a:t>
            </a:r>
            <a:r>
              <a:rPr sz="7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E2.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125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504155"/>
            <a:ext cx="2507615" cy="8451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130"/>
              </a:lnSpc>
              <a:spcBef>
                <a:spcPts val="100"/>
              </a:spcBef>
            </a:pPr>
            <a:r>
              <a:rPr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endParaRPr>
              <a:latin typeface="Microsoft Sans Serif"/>
              <a:cs typeface="Microsoft Sans Serif"/>
            </a:endParaRPr>
          </a:p>
          <a:p>
            <a:pPr marL="12700">
              <a:lnSpc>
                <a:spcPts val="2250"/>
              </a:lnSpc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19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450"/>
              </a:spcBef>
            </a:pPr>
            <a:r>
              <a:rPr sz="13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endParaRPr sz="13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1672223"/>
            <a:ext cx="3632200" cy="25090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32105">
              <a:lnSpc>
                <a:spcPct val="145800"/>
              </a:lnSpc>
              <a:spcBef>
                <a:spcPts val="10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eléctrica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definitivo;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confiable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red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primordial.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448945">
              <a:lnSpc>
                <a:spcPct val="134600"/>
              </a:lnSpc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subconjunto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clave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directo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costo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tamaño.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9685">
              <a:lnSpc>
                <a:spcPct val="1346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MT,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decir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actuadores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solenoide,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imán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12700"/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Estándares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327025">
              <a:lnSpc>
                <a:spcPct val="134600"/>
              </a:lnSpc>
              <a:spcBef>
                <a:spcPts val="245"/>
              </a:spcBef>
            </a:pP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organismos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normalización: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Comisión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Electrotécnica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Internacional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(IEC)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Instituto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Nacional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Estadounidense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Estándares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(ANSI).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56845">
              <a:lnSpc>
                <a:spcPct val="134600"/>
              </a:lnSpc>
              <a:spcBef>
                <a:spcPts val="5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Existen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diferencias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significativas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clasificaciones 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requeridos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estándares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smtClean="0">
                <a:solidFill>
                  <a:srgbClr val="171514"/>
                </a:solidFill>
                <a:latin typeface="Microsoft Sans Serif"/>
                <a:cs typeface="Microsoft Sans Serif"/>
              </a:rPr>
              <a:t>ANSI/</a:t>
            </a:r>
            <a:r>
              <a:rPr lang="es-AR" sz="650" spc="-2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pc="-20" smtClean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resultado,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fabricantes mundiales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suelen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productos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diferentes. </a:t>
            </a:r>
            <a:r>
              <a:rPr sz="650" spc="-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últimos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años,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comités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normalización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5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AR" sz="650" spc="-45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avanzado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convergencia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automáticos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MT.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5" y="4442177"/>
            <a:ext cx="3774440" cy="18762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automáticos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390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subconjunto.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367030">
              <a:lnSpc>
                <a:spcPct val="134600"/>
              </a:lnSpc>
              <a:spcBef>
                <a:spcPts val="20"/>
              </a:spcBef>
            </a:pP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Especifican clasificaciones 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funcionalidades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mecánicas,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así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procedimientos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verificar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70815">
              <a:lnSpc>
                <a:spcPts val="1050"/>
              </a:lnSpc>
              <a:spcBef>
                <a:spcPts val="75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satisfacer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necesidades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términos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secuencias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típicas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cantidad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ciclos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cierre-apertura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(CO)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experimentará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útil.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850" dirty="0">
              <a:latin typeface="Microsoft Sans Serif"/>
              <a:cs typeface="Microsoft Sans Serif"/>
            </a:endParaRPr>
          </a:p>
          <a:p>
            <a:pPr marL="12700" marR="314325">
              <a:lnSpc>
                <a:spcPct val="134600"/>
              </a:lnSpc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 también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definen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expresan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(C)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(O)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seguidas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intervalo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(t)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expresado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segundos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minutos.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requisitos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smtClean="0">
                <a:solidFill>
                  <a:srgbClr val="171514"/>
                </a:solidFill>
                <a:latin typeface="Microsoft Sans Serif"/>
                <a:cs typeface="Microsoft Sans Serif"/>
              </a:rPr>
              <a:t>ANSI/</a:t>
            </a:r>
            <a:r>
              <a:rPr lang="es-AR" sz="650" spc="-20" dirty="0" smtClean="0">
                <a:solidFill>
                  <a:srgbClr val="171514"/>
                </a:solidFill>
                <a:latin typeface="Microsoft Sans Serif"/>
                <a:cs typeface="Microsoft Sans Serif"/>
              </a:rPr>
              <a:t>la IEEE</a:t>
            </a:r>
            <a:r>
              <a:rPr sz="650" spc="10" smtClean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mecánicas,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términos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cantidad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reflejan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320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necesidades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encontradas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disyuntores.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126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7" y="504155"/>
            <a:ext cx="2765425" cy="840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130"/>
              </a:lnSpc>
              <a:spcBef>
                <a:spcPts val="100"/>
              </a:spcBef>
            </a:pPr>
            <a:r>
              <a:rPr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endParaRPr>
              <a:latin typeface="Microsoft Sans Serif"/>
              <a:cs typeface="Microsoft Sans Serif"/>
            </a:endParaRPr>
          </a:p>
          <a:p>
            <a:pPr marL="12700">
              <a:lnSpc>
                <a:spcPts val="2250"/>
              </a:lnSpc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650"/>
              </a:spcBef>
            </a:pPr>
            <a:r>
              <a:rPr sz="11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Principios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1726477"/>
            <a:ext cx="3740785" cy="80380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Principios</a:t>
            </a:r>
            <a:r>
              <a:rPr sz="6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6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-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6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mecanismo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51500"/>
              </a:lnSpc>
              <a:spcBef>
                <a:spcPts val="260"/>
              </a:spcBef>
            </a:pP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encontrar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reconectadores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automáticos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disponibles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actualmente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mercado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global.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184150">
              <a:lnSpc>
                <a:spcPct val="128200"/>
              </a:lnSpc>
              <a:spcBef>
                <a:spcPts val="2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tecnología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necesaria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abrir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vacío.</a:t>
            </a:r>
            <a:endParaRPr sz="650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640"/>
              </a:spcBef>
            </a:pPr>
            <a:r>
              <a:rPr sz="8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Mecanismo</a:t>
            </a:r>
            <a:r>
              <a:rPr sz="800" spc="-3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solenoide</a:t>
            </a:r>
            <a:endParaRPr sz="800" dirty="0">
              <a:latin typeface="Microsoft Sans Serif"/>
              <a:cs typeface="Microsoft Sans Serif"/>
            </a:endParaRPr>
          </a:p>
          <a:p>
            <a:pPr marL="12700" marR="151130">
              <a:lnSpc>
                <a:spcPts val="1000"/>
              </a:lnSpc>
              <a:spcBef>
                <a:spcPts val="4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solenoide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comprimido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abrir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solenoide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cerrarlo,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requerida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solenoide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suministrada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97155">
              <a:lnSpc>
                <a:spcPts val="1000"/>
              </a:lnSpc>
            </a:pP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solenoides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sufren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aumento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elevado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energizados,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fuente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(batería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CA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BT)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gran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contactos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auxiliares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alta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clasificación.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 son más voluminosos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pesados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accionados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razón,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hoy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día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rara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vez 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práctica.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550" dirty="0">
              <a:latin typeface="Microsoft Sans Serif"/>
              <a:cs typeface="Microsoft Sans Serif"/>
            </a:endParaRPr>
          </a:p>
          <a:p>
            <a:pPr marL="12700" algn="just"/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Mecanismo</a:t>
            </a: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0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resorte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92710" algn="just">
              <a:lnSpc>
                <a:spcPts val="1000"/>
              </a:lnSpc>
              <a:spcBef>
                <a:spcPts val="6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abrir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cerrar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224154" algn="just">
              <a:lnSpc>
                <a:spcPts val="1000"/>
              </a:lnSpc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recarga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manualmente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pequeño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alimentado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Hay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básicos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VCB: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1122045" indent="-108585">
              <a:lnSpc>
                <a:spcPts val="10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recierre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rápido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1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min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1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CO);</a:t>
            </a:r>
            <a:endParaRPr sz="550" dirty="0">
              <a:latin typeface="Microsoft Sans Serif"/>
              <a:cs typeface="Microsoft Sans Serif"/>
            </a:endParaRPr>
          </a:p>
          <a:p>
            <a:pPr marL="120650" marR="1042035" indent="-108585">
              <a:lnSpc>
                <a:spcPts val="10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tareas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recierre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rápido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ejemplo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2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0,3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2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2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15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20" dirty="0">
                <a:solidFill>
                  <a:srgbClr val="171514"/>
                </a:solidFill>
                <a:latin typeface="Microsoft Sans Serif"/>
                <a:cs typeface="Microsoft Sans Serif"/>
              </a:rPr>
              <a:t>–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CO).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615"/>
              </a:spcBef>
            </a:pPr>
            <a:r>
              <a:rPr sz="7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Mecanismo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actuador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imán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3FAC39"/>
                </a:solidFill>
                <a:latin typeface="Microsoft Sans Serif"/>
                <a:cs typeface="Microsoft Sans Serif"/>
              </a:rPr>
              <a:t>permanente</a:t>
            </a:r>
            <a:r>
              <a:rPr sz="7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50" spc="-15" dirty="0">
                <a:solidFill>
                  <a:srgbClr val="3FAC39"/>
                </a:solidFill>
                <a:latin typeface="Microsoft Sans Serif"/>
                <a:cs typeface="Microsoft Sans Serif"/>
              </a:rPr>
              <a:t>(PMA)</a:t>
            </a:r>
            <a:endParaRPr sz="750" dirty="0">
              <a:latin typeface="Microsoft Sans Serif"/>
              <a:cs typeface="Microsoft Sans Serif"/>
            </a:endParaRPr>
          </a:p>
          <a:p>
            <a:pPr marL="12700" marR="92710">
              <a:lnSpc>
                <a:spcPts val="1000"/>
              </a:lnSpc>
              <a:spcBef>
                <a:spcPts val="50"/>
              </a:spcBef>
            </a:pP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actuador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imán permanente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(PMA)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 energía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almacenada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condensador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electrolítico 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imanes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permanentes para bloquearse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cerrada.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desarrollaron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específicamente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MT.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Existen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dos familias de mecanismos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PMA: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monoestables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(cierre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magnético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único)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biestables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(cierre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magnético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doble).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203835">
              <a:lnSpc>
                <a:spcPts val="1000"/>
              </a:lnSpc>
            </a:pP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monoestable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similar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solenoide,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excepto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pestillo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reemplaza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pestillo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imán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fuerza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cierre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mantener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tubo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maniobra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correcta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mientras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44450">
              <a:lnSpc>
                <a:spcPts val="1000"/>
              </a:lnSpc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biestables,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imanes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bloquean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armadura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tanto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abierta.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mover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armadura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otra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crea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alto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magnético mediante una corriente continua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bobina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 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cierre.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Esto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pestillo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magnético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opuesta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entrehierro.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800" dirty="0">
              <a:latin typeface="Microsoft Sans Serif"/>
              <a:cs typeface="Microsoft Sans Serif"/>
            </a:endParaRPr>
          </a:p>
          <a:p>
            <a:pPr marL="12700" marR="433070">
              <a:lnSpc>
                <a:spcPct val="1282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deriva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electrolíticos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separados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bobinas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402590">
              <a:lnSpc>
                <a:spcPts val="1000"/>
              </a:lnSpc>
              <a:spcBef>
                <a:spcPts val="70"/>
              </a:spcBef>
            </a:pP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disparo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manual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pérdida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CC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complejo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porque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aplicación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gran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fuerza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mediante una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palanca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"despegar"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armadura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pestillo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imán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permanente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apertura.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menudo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prefiere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monoestable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biestable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razones: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454025" indent="-108585">
              <a:lnSpc>
                <a:spcPts val="10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elimina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riesgo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incompleta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(la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disparo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cargando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apertura);</a:t>
            </a:r>
            <a:endParaRPr sz="600" dirty="0">
              <a:latin typeface="Microsoft Sans Serif"/>
              <a:cs typeface="Microsoft Sans Serif"/>
            </a:endParaRPr>
          </a:p>
          <a:p>
            <a:pPr marL="120650" marR="302260" indent="-108585">
              <a:lnSpc>
                <a:spcPts val="1000"/>
              </a:lnSpc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Disparo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manual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sencillo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cancelar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flujo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imán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permanente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abrir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VCB).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665"/>
              </a:spcBef>
            </a:pPr>
            <a:r>
              <a:rPr sz="7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sistema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Microsoft Sans Serif"/>
                <a:cs typeface="Microsoft Sans Serif"/>
              </a:rPr>
              <a:t>control</a:t>
            </a:r>
            <a:r>
              <a:rPr sz="70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electrónico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electrónico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reciba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33655">
              <a:lnSpc>
                <a:spcPts val="1000"/>
              </a:lnSpc>
              <a:spcBef>
                <a:spcPts val="6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 auxiliar de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CC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CA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 de </a:t>
            </a:r>
            <a:r>
              <a:rPr sz="6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CC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cargar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electrolíticos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almacenada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bobinas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desconecta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fuente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vez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214629">
              <a:lnSpc>
                <a:spcPts val="1000"/>
              </a:lnSpc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diseños,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electrónico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monitorear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bobinas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dando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alarmas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anomalías.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condensador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electrolítico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componente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clave ya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necesaria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pulso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necesario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PMA.</a:t>
            </a:r>
            <a:endParaRPr sz="650" dirty="0">
              <a:latin typeface="Microsoft Sans Serif"/>
              <a:cs typeface="Microsoft Sans Serif"/>
            </a:endParaRPr>
          </a:p>
          <a:p>
            <a:pPr marL="12700" marR="157480">
              <a:lnSpc>
                <a:spcPts val="10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capacitancia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típica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100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000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µF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80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V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5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energía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almacenada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320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julios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suficiente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llevar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secuencia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recierre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rápido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VCB,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incluidos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intervalos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cortos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127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283103" y="1908531"/>
          <a:ext cx="6430009" cy="16964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21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956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3149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55067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8168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0106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05727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436977">
                <a:tc gridSpan="2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611505" algn="l"/>
                        </a:tabLst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VCB	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Solicitud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050" marR="92075" algn="just">
                        <a:lnSpc>
                          <a:spcPct val="120200"/>
                        </a:lnSpc>
                        <a:spcBef>
                          <a:spcPts val="145"/>
                        </a:spcBef>
                      </a:pPr>
                      <a:r>
                        <a:rPr sz="70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Esperado</a:t>
                      </a:r>
                      <a:r>
                        <a:rPr lang="es-ES"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operación</a:t>
                      </a:r>
                      <a:r>
                        <a:rPr lang="es-ES"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sz="750" b="1" spc="-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año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1841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Secuencia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operación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 dirty="0">
                        <a:latin typeface="Times New Roman"/>
                        <a:cs typeface="Times New Roman"/>
                      </a:endParaRPr>
                    </a:p>
                    <a:p>
                      <a:pPr marL="60960">
                        <a:lnSpc>
                          <a:spcPct val="100000"/>
                        </a:lnSpc>
                      </a:pP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Clasificado</a:t>
                      </a:r>
                      <a:endParaRPr sz="400" dirty="0">
                        <a:latin typeface="Arial"/>
                        <a:cs typeface="Arial"/>
                      </a:endParaRPr>
                    </a:p>
                    <a:p>
                      <a:pPr marL="60960" marR="193040">
                        <a:lnSpc>
                          <a:spcPct val="111100"/>
                        </a:lnSpc>
                        <a:spcBef>
                          <a:spcPts val="70"/>
                        </a:spcBef>
                      </a:pPr>
                      <a:r>
                        <a:rPr sz="750" b="1" spc="1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mecánico</a:t>
                      </a:r>
                      <a:r>
                        <a:rPr lang="es-ES"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Esperado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vida</a:t>
                      </a:r>
                      <a:r>
                        <a:rPr sz="70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operativa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07314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VCB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mejor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adaptado</a:t>
                      </a:r>
                      <a:endParaRPr sz="650">
                        <a:latin typeface="Arial"/>
                        <a:cs typeface="Arial"/>
                      </a:endParaRPr>
                    </a:p>
                    <a:p>
                      <a:pPr marL="107314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mecanismo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1619">
                <a:tc>
                  <a:txBody>
                    <a:bodyPr/>
                    <a:lstStyle/>
                    <a:p>
                      <a:pPr>
                        <a:lnSpc>
                          <a:spcPts val="890"/>
                        </a:lnSpc>
                        <a:spcBef>
                          <a:spcPts val="120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General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Cable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/transformador</a:t>
                      </a:r>
                      <a:r>
                        <a:rPr sz="6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/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94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minutos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6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M1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2000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operaciones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400" dirty="0">
                        <a:latin typeface="Times New Roman"/>
                        <a:cs typeface="Times New Roman"/>
                      </a:endParaRPr>
                    </a:p>
                    <a:p>
                      <a:pPr marL="35560" marR="179705">
                        <a:lnSpc>
                          <a:spcPct val="133000"/>
                        </a:lnSpc>
                        <a:spcBef>
                          <a:spcPts val="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rutina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años</a:t>
                      </a:r>
                      <a:r>
                        <a:rPr lang="es-ES"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mantenimiento</a:t>
                      </a:r>
                      <a:r>
                        <a:rPr lang="es-ES" sz="60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cada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años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6">
                  <a:txBody>
                    <a:bodyPr/>
                    <a:lstStyle/>
                    <a:p>
                      <a:pPr marL="107314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Primavera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7314">
                        <a:lnSpc>
                          <a:spcPct val="100000"/>
                        </a:lnSpc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Primavera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(preferido)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107314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PMA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07314">
                        <a:lnSpc>
                          <a:spcPct val="100000"/>
                        </a:lnSpc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AMP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87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objetivo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alimentador/ingreso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6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Frecuente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T w="3175">
                      <a:solidFill>
                        <a:srgbClr val="4D555B"/>
                      </a:solidFill>
                      <a:prstDash val="solid"/>
                    </a:lnT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Motores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condensador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9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-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-15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4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M2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10000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operaciones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581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traspuesta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Generadores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DRUPS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324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alimentador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aéreo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83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Reconectador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montado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50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poste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894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-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-2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-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-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14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33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136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Tarea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pesada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horno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arco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3000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0,3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-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-15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Especial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L="6096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30000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operaciones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años.</a:t>
                      </a:r>
                      <a:endParaRPr sz="750" dirty="0">
                        <a:latin typeface="Microsoft Sans Serif"/>
                        <a:cs typeface="Microsoft Sans Serif"/>
                      </a:endParaRPr>
                    </a:p>
                    <a:p>
                      <a:pPr marL="36195" marR="99695">
                        <a:lnSpc>
                          <a:spcPts val="1050"/>
                        </a:lnSpc>
                        <a:spcBef>
                          <a:spcPts val="35"/>
                        </a:spcBef>
                      </a:pPr>
                      <a:r>
                        <a:rPr sz="50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Mantenimiento</a:t>
                      </a:r>
                      <a:r>
                        <a:rPr sz="5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completo</a:t>
                      </a:r>
                      <a:r>
                        <a:rPr lang="es-ES" sz="5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 err="1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todos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años</a:t>
                      </a:r>
                      <a:endParaRPr sz="500" dirty="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AMP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1762305" y="2625837"/>
            <a:ext cx="948690" cy="0"/>
          </a:xfrm>
          <a:custGeom>
            <a:avLst/>
            <a:gdLst/>
            <a:ahLst/>
            <a:cxnLst/>
            <a:rect l="l" t="t" r="r" b="b"/>
            <a:pathLst>
              <a:path w="948690">
                <a:moveTo>
                  <a:pt x="0" y="0"/>
                </a:moveTo>
                <a:lnTo>
                  <a:pt x="948601" y="0"/>
                </a:lnTo>
              </a:path>
            </a:pathLst>
          </a:custGeom>
          <a:ln w="3175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6" y="504155"/>
            <a:ext cx="2765425" cy="840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2130"/>
              </a:lnSpc>
              <a:spcBef>
                <a:spcPts val="100"/>
              </a:spcBef>
            </a:pPr>
            <a:r>
              <a:rPr spc="5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endParaRPr>
              <a:latin typeface="Microsoft Sans Serif"/>
              <a:cs typeface="Microsoft Sans Serif"/>
            </a:endParaRPr>
          </a:p>
          <a:p>
            <a:pPr marL="12700">
              <a:lnSpc>
                <a:spcPts val="2250"/>
              </a:lnSpc>
            </a:pP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85" dirty="0">
                <a:solidFill>
                  <a:srgbClr val="171514"/>
                </a:solidFill>
                <a:latin typeface="Microsoft Sans Serif"/>
                <a:cs typeface="Microsoft Sans Serif"/>
              </a:rPr>
              <a:t>disyuntor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9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9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vacío</a:t>
            </a:r>
            <a:endParaRPr sz="1900">
              <a:latin typeface="Microsoft Sans Serif"/>
              <a:cs typeface="Microsoft Sans Serif"/>
            </a:endParaRPr>
          </a:p>
          <a:p>
            <a:pPr marL="12700">
              <a:spcBef>
                <a:spcPts val="650"/>
              </a:spcBef>
            </a:pPr>
            <a:r>
              <a:rPr sz="11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Principios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11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1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00206" y="1688377"/>
            <a:ext cx="72707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Aplicaciones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00206" y="3626929"/>
            <a:ext cx="3823335" cy="1628394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spcBef>
                <a:spcPts val="700"/>
              </a:spcBef>
            </a:pPr>
            <a:r>
              <a:rPr sz="9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Fiabilidad</a:t>
            </a:r>
            <a:endParaRPr sz="950" dirty="0">
              <a:latin typeface="Microsoft Sans Serif"/>
              <a:cs typeface="Microsoft Sans Serif"/>
            </a:endParaRPr>
          </a:p>
          <a:p>
            <a:pPr marL="12700" marR="553720" algn="just">
              <a:lnSpc>
                <a:spcPct val="125000"/>
              </a:lnSpc>
              <a:spcBef>
                <a:spcPts val="235"/>
              </a:spcBef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Aunque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PMA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basan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tecnologías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ambos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adecuados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mayoría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aplicaciones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MT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VCB.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118745" algn="just">
              <a:lnSpc>
                <a:spcPts val="1050"/>
              </a:lnSpc>
              <a:spcBef>
                <a:spcPts val="7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vinculada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nuevo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laboratorio.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verdadero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parámetro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MTBF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(tiempo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medio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fallas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operativo.</a:t>
            </a:r>
            <a:endParaRPr sz="600" dirty="0">
              <a:latin typeface="Microsoft Sans Serif"/>
              <a:cs typeface="Microsoft Sans Serif"/>
            </a:endParaRPr>
          </a:p>
          <a:p>
            <a:pPr marL="12700" algn="just">
              <a:spcBef>
                <a:spcPts val="285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únicamente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tasas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280670">
              <a:lnSpc>
                <a:spcPct val="159000"/>
              </a:lnSpc>
            </a:pP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mecánico,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mientras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PMA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determinada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tasas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electrónica.</a:t>
            </a:r>
            <a:endParaRPr sz="5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59000"/>
              </a:lnSpc>
              <a:spcBef>
                <a:spcPts val="5"/>
              </a:spcBef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Aunque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mecanismos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riesgo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"apertura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lenta"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después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largos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períodos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inactividad,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riesgo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reducir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realizando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periódicas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funcionamiento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VCB.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00206" y="5477538"/>
            <a:ext cx="3592195" cy="957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715">
              <a:lnSpc>
                <a:spcPct val="125000"/>
              </a:lnSpc>
              <a:spcBef>
                <a:spcPts val="100"/>
              </a:spcBef>
            </a:pP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resumen,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argumentos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lógicos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autor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desafían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idea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VCB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PMA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resorte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motorizado.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ct val="134600"/>
              </a:lnSpc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análisis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cualitativo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destaca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algunos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aspectos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impacto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mecanismo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operativo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VCB,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abriendo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así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debate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expertos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aparamenta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MT.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requiere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trabajo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lograr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modelos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confiabilidad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VCB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precisos.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128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6" y="521363"/>
            <a:ext cx="2463800" cy="541020"/>
          </a:xfrm>
          <a:prstGeom prst="rect">
            <a:avLst/>
          </a:prstGeom>
        </p:spPr>
        <p:txBody>
          <a:bodyPr vert="horz" wrap="square" lIns="0" tIns="65404" rIns="0" bIns="0" rtlCol="0">
            <a:spAutoFit/>
          </a:bodyPr>
          <a:lstStyle/>
          <a:p>
            <a:pPr marL="12700">
              <a:spcBef>
                <a:spcPts val="515"/>
              </a:spcBef>
            </a:pPr>
            <a:r>
              <a:rPr sz="12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endParaRPr sz="1250">
              <a:latin typeface="Microsoft Sans Serif"/>
              <a:cs typeface="Microsoft Sans Serif"/>
            </a:endParaRPr>
          </a:p>
          <a:p>
            <a:pPr marL="12700">
              <a:spcBef>
                <a:spcPts val="459"/>
              </a:spcBef>
            </a:pPr>
            <a:r>
              <a:rPr sz="14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1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1584772"/>
            <a:ext cx="3696335" cy="1025525"/>
          </a:xfrm>
          <a:prstGeom prst="rect">
            <a:avLst/>
          </a:prstGeom>
        </p:spPr>
        <p:txBody>
          <a:bodyPr vert="horz" wrap="square" lIns="0" tIns="121285" rIns="0" bIns="0" rtlCol="0">
            <a:spAutoFit/>
          </a:bodyPr>
          <a:lstStyle/>
          <a:p>
            <a:pPr marL="12700">
              <a:spcBef>
                <a:spcPts val="955"/>
              </a:spcBef>
            </a:pPr>
            <a:r>
              <a:rPr sz="1350" spc="60" dirty="0">
                <a:solidFill>
                  <a:srgbClr val="3FAC39"/>
                </a:solidFill>
                <a:latin typeface="Microsoft Sans Serif"/>
                <a:cs typeface="Microsoft Sans Serif"/>
              </a:rPr>
              <a:t>Introducción</a:t>
            </a:r>
            <a:endParaRPr sz="13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145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interruptores-seccionadores 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alterna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tienen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nominales de cierre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corte, para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instalaciones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interiores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exteriores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52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inclusive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frecuencias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desde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162/3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52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kV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inclusive. 60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Hz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seguirán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62271-103. </a:t>
            </a:r>
            <a:r>
              <a:rPr sz="650" spc="-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lang="es-ES"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unipolares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trifásicos.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6" y="2852287"/>
            <a:ext cx="3875404" cy="558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supone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realizan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según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instrucciones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del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fabricante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seguir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inmediatamente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una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seguir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inmediatamente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cierre, </a:t>
            </a:r>
            <a:r>
              <a:rPr sz="70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ya</a:t>
            </a:r>
            <a:r>
              <a:rPr lang="es-ES"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exceder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92803" y="3616154"/>
            <a:ext cx="3540760" cy="1707455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38100">
              <a:spcBef>
                <a:spcPts val="665"/>
              </a:spcBef>
            </a:pPr>
            <a:r>
              <a:rPr sz="1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Características</a:t>
            </a:r>
            <a:endParaRPr sz="1500" dirty="0">
              <a:latin typeface="Microsoft Sans Serif"/>
              <a:cs typeface="Microsoft Sans Serif"/>
            </a:endParaRPr>
          </a:p>
          <a:p>
            <a:pPr marL="38100">
              <a:spcBef>
                <a:spcPts val="285"/>
              </a:spcBef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A1:2021</a:t>
            </a:r>
            <a:endParaRPr sz="750" dirty="0">
              <a:latin typeface="Microsoft Sans Serif"/>
              <a:cs typeface="Microsoft Sans Serif"/>
            </a:endParaRPr>
          </a:p>
          <a:p>
            <a:pPr marL="141605" indent="-104139">
              <a:spcBef>
                <a:spcPts val="200"/>
              </a:spcBef>
              <a:buClr>
                <a:srgbClr val="3FAC39"/>
              </a:buClr>
              <a:buSzPct val="85714"/>
              <a:buAutoNum type="alphaLcParenBoth"/>
              <a:tabLst>
                <a:tab pos="142240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(U)</a:t>
            </a:r>
            <a:r>
              <a:rPr sz="675" spc="-6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700" dirty="0">
              <a:latin typeface="Microsoft Sans Serif"/>
              <a:cs typeface="Microsoft Sans Serif"/>
            </a:endParaRPr>
          </a:p>
          <a:p>
            <a:pPr marL="138430" indent="-100965">
              <a:spcBef>
                <a:spcPts val="260"/>
              </a:spcBef>
              <a:buClr>
                <a:srgbClr val="3FAC39"/>
              </a:buClr>
              <a:buSzPct val="84615"/>
              <a:buAutoNum type="alphaLcParenBoth"/>
              <a:tabLst>
                <a:tab pos="13906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6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24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20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corresponda);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2106930">
              <a:lnSpc>
                <a:spcPct val="125000"/>
              </a:lnSpc>
              <a:spcBef>
                <a:spcPts val="10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(C)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700" spc="-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675" spc="-5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r>
              <a:rPr lang="es-ES"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(d)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675" baseline="-30864" dirty="0">
              <a:latin typeface="Microsoft Sans Serif"/>
              <a:cs typeface="Microsoft Sans Serif"/>
            </a:endParaRPr>
          </a:p>
          <a:p>
            <a:pPr marL="38100" marR="1684020">
              <a:lnSpc>
                <a:spcPct val="148700"/>
              </a:lnSpc>
              <a:spcBef>
                <a:spcPts val="35"/>
              </a:spcBef>
            </a:pP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(mi)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lang="es-ES"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(F)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máxima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 </a:t>
            </a:r>
            <a:r>
              <a:rPr sz="675" spc="2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lang="es-ES"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(gramo)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(t</a:t>
            </a:r>
            <a:r>
              <a:rPr sz="675" spc="-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endParaRPr sz="600" dirty="0">
              <a:latin typeface="Microsoft Sans Serif"/>
              <a:cs typeface="Microsoft Sans Serif"/>
            </a:endParaRPr>
          </a:p>
          <a:p>
            <a:pPr marL="38100" marR="30480">
              <a:lnSpc>
                <a:spcPts val="1050"/>
              </a:lnSpc>
              <a:spcBef>
                <a:spcPts val="90"/>
              </a:spcBef>
            </a:pP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(h)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(U);</a:t>
            </a:r>
            <a:r>
              <a:rPr lang="es-ES"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(i)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auxiliares;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635089" y="5091181"/>
            <a:ext cx="5778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18169" y="5386007"/>
            <a:ext cx="2170430" cy="301625"/>
          </a:xfrm>
          <a:prstGeom prst="rect">
            <a:avLst/>
          </a:prstGeom>
        </p:spPr>
        <p:txBody>
          <a:bodyPr vert="horz" wrap="square" lIns="0" tIns="65404" rIns="0" bIns="0" rtlCol="0">
            <a:spAutoFit/>
          </a:bodyPr>
          <a:lstStyle/>
          <a:p>
            <a:pPr marL="12700">
              <a:spcBef>
                <a:spcPts val="515"/>
              </a:spcBef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62271-103:2021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380"/>
              </a:spcBef>
            </a:pP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(j)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92804" y="5705354"/>
            <a:ext cx="20148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(k)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525" spc="-22" baseline="-39682" dirty="0">
                <a:solidFill>
                  <a:srgbClr val="171514"/>
                </a:solidFill>
                <a:latin typeface="Microsoft Sans Serif"/>
                <a:cs typeface="Microsoft Sans Serif"/>
              </a:rPr>
              <a:t>bucle</a:t>
            </a:r>
            <a:endParaRPr sz="525" baseline="-39682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92803" y="5814362"/>
            <a:ext cx="2348230" cy="40830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38100" marR="30480">
              <a:lnSpc>
                <a:spcPct val="152100"/>
              </a:lnSpc>
              <a:spcBef>
                <a:spcPts val="80"/>
              </a:spcBef>
            </a:pP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(l)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paralelo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(I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(metro)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corte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del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675" spc="-3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cc</a:t>
            </a:r>
            <a:r>
              <a:rPr lang="es-ES" sz="675" spc="-3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(norte)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(I</a:t>
            </a:r>
            <a:r>
              <a:rPr sz="675" spc="-8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l</a:t>
            </a:r>
            <a:r>
              <a:rPr sz="6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675" spc="-8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c</a:t>
            </a:r>
            <a:r>
              <a:rPr sz="60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918204" y="6245104"/>
            <a:ext cx="22409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(o)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918202" y="6899154"/>
            <a:ext cx="16611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(t)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024294" y="5643632"/>
            <a:ext cx="12573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362898" y="5846832"/>
            <a:ext cx="2692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4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ppt</a:t>
            </a:r>
            <a:r>
              <a:rPr sz="4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1200" spc="-44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1200" spc="-7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1200" baseline="17361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179310" y="6323081"/>
            <a:ext cx="11430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alguien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18204" y="6346704"/>
            <a:ext cx="27717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674620" algn="l"/>
              </a:tabLst>
            </a:pP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(pag)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consecutivos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(I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	</a:t>
            </a:r>
            <a:r>
              <a:rPr sz="8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8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508490" y="6456431"/>
            <a:ext cx="23241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cama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2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desayuno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892802" y="6472222"/>
            <a:ext cx="3531870" cy="41846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3189" indent="-85725">
              <a:spcBef>
                <a:spcPts val="409"/>
              </a:spcBef>
              <a:buClr>
                <a:srgbClr val="3FAC39"/>
              </a:buClr>
              <a:buSzPct val="81818"/>
              <a:buAutoNum type="alphaLcParenBoth" startAt="17"/>
              <a:tabLst>
                <a:tab pos="12382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consecutivos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75" spc="-13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5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75" spc="-13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n</a:t>
            </a:r>
            <a:r>
              <a:rPr sz="550" spc="-90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endParaRPr sz="550">
              <a:latin typeface="Microsoft Sans Serif"/>
              <a:cs typeface="Microsoft Sans Serif"/>
            </a:endParaRPr>
          </a:p>
          <a:p>
            <a:pPr marL="115570" indent="-78105">
              <a:spcBef>
                <a:spcPts val="340"/>
              </a:spcBef>
              <a:buClr>
                <a:srgbClr val="3FAC39"/>
              </a:buClr>
              <a:buSzPct val="83333"/>
              <a:buAutoNum type="alphaLcParenBoth" startAt="17"/>
              <a:tabLst>
                <a:tab pos="116205" algn="l"/>
              </a:tabLst>
            </a:pP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defecto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e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I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675" spc="-14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spc="-95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600">
              <a:latin typeface="Microsoft Sans Serif"/>
              <a:cs typeface="Microsoft Sans Serif"/>
            </a:endParaRPr>
          </a:p>
          <a:p>
            <a:pPr marL="127635" indent="-90170">
              <a:spcBef>
                <a:spcPts val="280"/>
              </a:spcBef>
              <a:buClr>
                <a:srgbClr val="3FAC39"/>
              </a:buClr>
              <a:buSzPct val="84615"/>
              <a:buAutoNum type="alphaLcParenBoth" startAt="17"/>
              <a:tabLst>
                <a:tab pos="128270" algn="l"/>
              </a:tabLst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531997" y="6780281"/>
            <a:ext cx="2419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4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</a:t>
            </a:r>
            <a:r>
              <a:rPr sz="4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1200" spc="-44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)</a:t>
            </a:r>
            <a:r>
              <a:rPr sz="1200" spc="-7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200" spc="-15" baseline="17361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1200" baseline="17361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470707" y="6989830"/>
            <a:ext cx="12763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171514"/>
                </a:solidFill>
                <a:latin typeface="Microsoft Sans Serif"/>
                <a:cs typeface="Microsoft Sans Serif"/>
              </a:rPr>
              <a:t>agudeza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880102" y="7006028"/>
            <a:ext cx="3914140" cy="95123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50800">
              <a:spcBef>
                <a:spcPts val="355"/>
              </a:spcBef>
            </a:pP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(tú)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(I)</a:t>
            </a:r>
            <a:r>
              <a:rPr sz="675" spc="-120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m</a:t>
            </a:r>
            <a:r>
              <a:rPr sz="600" spc="-80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amá</a:t>
            </a:r>
            <a:endParaRPr sz="675" baseline="-30864" dirty="0">
              <a:latin typeface="Microsoft Sans Serif"/>
              <a:cs typeface="Microsoft Sans Serif"/>
            </a:endParaRPr>
          </a:p>
          <a:p>
            <a:pPr marL="142875" indent="-92710">
              <a:spcBef>
                <a:spcPts val="280"/>
              </a:spcBef>
              <a:buClr>
                <a:srgbClr val="3FAC39"/>
              </a:buClr>
              <a:buSzPct val="84615"/>
              <a:buAutoNum type="alphaLcParenBoth" startAt="22"/>
              <a:tabLst>
                <a:tab pos="143510" algn="l"/>
              </a:tabLst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(M1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M2);</a:t>
            </a:r>
            <a:endParaRPr sz="650" dirty="0">
              <a:latin typeface="Microsoft Sans Serif"/>
              <a:cs typeface="Microsoft Sans Serif"/>
            </a:endParaRPr>
          </a:p>
          <a:p>
            <a:pPr marL="174625" indent="-124460">
              <a:spcBef>
                <a:spcPts val="220"/>
              </a:spcBef>
              <a:buClr>
                <a:srgbClr val="3FAC39"/>
              </a:buClr>
              <a:buSzPct val="85714"/>
              <a:buAutoNum type="alphaLcParenBoth" startAt="22"/>
              <a:tabLst>
                <a:tab pos="175260" algn="l"/>
              </a:tabLst>
            </a:pP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(E1,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E2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E3);</a:t>
            </a:r>
            <a:endParaRPr sz="700" dirty="0">
              <a:latin typeface="Microsoft Sans Serif"/>
              <a:cs typeface="Microsoft Sans Serif"/>
            </a:endParaRPr>
          </a:p>
          <a:p>
            <a:pPr marL="50800">
              <a:spcBef>
                <a:spcPts val="260"/>
              </a:spcBef>
            </a:pPr>
            <a:r>
              <a:rPr sz="650" spc="-20" dirty="0">
                <a:solidFill>
                  <a:srgbClr val="3FAC39"/>
                </a:solidFill>
                <a:latin typeface="Microsoft Sans Serif"/>
                <a:cs typeface="Microsoft Sans Serif"/>
              </a:rPr>
              <a:t>(X)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(C1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C2).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50165" marR="17780">
              <a:lnSpc>
                <a:spcPct val="134600"/>
              </a:lnSpc>
              <a:spcBef>
                <a:spcPts val="5"/>
              </a:spcBef>
            </a:pP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aplicabilidad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adicionales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y/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aplicación.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129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535456"/>
            <a:ext cx="1332865" cy="52959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endParaRPr sz="1250">
              <a:latin typeface="Microsoft Sans Serif"/>
              <a:cs typeface="Microsoft Sans Serif"/>
            </a:endParaRPr>
          </a:p>
          <a:p>
            <a:pPr marL="12700">
              <a:spcBef>
                <a:spcPts val="36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6" y="1713777"/>
            <a:ext cx="27438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ruptura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carga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principalmente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activa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469502" y="1800138"/>
            <a:ext cx="15938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carga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49406" y="1866177"/>
            <a:ext cx="3891915" cy="21856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spcBef>
                <a:spcPts val="100"/>
              </a:spcBef>
            </a:pPr>
            <a:r>
              <a:rPr sz="7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7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7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7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5.101</a:t>
            </a:r>
            <a:r>
              <a:rPr sz="7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750" dirty="0">
              <a:latin typeface="Microsoft Sans Serif"/>
              <a:cs typeface="Microsoft Sans Serif"/>
            </a:endParaRPr>
          </a:p>
          <a:p>
            <a:pPr marL="63500" marR="94615">
              <a:lnSpc>
                <a:spcPct val="134600"/>
              </a:lnSpc>
              <a:spcBef>
                <a:spcPts val="26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principalmente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activa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 corriente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principalmente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capaz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si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otro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placa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63500" marR="1473835">
              <a:lnSpc>
                <a:spcPct val="117600"/>
              </a:lnSpc>
              <a:spcBef>
                <a:spcPts val="5"/>
              </a:spcBef>
            </a:pP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circuito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7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cerra</a:t>
            </a:r>
            <a:r>
              <a:rPr sz="675" spc="-112" baseline="-43209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b</a:t>
            </a:r>
            <a:r>
              <a:rPr sz="850" spc="-7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d</a:t>
            </a:r>
            <a:r>
              <a:rPr sz="675" spc="-112" baseline="-43209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uc</a:t>
            </a:r>
            <a:r>
              <a:rPr sz="850" spc="-7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o</a:t>
            </a:r>
            <a:r>
              <a:rPr sz="675" spc="-112" baseline="-43209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le</a:t>
            </a:r>
            <a:r>
              <a:rPr lang="es-ES" sz="675" spc="-112" baseline="-43209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5.102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63500" marR="55880">
              <a:lnSpc>
                <a:spcPct val="159000"/>
              </a:lnSpc>
              <a:spcBef>
                <a:spcPts val="22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cortar.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separadas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bucle 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paralelo.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62865" marR="554355">
              <a:lnSpc>
                <a:spcPct val="133300"/>
              </a:lnSpc>
              <a:spcBef>
                <a:spcPts val="5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transformador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potencia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4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paralel</a:t>
            </a:r>
            <a:r>
              <a:rPr sz="900" spc="-67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p</a:t>
            </a:r>
            <a:r>
              <a:rPr sz="750" spc="-4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o</a:t>
            </a:r>
            <a:r>
              <a:rPr sz="900" spc="-67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p</a:t>
            </a:r>
            <a:r>
              <a:rPr sz="7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(</a:t>
            </a:r>
            <a:r>
              <a:rPr sz="900" spc="-67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t</a:t>
            </a:r>
            <a:r>
              <a:rPr sz="750" spc="-4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I</a:t>
            </a:r>
            <a:r>
              <a:rPr sz="900" spc="-67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r</a:t>
            </a:r>
            <a:r>
              <a:rPr sz="900" spc="7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lang="es-ES" sz="750" spc="-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5.103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750" dirty="0">
              <a:latin typeface="Microsoft Sans Serif"/>
              <a:cs typeface="Microsoft Sans Serif"/>
            </a:endParaRPr>
          </a:p>
          <a:p>
            <a:pPr marL="63500" marR="104775">
              <a:lnSpc>
                <a:spcPct val="159000"/>
              </a:lnSpc>
              <a:spcBef>
                <a:spcPts val="24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potencia en paralelo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lang="es-ES"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cerrado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paralelo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especial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36676" y="4300819"/>
            <a:ext cx="3832225" cy="18390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6200" marR="1270000">
              <a:lnSpc>
                <a:spcPct val="117600"/>
              </a:lnSpc>
              <a:spcBef>
                <a:spcPts val="100"/>
              </a:spcBef>
            </a:pP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carga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cable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70" dirty="0">
                <a:solidFill>
                  <a:srgbClr val="00B6F2"/>
                </a:solidFill>
                <a:latin typeface="Microsoft Sans Serif"/>
                <a:cs typeface="Microsoft Sans Serif"/>
              </a:rPr>
              <a:t>(</a:t>
            </a:r>
            <a:r>
              <a:rPr sz="850" spc="-7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I</a:t>
            </a:r>
            <a:r>
              <a:rPr sz="900" spc="-104" baseline="-32407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</a:t>
            </a:r>
            <a:r>
              <a:rPr sz="850" spc="-7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900" spc="-104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c</a:t>
            </a:r>
            <a:r>
              <a:rPr lang="es-ES" sz="900" spc="-104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5.104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76200" marR="226695">
              <a:lnSpc>
                <a:spcPct val="125000"/>
              </a:lnSpc>
              <a:spcBef>
                <a:spcPts val="25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capaz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76200">
              <a:spcBef>
                <a:spcPts val="5"/>
              </a:spcBef>
            </a:pP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carga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línea</a:t>
            </a:r>
            <a:r>
              <a:rPr sz="8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lc</a:t>
            </a:r>
            <a:endParaRPr sz="900" baseline="-32407" dirty="0">
              <a:latin typeface="Microsoft Sans Serif"/>
              <a:cs typeface="Microsoft Sans Serif"/>
            </a:endParaRPr>
          </a:p>
          <a:p>
            <a:pPr marL="76200">
              <a:spcBef>
                <a:spcPts val="180"/>
              </a:spcBef>
            </a:pP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5.105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76200" marR="68580">
              <a:lnSpc>
                <a:spcPct val="125000"/>
              </a:lnSpc>
              <a:spcBef>
                <a:spcPts val="250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lang="es-ES"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76200" marR="673735">
              <a:lnSpc>
                <a:spcPct val="133300"/>
              </a:lnSpc>
              <a:spcBef>
                <a:spcPts val="5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45" dirty="0">
                <a:solidFill>
                  <a:srgbClr val="00B6F2"/>
                </a:solidFill>
                <a:latin typeface="Microsoft Sans Serif"/>
                <a:cs typeface="Microsoft Sans Serif"/>
              </a:rPr>
              <a:t>un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solo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banco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condensadores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lang="es-ES"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uso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especial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(I) 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5.106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75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00205" y="6057182"/>
            <a:ext cx="3787140" cy="61849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160145">
              <a:spcBef>
                <a:spcPts val="245"/>
              </a:spcBef>
            </a:pPr>
            <a:r>
              <a:rPr sz="2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alguien</a:t>
            </a:r>
            <a:endParaRPr sz="2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25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 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máxima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especial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ningún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adyacente al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conmutando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00206" y="6787528"/>
            <a:ext cx="3789045" cy="1121204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 marR="445770">
              <a:lnSpc>
                <a:spcPts val="1200"/>
              </a:lnSpc>
              <a:spcBef>
                <a:spcPts val="190"/>
              </a:spcBef>
            </a:pP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banco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condensadores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consecutivos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lang="es-ES"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propósito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especial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(I)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5.107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750" dirty="0">
              <a:latin typeface="Microsoft Sans Serif"/>
              <a:cs typeface="Microsoft Sans Serif"/>
            </a:endParaRPr>
          </a:p>
          <a:p>
            <a:pPr marL="1160145">
              <a:lnSpc>
                <a:spcPts val="140"/>
              </a:lnSpc>
            </a:pPr>
            <a:r>
              <a:rPr sz="2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cama</a:t>
            </a:r>
            <a:r>
              <a:rPr sz="2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2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desayuno</a:t>
            </a:r>
            <a:endParaRPr sz="250" dirty="0">
              <a:latin typeface="Microsoft Sans Serif"/>
              <a:cs typeface="Microsoft Sans Serif"/>
            </a:endParaRPr>
          </a:p>
          <a:p>
            <a:pPr marL="12700">
              <a:spcBef>
                <a:spcPts val="7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espalda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espalda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55244">
              <a:lnSpc>
                <a:spcPct val="145800"/>
              </a:lnSpc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especial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lado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suministro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adyacente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al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cambiado.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660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adosados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400 </a:t>
            </a:r>
            <a:r>
              <a:rPr sz="5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A.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130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7" y="535456"/>
            <a:ext cx="1332865" cy="52959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endParaRPr sz="1250">
              <a:latin typeface="Microsoft Sans Serif"/>
              <a:cs typeface="Microsoft Sans Serif"/>
            </a:endParaRPr>
          </a:p>
          <a:p>
            <a:pPr marL="12700">
              <a:spcBef>
                <a:spcPts val="36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03907" y="1674408"/>
            <a:ext cx="4011295" cy="49341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0" marR="495934">
              <a:lnSpc>
                <a:spcPct val="142900"/>
              </a:lnSpc>
              <a:spcBef>
                <a:spcPts val="100"/>
              </a:spcBef>
            </a:pP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conexión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irrupción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banco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capacitores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espalda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con</a:t>
            </a:r>
            <a:r>
              <a:rPr lang="es-ES"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espalda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propósit</a:t>
            </a:r>
            <a:r>
              <a:rPr sz="900" spc="-1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e</a:t>
            </a:r>
            <a:r>
              <a:rPr sz="7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o</a:t>
            </a:r>
            <a:r>
              <a:rPr sz="900" spc="-1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n</a:t>
            </a:r>
            <a:r>
              <a:rPr sz="7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especial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(I)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 </a:t>
            </a:r>
            <a:r>
              <a:rPr sz="7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5.108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700" dirty="0">
              <a:latin typeface="Microsoft Sans Serif"/>
              <a:cs typeface="Microsoft Sans Serif"/>
            </a:endParaRPr>
          </a:p>
          <a:p>
            <a:pPr marL="127000" marR="161290">
              <a:lnSpc>
                <a:spcPct val="145800"/>
              </a:lnSpc>
              <a:spcBef>
                <a:spcPts val="26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 consecutivos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capaz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apropiada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servicio.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consecutivos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obligatoria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tienen una corriente 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consecutivos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0" marR="292100">
              <a:lnSpc>
                <a:spcPct val="145800"/>
              </a:lnSpc>
              <a:spcBef>
                <a:spcPts val="5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adosados</a:t>
            </a:r>
            <a:r>
              <a:rPr sz="600" spc="1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20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kA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pico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4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250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Hz.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0" marR="182245">
              <a:lnSpc>
                <a:spcPct val="1111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magnitud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tamaño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configuración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conmutando,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banco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ya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conectado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lado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suministro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inclusión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impedancias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limitadoras,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si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hubiera.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127000"/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falla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a </a:t>
            </a:r>
            <a:r>
              <a:rPr sz="8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tierr</a:t>
            </a:r>
            <a:r>
              <a:rPr sz="900" spc="-7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e</a:t>
            </a:r>
            <a:r>
              <a:rPr sz="85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900" spc="-7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f1</a:t>
            </a:r>
            <a:r>
              <a:rPr sz="900" spc="-15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 §5.109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127000" marR="93980">
              <a:lnSpc>
                <a:spcPct val="134600"/>
              </a:lnSpc>
              <a:spcBef>
                <a:spcPts val="245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fase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fallada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cortar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nominal,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usa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efectiva.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0" marR="324485">
              <a:lnSpc>
                <a:spcPct val="121200"/>
              </a:lnSpc>
              <a:spcBef>
                <a:spcPts val="5"/>
              </a:spcBef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alcanzar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tres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 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red.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lang="es-ES"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Anexo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62271-103.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0" marR="346710">
              <a:lnSpc>
                <a:spcPct val="117600"/>
              </a:lnSpc>
              <a:spcBef>
                <a:spcPts val="5"/>
              </a:spcBef>
            </a:pP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carga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cables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líneas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en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condiciones</a:t>
            </a:r>
            <a:r>
              <a:rPr lang="es-ES"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defecto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tierra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900" spc="-67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ef</a:t>
            </a:r>
            <a:r>
              <a:rPr sz="8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900" spc="-67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2</a:t>
            </a:r>
            <a:r>
              <a:rPr sz="8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5.110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127000" marR="243840">
              <a:lnSpc>
                <a:spcPct val="134600"/>
              </a:lnSpc>
              <a:spcBef>
                <a:spcPts val="24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fases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defectuosas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usa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manera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efectiva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0" marR="116205" algn="just">
              <a:lnSpc>
                <a:spcPct val="121200"/>
              </a:lnSpc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fases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defectuosas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ocurren</a:t>
            </a:r>
            <a:r>
              <a:rPr lang="es-ES"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puesta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aislado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alcanzar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 </a:t>
            </a:r>
            <a:r>
              <a:rPr sz="55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√3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veces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 y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red.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orientación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Anexo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B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62271-103.</a:t>
            </a:r>
            <a:endParaRPr sz="550" dirty="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0"/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60" dirty="0">
                <a:solidFill>
                  <a:srgbClr val="00B6F2"/>
                </a:solidFill>
                <a:latin typeface="Microsoft Sans Serif"/>
                <a:cs typeface="Microsoft Sans Serif"/>
              </a:rPr>
              <a:t>motor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uso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especial</a:t>
            </a:r>
            <a:endParaRPr sz="8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487618" y="6505537"/>
            <a:ext cx="15303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agudeza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80105" y="6539828"/>
            <a:ext cx="3849370" cy="14948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</a:pP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3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5.111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50800" marR="168275">
              <a:lnSpc>
                <a:spcPct val="145800"/>
              </a:lnSpc>
              <a:spcBef>
                <a:spcPts val="229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estacionario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abrir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nominal.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Consulte la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62271-110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inductiva.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50800" marR="158115">
              <a:lnSpc>
                <a:spcPct val="111100"/>
              </a:lnSpc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Normalmente,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calado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orden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ocho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veces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50800"/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900" spc="-6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ma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900" spc="-6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m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00" spc="-10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7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á</a:t>
            </a:r>
            <a:r>
              <a:rPr sz="80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5.112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62271-103)</a:t>
            </a:r>
            <a:endParaRPr sz="800" dirty="0">
              <a:latin typeface="Microsoft Sans Serif"/>
              <a:cs typeface="Microsoft Sans Serif"/>
            </a:endParaRPr>
          </a:p>
          <a:p>
            <a:pPr marL="50800" marR="43180">
              <a:lnSpc>
                <a:spcPct val="134600"/>
              </a:lnSpc>
              <a:spcBef>
                <a:spcPts val="254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lang="es-ES"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131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2906" y="3508507"/>
          <a:ext cx="3796664" cy="2991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281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0906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147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5262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Gama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I,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serie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7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Carga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Carga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1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675" spc="-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cc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675" spc="-44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lc</a:t>
                      </a: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17,5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33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33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2682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Gama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I,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serie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II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82985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Carga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Carga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U</a:t>
                      </a:r>
                      <a:r>
                        <a:rPr sz="675" spc="-1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(kV)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675" spc="-75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cc</a:t>
                      </a:r>
                      <a:r>
                        <a:rPr sz="800" spc="-5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675" spc="-44" baseline="-30864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lc</a:t>
                      </a:r>
                      <a:r>
                        <a:rPr sz="800" spc="-3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A)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4.76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8.25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0,5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25,8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48.3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33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6" y="535456"/>
            <a:ext cx="1332865" cy="52959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endParaRPr sz="1250">
              <a:latin typeface="Microsoft Sans Serif"/>
              <a:cs typeface="Microsoft Sans Serif"/>
            </a:endParaRPr>
          </a:p>
          <a:p>
            <a:pPr marL="12700">
              <a:spcBef>
                <a:spcPts val="36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5" y="1679488"/>
            <a:ext cx="3718560" cy="1697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63550">
              <a:lnSpc>
                <a:spcPct val="111100"/>
              </a:lnSpc>
              <a:spcBef>
                <a:spcPts val="100"/>
              </a:spcBef>
            </a:pP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Corrientes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nominales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4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lang="es-ES"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2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uso</a:t>
            </a:r>
            <a:r>
              <a:rPr sz="90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general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5.113.2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900" dirty="0">
              <a:latin typeface="Microsoft Sans Serif"/>
              <a:cs typeface="Microsoft Sans Serif"/>
            </a:endParaRPr>
          </a:p>
          <a:p>
            <a:pPr marL="12700" marR="476884">
              <a:lnSpc>
                <a:spcPct val="174900"/>
              </a:lnSpc>
              <a:spcBef>
                <a:spcPts val="204"/>
              </a:spcBef>
            </a:pP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clasificaciones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específicas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cada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tarea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manera: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0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activa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continua;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7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bucle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distribución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39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rotura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muestra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continuación;</a:t>
            </a:r>
            <a:endParaRPr sz="5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59000"/>
              </a:lnSpc>
              <a:spcBef>
                <a:spcPts val="1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cierre de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máxima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soportada. </a:t>
            </a:r>
            <a:r>
              <a:rPr sz="5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lang="es-ES" sz="550" spc="-6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adicionalmente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destinados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utilizados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neutro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efectivamente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puesto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lang="es-ES"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: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39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tierra;</a:t>
            </a:r>
            <a:endParaRPr sz="5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cable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línea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falla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00206" y="6593100"/>
            <a:ext cx="3757295" cy="2570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69265">
              <a:lnSpc>
                <a:spcPct val="117600"/>
              </a:lnSpc>
              <a:spcBef>
                <a:spcPts val="100"/>
              </a:spcBef>
            </a:pP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uso</a:t>
            </a:r>
            <a:r>
              <a:rPr lang="es-ES"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limitado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5.113.3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45800"/>
              </a:lnSpc>
              <a:spcBef>
                <a:spcPts val="234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pero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capacidades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general.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otras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clasificaciones,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seleccionar valores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R10</a:t>
            </a:r>
            <a:r>
              <a:rPr lang="es-ES"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especificada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60059.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 marR="469265">
              <a:lnSpc>
                <a:spcPct val="117600"/>
              </a:lnSpc>
            </a:pP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uso</a:t>
            </a:r>
            <a:r>
              <a:rPr lang="es-ES"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especial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5.113.4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67945">
              <a:lnSpc>
                <a:spcPct val="145800"/>
              </a:lnSpc>
              <a:spcBef>
                <a:spcPts val="234"/>
              </a:spcBef>
            </a:pP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tener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apropiadas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aplicación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 específica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cual está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diseñado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interruptor.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asignarán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o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calificaciones:</a:t>
            </a:r>
            <a:endParaRPr sz="6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3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transformador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potencia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paralelo;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5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ruptura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capacitores;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5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conexión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irrupción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banco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condensadores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consecutivos;</a:t>
            </a:r>
            <a:endParaRPr sz="50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40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rotura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motor.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240"/>
              </a:spcBef>
            </a:pP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deben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seleccionarse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serie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R10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especificada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60059.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132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7" y="535456"/>
            <a:ext cx="1332865" cy="52959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5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endParaRPr sz="1250">
              <a:latin typeface="Microsoft Sans Serif"/>
              <a:cs typeface="Microsoft Sans Serif"/>
            </a:endParaRPr>
          </a:p>
          <a:p>
            <a:pPr marL="12700">
              <a:spcBef>
                <a:spcPts val="365"/>
              </a:spcBef>
            </a:pPr>
            <a:r>
              <a:rPr sz="1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1720127"/>
            <a:ext cx="3816985" cy="32455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Clasificaciones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respaldados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fusibles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 </a:t>
            </a:r>
            <a:r>
              <a:rPr sz="7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5.113.5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7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700" dirty="0">
              <a:latin typeface="Microsoft Sans Serif"/>
              <a:cs typeface="Microsoft Sans Serif"/>
            </a:endParaRPr>
          </a:p>
          <a:p>
            <a:pPr marL="12700" marR="344170">
              <a:lnSpc>
                <a:spcPct val="174900"/>
              </a:lnSpc>
              <a:spcBef>
                <a:spcPts val="244"/>
              </a:spcBef>
            </a:pP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general,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limitado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especial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respaldados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fusibles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50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158750">
              <a:lnSpc>
                <a:spcPct val="145800"/>
              </a:lnSpc>
            </a:pP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Si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caso, las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cortocircuito,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corrientes soportadas de corta duración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lang="es-ES"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seleccionar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considerando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efecto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limitante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fusibles.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fin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62271-105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sobre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combinaciones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-fusible</a:t>
            </a:r>
            <a:r>
              <a:rPr lang="es-ES"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alterna.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12700" marR="281305">
              <a:lnSpc>
                <a:spcPct val="117600"/>
              </a:lnSpc>
            </a:pP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Tipos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clases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interruptores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uso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general,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uso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limitado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lang="es-ES"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propósito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5.114,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5.115,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5.116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62271-103)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175260">
              <a:lnSpc>
                <a:spcPct val="145800"/>
              </a:lnSpc>
              <a:spcBef>
                <a:spcPts val="235"/>
              </a:spcBef>
            </a:pP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Todo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cumpla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norma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designarse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general,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limitado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propósito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especial.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8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Además,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designarse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de:</a:t>
            </a:r>
            <a:endParaRPr sz="650" dirty="0">
              <a:latin typeface="Microsoft Sans Serif"/>
              <a:cs typeface="Microsoft Sans Serif"/>
            </a:endParaRPr>
          </a:p>
          <a:p>
            <a:pPr marL="120650" indent="-108585">
              <a:spcBef>
                <a:spcPts val="27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(M1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(pruebas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1000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+)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M2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(pruebas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5000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CO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+));</a:t>
            </a:r>
            <a:endParaRPr sz="650" dirty="0">
              <a:latin typeface="Microsoft Sans Serif"/>
              <a:cs typeface="Microsoft Sans Serif"/>
            </a:endParaRPr>
          </a:p>
          <a:p>
            <a:pPr marL="120650" marR="639445" indent="-108585">
              <a:lnSpc>
                <a:spcPct val="125000"/>
              </a:lnSpc>
              <a:spcBef>
                <a:spcPts val="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(E1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(básica),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E2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(media)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E3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(alta))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interruptores</a:t>
            </a:r>
            <a:r>
              <a:rPr lang="es-ES"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uso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general;</a:t>
            </a:r>
            <a:endParaRPr sz="700" dirty="0">
              <a:latin typeface="Microsoft Sans Serif"/>
              <a:cs typeface="Microsoft Sans Serif"/>
            </a:endParaRPr>
          </a:p>
          <a:p>
            <a:pPr marL="120650" marR="525780" indent="-108585">
              <a:lnSpc>
                <a:spcPts val="1050"/>
              </a:lnSpc>
              <a:spcBef>
                <a:spcPts val="7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(C1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C2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(baja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probabilidad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reinicio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capacitiva)).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050" dirty="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Todas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estas clasificaciones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describen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62271-103.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133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5" y="485889"/>
            <a:ext cx="3609340" cy="576580"/>
          </a:xfrm>
          <a:prstGeom prst="rect">
            <a:avLst/>
          </a:prstGeom>
        </p:spPr>
        <p:txBody>
          <a:bodyPr vert="horz" wrap="square" lIns="0" tIns="68580" rIns="0" bIns="0" rtlCol="0">
            <a:spAutoFit/>
          </a:bodyPr>
          <a:lstStyle/>
          <a:p>
            <a:pPr marL="12700">
              <a:spcBef>
                <a:spcPts val="540"/>
              </a:spcBef>
            </a:pPr>
            <a:r>
              <a:rPr sz="1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endParaRPr sz="1500">
              <a:latin typeface="Microsoft Sans Serif"/>
              <a:cs typeface="Microsoft Sans Serif"/>
            </a:endParaRPr>
          </a:p>
          <a:p>
            <a:pPr marL="12700">
              <a:spcBef>
                <a:spcPts val="415"/>
              </a:spcBef>
            </a:pPr>
            <a:r>
              <a:rPr sz="1400" spc="60" dirty="0">
                <a:solidFill>
                  <a:srgbClr val="171514"/>
                </a:solidFill>
                <a:latin typeface="Microsoft Sans Serif"/>
                <a:cs typeface="Microsoft Sans Serif"/>
              </a:rPr>
              <a:t>Introducción</a:t>
            </a:r>
            <a:r>
              <a:rPr sz="14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-</a:t>
            </a:r>
            <a:r>
              <a:rPr sz="14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4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284905" y="1728000"/>
            <a:ext cx="2484120" cy="662874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46355" rIns="0" bIns="0" rtlCol="0">
            <a:spAutoFit/>
          </a:bodyPr>
          <a:lstStyle/>
          <a:p>
            <a:pPr marL="50800" marR="365760">
              <a:lnSpc>
                <a:spcPct val="153800"/>
              </a:lnSpc>
              <a:spcBef>
                <a:spcPts val="365"/>
              </a:spcBef>
            </a:pPr>
            <a:r>
              <a:rPr sz="650" spc="-35" dirty="0">
                <a:solidFill>
                  <a:srgbClr val="3FAC39"/>
                </a:solidFill>
                <a:latin typeface="Microsoft Sans Serif"/>
                <a:cs typeface="Microsoft Sans Serif"/>
              </a:rPr>
              <a:t>IEC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62271-102 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define </a:t>
            </a: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por un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lado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funcionamiento</a:t>
            </a:r>
            <a:r>
              <a:rPr sz="650" spc="25" dirty="0">
                <a:solidFill>
                  <a:srgbClr val="3FAC39"/>
                </a:solidFill>
                <a:latin typeface="Microsoft Sans Serif"/>
                <a:cs typeface="Microsoft Sans Serif"/>
              </a:rPr>
              <a:t>,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características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nominales,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el</a:t>
            </a:r>
            <a:r>
              <a:rPr lang="es-ES"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diseño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fabricación;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3FAC39"/>
                </a:solidFill>
                <a:latin typeface="Microsoft Sans Serif"/>
                <a:cs typeface="Microsoft Sans Serif"/>
              </a:rPr>
              <a:t>otro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lado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3FAC39"/>
                </a:solidFill>
                <a:latin typeface="Microsoft Sans Serif"/>
                <a:cs typeface="Microsoft Sans Serif"/>
              </a:rPr>
              <a:t>las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pruebas,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la</a:t>
            </a:r>
            <a:r>
              <a:rPr lang="es-ES" sz="6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 err="1">
                <a:solidFill>
                  <a:srgbClr val="3FAC39"/>
                </a:solidFill>
                <a:latin typeface="Microsoft Sans Serif"/>
                <a:cs typeface="Microsoft Sans Serif"/>
              </a:rPr>
              <a:t>selección</a:t>
            </a:r>
            <a:r>
              <a:rPr sz="650" spc="-10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controles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e</a:t>
            </a:r>
            <a:r>
              <a:rPr sz="650" spc="-5" dirty="0">
                <a:solidFill>
                  <a:srgbClr val="3FAC39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instalación.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5" y="1575685"/>
            <a:ext cx="3803650" cy="1511935"/>
          </a:xfrm>
          <a:prstGeom prst="rect">
            <a:avLst/>
          </a:prstGeom>
        </p:spPr>
        <p:txBody>
          <a:bodyPr vert="horz" wrap="square" lIns="0" tIns="130810" rIns="0" bIns="0" rtlCol="0">
            <a:spAutoFit/>
          </a:bodyPr>
          <a:lstStyle/>
          <a:p>
            <a:pPr marL="12700">
              <a:spcBef>
                <a:spcPts val="1030"/>
              </a:spcBef>
            </a:pPr>
            <a:r>
              <a:rPr sz="1350" spc="60" dirty="0">
                <a:solidFill>
                  <a:srgbClr val="3FAC39"/>
                </a:solidFill>
                <a:latin typeface="Microsoft Sans Serif"/>
                <a:cs typeface="Microsoft Sans Serif"/>
              </a:rPr>
              <a:t>Introducción</a:t>
            </a:r>
            <a:endParaRPr sz="13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8900"/>
              </a:lnSpc>
              <a:spcBef>
                <a:spcPts val="130"/>
              </a:spcBef>
            </a:pPr>
            <a:r>
              <a:rPr sz="6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MT,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 seccionadores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utilizan para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crear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separación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podría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estar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tensión, con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mejores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prestaciones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proporcionadas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 otro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rendimiento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resistencia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dieléctrica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entre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abiertos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expresa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través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tensión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industrial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 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impulso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rayo,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verifica con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criterios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aceptación habituales,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lo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significa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ocurrencia 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descarga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disruptiva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aceptable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2/15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bajo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prueba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(para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autorrecuperable).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interruptor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dispositivo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221615">
              <a:lnSpc>
                <a:spcPct val="119000"/>
              </a:lnSpc>
              <a:spcBef>
                <a:spcPts val="20"/>
              </a:spcBef>
            </a:pPr>
            <a:r>
              <a:rPr sz="7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malentendido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más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peligroso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sería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creer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sí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solo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capaz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garantizar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seguridad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personas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aguas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abajo.</a:t>
            </a:r>
            <a:endParaRPr sz="700" dirty="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00168" y="4609343"/>
            <a:ext cx="3763010" cy="2184400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(i)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auxiliares;</a:t>
            </a:r>
            <a:endParaRPr sz="600" dirty="0">
              <a:latin typeface="Microsoft Sans Serif"/>
              <a:cs typeface="Microsoft Sans Serif"/>
            </a:endParaRPr>
          </a:p>
          <a:p>
            <a:pPr marL="12700" marR="845819" indent="-635">
              <a:lnSpc>
                <a:spcPct val="138900"/>
              </a:lnSpc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Específico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0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62271-102:2018</a:t>
            </a:r>
            <a:r>
              <a:rPr lang="es-ES"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(j)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seccionadores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3FAC39"/>
                </a:solidFill>
                <a:latin typeface="Microsoft Sans Serif"/>
                <a:cs typeface="Microsoft Sans Serif"/>
              </a:rPr>
              <a:t>(k)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zona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nominal;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180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(l)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terminal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nominal;</a:t>
            </a:r>
            <a:endParaRPr sz="700" dirty="0">
              <a:latin typeface="Microsoft Sans Serif"/>
              <a:cs typeface="Microsoft Sans Serif"/>
            </a:endParaRPr>
          </a:p>
          <a:p>
            <a:pPr marL="12700">
              <a:spcBef>
                <a:spcPts val="509"/>
              </a:spcBef>
            </a:pPr>
            <a:r>
              <a:rPr sz="3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(metro)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revestimiento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hielo</a:t>
            </a:r>
            <a:r>
              <a:rPr sz="3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3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clasificado;</a:t>
            </a:r>
            <a:endParaRPr sz="350" dirty="0">
              <a:latin typeface="Microsoft Sans Serif"/>
              <a:cs typeface="Microsoft Sans Serif"/>
            </a:endParaRPr>
          </a:p>
          <a:p>
            <a:pPr marL="192405" marR="1049020" indent="-180340">
              <a:lnSpc>
                <a:spcPct val="166700"/>
              </a:lnSpc>
              <a:spcBef>
                <a:spcPts val="30"/>
              </a:spcBef>
            </a:pPr>
            <a:r>
              <a:rPr sz="5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(norte)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transferencia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barra</a:t>
            </a:r>
            <a:r>
              <a:rPr sz="5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seccionadores);</a:t>
            </a:r>
            <a:endParaRPr sz="500" dirty="0">
              <a:latin typeface="Microsoft Sans Serif"/>
              <a:cs typeface="Microsoft Sans Serif"/>
            </a:endParaRPr>
          </a:p>
          <a:p>
            <a:pPr marL="192405" marR="1096645" indent="-180340">
              <a:lnSpc>
                <a:spcPct val="151500"/>
              </a:lnSpc>
              <a:spcBef>
                <a:spcPts val="10"/>
              </a:spcBef>
            </a:pPr>
            <a:r>
              <a:rPr sz="55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(o)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inducida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(</a:t>
            </a:r>
            <a:r>
              <a:rPr sz="550" spc="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sólo</a:t>
            </a:r>
            <a:r>
              <a:rPr lang="es-ES"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tierra);</a:t>
            </a:r>
            <a:endParaRPr sz="550" dirty="0">
              <a:latin typeface="Microsoft Sans Serif"/>
              <a:cs typeface="Microsoft Sans Serif"/>
            </a:endParaRPr>
          </a:p>
          <a:p>
            <a:pPr marL="12700">
              <a:spcBef>
                <a:spcPts val="390"/>
              </a:spcBef>
            </a:pPr>
            <a:r>
              <a:rPr sz="5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(pag)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5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bus.</a:t>
            </a:r>
            <a:endParaRPr sz="500" dirty="0">
              <a:latin typeface="Microsoft Sans Serif"/>
              <a:cs typeface="Microsoft Sans Serif"/>
            </a:endParaRPr>
          </a:p>
          <a:p>
            <a:pPr marL="192405" marR="104775">
              <a:lnSpc>
                <a:spcPct val="138900"/>
              </a:lnSpc>
              <a:spcBef>
                <a:spcPts val="20"/>
              </a:spcBef>
            </a:pP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seccionadores).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Además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indicados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anteriormente,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asignar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clasificaciones:</a:t>
            </a:r>
            <a:endParaRPr sz="600" dirty="0">
              <a:latin typeface="Microsoft Sans Serif"/>
              <a:cs typeface="Microsoft Sans Serif"/>
            </a:endParaRPr>
          </a:p>
          <a:p>
            <a:pPr marL="105410" indent="-93345">
              <a:spcBef>
                <a:spcPts val="280"/>
              </a:spcBef>
              <a:buClr>
                <a:srgbClr val="3FAC39"/>
              </a:buClr>
              <a:buSzPct val="83333"/>
              <a:buAutoNum type="alphaLcParenBoth" startAt="17"/>
              <a:tabLst>
                <a:tab pos="10604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tierra);</a:t>
            </a:r>
            <a:endParaRPr sz="600" dirty="0">
              <a:latin typeface="Microsoft Sans Serif"/>
              <a:cs typeface="Microsoft Sans Serif"/>
            </a:endParaRPr>
          </a:p>
          <a:p>
            <a:pPr marL="109855" indent="-97155">
              <a:spcBef>
                <a:spcPts val="130"/>
              </a:spcBef>
              <a:buClr>
                <a:srgbClr val="3FAC39"/>
              </a:buClr>
              <a:buSzPct val="86666"/>
              <a:buAutoNum type="alphaLcParenBoth" startAt="17"/>
              <a:tabLst>
                <a:tab pos="109855" algn="l"/>
              </a:tabLst>
            </a:pP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7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mecánica;</a:t>
            </a:r>
            <a:endParaRPr sz="750" dirty="0">
              <a:latin typeface="Microsoft Sans Serif"/>
              <a:cs typeface="Microsoft Sans Serif"/>
            </a:endParaRPr>
          </a:p>
          <a:p>
            <a:pPr marL="88265" indent="-76200">
              <a:spcBef>
                <a:spcPts val="300"/>
              </a:spcBef>
              <a:buClr>
                <a:srgbClr val="3FAC39"/>
              </a:buClr>
              <a:buSzPct val="81818"/>
              <a:buAutoNum type="alphaLcParenBoth" startAt="17"/>
              <a:tabLst>
                <a:tab pos="88900" algn="l"/>
              </a:tabLst>
            </a:pP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inducida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tierra);</a:t>
            </a:r>
            <a:endParaRPr sz="550" dirty="0">
              <a:latin typeface="Microsoft Sans Serif"/>
              <a:cs typeface="Microsoft Sans Serif"/>
            </a:endParaRPr>
          </a:p>
          <a:p>
            <a:pPr marL="86360" indent="-74295">
              <a:spcBef>
                <a:spcPts val="290"/>
              </a:spcBef>
              <a:buClr>
                <a:srgbClr val="3FAC39"/>
              </a:buClr>
              <a:buSzPct val="83333"/>
              <a:buAutoNum type="alphaLcParenBoth" startAt="17"/>
              <a:tabLst>
                <a:tab pos="86995" algn="l"/>
              </a:tabLst>
            </a:pP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conmutación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carga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bus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(sólo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seccionadores).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74804" y="3165304"/>
            <a:ext cx="3540760" cy="146875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38100">
              <a:spcBef>
                <a:spcPts val="565"/>
              </a:spcBef>
            </a:pPr>
            <a:r>
              <a:rPr sz="15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Características</a:t>
            </a:r>
            <a:endParaRPr sz="1500" dirty="0">
              <a:latin typeface="Microsoft Sans Serif"/>
              <a:cs typeface="Microsoft Sans Serif"/>
            </a:endParaRPr>
          </a:p>
          <a:p>
            <a:pPr marL="38100">
              <a:spcBef>
                <a:spcPts val="235"/>
              </a:spcBef>
            </a:pPr>
            <a:r>
              <a:rPr sz="7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Común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</a:t>
            </a:r>
            <a:r>
              <a:rPr sz="7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</a:t>
            </a:r>
            <a:r>
              <a:rPr sz="750" dirty="0">
                <a:solidFill>
                  <a:srgbClr val="171514"/>
                </a:solidFill>
                <a:latin typeface="Microsoft Sans Serif"/>
                <a:cs typeface="Microsoft Sans Serif"/>
              </a:rPr>
              <a:t>A1:2021</a:t>
            </a:r>
            <a:endParaRPr sz="750" dirty="0">
              <a:latin typeface="Microsoft Sans Serif"/>
              <a:cs typeface="Microsoft Sans Serif"/>
            </a:endParaRPr>
          </a:p>
          <a:p>
            <a:pPr marL="141605" indent="-104139">
              <a:spcBef>
                <a:spcPts val="150"/>
              </a:spcBef>
              <a:buClr>
                <a:srgbClr val="3FAC39"/>
              </a:buClr>
              <a:buSzPct val="85714"/>
              <a:buAutoNum type="alphaLcParenBoth"/>
              <a:tabLst>
                <a:tab pos="142240" algn="l"/>
              </a:tabLst>
            </a:pP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7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(U)</a:t>
            </a:r>
            <a:r>
              <a:rPr sz="675" spc="-6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45" dirty="0">
                <a:solidFill>
                  <a:srgbClr val="171514"/>
                </a:solidFill>
                <a:latin typeface="Microsoft Sans Serif"/>
                <a:cs typeface="Microsoft Sans Serif"/>
              </a:rPr>
              <a:t>;</a:t>
            </a:r>
            <a:endParaRPr sz="700" dirty="0">
              <a:latin typeface="Microsoft Sans Serif"/>
              <a:cs typeface="Microsoft Sans Serif"/>
            </a:endParaRPr>
          </a:p>
          <a:p>
            <a:pPr marL="138430" indent="-100965">
              <a:spcBef>
                <a:spcPts val="210"/>
              </a:spcBef>
              <a:buClr>
                <a:srgbClr val="3FAC39"/>
              </a:buClr>
              <a:buSzPct val="84615"/>
              <a:buAutoNum type="alphaLcParenBoth"/>
              <a:tabLst>
                <a:tab pos="139065" algn="l"/>
              </a:tabLst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nivel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aislamiento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p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5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g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65" dirty="0">
                <a:solidFill>
                  <a:srgbClr val="171514"/>
                </a:solidFill>
                <a:latin typeface="Microsoft Sans Serif"/>
                <a:cs typeface="Microsoft Sans Serif"/>
              </a:rPr>
              <a:t>U</a:t>
            </a:r>
            <a:r>
              <a:rPr sz="675" spc="-247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d</a:t>
            </a:r>
            <a:r>
              <a:rPr sz="675" spc="209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U 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cua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s</a:t>
            </a:r>
            <a:r>
              <a:rPr sz="65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ndo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corresponda);</a:t>
            </a:r>
            <a:endParaRPr sz="650" dirty="0">
              <a:latin typeface="Microsoft Sans Serif"/>
              <a:cs typeface="Microsoft Sans Serif"/>
            </a:endParaRPr>
          </a:p>
          <a:p>
            <a:pPr marL="38100" marR="2106930">
              <a:lnSpc>
                <a:spcPct val="119000"/>
              </a:lnSpc>
              <a:spcBef>
                <a:spcPts val="10"/>
              </a:spcBef>
            </a:pPr>
            <a:r>
              <a:rPr sz="700" spc="5" dirty="0">
                <a:solidFill>
                  <a:srgbClr val="3FAC39"/>
                </a:solidFill>
                <a:latin typeface="Microsoft Sans Serif"/>
                <a:cs typeface="Microsoft Sans Serif"/>
              </a:rPr>
              <a:t>(C)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frecuencia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(</a:t>
            </a:r>
            <a:r>
              <a:rPr sz="700" spc="-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</a:t>
            </a:r>
            <a:r>
              <a:rPr sz="675" spc="-5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r>
              <a:rPr lang="es-ES"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(d)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continua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675" spc="-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r</a:t>
            </a:r>
            <a:endParaRPr sz="675" baseline="-30864" dirty="0">
              <a:latin typeface="Microsoft Sans Serif"/>
              <a:cs typeface="Microsoft Sans Serif"/>
            </a:endParaRPr>
          </a:p>
          <a:p>
            <a:pPr marL="38100" marR="1684020">
              <a:lnSpc>
                <a:spcPct val="141400"/>
              </a:lnSpc>
              <a:spcBef>
                <a:spcPts val="35"/>
              </a:spcBef>
            </a:pPr>
            <a:r>
              <a:rPr sz="5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(mi)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lang="es-ES"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(F)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máxima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(I); </a:t>
            </a:r>
            <a:r>
              <a:rPr sz="675" spc="22" baseline="-30864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pag</a:t>
            </a:r>
            <a:r>
              <a:rPr lang="es-ES" sz="675" spc="22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Microsoft Sans Serif"/>
                <a:cs typeface="Microsoft Sans Serif"/>
              </a:rPr>
              <a:t>(gramo)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(t</a:t>
            </a:r>
            <a:r>
              <a:rPr sz="675" spc="-75" baseline="-30864" dirty="0">
                <a:solidFill>
                  <a:srgbClr val="171514"/>
                </a:solidFill>
                <a:latin typeface="Microsoft Sans Serif"/>
                <a:cs typeface="Microsoft Sans Serif"/>
              </a:rPr>
              <a:t>k</a:t>
            </a:r>
            <a:r>
              <a:rPr sz="600" spc="-50" dirty="0">
                <a:solidFill>
                  <a:srgbClr val="171514"/>
                </a:solidFill>
                <a:latin typeface="Microsoft Sans Serif"/>
                <a:cs typeface="Microsoft Sans Serif"/>
              </a:rPr>
              <a:t>);</a:t>
            </a:r>
            <a:endParaRPr sz="600" dirty="0">
              <a:latin typeface="Microsoft Sans Serif"/>
              <a:cs typeface="Microsoft Sans Serif"/>
            </a:endParaRPr>
          </a:p>
          <a:p>
            <a:pPr marL="38100">
              <a:spcBef>
                <a:spcPts val="330"/>
              </a:spcBef>
            </a:pPr>
            <a:r>
              <a:rPr sz="550" spc="10" dirty="0">
                <a:solidFill>
                  <a:srgbClr val="3FAC39"/>
                </a:solidFill>
                <a:latin typeface="Microsoft Sans Serif"/>
                <a:cs typeface="Microsoft Sans Serif"/>
              </a:rPr>
              <a:t>(h)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tensión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alimentación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dispositivos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apertura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circuitos</a:t>
            </a:r>
            <a:r>
              <a:rPr sz="5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auxiliares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(U);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617088" y="4570481"/>
            <a:ext cx="5778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62104" y="6900422"/>
            <a:ext cx="3746500" cy="25204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43180">
              <a:lnSpc>
                <a:spcPct val="125000"/>
              </a:lnSpc>
              <a:spcBef>
                <a:spcPts val="100"/>
              </a:spcBef>
            </a:pP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soportada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corta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duració</a:t>
            </a:r>
            <a:r>
              <a:rPr sz="900" spc="-1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k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n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(I)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(cf.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5.6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62271-1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e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lang="es-ES"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62271-102)</a:t>
            </a:r>
            <a:endParaRPr sz="800" dirty="0">
              <a:latin typeface="Microsoft Sans Serif"/>
              <a:cs typeface="Microsoft Sans Serif"/>
            </a:endParaRPr>
          </a:p>
          <a:p>
            <a:pPr marL="50800" marR="65405">
              <a:lnSpc>
                <a:spcPct val="128200"/>
              </a:lnSpc>
              <a:spcBef>
                <a:spcPts val="250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RMS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que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transportar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cerrada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duración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sus</a:t>
            </a:r>
            <a:r>
              <a:rPr lang="es-ES"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servicio.</a:t>
            </a:r>
            <a:endParaRPr sz="650" dirty="0">
              <a:latin typeface="Microsoft Sans Serif"/>
              <a:cs typeface="Microsoft Sans Serif"/>
            </a:endParaRPr>
          </a:p>
          <a:p>
            <a:pPr marL="50800" marR="67310">
              <a:lnSpc>
                <a:spcPts val="1000"/>
              </a:lnSpc>
              <a:spcBef>
                <a:spcPts val="7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 principal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(si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corresponde).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que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forme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integrante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calibre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100" dirty="0">
              <a:latin typeface="Microsoft Sans Serif"/>
              <a:cs typeface="Microsoft Sans Serif"/>
            </a:endParaRPr>
          </a:p>
          <a:p>
            <a:pPr marL="50800"/>
            <a:r>
              <a:rPr sz="7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máxima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soportada</a:t>
            </a:r>
            <a:r>
              <a:rPr sz="7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7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(I)</a:t>
            </a:r>
            <a:r>
              <a:rPr sz="750" spc="22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3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pag</a:t>
            </a:r>
            <a:endParaRPr sz="900" baseline="-32407" dirty="0">
              <a:latin typeface="Microsoft Sans Serif"/>
              <a:cs typeface="Microsoft Sans Serif"/>
            </a:endParaRPr>
          </a:p>
          <a:p>
            <a:pPr marL="50800">
              <a:spcBef>
                <a:spcPts val="100"/>
              </a:spcBef>
            </a:pPr>
            <a:r>
              <a:rPr sz="9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5.7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5.7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62271-102)</a:t>
            </a:r>
            <a:endParaRPr sz="950" dirty="0">
              <a:latin typeface="Microsoft Sans Serif"/>
              <a:cs typeface="Microsoft Sans Serif"/>
            </a:endParaRPr>
          </a:p>
          <a:p>
            <a:pPr marL="50800" marR="498475">
              <a:lnSpc>
                <a:spcPct val="119000"/>
              </a:lnSpc>
              <a:spcBef>
                <a:spcPts val="235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subcláusula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5.7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7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IEC </a:t>
            </a:r>
            <a:r>
              <a:rPr sz="7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62271-1:2017/A1:2021 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7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lang="es-ES"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adición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.</a:t>
            </a:r>
            <a:endParaRPr sz="700" dirty="0">
              <a:latin typeface="Microsoft Sans Serif"/>
              <a:cs typeface="Microsoft Sans Serif"/>
            </a:endParaRPr>
          </a:p>
          <a:p>
            <a:pPr marL="50800" marR="67310">
              <a:lnSpc>
                <a:spcPts val="1000"/>
              </a:lnSpc>
              <a:spcBef>
                <a:spcPts val="6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 principal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(si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corresponde).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que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forme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integrante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calibre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134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30900" y="5295228"/>
            <a:ext cx="3798570" cy="184785"/>
            <a:chOff x="3203994" y="5295227"/>
            <a:chExt cx="3798570" cy="184785"/>
          </a:xfrm>
        </p:grpSpPr>
        <p:sp>
          <p:nvSpPr>
            <p:cNvPr id="3" name="object 3"/>
            <p:cNvSpPr/>
            <p:nvPr/>
          </p:nvSpPr>
          <p:spPr>
            <a:xfrm>
              <a:off x="3203994" y="5295226"/>
              <a:ext cx="3798570" cy="183515"/>
            </a:xfrm>
            <a:custGeom>
              <a:avLst/>
              <a:gdLst/>
              <a:ahLst/>
              <a:cxnLst/>
              <a:rect l="l" t="t" r="r" b="b"/>
              <a:pathLst>
                <a:path w="3798570" h="183514">
                  <a:moveTo>
                    <a:pt x="3797998" y="0"/>
                  </a:moveTo>
                  <a:lnTo>
                    <a:pt x="1265402" y="0"/>
                  </a:lnTo>
                  <a:lnTo>
                    <a:pt x="0" y="0"/>
                  </a:lnTo>
                  <a:lnTo>
                    <a:pt x="0" y="182994"/>
                  </a:lnTo>
                  <a:lnTo>
                    <a:pt x="1265402" y="182994"/>
                  </a:lnTo>
                  <a:lnTo>
                    <a:pt x="3797998" y="182994"/>
                  </a:lnTo>
                  <a:lnTo>
                    <a:pt x="3797998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204000" y="5478207"/>
              <a:ext cx="1265555" cy="0"/>
            </a:xfrm>
            <a:custGeom>
              <a:avLst/>
              <a:gdLst/>
              <a:ahLst/>
              <a:cxnLst/>
              <a:rect l="l" t="t" r="r" b="b"/>
              <a:pathLst>
                <a:path w="1265554">
                  <a:moveTo>
                    <a:pt x="0" y="0"/>
                  </a:moveTo>
                  <a:lnTo>
                    <a:pt x="1265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469400" y="5478207"/>
              <a:ext cx="2533015" cy="0"/>
            </a:xfrm>
            <a:custGeom>
              <a:avLst/>
              <a:gdLst/>
              <a:ahLst/>
              <a:cxnLst/>
              <a:rect l="l" t="t" r="r" b="b"/>
              <a:pathLst>
                <a:path w="2533015">
                  <a:moveTo>
                    <a:pt x="0" y="0"/>
                  </a:moveTo>
                  <a:lnTo>
                    <a:pt x="25325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8930906" y="5623600"/>
            <a:ext cx="3798570" cy="3175"/>
            <a:chOff x="3204000" y="5623599"/>
            <a:chExt cx="3798570" cy="3175"/>
          </a:xfrm>
        </p:grpSpPr>
        <p:sp>
          <p:nvSpPr>
            <p:cNvPr id="7" name="object 7"/>
            <p:cNvSpPr/>
            <p:nvPr/>
          </p:nvSpPr>
          <p:spPr>
            <a:xfrm>
              <a:off x="3204000" y="5625186"/>
              <a:ext cx="1265555" cy="0"/>
            </a:xfrm>
            <a:custGeom>
              <a:avLst/>
              <a:gdLst/>
              <a:ahLst/>
              <a:cxnLst/>
              <a:rect l="l" t="t" r="r" b="b"/>
              <a:pathLst>
                <a:path w="1265554">
                  <a:moveTo>
                    <a:pt x="0" y="0"/>
                  </a:moveTo>
                  <a:lnTo>
                    <a:pt x="1265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469400" y="5625186"/>
              <a:ext cx="2533015" cy="0"/>
            </a:xfrm>
            <a:custGeom>
              <a:avLst/>
              <a:gdLst/>
              <a:ahLst/>
              <a:cxnLst/>
              <a:rect l="l" t="t" r="r" b="b"/>
              <a:pathLst>
                <a:path w="2533015">
                  <a:moveTo>
                    <a:pt x="0" y="0"/>
                  </a:moveTo>
                  <a:lnTo>
                    <a:pt x="25325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8930906" y="5903931"/>
            <a:ext cx="3798570" cy="3175"/>
            <a:chOff x="3204000" y="5903930"/>
            <a:chExt cx="3798570" cy="3175"/>
          </a:xfrm>
        </p:grpSpPr>
        <p:sp>
          <p:nvSpPr>
            <p:cNvPr id="10" name="object 10"/>
            <p:cNvSpPr/>
            <p:nvPr/>
          </p:nvSpPr>
          <p:spPr>
            <a:xfrm>
              <a:off x="3204000" y="5905517"/>
              <a:ext cx="1265555" cy="0"/>
            </a:xfrm>
            <a:custGeom>
              <a:avLst/>
              <a:gdLst/>
              <a:ahLst/>
              <a:cxnLst/>
              <a:rect l="l" t="t" r="r" b="b"/>
              <a:pathLst>
                <a:path w="1265554">
                  <a:moveTo>
                    <a:pt x="0" y="0"/>
                  </a:moveTo>
                  <a:lnTo>
                    <a:pt x="1265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69400" y="5905517"/>
              <a:ext cx="2533015" cy="0"/>
            </a:xfrm>
            <a:custGeom>
              <a:avLst/>
              <a:gdLst/>
              <a:ahLst/>
              <a:cxnLst/>
              <a:rect l="l" t="t" r="r" b="b"/>
              <a:pathLst>
                <a:path w="2533015">
                  <a:moveTo>
                    <a:pt x="0" y="0"/>
                  </a:moveTo>
                  <a:lnTo>
                    <a:pt x="25325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8930906" y="6184261"/>
            <a:ext cx="3798570" cy="3175"/>
            <a:chOff x="3204000" y="6184260"/>
            <a:chExt cx="3798570" cy="3175"/>
          </a:xfrm>
        </p:grpSpPr>
        <p:sp>
          <p:nvSpPr>
            <p:cNvPr id="13" name="object 13"/>
            <p:cNvSpPr/>
            <p:nvPr/>
          </p:nvSpPr>
          <p:spPr>
            <a:xfrm>
              <a:off x="3204000" y="6185847"/>
              <a:ext cx="1265555" cy="0"/>
            </a:xfrm>
            <a:custGeom>
              <a:avLst/>
              <a:gdLst/>
              <a:ahLst/>
              <a:cxnLst/>
              <a:rect l="l" t="t" r="r" b="b"/>
              <a:pathLst>
                <a:path w="1265554">
                  <a:moveTo>
                    <a:pt x="0" y="0"/>
                  </a:moveTo>
                  <a:lnTo>
                    <a:pt x="12654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469400" y="6185847"/>
              <a:ext cx="2533015" cy="0"/>
            </a:xfrm>
            <a:custGeom>
              <a:avLst/>
              <a:gdLst/>
              <a:ahLst/>
              <a:cxnLst/>
              <a:rect l="l" t="t" r="r" b="b"/>
              <a:pathLst>
                <a:path w="2533015">
                  <a:moveTo>
                    <a:pt x="0" y="0"/>
                  </a:moveTo>
                  <a:lnTo>
                    <a:pt x="25325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8930894" y="7175932"/>
          <a:ext cx="3794759" cy="705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728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718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146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594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59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212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61825">
                <a:tc gridSpan="6">
                  <a:txBody>
                    <a:bodyPr/>
                    <a:lstStyle/>
                    <a:p>
                      <a:pPr marL="36195">
                        <a:lnSpc>
                          <a:spcPts val="960"/>
                        </a:lnSpc>
                        <a:spcBef>
                          <a:spcPts val="215"/>
                        </a:spcBef>
                        <a:tabLst>
                          <a:tab pos="1475740" algn="l"/>
                        </a:tabLst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Zonas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contacto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preferidas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	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00" b="1" spc="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75" b="1" spc="3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lang="es-ES" sz="675" b="1" spc="37" baseline="-30864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x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sz="800" b="1" spc="3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5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ymm</a:t>
                      </a:r>
                      <a:r>
                        <a:rPr lang="es-ES" sz="800" b="1" spc="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z1mm</a:t>
                      </a:r>
                      <a:r>
                        <a:rPr sz="800" b="1" spc="1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z2mm</a:t>
                      </a:r>
                      <a:endParaRPr sz="800" dirty="0">
                        <a:latin typeface="Arial"/>
                        <a:cs typeface="Arial"/>
                      </a:endParaRPr>
                    </a:p>
                  </a:txBody>
                  <a:tcPr marL="0" marR="0" marT="2730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98859">
                <a:tc>
                  <a:txBody>
                    <a:bodyPr/>
                    <a:lstStyle/>
                    <a:p>
                      <a:pPr marL="36195">
                        <a:lnSpc>
                          <a:spcPts val="635"/>
                        </a:lnSpc>
                        <a:spcBef>
                          <a:spcPts val="40"/>
                        </a:spcBef>
                      </a:pP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contactos</a:t>
                      </a:r>
                      <a:r>
                        <a:rPr sz="60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'fijos'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37820">
                        <a:lnSpc>
                          <a:spcPts val="680"/>
                        </a:lnSpc>
                      </a:pPr>
                      <a:r>
                        <a:rPr sz="8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(kV)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50897"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Apoyado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Conductores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flexibles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52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72,5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300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Conductores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rígidos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16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52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72,5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sz="750" spc="-2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461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Definición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30" dirty="0">
                <a:solidFill>
                  <a:srgbClr val="9EA3A9"/>
                </a:solidFill>
                <a:latin typeface="Microsoft Sans Serif"/>
                <a:cs typeface="Microsoft Sans Serif"/>
              </a:rPr>
              <a:t>de</a:t>
            </a:r>
            <a:r>
              <a:rPr sz="1000" spc="-35" dirty="0">
                <a:solidFill>
                  <a:srgbClr val="9EA3A9"/>
                </a:solidFill>
                <a:latin typeface="Microsoft Sans Serif"/>
                <a:cs typeface="Microsoft Sans Serif"/>
              </a:rPr>
              <a:t> </a:t>
            </a:r>
            <a:r>
              <a:rPr sz="1000" spc="40" dirty="0">
                <a:solidFill>
                  <a:srgbClr val="9EA3A9"/>
                </a:solidFill>
                <a:latin typeface="Microsoft Sans Serif"/>
                <a:cs typeface="Microsoft Sans Serif"/>
              </a:rPr>
              <a:t>aparamenta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18206" y="502346"/>
            <a:ext cx="3609340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15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5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1500" spc="-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7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lang="es-ES" sz="1500" spc="7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15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Características</a:t>
            </a:r>
            <a:endParaRPr sz="1500" dirty="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854705" y="1691988"/>
            <a:ext cx="3806190" cy="3384773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76200">
              <a:spcBef>
                <a:spcPts val="170"/>
              </a:spcBef>
            </a:pP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Duración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del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8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(t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114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900" spc="-172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k</a:t>
            </a:r>
            <a:endParaRPr sz="900" baseline="-32407" dirty="0">
              <a:latin typeface="Microsoft Sans Serif"/>
              <a:cs typeface="Microsoft Sans Serif"/>
            </a:endParaRPr>
          </a:p>
          <a:p>
            <a:pPr marL="76200">
              <a:spcBef>
                <a:spcPts val="80"/>
              </a:spcBef>
            </a:pPr>
            <a:r>
              <a:rPr sz="9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5.8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10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y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5.8</a:t>
            </a:r>
            <a:r>
              <a:rPr sz="950" spc="-1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9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62271-102)</a:t>
            </a:r>
            <a:endParaRPr sz="950" dirty="0">
              <a:latin typeface="Microsoft Sans Serif"/>
              <a:cs typeface="Microsoft Sans Serif"/>
            </a:endParaRPr>
          </a:p>
          <a:p>
            <a:pPr marL="76200" marR="80010">
              <a:lnSpc>
                <a:spcPct val="145800"/>
              </a:lnSpc>
              <a:spcBef>
                <a:spcPts val="215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intervalo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tiempo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durante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cual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cuadro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equipo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control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pueden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transportar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posición cerrada,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corriente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 nominal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 de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corta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duración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. </a:t>
            </a:r>
            <a:r>
              <a:rPr sz="60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duración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s. </a:t>
            </a:r>
            <a:r>
              <a:rPr sz="60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elegir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</a:t>
            </a:r>
            <a:r>
              <a:rPr lang="es-ES"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alternativo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inferior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superior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1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ejemplo,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0,5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2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s,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3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s.</a:t>
            </a:r>
            <a:endParaRPr sz="600" dirty="0">
              <a:latin typeface="Microsoft Sans Serif"/>
              <a:cs typeface="Microsoft Sans Serif"/>
            </a:endParaRPr>
          </a:p>
          <a:p>
            <a:pPr marL="76200" marR="101600">
              <a:lnSpc>
                <a:spcPct val="145800"/>
              </a:lnSpc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puede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diferente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del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 principal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(si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corresponde). </a:t>
            </a: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que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forme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parte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integrante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función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combinada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podrá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asignar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calibre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diferente</a:t>
            </a:r>
            <a:r>
              <a:rPr lang="es-ES"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su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circuito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principal.</a:t>
            </a:r>
            <a:endParaRPr sz="600" dirty="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1150" dirty="0">
              <a:latin typeface="Microsoft Sans Serif"/>
              <a:cs typeface="Microsoft Sans Serif"/>
            </a:endParaRPr>
          </a:p>
          <a:p>
            <a:pPr marL="76200"/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900" spc="-6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ma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(I</a:t>
            </a:r>
            <a:r>
              <a:rPr sz="900" spc="-60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m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)</a:t>
            </a:r>
            <a:r>
              <a:rPr sz="800" spc="-10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900" spc="-75" baseline="-32407" dirty="0">
                <a:solidFill>
                  <a:srgbClr val="00B6F2"/>
                </a:solidFill>
                <a:latin typeface="Microsoft Sans Serif"/>
                <a:cs typeface="Microsoft Sans Serif"/>
              </a:rPr>
              <a:t>á</a:t>
            </a:r>
            <a:r>
              <a:rPr sz="800" spc="-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5.101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62271-102)</a:t>
            </a:r>
            <a:endParaRPr sz="800" dirty="0">
              <a:latin typeface="Microsoft Sans Serif"/>
              <a:cs typeface="Microsoft Sans Serif"/>
            </a:endParaRPr>
          </a:p>
          <a:p>
            <a:pPr marL="76200" marR="74930">
              <a:lnSpc>
                <a:spcPct val="134600"/>
              </a:lnSpc>
              <a:spcBef>
                <a:spcPts val="254"/>
              </a:spcBef>
            </a:pP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aplicable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únicamente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Microsoft Sans Serif"/>
                <a:cs typeface="Microsoft Sans Serif"/>
              </a:rPr>
              <a:t>E1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E2.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Ésta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igual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máxima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soportada.</a:t>
            </a:r>
            <a:endParaRPr sz="65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950" dirty="0">
              <a:latin typeface="Microsoft Sans Serif"/>
              <a:cs typeface="Microsoft Sans Serif"/>
            </a:endParaRPr>
          </a:p>
          <a:p>
            <a:pPr marL="76200" marR="383540">
              <a:lnSpc>
                <a:spcPct val="125000"/>
              </a:lnSpc>
            </a:pP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Clasificación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los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seccionadores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Microsoft Sans Serif"/>
                <a:cs typeface="Microsoft Sans Serif"/>
              </a:rPr>
              <a:t>tierra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para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corriente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cierre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lang="es-ES" sz="80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30" dirty="0" err="1">
                <a:solidFill>
                  <a:srgbClr val="00B6F2"/>
                </a:solidFill>
                <a:latin typeface="Microsoft Sans Serif"/>
                <a:cs typeface="Microsoft Sans Serif"/>
              </a:rPr>
              <a:t>cortocircuito</a:t>
            </a:r>
            <a:r>
              <a:rPr sz="80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5.102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0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62271-102)</a:t>
            </a:r>
            <a:endParaRPr sz="800" dirty="0">
              <a:latin typeface="Microsoft Sans Serif"/>
              <a:cs typeface="Microsoft Sans Serif"/>
            </a:endParaRPr>
          </a:p>
          <a:p>
            <a:pPr marL="76200" marR="342265">
              <a:lnSpc>
                <a:spcPct val="145800"/>
              </a:lnSpc>
              <a:spcBef>
                <a:spcPts val="240"/>
              </a:spcBef>
            </a:pP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puesta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número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definido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operaciones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cortocircuito,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sin 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mantenimiento </a:t>
            </a:r>
            <a:r>
              <a:rPr sz="600" spc="3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importante</a:t>
            </a:r>
            <a:r>
              <a:rPr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lang="es-ES" sz="6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corresponder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una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las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clases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indicadas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siguiente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tabla.</a:t>
            </a:r>
            <a:endParaRPr sz="600" dirty="0">
              <a:latin typeface="Microsoft Sans Serif"/>
              <a:cs typeface="Microsoft Sans Serif"/>
            </a:endParaRPr>
          </a:p>
          <a:p>
            <a:pPr marL="76200">
              <a:spcBef>
                <a:spcPts val="229"/>
              </a:spcBef>
            </a:pP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Esta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clasificación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sustituye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resistencia</a:t>
            </a:r>
            <a:r>
              <a:rPr sz="7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eléctrica</a:t>
            </a:r>
            <a:r>
              <a:rPr sz="7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anterior.</a:t>
            </a:r>
            <a:endParaRPr sz="700" dirty="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900" dirty="0">
              <a:latin typeface="Microsoft Sans Serif"/>
              <a:cs typeface="Microsoft Sans Serif"/>
            </a:endParaRPr>
          </a:p>
          <a:p>
            <a:pPr marL="76200" marR="17780">
              <a:lnSpc>
                <a:spcPct val="121200"/>
              </a:lnSpc>
            </a:pP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NOTA: </a:t>
            </a:r>
            <a:r>
              <a:rPr sz="550" spc="-25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5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mayor </a:t>
            </a:r>
            <a:r>
              <a:rPr sz="5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número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 operaciones de conexión de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Clase </a:t>
            </a:r>
            <a:r>
              <a:rPr sz="550" spc="-30" dirty="0">
                <a:solidFill>
                  <a:srgbClr val="171514"/>
                </a:solidFill>
                <a:latin typeface="Microsoft Sans Serif"/>
                <a:cs typeface="Microsoft Sans Serif"/>
              </a:rPr>
              <a:t>E2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generalmente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está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relacionado con </a:t>
            </a:r>
            <a:r>
              <a:rPr lang="es-ES"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tensiones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lang="es-ES"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hasta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52 </a:t>
            </a:r>
            <a:r>
              <a:rPr sz="5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kV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inclusive,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dependiendo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171514"/>
                </a:solidFill>
                <a:latin typeface="Microsoft Sans Serif"/>
                <a:cs typeface="Microsoft Sans Serif"/>
              </a:rPr>
              <a:t>las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condiciones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operación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sistemas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protección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dichas</a:t>
            </a:r>
            <a:r>
              <a:rPr sz="5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redes.</a:t>
            </a:r>
            <a:endParaRPr sz="550" dirty="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30900" y="5316258"/>
            <a:ext cx="37985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">
              <a:spcBef>
                <a:spcPts val="100"/>
              </a:spcBef>
              <a:tabLst>
                <a:tab pos="1264920" algn="l"/>
              </a:tabLst>
            </a:pPr>
            <a:r>
              <a:rPr sz="750" b="1" spc="-10" dirty="0">
                <a:solidFill>
                  <a:srgbClr val="FFFFFF"/>
                </a:solidFill>
                <a:latin typeface="Arial"/>
                <a:cs typeface="Arial"/>
              </a:rPr>
              <a:t>Clase	</a:t>
            </a:r>
            <a:r>
              <a:rPr sz="550" b="1" dirty="0">
                <a:solidFill>
                  <a:srgbClr val="FFFFFF"/>
                </a:solidFill>
                <a:latin typeface="Arial"/>
                <a:cs typeface="Arial"/>
              </a:rPr>
              <a:t>Tipo</a:t>
            </a:r>
            <a:r>
              <a:rPr sz="5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15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55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5" dirty="0">
                <a:solidFill>
                  <a:srgbClr val="FFFFFF"/>
                </a:solidFill>
                <a:latin typeface="Arial"/>
                <a:cs typeface="Arial"/>
              </a:rPr>
              <a:t>seccionador</a:t>
            </a:r>
            <a:r>
              <a:rPr sz="55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15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5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550" b="1" spc="30" dirty="0">
                <a:solidFill>
                  <a:srgbClr val="FFFFFF"/>
                </a:solidFill>
                <a:latin typeface="Arial"/>
                <a:cs typeface="Arial"/>
              </a:rPr>
              <a:t>tierra</a:t>
            </a:r>
            <a:endParaRPr sz="5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18207" y="5474888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18207" y="5621903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183635" y="5493938"/>
            <a:ext cx="23920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sin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183635" y="5605443"/>
            <a:ext cx="1939289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dos</a:t>
            </a:r>
            <a:r>
              <a:rPr lang="es-ES"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18207" y="5902217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171514"/>
                </a:solidFill>
                <a:latin typeface="Microsoft Sans Serif"/>
                <a:cs typeface="Microsoft Sans Serif"/>
              </a:rPr>
              <a:t>E2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183635" y="5885757"/>
            <a:ext cx="199580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con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capacidad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para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realizar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cinco</a:t>
            </a:r>
            <a:r>
              <a:rPr lang="es-ES"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operaciones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cierre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cortocircuito.</a:t>
            </a:r>
            <a:endParaRPr sz="600" dirty="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18207" y="6301736"/>
            <a:ext cx="3806825" cy="719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5" dirty="0">
                <a:solidFill>
                  <a:srgbClr val="00B6F2"/>
                </a:solidFill>
                <a:latin typeface="Microsoft Sans Serif"/>
                <a:cs typeface="Microsoft Sans Serif"/>
              </a:rPr>
              <a:t>Zona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Microsoft Sans Serif"/>
                <a:cs typeface="Microsoft Sans Serif"/>
              </a:rPr>
              <a:t>de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Microsoft Sans Serif"/>
                <a:cs typeface="Microsoft Sans Serif"/>
              </a:rPr>
              <a:t>contacto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Microsoft Sans Serif"/>
                <a:cs typeface="Microsoft Sans Serif"/>
              </a:rPr>
              <a:t>nominal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dirty="0">
                <a:solidFill>
                  <a:srgbClr val="00B6F2"/>
                </a:solidFill>
                <a:latin typeface="Microsoft Sans Serif"/>
                <a:cs typeface="Microsoft Sans Serif"/>
              </a:rPr>
              <a:t>(cf.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§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4.102</a:t>
            </a:r>
            <a:r>
              <a:rPr sz="850" spc="-5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Microsoft Sans Serif"/>
                <a:cs typeface="Microsoft Sans Serif"/>
              </a:rPr>
              <a:t>IEC</a:t>
            </a:r>
            <a:r>
              <a:rPr sz="850" spc="-10" dirty="0">
                <a:solidFill>
                  <a:srgbClr val="00B6F2"/>
                </a:solidFill>
                <a:latin typeface="Microsoft Sans Serif"/>
                <a:cs typeface="Microsoft Sans Serif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Microsoft Sans Serif"/>
                <a:cs typeface="Microsoft Sans Serif"/>
              </a:rPr>
              <a:t>62271-102)</a:t>
            </a:r>
            <a:endParaRPr sz="850" dirty="0">
              <a:latin typeface="Microsoft Sans Serif"/>
              <a:cs typeface="Microsoft Sans Serif"/>
            </a:endParaRPr>
          </a:p>
          <a:p>
            <a:pPr marL="12700" marR="5080">
              <a:lnSpc>
                <a:spcPct val="134600"/>
              </a:lnSpc>
              <a:spcBef>
                <a:spcPts val="240"/>
              </a:spcBef>
            </a:pPr>
            <a:r>
              <a:rPr sz="65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caso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divididos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seccionadores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puesta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tierra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 </a:t>
            </a:r>
            <a:r>
              <a:rPr sz="650" spc="2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soporte</a:t>
            </a:r>
            <a:r>
              <a:rPr lang="es-ES"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divididos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,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deberá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indicar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los valores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la zona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 (</a:t>
            </a:r>
            <a:r>
              <a:rPr sz="650" spc="1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indicados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lang="es-ES"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xr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,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yr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zr).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preferidos 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dan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la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tabla para contacto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fijo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respectivamente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para</a:t>
            </a:r>
            <a:r>
              <a:rPr lang="es-ES"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flexibles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rígidos.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18202" y="7971961"/>
            <a:ext cx="3537585" cy="59436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02600"/>
              </a:lnSpc>
              <a:spcBef>
                <a:spcPts val="80"/>
              </a:spcBef>
            </a:pP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x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amplitud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movimiento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longitudinal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(temperatura).</a:t>
            </a:r>
            <a:r>
              <a:rPr sz="65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y </a:t>
            </a:r>
            <a:r>
              <a:rPr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lang="es-ES" sz="65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Microsoft Sans Serif"/>
                <a:cs typeface="Microsoft Sans Serif"/>
              </a:rPr>
              <a:t>deflexión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horizontal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total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(perpendicular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al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soporte)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(viento).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70"/>
              </a:spcBef>
            </a:pPr>
            <a:r>
              <a:rPr sz="600" spc="-20" dirty="0">
                <a:solidFill>
                  <a:srgbClr val="171514"/>
                </a:solidFill>
                <a:latin typeface="Microsoft Sans Serif"/>
                <a:cs typeface="Microsoft Sans Serif"/>
              </a:rPr>
              <a:t>z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Microsoft Sans Serif"/>
                <a:cs typeface="Microsoft Sans Serif"/>
              </a:rPr>
              <a:t>=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deflexión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vertical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(hielo)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z1: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tramo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corto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y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z2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Microsoft Sans Serif"/>
                <a:cs typeface="Microsoft Sans Serif"/>
              </a:rPr>
              <a:t>tramo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largo</a:t>
            </a:r>
            <a:r>
              <a:rPr sz="600" spc="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los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conductores</a:t>
            </a:r>
            <a:r>
              <a:rPr sz="60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flexibles.</a:t>
            </a:r>
            <a:endParaRPr sz="600" dirty="0">
              <a:latin typeface="Microsoft Sans Serif"/>
              <a:cs typeface="Microsoft Sans Serif"/>
            </a:endParaRPr>
          </a:p>
          <a:p>
            <a:pPr marL="12700">
              <a:spcBef>
                <a:spcPts val="280"/>
              </a:spcBef>
            </a:pP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Los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valores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nominales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Microsoft Sans Serif"/>
                <a:cs typeface="Microsoft Sans Serif"/>
              </a:rPr>
              <a:t>serán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especificados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por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Microsoft Sans Serif"/>
                <a:cs typeface="Microsoft Sans Serif"/>
              </a:rPr>
              <a:t>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fabricante.</a:t>
            </a:r>
            <a:endParaRPr sz="650" dirty="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Esto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se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refiere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Microsoft Sans Serif"/>
                <a:cs typeface="Microsoft Sans Serif"/>
              </a:rPr>
              <a:t>también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171514"/>
                </a:solidFill>
                <a:latin typeface="Microsoft Sans Serif"/>
                <a:cs typeface="Microsoft Sans Serif"/>
              </a:rPr>
              <a:t>a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Microsoft Sans Serif"/>
                <a:cs typeface="Microsoft Sans Serif"/>
              </a:rPr>
              <a:t>un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desplazamiento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angular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Microsoft Sans Serif"/>
                <a:cs typeface="Microsoft Sans Serif"/>
              </a:rPr>
              <a:t>tolerable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del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contacto</a:t>
            </a:r>
            <a:r>
              <a:rPr sz="650" spc="-5" dirty="0">
                <a:solidFill>
                  <a:srgbClr val="171514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Microsoft Sans Serif"/>
                <a:cs typeface="Microsoft Sans Serif"/>
              </a:rPr>
              <a:t>fijo.</a:t>
            </a:r>
            <a:endParaRPr sz="650" dirty="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3FAC39"/>
                </a:solidFill>
                <a:latin typeface="Microsoft Sans Serif"/>
                <a:cs typeface="Microsoft Sans Serif"/>
              </a:rPr>
              <a:t>schneider-electric.com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Guía</a:t>
            </a:r>
            <a:r>
              <a:rPr sz="650" spc="-25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dirty="0">
                <a:solidFill>
                  <a:srgbClr val="4C5152"/>
                </a:solidFill>
                <a:latin typeface="Microsoft Sans Serif"/>
                <a:cs typeface="Microsoft Sans Serif"/>
              </a:rPr>
              <a:t>Técnica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Microsoft Sans Serif"/>
                <a:cs typeface="Microsoft Sans Serif"/>
              </a:rPr>
              <a:t>MT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Microsoft Sans Serif"/>
                <a:cs typeface="Microsoft Sans Serif"/>
              </a:rPr>
              <a:t>I</a:t>
            </a:r>
            <a:r>
              <a:rPr sz="650" spc="-20" dirty="0">
                <a:solidFill>
                  <a:srgbClr val="4C5152"/>
                </a:solidFill>
                <a:latin typeface="Microsoft Sans Serif"/>
                <a:cs typeface="Microsoft Sans Serif"/>
              </a:rPr>
              <a:t> </a:t>
            </a:r>
            <a:r>
              <a:rPr sz="650" spc="10" dirty="0">
                <a:solidFill>
                  <a:srgbClr val="4C5152"/>
                </a:solidFill>
                <a:latin typeface="Microsoft Sans Serif"/>
                <a:cs typeface="Microsoft Sans Serif"/>
              </a:rPr>
              <a:t>135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602506" y="3508730"/>
            <a:ext cx="5108399" cy="1596318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7602506" y="5395836"/>
            <a:ext cx="5108575" cy="3175"/>
            <a:chOff x="1875599" y="5395835"/>
            <a:chExt cx="5108575" cy="3175"/>
          </a:xfrm>
        </p:grpSpPr>
        <p:sp>
          <p:nvSpPr>
            <p:cNvPr id="4" name="object 4"/>
            <p:cNvSpPr/>
            <p:nvPr/>
          </p:nvSpPr>
          <p:spPr>
            <a:xfrm>
              <a:off x="1875599" y="5397422"/>
              <a:ext cx="655320" cy="0"/>
            </a:xfrm>
            <a:custGeom>
              <a:avLst/>
              <a:gdLst/>
              <a:ahLst/>
              <a:cxnLst/>
              <a:rect l="l" t="t" r="r" b="b"/>
              <a:pathLst>
                <a:path w="655319">
                  <a:moveTo>
                    <a:pt x="0" y="0"/>
                  </a:moveTo>
                  <a:lnTo>
                    <a:pt x="6552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530800" y="5397422"/>
              <a:ext cx="655320" cy="0"/>
            </a:xfrm>
            <a:custGeom>
              <a:avLst/>
              <a:gdLst/>
              <a:ahLst/>
              <a:cxnLst/>
              <a:rect l="l" t="t" r="r" b="b"/>
              <a:pathLst>
                <a:path w="655319">
                  <a:moveTo>
                    <a:pt x="0" y="0"/>
                  </a:moveTo>
                  <a:lnTo>
                    <a:pt x="6552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85999" y="5397422"/>
              <a:ext cx="760095" cy="0"/>
            </a:xfrm>
            <a:custGeom>
              <a:avLst/>
              <a:gdLst/>
              <a:ahLst/>
              <a:cxnLst/>
              <a:rect l="l" t="t" r="r" b="b"/>
              <a:pathLst>
                <a:path w="760095">
                  <a:moveTo>
                    <a:pt x="0" y="0"/>
                  </a:moveTo>
                  <a:lnTo>
                    <a:pt x="7595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945600" y="5397422"/>
              <a:ext cx="760095" cy="0"/>
            </a:xfrm>
            <a:custGeom>
              <a:avLst/>
              <a:gdLst/>
              <a:ahLst/>
              <a:cxnLst/>
              <a:rect l="l" t="t" r="r" b="b"/>
              <a:pathLst>
                <a:path w="760095">
                  <a:moveTo>
                    <a:pt x="0" y="0"/>
                  </a:moveTo>
                  <a:lnTo>
                    <a:pt x="7595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705200" y="5397422"/>
              <a:ext cx="760095" cy="0"/>
            </a:xfrm>
            <a:custGeom>
              <a:avLst/>
              <a:gdLst/>
              <a:ahLst/>
              <a:cxnLst/>
              <a:rect l="l" t="t" r="r" b="b"/>
              <a:pathLst>
                <a:path w="760095">
                  <a:moveTo>
                    <a:pt x="0" y="0"/>
                  </a:moveTo>
                  <a:lnTo>
                    <a:pt x="7595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464799" y="5397422"/>
              <a:ext cx="760095" cy="0"/>
            </a:xfrm>
            <a:custGeom>
              <a:avLst/>
              <a:gdLst/>
              <a:ahLst/>
              <a:cxnLst/>
              <a:rect l="l" t="t" r="r" b="b"/>
              <a:pathLst>
                <a:path w="760095">
                  <a:moveTo>
                    <a:pt x="0" y="0"/>
                  </a:moveTo>
                  <a:lnTo>
                    <a:pt x="7595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224399" y="5397422"/>
              <a:ext cx="760095" cy="0"/>
            </a:xfrm>
            <a:custGeom>
              <a:avLst/>
              <a:gdLst/>
              <a:ahLst/>
              <a:cxnLst/>
              <a:rect l="l" t="t" r="r" b="b"/>
              <a:pathLst>
                <a:path w="760095">
                  <a:moveTo>
                    <a:pt x="0" y="0"/>
                  </a:moveTo>
                  <a:lnTo>
                    <a:pt x="7595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8912905" y="8223326"/>
          <a:ext cx="3787140" cy="11382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0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9589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6812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97284">
                <a:tc gridSpan="2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</a:t>
                      </a:r>
                      <a:r>
                        <a:rPr sz="750" b="1" spc="3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seccionador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16559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41655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ciclos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funcionamiento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mes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40894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puesta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</a:t>
                      </a:r>
                      <a:r>
                        <a:rPr lang="es-ES"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estándar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(resistencia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normal)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655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R="97345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destinado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ser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utilizado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disyuntor</a:t>
                      </a:r>
                      <a:r>
                        <a:rPr lang="es-ES"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2000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igual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(duración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ampliada)</a:t>
                      </a:r>
                      <a:endParaRPr sz="7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3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R="85915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destinado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ser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utilizado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disyuntor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10000</a:t>
                      </a:r>
                      <a:r>
                        <a:rPr lang="es-ES"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igual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(resistencia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extendida)</a:t>
                      </a:r>
                      <a:endParaRPr sz="7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96422" y="502346"/>
            <a:ext cx="3609340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5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15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5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15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5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55" dirty="0" err="1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lang="es-ES" sz="150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 dirty="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900206" y="1701078"/>
            <a:ext cx="3617595" cy="17862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Carga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terminal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mecánica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estática</a:t>
            </a:r>
            <a:r>
              <a:rPr sz="8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20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Tahoma"/>
                <a:cs typeface="Tahoma"/>
              </a:rPr>
              <a:t>5.104</a:t>
            </a:r>
            <a:r>
              <a:rPr sz="8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5" dirty="0">
                <a:solidFill>
                  <a:srgbClr val="00B6F2"/>
                </a:solidFill>
                <a:latin typeface="Tahoma"/>
                <a:cs typeface="Tahoma"/>
              </a:rPr>
              <a:t>62271-102)</a:t>
            </a:r>
            <a:endParaRPr sz="850" dirty="0">
              <a:latin typeface="Tahoma"/>
              <a:cs typeface="Tahoma"/>
            </a:endParaRPr>
          </a:p>
          <a:p>
            <a:pPr marL="12700" marR="5080">
              <a:lnSpc>
                <a:spcPct val="145800"/>
              </a:lnSpc>
              <a:spcBef>
                <a:spcPts val="229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cargas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mecánicos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aplicables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incluso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inferiores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52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kV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pueden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utilizar los valores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recomendados.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recomienda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verificación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adicional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provenientes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servicio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locales.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15"/>
              </a:spcBef>
            </a:pPr>
            <a:endParaRPr sz="850" dirty="0">
              <a:latin typeface="Tahoma"/>
              <a:cs typeface="Tahoma"/>
            </a:endParaRPr>
          </a:p>
          <a:p>
            <a:pPr marL="12700" marR="247650">
              <a:lnSpc>
                <a:spcPct val="159000"/>
              </a:lnSpc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puesta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deberán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poder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cerrarse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abrirse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mientras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estén</a:t>
            </a:r>
            <a:r>
              <a:rPr lang="es-ES"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sujetos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cargas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mecánicas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estáticas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nominales.</a:t>
            </a:r>
            <a:endParaRPr sz="550" dirty="0">
              <a:latin typeface="Tahoma"/>
              <a:cs typeface="Tahoma"/>
            </a:endParaRPr>
          </a:p>
          <a:p>
            <a:pPr marL="12700" marR="171450">
              <a:lnSpc>
                <a:spcPct val="145800"/>
              </a:lnSpc>
              <a:spcBef>
                <a:spcPts val="1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puesta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deberán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poder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soportar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carga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terminal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mecánica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dinámica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cortocircuito.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850" dirty="0">
              <a:latin typeface="Tahoma"/>
              <a:cs typeface="Tahoma"/>
            </a:endParaRPr>
          </a:p>
          <a:p>
            <a:pPr marL="12700" marR="247650">
              <a:lnSpc>
                <a:spcPct val="134600"/>
              </a:lnSpc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diseño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tendrán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cuenta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aisladores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asegurar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completo.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27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Cargas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mecánicas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estáticas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recomendadas.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00220" y="3504358"/>
            <a:ext cx="979805" cy="279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1100"/>
              </a:lnSpc>
              <a:spcBef>
                <a:spcPts val="100"/>
              </a:spcBef>
            </a:pPr>
            <a:r>
              <a:rPr sz="750" b="1" spc="-10" dirty="0">
                <a:solidFill>
                  <a:srgbClr val="FFFFFF"/>
                </a:solidFill>
                <a:latin typeface="Arial"/>
                <a:cs typeface="Arial"/>
              </a:rPr>
              <a:t>Dos</a:t>
            </a:r>
            <a:r>
              <a:rPr sz="750" b="1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75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5" dirty="0" err="1">
                <a:solidFill>
                  <a:srgbClr val="FFFFFF"/>
                </a:solidFill>
                <a:latin typeface="Arial"/>
                <a:cs typeface="Arial"/>
              </a:rPr>
              <a:t>tres</a:t>
            </a:r>
            <a:r>
              <a:rPr sz="75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5" dirty="0" err="1">
                <a:solidFill>
                  <a:srgbClr val="FFFFFF"/>
                </a:solidFill>
                <a:latin typeface="Arial"/>
                <a:cs typeface="Arial"/>
              </a:rPr>
              <a:t>columnas</a:t>
            </a:r>
            <a:r>
              <a:rPr lang="es-ES" sz="750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5" dirty="0" err="1">
                <a:solidFill>
                  <a:srgbClr val="FFFFFF"/>
                </a:solidFill>
                <a:latin typeface="Arial"/>
                <a:cs typeface="Arial"/>
              </a:rPr>
              <a:t>seccionadores</a:t>
            </a:r>
            <a:endParaRPr sz="750" dirty="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913270" y="3490071"/>
            <a:ext cx="659765" cy="30289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38100">
              <a:spcBef>
                <a:spcPts val="409"/>
              </a:spcBef>
            </a:pPr>
            <a:r>
              <a:rPr sz="750" b="1" spc="20" dirty="0">
                <a:solidFill>
                  <a:srgbClr val="FFFFFF"/>
                </a:solidFill>
                <a:latin typeface="Arial"/>
                <a:cs typeface="Arial"/>
              </a:rPr>
              <a:t>Vertical</a:t>
            </a:r>
            <a:endParaRPr sz="750">
              <a:latin typeface="Arial"/>
              <a:cs typeface="Arial"/>
            </a:endParaRPr>
          </a:p>
          <a:p>
            <a:pPr marL="38100">
              <a:spcBef>
                <a:spcPts val="250"/>
              </a:spcBef>
            </a:pPr>
            <a:r>
              <a:rPr sz="600" b="1" spc="10" dirty="0">
                <a:solidFill>
                  <a:srgbClr val="FFFFFF"/>
                </a:solidFill>
                <a:latin typeface="Arial"/>
                <a:cs typeface="Arial"/>
              </a:rPr>
              <a:t>Fuerza</a:t>
            </a:r>
            <a:r>
              <a:rPr sz="6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b="1" spc="-4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350" b="1" spc="5" dirty="0">
                <a:solidFill>
                  <a:srgbClr val="FFFFFF"/>
                </a:solidFill>
                <a:latin typeface="Arial"/>
                <a:cs typeface="Arial"/>
              </a:rPr>
              <a:t>(a</a:t>
            </a:r>
            <a:r>
              <a:rPr sz="350" b="1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r>
              <a:rPr sz="675" b="1" spc="-487" baseline="-30864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b="1" spc="30" dirty="0">
                <a:solidFill>
                  <a:srgbClr val="FFFFFF"/>
                </a:solidFill>
                <a:latin typeface="Arial"/>
                <a:cs typeface="Arial"/>
              </a:rPr>
              <a:t>norte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00218" y="3772938"/>
            <a:ext cx="542290" cy="2690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Carga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recta</a:t>
            </a:r>
            <a:r>
              <a:rPr lang="es-ES" sz="750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450" spc="5" dirty="0">
                <a:solidFill>
                  <a:srgbClr val="FFFFFF"/>
                </a:solidFill>
                <a:latin typeface="Tahoma"/>
                <a:cs typeface="Tahoma"/>
              </a:rPr>
              <a:t>a1</a:t>
            </a: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450" spc="15" dirty="0">
                <a:solidFill>
                  <a:srgbClr val="FFFFFF"/>
                </a:solidFill>
                <a:latin typeface="Tahoma"/>
                <a:cs typeface="Tahoma"/>
              </a:rPr>
              <a:t>a2</a:t>
            </a:r>
            <a:endParaRPr sz="450" dirty="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659806" y="3791580"/>
            <a:ext cx="652780" cy="246221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>
              <a:spcBef>
                <a:spcPts val="200"/>
              </a:spcBef>
            </a:pP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Carga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cruzada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350" spc="15" dirty="0">
                <a:solidFill>
                  <a:srgbClr val="FFFFFF"/>
                </a:solidFill>
                <a:latin typeface="Tahoma"/>
                <a:cs typeface="Tahoma"/>
              </a:rPr>
              <a:t>b1</a:t>
            </a:r>
            <a:endParaRPr sz="350">
              <a:latin typeface="Tahoma"/>
              <a:cs typeface="Tahoma"/>
            </a:endParaRPr>
          </a:p>
          <a:p>
            <a:pPr marL="12700">
              <a:spcBef>
                <a:spcPts val="130"/>
              </a:spcBef>
            </a:pP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450" spc="15" dirty="0">
                <a:solidFill>
                  <a:srgbClr val="FFFFFF"/>
                </a:solidFill>
                <a:latin typeface="Tahoma"/>
                <a:cs typeface="Tahoma"/>
              </a:rPr>
              <a:t>b2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179005" y="3791580"/>
            <a:ext cx="652780" cy="246221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>
              <a:spcBef>
                <a:spcPts val="200"/>
              </a:spcBef>
            </a:pP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Carga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cruzada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350" spc="15" dirty="0">
                <a:solidFill>
                  <a:srgbClr val="FFFFFF"/>
                </a:solidFill>
                <a:latin typeface="Tahoma"/>
                <a:cs typeface="Tahoma"/>
              </a:rPr>
              <a:t>b1</a:t>
            </a:r>
            <a:endParaRPr sz="350">
              <a:latin typeface="Tahoma"/>
              <a:cs typeface="Tahoma"/>
            </a:endParaRPr>
          </a:p>
          <a:p>
            <a:pPr marL="12700">
              <a:spcBef>
                <a:spcPts val="130"/>
              </a:spcBef>
            </a:pP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450" spc="15" dirty="0">
                <a:solidFill>
                  <a:srgbClr val="FFFFFF"/>
                </a:solidFill>
                <a:latin typeface="Tahoma"/>
                <a:cs typeface="Tahoma"/>
              </a:rPr>
              <a:t>b2</a:t>
            </a:r>
            <a:endParaRPr sz="450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600407" y="3562694"/>
            <a:ext cx="410845" cy="361315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38100">
              <a:spcBef>
                <a:spcPts val="190"/>
              </a:spcBef>
            </a:pPr>
            <a:r>
              <a:rPr sz="400" b="1" dirty="0">
                <a:solidFill>
                  <a:srgbClr val="FFFFFF"/>
                </a:solidFill>
                <a:latin typeface="Arial"/>
                <a:cs typeface="Arial"/>
              </a:rPr>
              <a:t>Clasificado</a:t>
            </a:r>
            <a:endParaRPr sz="400" dirty="0">
              <a:latin typeface="Arial"/>
              <a:cs typeface="Arial"/>
            </a:endParaRPr>
          </a:p>
          <a:p>
            <a:pPr marL="38100" marR="30480">
              <a:lnSpc>
                <a:spcPct val="111100"/>
              </a:lnSpc>
              <a:spcBef>
                <a:spcPts val="70"/>
              </a:spcBef>
            </a:pPr>
            <a:r>
              <a:rPr sz="750" b="1" spc="20" dirty="0" err="1">
                <a:solidFill>
                  <a:srgbClr val="FFFFFF"/>
                </a:solidFill>
                <a:latin typeface="Arial"/>
                <a:cs typeface="Arial"/>
              </a:rPr>
              <a:t>Voltaje</a:t>
            </a:r>
            <a:r>
              <a:rPr lang="es-ES" sz="750" b="1" spc="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-20" dirty="0">
                <a:solidFill>
                  <a:srgbClr val="FFFFFF"/>
                </a:solidFill>
                <a:latin typeface="Arial"/>
                <a:cs typeface="Arial"/>
              </a:rPr>
              <a:t>(U)</a:t>
            </a:r>
            <a:r>
              <a:rPr sz="675" b="1" spc="-30" baseline="-3086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750" b="1" spc="-20" dirty="0">
                <a:solidFill>
                  <a:srgbClr val="FFFFFF"/>
                </a:solidFill>
                <a:latin typeface="Arial"/>
                <a:cs typeface="Arial"/>
              </a:rPr>
              <a:t>kV</a:t>
            </a:r>
            <a:endParaRPr sz="750" dirty="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219602" y="3562693"/>
            <a:ext cx="575945" cy="489584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38100">
              <a:spcBef>
                <a:spcPts val="190"/>
              </a:spcBef>
            </a:pPr>
            <a:r>
              <a:rPr sz="400" b="1" dirty="0">
                <a:solidFill>
                  <a:srgbClr val="FFFFFF"/>
                </a:solidFill>
                <a:latin typeface="Arial"/>
                <a:cs typeface="Arial"/>
              </a:rPr>
              <a:t>Clasificado</a:t>
            </a:r>
            <a:endParaRPr sz="400" dirty="0">
              <a:latin typeface="Arial"/>
              <a:cs typeface="Arial"/>
            </a:endParaRPr>
          </a:p>
          <a:p>
            <a:pPr marL="38100" marR="30480">
              <a:lnSpc>
                <a:spcPct val="108300"/>
              </a:lnSpc>
              <a:spcBef>
                <a:spcPts val="95"/>
              </a:spcBef>
            </a:pPr>
            <a:r>
              <a:rPr sz="750" b="1" spc="20" dirty="0">
                <a:solidFill>
                  <a:srgbClr val="FFFFFF"/>
                </a:solidFill>
                <a:latin typeface="Arial"/>
                <a:cs typeface="Arial"/>
              </a:rPr>
              <a:t>continuo</a:t>
            </a:r>
            <a:r>
              <a:rPr lang="es-ES" sz="750" b="1" spc="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Arial"/>
                <a:cs typeface="Arial"/>
              </a:rPr>
              <a:t>actual</a:t>
            </a:r>
            <a:r>
              <a:rPr sz="7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750" b="1" spc="5" dirty="0" err="1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750" b="1" spc="-35" dirty="0" err="1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75" b="1" spc="-217" baseline="-30864" dirty="0" err="1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750" b="1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r>
              <a:rPr lang="es-ES" sz="750" b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-3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endParaRPr sz="800" dirty="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419407" y="3504358"/>
            <a:ext cx="729615" cy="67310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 algn="just">
              <a:lnSpc>
                <a:spcPct val="117500"/>
              </a:lnSpc>
              <a:spcBef>
                <a:spcPts val="40"/>
              </a:spcBef>
            </a:pPr>
            <a:r>
              <a:rPr sz="750" b="1" dirty="0" err="1">
                <a:solidFill>
                  <a:srgbClr val="FFFFFF"/>
                </a:solidFill>
                <a:latin typeface="Arial"/>
                <a:cs typeface="Arial"/>
              </a:rPr>
              <a:t>Apoyo</a:t>
            </a:r>
            <a:r>
              <a:rPr sz="7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0" dirty="0" err="1">
                <a:solidFill>
                  <a:srgbClr val="FFFFFF"/>
                </a:solidFill>
                <a:latin typeface="Arial"/>
                <a:cs typeface="Arial"/>
              </a:rPr>
              <a:t>dividido</a:t>
            </a:r>
            <a:r>
              <a:rPr lang="es-ES" sz="75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5" dirty="0" err="1">
                <a:solidFill>
                  <a:srgbClr val="FFFFFF"/>
                </a:solidFill>
                <a:latin typeface="Arial"/>
                <a:cs typeface="Arial"/>
              </a:rPr>
              <a:t>seccionadores</a:t>
            </a:r>
            <a:r>
              <a:rPr lang="es-ES" sz="750" b="1" spc="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Carga</a:t>
            </a:r>
            <a:r>
              <a:rPr sz="7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recta</a:t>
            </a:r>
            <a:endParaRPr sz="750" dirty="0">
              <a:latin typeface="Tahoma"/>
              <a:cs typeface="Tahoma"/>
            </a:endParaRPr>
          </a:p>
          <a:p>
            <a:pPr marL="12700" algn="just">
              <a:spcBef>
                <a:spcPts val="100"/>
              </a:spcBef>
            </a:pPr>
            <a:r>
              <a:rPr sz="750" spc="-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450" spc="10" dirty="0">
                <a:solidFill>
                  <a:srgbClr val="FFFFFF"/>
                </a:solidFill>
                <a:latin typeface="Tahoma"/>
                <a:cs typeface="Tahoma"/>
              </a:rPr>
              <a:t>a1</a:t>
            </a: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r>
              <a:rPr sz="450" spc="10" dirty="0">
                <a:solidFill>
                  <a:srgbClr val="FFFFFF"/>
                </a:solidFill>
                <a:latin typeface="Tahoma"/>
                <a:cs typeface="Tahoma"/>
              </a:rPr>
              <a:t>a2</a:t>
            </a:r>
            <a:endParaRPr sz="450" dirty="0">
              <a:latin typeface="Tahoma"/>
              <a:cs typeface="Tahoma"/>
            </a:endParaRPr>
          </a:p>
          <a:p>
            <a:pPr marR="24765" algn="ctr">
              <a:spcBef>
                <a:spcPts val="440"/>
              </a:spcBef>
            </a:pP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endParaRPr sz="250" dirty="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249407" y="4180973"/>
            <a:ext cx="1428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10" dirty="0">
                <a:solidFill>
                  <a:srgbClr val="171514"/>
                </a:solidFill>
                <a:latin typeface="Tahoma"/>
                <a:cs typeface="Tahoma"/>
              </a:rPr>
              <a:t>b1</a:t>
            </a: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5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541956" y="4188204"/>
            <a:ext cx="933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10" dirty="0">
                <a:solidFill>
                  <a:srgbClr val="171514"/>
                </a:solidFill>
                <a:latin typeface="Tahoma"/>
                <a:cs typeface="Tahoma"/>
              </a:rPr>
              <a:t>b1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905416" y="4164774"/>
            <a:ext cx="914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5" dirty="0">
                <a:solidFill>
                  <a:srgbClr val="171514"/>
                </a:solidFill>
                <a:latin typeface="Tahoma"/>
                <a:cs typeface="Tahoma"/>
              </a:rPr>
              <a:t>a2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478006" y="4256573"/>
            <a:ext cx="914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5" dirty="0">
                <a:solidFill>
                  <a:srgbClr val="171514"/>
                </a:solidFill>
                <a:latin typeface="Tahoma"/>
                <a:cs typeface="Tahoma"/>
              </a:rPr>
              <a:t>a2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089205" y="4330373"/>
            <a:ext cx="914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5" dirty="0">
                <a:solidFill>
                  <a:srgbClr val="171514"/>
                </a:solidFill>
                <a:latin typeface="Tahoma"/>
                <a:cs typeface="Tahoma"/>
              </a:rPr>
              <a:t>a1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532806" y="4364605"/>
            <a:ext cx="914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5" dirty="0">
                <a:solidFill>
                  <a:srgbClr val="171514"/>
                </a:solidFill>
                <a:latin typeface="Tahoma"/>
                <a:cs typeface="Tahoma"/>
              </a:rPr>
              <a:t>a1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873115" y="4341173"/>
            <a:ext cx="933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10" dirty="0">
                <a:solidFill>
                  <a:srgbClr val="171514"/>
                </a:solidFill>
                <a:latin typeface="Tahoma"/>
                <a:cs typeface="Tahoma"/>
              </a:rPr>
              <a:t>b2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504994" y="4414973"/>
            <a:ext cx="9334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250" spc="10" dirty="0">
                <a:solidFill>
                  <a:srgbClr val="171514"/>
                </a:solidFill>
                <a:latin typeface="Tahoma"/>
                <a:cs typeface="Tahoma"/>
              </a:rPr>
              <a:t>b2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244782" y="5002489"/>
            <a:ext cx="3893820" cy="392430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L="668020">
              <a:spcBef>
                <a:spcPts val="210"/>
              </a:spcBef>
              <a:tabLst>
                <a:tab pos="1427480" algn="l"/>
                <a:tab pos="2186940" algn="l"/>
                <a:tab pos="2946400" algn="l"/>
              </a:tabLst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norte	norte	norte	norte</a:t>
            </a:r>
            <a:endParaRPr sz="300">
              <a:latin typeface="Tahoma"/>
              <a:cs typeface="Tahoma"/>
            </a:endParaRPr>
          </a:p>
          <a:p>
            <a:pPr marL="12700">
              <a:spcBef>
                <a:spcPts val="300"/>
              </a:spcBef>
              <a:tabLst>
                <a:tab pos="667385" algn="l"/>
                <a:tab pos="1427480" algn="l"/>
                <a:tab pos="2186940" algn="l"/>
                <a:tab pos="2946400" algn="l"/>
                <a:tab pos="3705860" algn="l"/>
              </a:tabLst>
            </a:pPr>
            <a:r>
              <a:rPr sz="750" u="sng" spc="-17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Lucida Sans Unicode"/>
                <a:cs typeface="Lucida Sans Unicode"/>
              </a:rPr>
              <a:t>≤</a:t>
            </a:r>
            <a:r>
              <a:rPr sz="750" u="sng" spc="-4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sz="750" u="sng" spc="1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1600</a:t>
            </a:r>
            <a:r>
              <a:rPr sz="75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	</a:t>
            </a:r>
            <a:r>
              <a:rPr sz="800" u="sng" spc="2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400</a:t>
            </a:r>
            <a:r>
              <a:rPr sz="80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	</a:t>
            </a:r>
            <a:r>
              <a:rPr sz="800" u="sng" spc="2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130</a:t>
            </a:r>
            <a:r>
              <a:rPr sz="80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	</a:t>
            </a:r>
            <a:r>
              <a:rPr sz="800" u="sng" spc="2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800</a:t>
            </a:r>
            <a:r>
              <a:rPr sz="80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	</a:t>
            </a:r>
            <a:r>
              <a:rPr sz="800" u="sng" spc="20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200</a:t>
            </a:r>
            <a:r>
              <a:rPr sz="80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500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195"/>
              </a:spcBef>
              <a:tabLst>
                <a:tab pos="667385" algn="l"/>
                <a:tab pos="1426845" algn="l"/>
                <a:tab pos="2186940" algn="l"/>
                <a:tab pos="2946400" algn="l"/>
              </a:tabLst>
            </a:pPr>
            <a:r>
              <a:rPr sz="750" spc="-170" dirty="0">
                <a:solidFill>
                  <a:srgbClr val="171514"/>
                </a:solidFill>
                <a:latin typeface="Lucida Sans Unicode"/>
                <a:cs typeface="Lucida Sans Unicode"/>
              </a:rPr>
              <a:t>≤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1600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500	170	800	200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589667" y="5106527"/>
            <a:ext cx="40386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52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72,5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513605" y="5403781"/>
            <a:ext cx="5135880" cy="279971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221615" marR="1534795" indent="-133350">
              <a:lnSpc>
                <a:spcPct val="102600"/>
              </a:lnSpc>
              <a:spcBef>
                <a:spcPts val="80"/>
              </a:spcBef>
            </a:pP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(a)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4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00" spc="-209" baseline="-34722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r>
              <a:rPr sz="600" spc="-104" baseline="-34722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imula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fuerzas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abajo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causadas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peso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conexión.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lang="es-ES" sz="650" spc="-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60" dirty="0" err="1">
                <a:solidFill>
                  <a:srgbClr val="171514"/>
                </a:solidFill>
                <a:latin typeface="Tahoma"/>
                <a:cs typeface="Tahoma"/>
              </a:rPr>
              <a:t>n</a:t>
            </a:r>
            <a:r>
              <a:rPr sz="600" spc="-89" baseline="-34722" dirty="0" err="1">
                <a:solidFill>
                  <a:srgbClr val="171514"/>
                </a:solidFill>
                <a:latin typeface="Tahoma"/>
                <a:cs typeface="Tahoma"/>
              </a:rPr>
              <a:t>C</a:t>
            </a:r>
            <a:r>
              <a:rPr sz="650" spc="-60" dirty="0" err="1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aplica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flexibles.</a:t>
            </a:r>
            <a:endParaRPr sz="650" dirty="0">
              <a:latin typeface="Tahoma"/>
              <a:cs typeface="Tahoma"/>
            </a:endParaRPr>
          </a:p>
          <a:p>
            <a:pPr marL="88900">
              <a:spcBef>
                <a:spcPts val="870"/>
              </a:spcBef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carga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terminal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mecánica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estática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incluye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fuerzas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resultantes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hielo,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viento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conectados.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1100" dirty="0">
              <a:latin typeface="Tahoma"/>
              <a:cs typeface="Tahoma"/>
            </a:endParaRPr>
          </a:p>
          <a:p>
            <a:pPr marL="1398905" marR="55880">
              <a:lnSpc>
                <a:spcPct val="142900"/>
              </a:lnSpc>
            </a:pP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Valores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nominales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capacidad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conmutación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transferencia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bus</a:t>
            </a:r>
            <a:r>
              <a:rPr lang="es-ES" sz="700" spc="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seccionadores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Tahoma"/>
                <a:cs typeface="Tahoma"/>
              </a:rPr>
              <a:t>5.108.1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Tahoma"/>
                <a:cs typeface="Tahoma"/>
              </a:rPr>
              <a:t>62271-102)</a:t>
            </a:r>
            <a:endParaRPr sz="7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900" dirty="0">
              <a:latin typeface="Tahoma"/>
              <a:cs typeface="Tahoma"/>
            </a:endParaRPr>
          </a:p>
          <a:p>
            <a:pPr marL="1398905" marR="412750">
              <a:lnSpc>
                <a:spcPct val="142900"/>
              </a:lnSpc>
              <a:spcBef>
                <a:spcPts val="680"/>
              </a:spcBef>
            </a:pP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Valores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nominales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capacidad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conmutación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inducida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00B6F2"/>
                </a:solidFill>
                <a:latin typeface="Tahoma"/>
                <a:cs typeface="Tahoma"/>
              </a:rPr>
              <a:t>los</a:t>
            </a:r>
            <a:r>
              <a:rPr lang="es-ES" sz="700" spc="2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00B6F2"/>
                </a:solidFill>
                <a:latin typeface="Tahoma"/>
                <a:cs typeface="Tahoma"/>
              </a:rPr>
              <a:t>seccionadores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puesta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tierra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Tahoma"/>
                <a:cs typeface="Tahoma"/>
              </a:rPr>
              <a:t>5.109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Tahoma"/>
                <a:cs typeface="Tahoma"/>
              </a:rPr>
              <a:t>62271-102)</a:t>
            </a:r>
            <a:endParaRPr sz="7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900" dirty="0">
              <a:latin typeface="Tahoma"/>
              <a:cs typeface="Tahoma"/>
            </a:endParaRPr>
          </a:p>
          <a:p>
            <a:pPr marL="1398905" marR="196850">
              <a:lnSpc>
                <a:spcPct val="133300"/>
              </a:lnSpc>
              <a:spcBef>
                <a:spcPts val="695"/>
              </a:spcBef>
            </a:pPr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Valores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nominales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Tahoma"/>
                <a:cs typeface="Tahoma"/>
              </a:rPr>
              <a:t>la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capacidad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conmutación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Tahoma"/>
                <a:cs typeface="Tahoma"/>
              </a:rPr>
              <a:t>la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00B6F2"/>
                </a:solidFill>
                <a:latin typeface="Tahoma"/>
                <a:cs typeface="Tahoma"/>
              </a:rPr>
              <a:t>carga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del</a:t>
            </a:r>
            <a:r>
              <a:rPr lang="es-ES" sz="750" spc="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bus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Tahoma"/>
                <a:cs typeface="Tahoma"/>
              </a:rPr>
              <a:t>5.110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Tahoma"/>
                <a:cs typeface="Tahoma"/>
              </a:rPr>
              <a:t>62271-102)</a:t>
            </a:r>
            <a:endParaRPr sz="750" dirty="0">
              <a:latin typeface="Tahoma"/>
              <a:cs typeface="Tahoma"/>
            </a:endParaRPr>
          </a:p>
          <a:p>
            <a:pPr>
              <a:spcBef>
                <a:spcPts val="45"/>
              </a:spcBef>
            </a:pPr>
            <a:endParaRPr sz="1450" dirty="0">
              <a:latin typeface="Tahoma"/>
              <a:cs typeface="Tahoma"/>
            </a:endParaRPr>
          </a:p>
          <a:p>
            <a:pPr marL="1398905" marR="359410">
              <a:lnSpc>
                <a:spcPct val="111100"/>
              </a:lnSpc>
            </a:pPr>
            <a:r>
              <a:rPr sz="900" spc="30" dirty="0">
                <a:solidFill>
                  <a:srgbClr val="00B6F2"/>
                </a:solidFill>
                <a:latin typeface="Tahoma"/>
                <a:cs typeface="Tahoma"/>
              </a:rPr>
              <a:t>Valores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Tahoma"/>
                <a:cs typeface="Tahoma"/>
              </a:rPr>
              <a:t>nominales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Tahoma"/>
                <a:cs typeface="Tahoma"/>
              </a:rPr>
              <a:t>resistencia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Tahoma"/>
                <a:cs typeface="Tahoma"/>
              </a:rPr>
              <a:t>mecánica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Tahoma"/>
                <a:cs typeface="Tahoma"/>
              </a:rPr>
              <a:t>para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 err="1">
                <a:solidFill>
                  <a:srgbClr val="00B6F2"/>
                </a:solidFill>
                <a:latin typeface="Tahoma"/>
                <a:cs typeface="Tahoma"/>
              </a:rPr>
              <a:t>seccionadores</a:t>
            </a:r>
            <a:r>
              <a:rPr lang="es-ES" sz="900" spc="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20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10" dirty="0">
                <a:solidFill>
                  <a:srgbClr val="00B6F2"/>
                </a:solidFill>
                <a:latin typeface="Tahoma"/>
                <a:cs typeface="Tahoma"/>
              </a:rPr>
              <a:t>5.105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5" dirty="0">
                <a:solidFill>
                  <a:srgbClr val="00B6F2"/>
                </a:solidFill>
                <a:latin typeface="Tahoma"/>
                <a:cs typeface="Tahoma"/>
              </a:rPr>
              <a:t>62271-102)</a:t>
            </a:r>
            <a:endParaRPr sz="900" dirty="0">
              <a:latin typeface="Tahoma"/>
              <a:cs typeface="Tahoma"/>
            </a:endParaRPr>
          </a:p>
          <a:p>
            <a:pPr marL="1398905" marR="104775">
              <a:lnSpc>
                <a:spcPct val="125000"/>
              </a:lnSpc>
              <a:spcBef>
                <a:spcPts val="245"/>
              </a:spcBef>
            </a:pPr>
            <a:r>
              <a:rPr sz="700" spc="4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seccionador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deberá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poder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realizar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número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operaciones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teniendo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cuenta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programa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mantenimiento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especificado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fabricante: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136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890180" y="412377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DM105277</a:t>
            </a:r>
            <a:endParaRPr sz="35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409380" y="412377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DM105262</a:t>
            </a:r>
            <a:endParaRPr sz="350">
              <a:latin typeface="Tahoma"/>
              <a:cs typeface="Tahoma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5726906" y="0"/>
            <a:ext cx="2466340" cy="127000"/>
            <a:chOff x="0" y="0"/>
            <a:chExt cx="2466340" cy="127000"/>
          </a:xfrm>
        </p:grpSpPr>
        <p:sp>
          <p:nvSpPr>
            <p:cNvPr id="39" name="object 39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41" name="object 41"/>
          <p:cNvSpPr txBox="1"/>
          <p:nvPr/>
        </p:nvSpPr>
        <p:spPr>
          <a:xfrm>
            <a:off x="5892768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Traducido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 </a:t>
            </a:r>
            <a:r>
              <a:rPr sz="600" spc="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del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 </a:t>
            </a:r>
            <a:r>
              <a:rPr sz="600" spc="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inglés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al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 </a:t>
            </a:r>
            <a:r>
              <a:rPr sz="600" spc="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español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 - </a:t>
            </a:r>
            <a:r>
              <a:rPr sz="600" spc="20" dirty="0">
                <a:solidFill>
                  <a:srgbClr val="0E2B46"/>
                </a:solidFill>
                <a:latin typeface="Tahoma"/>
                <a:cs typeface="Tahoma"/>
                <a:hlinkClick r:id="rId4"/>
              </a:rPr>
              <a:t>www.onlinedoctranslator.com</a:t>
            </a:r>
            <a:endParaRPr sz="6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0900" y="2460980"/>
          <a:ext cx="3797300" cy="11382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0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37426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629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97277">
                <a:tc gridSpan="2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</a:t>
                      </a:r>
                      <a:r>
                        <a:rPr sz="750" b="1" spc="3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seccionador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650">
                        <a:latin typeface="Arial"/>
                        <a:cs typeface="Arial"/>
                      </a:endParaRPr>
                    </a:p>
                    <a:p>
                      <a:pPr marL="914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ciclos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operación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032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41465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estándar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</a:t>
                      </a:r>
                      <a:r>
                        <a:rPr sz="750" spc="1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resistencia</a:t>
                      </a:r>
                      <a:r>
                        <a:rPr sz="7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mecánica</a:t>
                      </a:r>
                      <a:r>
                        <a:rPr lang="es-ES"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normal)</a:t>
                      </a:r>
                      <a:endParaRPr sz="7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12763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destinado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utilizado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disyuntor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igual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(resistencia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extendida)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R="8382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destinado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utilizado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disyuntor</a:t>
                      </a:r>
                      <a:r>
                        <a:rPr lang="es-ES"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igual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(resistencia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extendida)</a:t>
                      </a:r>
                      <a:endParaRPr sz="7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10000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15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90115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6" y="502346"/>
            <a:ext cx="3609340" cy="562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500"/>
              </a:lnSpc>
              <a:spcBef>
                <a:spcPts val="100"/>
              </a:spcBef>
            </a:pPr>
            <a:r>
              <a:rPr sz="1500" spc="5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15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5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15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5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55" dirty="0" err="1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lang="es-ES" sz="150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7" y="1675678"/>
            <a:ext cx="3687445" cy="7651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4325">
              <a:lnSpc>
                <a:spcPct val="133300"/>
              </a:lnSpc>
              <a:spcBef>
                <a:spcPts val="100"/>
              </a:spcBef>
            </a:pPr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Valores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nominales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resistencia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mecánica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para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seccionadores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00B6F2"/>
                </a:solidFill>
                <a:latin typeface="Tahoma"/>
                <a:cs typeface="Tahoma"/>
              </a:rPr>
              <a:t>puesta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a</a:t>
            </a:r>
            <a:r>
              <a:rPr lang="es-ES" sz="750" spc="2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25" dirty="0" err="1">
                <a:solidFill>
                  <a:srgbClr val="00B6F2"/>
                </a:solidFill>
                <a:latin typeface="Tahoma"/>
                <a:cs typeface="Tahoma"/>
              </a:rPr>
              <a:t>tierra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Tahoma"/>
                <a:cs typeface="Tahoma"/>
              </a:rPr>
              <a:t>5.106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00B6F2"/>
                </a:solidFill>
                <a:latin typeface="Tahoma"/>
                <a:cs typeface="Tahoma"/>
              </a:rPr>
              <a:t>62271-102)</a:t>
            </a:r>
            <a:endParaRPr sz="750" dirty="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  <a:spcBef>
                <a:spcPts val="27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mecánica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puesta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corresponderá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 clases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indicadas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siguiente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tabla.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actuación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está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asociada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al </a:t>
            </a:r>
            <a:r>
              <a:rPr sz="700" spc="40" dirty="0" err="1">
                <a:solidFill>
                  <a:srgbClr val="171514"/>
                </a:solidFill>
                <a:latin typeface="Tahoma"/>
                <a:cs typeface="Tahoma"/>
              </a:rPr>
              <a:t>programa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mantenimiento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definido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fabricante: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7" y="3867536"/>
            <a:ext cx="3218815" cy="699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Revestimiento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hielo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00B6F2"/>
                </a:solidFill>
                <a:latin typeface="Tahoma"/>
                <a:cs typeface="Tahoma"/>
              </a:rPr>
              <a:t>clasificado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Tahoma"/>
                <a:cs typeface="Tahoma"/>
              </a:rPr>
              <a:t>5.107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Tahoma"/>
                <a:cs typeface="Tahoma"/>
              </a:rPr>
              <a:t>62271-102)</a:t>
            </a:r>
            <a:endParaRPr sz="70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  <a:spcBef>
                <a:spcPts val="27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seccionadores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puesta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capaces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funcionar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hielo,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asignará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capa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hielo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45"/>
              </a:spcBef>
            </a:pPr>
            <a:endParaRPr sz="1100" dirty="0">
              <a:latin typeface="Tahoma"/>
              <a:cs typeface="Tahoma"/>
            </a:endParaRPr>
          </a:p>
          <a:p>
            <a:pPr marL="12700"/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preferidos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recubrimiento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hielo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son: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mm,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5" dirty="0">
                <a:solidFill>
                  <a:srgbClr val="171514"/>
                </a:solidFill>
                <a:latin typeface="Tahoma"/>
                <a:cs typeface="Tahoma"/>
              </a:rPr>
              <a:t>mm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mm.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137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2905" y="7176453"/>
          <a:ext cx="2484120" cy="15057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56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60845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82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sz="750" b="1" spc="-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(kV)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II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(kV)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3.6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2.8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5.5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15.5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24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27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72,5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6434895" y="4387753"/>
            <a:ext cx="436245" cy="329565"/>
            <a:chOff x="707988" y="4387752"/>
            <a:chExt cx="436245" cy="329565"/>
          </a:xfrm>
        </p:grpSpPr>
        <p:sp>
          <p:nvSpPr>
            <p:cNvPr id="4" name="object 4"/>
            <p:cNvSpPr/>
            <p:nvPr/>
          </p:nvSpPr>
          <p:spPr>
            <a:xfrm>
              <a:off x="717513" y="4397277"/>
              <a:ext cx="417195" cy="310515"/>
            </a:xfrm>
            <a:custGeom>
              <a:avLst/>
              <a:gdLst/>
              <a:ahLst/>
              <a:cxnLst/>
              <a:rect l="l" t="t" r="r" b="b"/>
              <a:pathLst>
                <a:path w="417194" h="310514">
                  <a:moveTo>
                    <a:pt x="469" y="0"/>
                  </a:moveTo>
                  <a:lnTo>
                    <a:pt x="11175" y="2794"/>
                  </a:lnTo>
                  <a:lnTo>
                    <a:pt x="11175" y="12573"/>
                  </a:lnTo>
                  <a:lnTo>
                    <a:pt x="11175" y="22352"/>
                  </a:lnTo>
                  <a:lnTo>
                    <a:pt x="4660" y="27000"/>
                  </a:lnTo>
                  <a:lnTo>
                    <a:pt x="939" y="27000"/>
                  </a:lnTo>
                  <a:lnTo>
                    <a:pt x="939" y="94488"/>
                  </a:lnTo>
                  <a:lnTo>
                    <a:pt x="0" y="110324"/>
                  </a:lnTo>
                  <a:lnTo>
                    <a:pt x="18160" y="110324"/>
                  </a:lnTo>
                  <a:lnTo>
                    <a:pt x="29268" y="110469"/>
                  </a:lnTo>
                  <a:lnTo>
                    <a:pt x="38533" y="110788"/>
                  </a:lnTo>
                  <a:lnTo>
                    <a:pt x="50763" y="111107"/>
                  </a:lnTo>
                  <a:lnTo>
                    <a:pt x="70764" y="111252"/>
                  </a:lnTo>
                  <a:lnTo>
                    <a:pt x="75501" y="114973"/>
                  </a:lnTo>
                  <a:lnTo>
                    <a:pt x="75501" y="122618"/>
                  </a:lnTo>
                  <a:lnTo>
                    <a:pt x="75682" y="155620"/>
                  </a:lnTo>
                  <a:lnTo>
                    <a:pt x="76079" y="216425"/>
                  </a:lnTo>
                  <a:lnTo>
                    <a:pt x="76476" y="274960"/>
                  </a:lnTo>
                  <a:lnTo>
                    <a:pt x="76657" y="301155"/>
                  </a:lnTo>
                  <a:lnTo>
                    <a:pt x="76339" y="308140"/>
                  </a:lnTo>
                  <a:lnTo>
                    <a:pt x="88442" y="308140"/>
                  </a:lnTo>
                  <a:lnTo>
                    <a:pt x="131390" y="308068"/>
                  </a:lnTo>
                  <a:lnTo>
                    <a:pt x="214075" y="307911"/>
                  </a:lnTo>
                  <a:lnTo>
                    <a:pt x="294491" y="307754"/>
                  </a:lnTo>
                  <a:lnTo>
                    <a:pt x="330631" y="307682"/>
                  </a:lnTo>
                  <a:lnTo>
                    <a:pt x="340410" y="309994"/>
                  </a:lnTo>
                  <a:lnTo>
                    <a:pt x="340410" y="296976"/>
                  </a:lnTo>
                  <a:lnTo>
                    <a:pt x="340466" y="264641"/>
                  </a:lnTo>
                  <a:lnTo>
                    <a:pt x="340588" y="206221"/>
                  </a:lnTo>
                  <a:lnTo>
                    <a:pt x="340710" y="150245"/>
                  </a:lnTo>
                  <a:lnTo>
                    <a:pt x="340766" y="125247"/>
                  </a:lnTo>
                  <a:lnTo>
                    <a:pt x="339382" y="111290"/>
                  </a:lnTo>
                  <a:lnTo>
                    <a:pt x="351472" y="111290"/>
                  </a:lnTo>
                  <a:lnTo>
                    <a:pt x="402069" y="111290"/>
                  </a:lnTo>
                  <a:lnTo>
                    <a:pt x="410410" y="107812"/>
                  </a:lnTo>
                  <a:lnTo>
                    <a:pt x="414693" y="104422"/>
                  </a:lnTo>
                  <a:lnTo>
                    <a:pt x="416271" y="99113"/>
                  </a:lnTo>
                  <a:lnTo>
                    <a:pt x="416496" y="89877"/>
                  </a:lnTo>
                  <a:lnTo>
                    <a:pt x="416438" y="73377"/>
                  </a:lnTo>
                  <a:lnTo>
                    <a:pt x="416312" y="52504"/>
                  </a:lnTo>
                  <a:lnTo>
                    <a:pt x="416185" y="34599"/>
                  </a:lnTo>
                  <a:lnTo>
                    <a:pt x="416128" y="27000"/>
                  </a:lnTo>
                  <a:lnTo>
                    <a:pt x="405892" y="23279"/>
                  </a:lnTo>
                  <a:lnTo>
                    <a:pt x="405892" y="13030"/>
                  </a:lnTo>
                  <a:lnTo>
                    <a:pt x="405892" y="2794"/>
                  </a:lnTo>
                  <a:lnTo>
                    <a:pt x="416598" y="0"/>
                  </a:lnTo>
                </a:path>
              </a:pathLst>
            </a:custGeom>
            <a:ln w="1905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3400" y="4645690"/>
              <a:ext cx="224713" cy="65453"/>
            </a:xfrm>
            <a:prstGeom prst="rect">
              <a:avLst/>
            </a:prstGeom>
          </p:spPr>
        </p:pic>
      </p:grpSp>
      <p:sp>
        <p:nvSpPr>
          <p:cNvPr id="6" name="object 6"/>
          <p:cNvSpPr/>
          <p:nvPr/>
        </p:nvSpPr>
        <p:spPr>
          <a:xfrm>
            <a:off x="6445586" y="1835956"/>
            <a:ext cx="173990" cy="283845"/>
          </a:xfrm>
          <a:custGeom>
            <a:avLst/>
            <a:gdLst/>
            <a:ahLst/>
            <a:cxnLst/>
            <a:rect l="l" t="t" r="r" b="b"/>
            <a:pathLst>
              <a:path w="173990" h="283844">
                <a:moveTo>
                  <a:pt x="9131" y="283768"/>
                </a:moveTo>
                <a:lnTo>
                  <a:pt x="7543" y="270675"/>
                </a:lnTo>
                <a:lnTo>
                  <a:pt x="0" y="270675"/>
                </a:lnTo>
                <a:lnTo>
                  <a:pt x="0" y="192887"/>
                </a:lnTo>
                <a:lnTo>
                  <a:pt x="71831" y="192887"/>
                </a:lnTo>
                <a:lnTo>
                  <a:pt x="86118" y="188125"/>
                </a:lnTo>
                <a:lnTo>
                  <a:pt x="86118" y="173837"/>
                </a:lnTo>
                <a:lnTo>
                  <a:pt x="86118" y="11518"/>
                </a:lnTo>
                <a:lnTo>
                  <a:pt x="84162" y="4859"/>
                </a:lnTo>
                <a:lnTo>
                  <a:pt x="85329" y="1439"/>
                </a:lnTo>
                <a:lnTo>
                  <a:pt x="91256" y="179"/>
                </a:lnTo>
                <a:lnTo>
                  <a:pt x="103581" y="0"/>
                </a:lnTo>
                <a:lnTo>
                  <a:pt x="144868" y="0"/>
                </a:lnTo>
                <a:lnTo>
                  <a:pt x="149631" y="1193"/>
                </a:lnTo>
                <a:lnTo>
                  <a:pt x="149631" y="8737"/>
                </a:lnTo>
                <a:lnTo>
                  <a:pt x="149631" y="16281"/>
                </a:lnTo>
                <a:lnTo>
                  <a:pt x="157568" y="19850"/>
                </a:lnTo>
                <a:lnTo>
                  <a:pt x="162725" y="19850"/>
                </a:lnTo>
                <a:lnTo>
                  <a:pt x="173837" y="19850"/>
                </a:lnTo>
              </a:path>
            </a:pathLst>
          </a:custGeom>
          <a:ln w="19049">
            <a:solidFill>
              <a:srgbClr val="4BB75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6531666" y="1826347"/>
            <a:ext cx="339090" cy="302895"/>
            <a:chOff x="804760" y="1826346"/>
            <a:chExt cx="339090" cy="302895"/>
          </a:xfrm>
        </p:grpSpPr>
        <p:sp>
          <p:nvSpPr>
            <p:cNvPr id="8" name="object 8"/>
            <p:cNvSpPr/>
            <p:nvPr/>
          </p:nvSpPr>
          <p:spPr>
            <a:xfrm>
              <a:off x="959982" y="1835964"/>
              <a:ext cx="173990" cy="283845"/>
            </a:xfrm>
            <a:custGeom>
              <a:avLst/>
              <a:gdLst/>
              <a:ahLst/>
              <a:cxnLst/>
              <a:rect l="l" t="t" r="r" b="b"/>
              <a:pathLst>
                <a:path w="173990" h="283844">
                  <a:moveTo>
                    <a:pt x="0" y="19837"/>
                  </a:moveTo>
                  <a:lnTo>
                    <a:pt x="11112" y="19837"/>
                  </a:lnTo>
                  <a:lnTo>
                    <a:pt x="16268" y="19837"/>
                  </a:lnTo>
                  <a:lnTo>
                    <a:pt x="24206" y="16268"/>
                  </a:lnTo>
                  <a:lnTo>
                    <a:pt x="24206" y="8724"/>
                  </a:lnTo>
                  <a:lnTo>
                    <a:pt x="24206" y="1181"/>
                  </a:lnTo>
                  <a:lnTo>
                    <a:pt x="28968" y="0"/>
                  </a:lnTo>
                  <a:lnTo>
                    <a:pt x="70243" y="0"/>
                  </a:lnTo>
                  <a:lnTo>
                    <a:pt x="82016" y="1797"/>
                  </a:lnTo>
                  <a:lnTo>
                    <a:pt x="87014" y="5753"/>
                  </a:lnTo>
                  <a:lnTo>
                    <a:pt x="87992" y="9708"/>
                  </a:lnTo>
                  <a:lnTo>
                    <a:pt x="87706" y="11506"/>
                  </a:lnTo>
                  <a:lnTo>
                    <a:pt x="87706" y="173824"/>
                  </a:lnTo>
                  <a:lnTo>
                    <a:pt x="87706" y="188112"/>
                  </a:lnTo>
                  <a:lnTo>
                    <a:pt x="101993" y="192874"/>
                  </a:lnTo>
                  <a:lnTo>
                    <a:pt x="173837" y="192874"/>
                  </a:lnTo>
                  <a:lnTo>
                    <a:pt x="173837" y="270662"/>
                  </a:lnTo>
                  <a:lnTo>
                    <a:pt x="166293" y="270662"/>
                  </a:lnTo>
                  <a:lnTo>
                    <a:pt x="164706" y="283756"/>
                  </a:lnTo>
                </a:path>
              </a:pathLst>
            </a:custGeom>
            <a:ln w="1905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59587" y="1836749"/>
              <a:ext cx="73025" cy="34290"/>
            </a:xfrm>
            <a:custGeom>
              <a:avLst/>
              <a:gdLst/>
              <a:ahLst/>
              <a:cxnLst/>
              <a:rect l="l" t="t" r="r" b="b"/>
              <a:pathLst>
                <a:path w="73025" h="34289">
                  <a:moveTo>
                    <a:pt x="72428" y="0"/>
                  </a:moveTo>
                  <a:lnTo>
                    <a:pt x="29565" y="0"/>
                  </a:lnTo>
                  <a:lnTo>
                    <a:pt x="25006" y="3378"/>
                  </a:lnTo>
                  <a:lnTo>
                    <a:pt x="25006" y="10515"/>
                  </a:lnTo>
                  <a:lnTo>
                    <a:pt x="25590" y="19850"/>
                  </a:lnTo>
                  <a:lnTo>
                    <a:pt x="14490" y="20637"/>
                  </a:lnTo>
                  <a:lnTo>
                    <a:pt x="203" y="20840"/>
                  </a:lnTo>
                  <a:lnTo>
                    <a:pt x="0" y="33934"/>
                  </a:lnTo>
                  <a:lnTo>
                    <a:pt x="72224" y="30759"/>
                  </a:lnTo>
                  <a:lnTo>
                    <a:pt x="72346" y="20637"/>
                  </a:lnTo>
                  <a:lnTo>
                    <a:pt x="72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61955" y="1829521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5">
                  <a:moveTo>
                    <a:pt x="0" y="0"/>
                  </a:moveTo>
                  <a:lnTo>
                    <a:pt x="132562" y="0"/>
                  </a:lnTo>
                </a:path>
              </a:pathLst>
            </a:custGeom>
            <a:ln w="635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04760" y="1832838"/>
              <a:ext cx="245110" cy="175895"/>
            </a:xfrm>
            <a:custGeom>
              <a:avLst/>
              <a:gdLst/>
              <a:ahLst/>
              <a:cxnLst/>
              <a:rect l="l" t="t" r="r" b="b"/>
              <a:pathLst>
                <a:path w="245109" h="175894">
                  <a:moveTo>
                    <a:pt x="15290" y="3911"/>
                  </a:moveTo>
                  <a:lnTo>
                    <a:pt x="1435" y="0"/>
                  </a:lnTo>
                  <a:lnTo>
                    <a:pt x="736" y="16344"/>
                  </a:lnTo>
                  <a:lnTo>
                    <a:pt x="431" y="38112"/>
                  </a:lnTo>
                  <a:lnTo>
                    <a:pt x="469" y="70078"/>
                  </a:lnTo>
                  <a:lnTo>
                    <a:pt x="635" y="98971"/>
                  </a:lnTo>
                  <a:lnTo>
                    <a:pt x="736" y="111544"/>
                  </a:lnTo>
                  <a:lnTo>
                    <a:pt x="15290" y="110832"/>
                  </a:lnTo>
                  <a:lnTo>
                    <a:pt x="15290" y="3911"/>
                  </a:lnTo>
                  <a:close/>
                </a:path>
                <a:path w="245109" h="175894">
                  <a:moveTo>
                    <a:pt x="24104" y="129247"/>
                  </a:moveTo>
                  <a:lnTo>
                    <a:pt x="0" y="129247"/>
                  </a:lnTo>
                  <a:lnTo>
                    <a:pt x="0" y="175895"/>
                  </a:lnTo>
                  <a:lnTo>
                    <a:pt x="24104" y="175895"/>
                  </a:lnTo>
                  <a:lnTo>
                    <a:pt x="24104" y="129247"/>
                  </a:lnTo>
                  <a:close/>
                </a:path>
                <a:path w="245109" h="175894">
                  <a:moveTo>
                    <a:pt x="240842" y="38112"/>
                  </a:moveTo>
                  <a:lnTo>
                    <a:pt x="240550" y="16344"/>
                  </a:lnTo>
                  <a:lnTo>
                    <a:pt x="239839" y="0"/>
                  </a:lnTo>
                  <a:lnTo>
                    <a:pt x="225983" y="3911"/>
                  </a:lnTo>
                  <a:lnTo>
                    <a:pt x="225983" y="110832"/>
                  </a:lnTo>
                  <a:lnTo>
                    <a:pt x="240550" y="111544"/>
                  </a:lnTo>
                  <a:lnTo>
                    <a:pt x="240639" y="98971"/>
                  </a:lnTo>
                  <a:lnTo>
                    <a:pt x="240817" y="70078"/>
                  </a:lnTo>
                  <a:lnTo>
                    <a:pt x="240842" y="38112"/>
                  </a:lnTo>
                  <a:close/>
                </a:path>
                <a:path w="245109" h="175894">
                  <a:moveTo>
                    <a:pt x="244487" y="129247"/>
                  </a:moveTo>
                  <a:lnTo>
                    <a:pt x="220383" y="129247"/>
                  </a:lnTo>
                  <a:lnTo>
                    <a:pt x="220383" y="175895"/>
                  </a:lnTo>
                  <a:lnTo>
                    <a:pt x="244487" y="175895"/>
                  </a:lnTo>
                  <a:lnTo>
                    <a:pt x="244487" y="12924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6445185" y="2029899"/>
            <a:ext cx="41910" cy="2476500"/>
          </a:xfrm>
          <a:custGeom>
            <a:avLst/>
            <a:gdLst/>
            <a:ahLst/>
            <a:cxnLst/>
            <a:rect l="l" t="t" r="r" b="b"/>
            <a:pathLst>
              <a:path w="41909" h="2476500">
                <a:moveTo>
                  <a:pt x="41411" y="0"/>
                </a:moveTo>
                <a:lnTo>
                  <a:pt x="18652" y="0"/>
                </a:lnTo>
                <a:lnTo>
                  <a:pt x="8256" y="3693"/>
                </a:lnTo>
                <a:lnTo>
                  <a:pt x="2917" y="7735"/>
                </a:lnTo>
                <a:lnTo>
                  <a:pt x="950" y="14657"/>
                </a:lnTo>
                <a:lnTo>
                  <a:pt x="669" y="26987"/>
                </a:lnTo>
                <a:lnTo>
                  <a:pt x="669" y="76733"/>
                </a:lnTo>
                <a:lnTo>
                  <a:pt x="9127" y="83083"/>
                </a:lnTo>
                <a:lnTo>
                  <a:pt x="9127" y="93662"/>
                </a:lnTo>
                <a:lnTo>
                  <a:pt x="2257" y="98425"/>
                </a:lnTo>
                <a:lnTo>
                  <a:pt x="669" y="100012"/>
                </a:lnTo>
                <a:lnTo>
                  <a:pt x="0" y="454891"/>
                </a:lnTo>
                <a:lnTo>
                  <a:pt x="74" y="1234076"/>
                </a:lnTo>
                <a:lnTo>
                  <a:pt x="446" y="2012964"/>
                </a:lnTo>
                <a:lnTo>
                  <a:pt x="669" y="2366949"/>
                </a:lnTo>
                <a:lnTo>
                  <a:pt x="10715" y="2371191"/>
                </a:lnTo>
                <a:lnTo>
                  <a:pt x="10715" y="2389174"/>
                </a:lnTo>
                <a:lnTo>
                  <a:pt x="669" y="2393937"/>
                </a:lnTo>
                <a:lnTo>
                  <a:pt x="136" y="2461679"/>
                </a:lnTo>
                <a:lnTo>
                  <a:pt x="2845" y="2469939"/>
                </a:lnTo>
                <a:lnTo>
                  <a:pt x="5954" y="2474180"/>
                </a:lnTo>
                <a:lnTo>
                  <a:pt x="11446" y="2475743"/>
                </a:lnTo>
                <a:lnTo>
                  <a:pt x="21307" y="2475966"/>
                </a:lnTo>
                <a:lnTo>
                  <a:pt x="40877" y="2475966"/>
                </a:lnTo>
                <a:lnTo>
                  <a:pt x="41411" y="0"/>
                </a:lnTo>
                <a:close/>
              </a:path>
            </a:pathLst>
          </a:custGeom>
          <a:solidFill>
            <a:srgbClr val="E6E7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818211" y="2029899"/>
            <a:ext cx="41910" cy="2476500"/>
          </a:xfrm>
          <a:custGeom>
            <a:avLst/>
            <a:gdLst/>
            <a:ahLst/>
            <a:cxnLst/>
            <a:rect l="l" t="t" r="r" b="b"/>
            <a:pathLst>
              <a:path w="41909" h="2476500">
                <a:moveTo>
                  <a:pt x="22758" y="0"/>
                </a:moveTo>
                <a:lnTo>
                  <a:pt x="0" y="0"/>
                </a:lnTo>
                <a:lnTo>
                  <a:pt x="533" y="2475966"/>
                </a:lnTo>
                <a:lnTo>
                  <a:pt x="20104" y="2475966"/>
                </a:lnTo>
                <a:lnTo>
                  <a:pt x="29964" y="2475743"/>
                </a:lnTo>
                <a:lnTo>
                  <a:pt x="35456" y="2474180"/>
                </a:lnTo>
                <a:lnTo>
                  <a:pt x="38565" y="2469939"/>
                </a:lnTo>
                <a:lnTo>
                  <a:pt x="41275" y="2461679"/>
                </a:lnTo>
                <a:lnTo>
                  <a:pt x="40741" y="2393937"/>
                </a:lnTo>
                <a:lnTo>
                  <a:pt x="30695" y="2389174"/>
                </a:lnTo>
                <a:lnTo>
                  <a:pt x="30695" y="2371191"/>
                </a:lnTo>
                <a:lnTo>
                  <a:pt x="40741" y="2366949"/>
                </a:lnTo>
                <a:lnTo>
                  <a:pt x="40964" y="2012964"/>
                </a:lnTo>
                <a:lnTo>
                  <a:pt x="41336" y="1234076"/>
                </a:lnTo>
                <a:lnTo>
                  <a:pt x="41411" y="454891"/>
                </a:lnTo>
                <a:lnTo>
                  <a:pt x="40741" y="100012"/>
                </a:lnTo>
                <a:lnTo>
                  <a:pt x="39154" y="98425"/>
                </a:lnTo>
                <a:lnTo>
                  <a:pt x="32283" y="93662"/>
                </a:lnTo>
                <a:lnTo>
                  <a:pt x="32283" y="83083"/>
                </a:lnTo>
                <a:lnTo>
                  <a:pt x="40741" y="76733"/>
                </a:lnTo>
                <a:lnTo>
                  <a:pt x="40741" y="26987"/>
                </a:lnTo>
                <a:lnTo>
                  <a:pt x="40460" y="14657"/>
                </a:lnTo>
                <a:lnTo>
                  <a:pt x="38493" y="7735"/>
                </a:lnTo>
                <a:lnTo>
                  <a:pt x="33154" y="3693"/>
                </a:lnTo>
                <a:lnTo>
                  <a:pt x="22758" y="0"/>
                </a:lnTo>
                <a:close/>
              </a:path>
            </a:pathLst>
          </a:custGeom>
          <a:solidFill>
            <a:srgbClr val="E6E7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543214" y="2100811"/>
            <a:ext cx="74295" cy="2342515"/>
          </a:xfrm>
          <a:custGeom>
            <a:avLst/>
            <a:gdLst/>
            <a:ahLst/>
            <a:cxnLst/>
            <a:rect l="l" t="t" r="r" b="b"/>
            <a:pathLst>
              <a:path w="74294" h="2342515">
                <a:moveTo>
                  <a:pt x="74091" y="0"/>
                </a:moveTo>
                <a:lnTo>
                  <a:pt x="2654" y="0"/>
                </a:lnTo>
                <a:lnTo>
                  <a:pt x="0" y="4229"/>
                </a:lnTo>
                <a:lnTo>
                  <a:pt x="0" y="2341029"/>
                </a:lnTo>
                <a:lnTo>
                  <a:pt x="9004" y="2342083"/>
                </a:lnTo>
                <a:lnTo>
                  <a:pt x="67208" y="2342083"/>
                </a:lnTo>
                <a:lnTo>
                  <a:pt x="74091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6619577" y="2100276"/>
            <a:ext cx="142875" cy="572135"/>
            <a:chOff x="892670" y="2100275"/>
            <a:chExt cx="142875" cy="572135"/>
          </a:xfrm>
        </p:grpSpPr>
        <p:sp>
          <p:nvSpPr>
            <p:cNvPr id="16" name="object 16"/>
            <p:cNvSpPr/>
            <p:nvPr/>
          </p:nvSpPr>
          <p:spPr>
            <a:xfrm>
              <a:off x="960249" y="2100275"/>
              <a:ext cx="75565" cy="572135"/>
            </a:xfrm>
            <a:custGeom>
              <a:avLst/>
              <a:gdLst/>
              <a:ahLst/>
              <a:cxnLst/>
              <a:rect l="l" t="t" r="r" b="b"/>
              <a:pathLst>
                <a:path w="75565" h="572135">
                  <a:moveTo>
                    <a:pt x="75145" y="0"/>
                  </a:moveTo>
                  <a:lnTo>
                    <a:pt x="62966" y="0"/>
                  </a:lnTo>
                  <a:lnTo>
                    <a:pt x="47995" y="301"/>
                  </a:lnTo>
                  <a:lnTo>
                    <a:pt x="0" y="1930"/>
                  </a:lnTo>
                  <a:lnTo>
                    <a:pt x="0" y="572033"/>
                  </a:lnTo>
                  <a:lnTo>
                    <a:pt x="48550" y="540945"/>
                  </a:lnTo>
                  <a:lnTo>
                    <a:pt x="74079" y="475729"/>
                  </a:lnTo>
                  <a:lnTo>
                    <a:pt x="74832" y="401876"/>
                  </a:lnTo>
                  <a:lnTo>
                    <a:pt x="74941" y="242496"/>
                  </a:lnTo>
                  <a:lnTo>
                    <a:pt x="74752" y="83712"/>
                  </a:lnTo>
                  <a:lnTo>
                    <a:pt x="74612" y="11645"/>
                  </a:lnTo>
                  <a:lnTo>
                    <a:pt x="7514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92670" y="2277351"/>
              <a:ext cx="69215" cy="25400"/>
            </a:xfrm>
            <a:custGeom>
              <a:avLst/>
              <a:gdLst/>
              <a:ahLst/>
              <a:cxnLst/>
              <a:rect l="l" t="t" r="r" b="b"/>
              <a:pathLst>
                <a:path w="69215" h="25400">
                  <a:moveTo>
                    <a:pt x="68719" y="0"/>
                  </a:moveTo>
                  <a:lnTo>
                    <a:pt x="0" y="0"/>
                  </a:lnTo>
                  <a:lnTo>
                    <a:pt x="0" y="24803"/>
                  </a:lnTo>
                  <a:lnTo>
                    <a:pt x="68719" y="24803"/>
                  </a:lnTo>
                  <a:lnTo>
                    <a:pt x="68719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897559" y="2302243"/>
              <a:ext cx="46355" cy="59055"/>
            </a:xfrm>
            <a:custGeom>
              <a:avLst/>
              <a:gdLst/>
              <a:ahLst/>
              <a:cxnLst/>
              <a:rect l="l" t="t" r="r" b="b"/>
              <a:pathLst>
                <a:path w="46355" h="59055">
                  <a:moveTo>
                    <a:pt x="46355" y="0"/>
                  </a:moveTo>
                  <a:lnTo>
                    <a:pt x="0" y="0"/>
                  </a:lnTo>
                  <a:lnTo>
                    <a:pt x="0" y="58877"/>
                  </a:lnTo>
                  <a:lnTo>
                    <a:pt x="46355" y="58877"/>
                  </a:lnTo>
                  <a:lnTo>
                    <a:pt x="46355" y="0"/>
                  </a:lnTo>
                  <a:close/>
                </a:path>
              </a:pathLst>
            </a:custGeom>
            <a:solidFill>
              <a:srgbClr val="41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6442530" y="1834287"/>
            <a:ext cx="421005" cy="2874010"/>
            <a:chOff x="715623" y="1834287"/>
            <a:chExt cx="421005" cy="2874010"/>
          </a:xfrm>
        </p:grpSpPr>
        <p:sp>
          <p:nvSpPr>
            <p:cNvPr id="20" name="object 20"/>
            <p:cNvSpPr/>
            <p:nvPr/>
          </p:nvSpPr>
          <p:spPr>
            <a:xfrm>
              <a:off x="793115" y="4519967"/>
              <a:ext cx="263525" cy="184150"/>
            </a:xfrm>
            <a:custGeom>
              <a:avLst/>
              <a:gdLst/>
              <a:ahLst/>
              <a:cxnLst/>
              <a:rect l="l" t="t" r="r" b="b"/>
              <a:pathLst>
                <a:path w="263525" h="184150">
                  <a:moveTo>
                    <a:pt x="263207" y="74752"/>
                  </a:moveTo>
                  <a:lnTo>
                    <a:pt x="263194" y="1727"/>
                  </a:lnTo>
                  <a:lnTo>
                    <a:pt x="262877" y="0"/>
                  </a:lnTo>
                  <a:lnTo>
                    <a:pt x="262305" y="1727"/>
                  </a:lnTo>
                  <a:lnTo>
                    <a:pt x="237985" y="4051"/>
                  </a:lnTo>
                  <a:lnTo>
                    <a:pt x="237985" y="36474"/>
                  </a:lnTo>
                  <a:lnTo>
                    <a:pt x="243192" y="52679"/>
                  </a:lnTo>
                  <a:lnTo>
                    <a:pt x="243230" y="63119"/>
                  </a:lnTo>
                  <a:lnTo>
                    <a:pt x="22212" y="63119"/>
                  </a:lnTo>
                  <a:lnTo>
                    <a:pt x="22263" y="52679"/>
                  </a:lnTo>
                  <a:lnTo>
                    <a:pt x="27470" y="36474"/>
                  </a:lnTo>
                  <a:lnTo>
                    <a:pt x="27470" y="4051"/>
                  </a:lnTo>
                  <a:lnTo>
                    <a:pt x="3149" y="1727"/>
                  </a:lnTo>
                  <a:lnTo>
                    <a:pt x="2578" y="0"/>
                  </a:lnTo>
                  <a:lnTo>
                    <a:pt x="2273" y="1727"/>
                  </a:lnTo>
                  <a:lnTo>
                    <a:pt x="2247" y="63119"/>
                  </a:lnTo>
                  <a:lnTo>
                    <a:pt x="0" y="63119"/>
                  </a:lnTo>
                  <a:lnTo>
                    <a:pt x="0" y="78740"/>
                  </a:lnTo>
                  <a:lnTo>
                    <a:pt x="2247" y="78740"/>
                  </a:lnTo>
                  <a:lnTo>
                    <a:pt x="2578" y="179489"/>
                  </a:lnTo>
                  <a:lnTo>
                    <a:pt x="11836" y="183553"/>
                  </a:lnTo>
                  <a:lnTo>
                    <a:pt x="21678" y="182968"/>
                  </a:lnTo>
                  <a:lnTo>
                    <a:pt x="22136" y="78740"/>
                  </a:lnTo>
                  <a:lnTo>
                    <a:pt x="243306" y="78740"/>
                  </a:lnTo>
                  <a:lnTo>
                    <a:pt x="243776" y="182968"/>
                  </a:lnTo>
                  <a:lnTo>
                    <a:pt x="253619" y="183553"/>
                  </a:lnTo>
                  <a:lnTo>
                    <a:pt x="262877" y="179489"/>
                  </a:lnTo>
                  <a:lnTo>
                    <a:pt x="263207" y="74752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17528" y="1836192"/>
              <a:ext cx="212725" cy="2868930"/>
            </a:xfrm>
            <a:custGeom>
              <a:avLst/>
              <a:gdLst/>
              <a:ahLst/>
              <a:cxnLst/>
              <a:rect l="l" t="t" r="r" b="b"/>
              <a:pathLst>
                <a:path w="212725" h="2868929">
                  <a:moveTo>
                    <a:pt x="175463" y="18021"/>
                  </a:moveTo>
                  <a:lnTo>
                    <a:pt x="155435" y="18021"/>
                  </a:lnTo>
                  <a:lnTo>
                    <a:pt x="150431" y="18021"/>
                  </a:lnTo>
                  <a:lnTo>
                    <a:pt x="150431" y="11506"/>
                  </a:lnTo>
                  <a:lnTo>
                    <a:pt x="150431" y="5003"/>
                  </a:lnTo>
                  <a:lnTo>
                    <a:pt x="149923" y="0"/>
                  </a:lnTo>
                  <a:lnTo>
                    <a:pt x="141922" y="0"/>
                  </a:lnTo>
                  <a:lnTo>
                    <a:pt x="96354" y="0"/>
                  </a:lnTo>
                  <a:lnTo>
                    <a:pt x="87858" y="1003"/>
                  </a:lnTo>
                  <a:lnTo>
                    <a:pt x="87858" y="13004"/>
                  </a:lnTo>
                  <a:lnTo>
                    <a:pt x="87858" y="181228"/>
                  </a:lnTo>
                  <a:lnTo>
                    <a:pt x="83845" y="192735"/>
                  </a:lnTo>
                  <a:lnTo>
                    <a:pt x="71335" y="192735"/>
                  </a:lnTo>
                  <a:lnTo>
                    <a:pt x="1244" y="192735"/>
                  </a:lnTo>
                  <a:lnTo>
                    <a:pt x="1244" y="270827"/>
                  </a:lnTo>
                  <a:lnTo>
                    <a:pt x="10248" y="272618"/>
                  </a:lnTo>
                  <a:lnTo>
                    <a:pt x="10248" y="283629"/>
                  </a:lnTo>
                  <a:lnTo>
                    <a:pt x="10248" y="289636"/>
                  </a:lnTo>
                  <a:lnTo>
                    <a:pt x="0" y="294614"/>
                  </a:lnTo>
                  <a:lnTo>
                    <a:pt x="0" y="2560688"/>
                  </a:lnTo>
                  <a:lnTo>
                    <a:pt x="11506" y="2560421"/>
                  </a:lnTo>
                  <a:lnTo>
                    <a:pt x="11506" y="2574950"/>
                  </a:lnTo>
                  <a:lnTo>
                    <a:pt x="11506" y="2585961"/>
                  </a:lnTo>
                  <a:lnTo>
                    <a:pt x="990" y="2587955"/>
                  </a:lnTo>
                  <a:lnTo>
                    <a:pt x="990" y="2656293"/>
                  </a:lnTo>
                  <a:lnTo>
                    <a:pt x="4749" y="2670822"/>
                  </a:lnTo>
                  <a:lnTo>
                    <a:pt x="16256" y="2670822"/>
                  </a:lnTo>
                  <a:lnTo>
                    <a:pt x="70332" y="2670822"/>
                  </a:lnTo>
                  <a:lnTo>
                    <a:pt x="77330" y="2668816"/>
                  </a:lnTo>
                  <a:lnTo>
                    <a:pt x="77330" y="2681833"/>
                  </a:lnTo>
                  <a:lnTo>
                    <a:pt x="77330" y="2864065"/>
                  </a:lnTo>
                  <a:lnTo>
                    <a:pt x="82346" y="2868561"/>
                  </a:lnTo>
                  <a:lnTo>
                    <a:pt x="88353" y="2868561"/>
                  </a:lnTo>
                  <a:lnTo>
                    <a:pt x="143929" y="2868561"/>
                  </a:lnTo>
                  <a:lnTo>
                    <a:pt x="153936" y="2865069"/>
                  </a:lnTo>
                  <a:lnTo>
                    <a:pt x="153936" y="2858554"/>
                  </a:lnTo>
                  <a:lnTo>
                    <a:pt x="153936" y="2843529"/>
                  </a:lnTo>
                  <a:lnTo>
                    <a:pt x="212509" y="2843529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19899" y="1835890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41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031966" y="1835890"/>
              <a:ext cx="0" cy="113030"/>
            </a:xfrm>
            <a:custGeom>
              <a:avLst/>
              <a:gdLst/>
              <a:ahLst/>
              <a:cxnLst/>
              <a:rect l="l" t="t" r="r" b="b"/>
              <a:pathLst>
                <a:path h="113030">
                  <a:moveTo>
                    <a:pt x="0" y="0"/>
                  </a:moveTo>
                  <a:lnTo>
                    <a:pt x="0" y="112941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06508" y="1839691"/>
              <a:ext cx="31115" cy="192405"/>
            </a:xfrm>
            <a:custGeom>
              <a:avLst/>
              <a:gdLst/>
              <a:ahLst/>
              <a:cxnLst/>
              <a:rect l="l" t="t" r="r" b="b"/>
              <a:pathLst>
                <a:path w="31115" h="192405">
                  <a:moveTo>
                    <a:pt x="30810" y="0"/>
                  </a:moveTo>
                  <a:lnTo>
                    <a:pt x="0" y="0"/>
                  </a:lnTo>
                  <a:lnTo>
                    <a:pt x="0" y="192239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891985" y="1849706"/>
              <a:ext cx="13335" cy="465455"/>
            </a:xfrm>
            <a:custGeom>
              <a:avLst/>
              <a:gdLst/>
              <a:ahLst/>
              <a:cxnLst/>
              <a:rect l="l" t="t" r="r" b="b"/>
              <a:pathLst>
                <a:path w="13334" h="465455">
                  <a:moveTo>
                    <a:pt x="13017" y="0"/>
                  </a:moveTo>
                  <a:lnTo>
                    <a:pt x="0" y="0"/>
                  </a:lnTo>
                  <a:lnTo>
                    <a:pt x="0" y="465086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99228" y="1940318"/>
              <a:ext cx="92688" cy="7324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823855" y="2043126"/>
              <a:ext cx="109220" cy="52069"/>
            </a:xfrm>
            <a:custGeom>
              <a:avLst/>
              <a:gdLst/>
              <a:ahLst/>
              <a:cxnLst/>
              <a:rect l="l" t="t" r="r" b="b"/>
              <a:pathLst>
                <a:path w="109219" h="52069">
                  <a:moveTo>
                    <a:pt x="109004" y="0"/>
                  </a:moveTo>
                  <a:lnTo>
                    <a:pt x="43649" y="393"/>
                  </a:lnTo>
                  <a:lnTo>
                    <a:pt x="34924" y="1981"/>
                  </a:lnTo>
                  <a:lnTo>
                    <a:pt x="34924" y="13093"/>
                  </a:lnTo>
                  <a:lnTo>
                    <a:pt x="34924" y="45643"/>
                  </a:lnTo>
                  <a:lnTo>
                    <a:pt x="34924" y="51993"/>
                  </a:lnTo>
                  <a:lnTo>
                    <a:pt x="28574" y="51993"/>
                  </a:lnTo>
                  <a:lnTo>
                    <a:pt x="0" y="51993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59957" y="2029630"/>
              <a:ext cx="0" cy="2476500"/>
            </a:xfrm>
            <a:custGeom>
              <a:avLst/>
              <a:gdLst/>
              <a:ahLst/>
              <a:cxnLst/>
              <a:rect l="l" t="t" r="r" b="b"/>
              <a:pathLst>
                <a:path h="2476500">
                  <a:moveTo>
                    <a:pt x="0" y="2476106"/>
                  </a:move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64330" y="1857389"/>
              <a:ext cx="27305" cy="28575"/>
            </a:xfrm>
            <a:custGeom>
              <a:avLst/>
              <a:gdLst/>
              <a:ahLst/>
              <a:cxnLst/>
              <a:rect l="l" t="t" r="r" b="b"/>
              <a:pathLst>
                <a:path w="27305" h="28575">
                  <a:moveTo>
                    <a:pt x="26200" y="0"/>
                  </a:moveTo>
                  <a:lnTo>
                    <a:pt x="0" y="0"/>
                  </a:lnTo>
                  <a:lnTo>
                    <a:pt x="0" y="8724"/>
                  </a:lnTo>
                  <a:lnTo>
                    <a:pt x="26987" y="28181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54811" y="2012567"/>
              <a:ext cx="635" cy="53975"/>
            </a:xfrm>
            <a:custGeom>
              <a:avLst/>
              <a:gdLst/>
              <a:ahLst/>
              <a:cxnLst/>
              <a:rect l="l" t="t" r="r" b="b"/>
              <a:pathLst>
                <a:path w="634" h="53975">
                  <a:moveTo>
                    <a:pt x="0" y="0"/>
                  </a:moveTo>
                  <a:lnTo>
                    <a:pt x="355" y="53543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18574" y="2028839"/>
              <a:ext cx="21590" cy="26670"/>
            </a:xfrm>
            <a:custGeom>
              <a:avLst/>
              <a:gdLst/>
              <a:ahLst/>
              <a:cxnLst/>
              <a:rect l="l" t="t" r="r" b="b"/>
              <a:pathLst>
                <a:path w="21590" h="26669">
                  <a:moveTo>
                    <a:pt x="21539" y="0"/>
                  </a:moveTo>
                  <a:lnTo>
                    <a:pt x="9086" y="4202"/>
                  </a:lnTo>
                  <a:lnTo>
                    <a:pt x="2692" y="8332"/>
                  </a:lnTo>
                  <a:lnTo>
                    <a:pt x="336" y="14846"/>
                  </a:lnTo>
                  <a:lnTo>
                    <a:pt x="0" y="2620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59752" y="2029421"/>
              <a:ext cx="17780" cy="2477770"/>
            </a:xfrm>
            <a:custGeom>
              <a:avLst/>
              <a:gdLst/>
              <a:ahLst/>
              <a:cxnLst/>
              <a:rect l="l" t="t" r="r" b="b"/>
              <a:pathLst>
                <a:path w="17779" h="2477770">
                  <a:moveTo>
                    <a:pt x="14884" y="2458262"/>
                  </a:moveTo>
                  <a:lnTo>
                    <a:pt x="990" y="2457462"/>
                  </a:lnTo>
                  <a:lnTo>
                    <a:pt x="393" y="2457666"/>
                  </a:lnTo>
                  <a:lnTo>
                    <a:pt x="0" y="2477503"/>
                  </a:lnTo>
                  <a:lnTo>
                    <a:pt x="14884" y="2477312"/>
                  </a:lnTo>
                  <a:lnTo>
                    <a:pt x="14884" y="2458262"/>
                  </a:lnTo>
                  <a:close/>
                </a:path>
                <a:path w="17779" h="2477770">
                  <a:moveTo>
                    <a:pt x="17564" y="9309"/>
                  </a:moveTo>
                  <a:lnTo>
                    <a:pt x="16471" y="0"/>
                  </a:lnTo>
                  <a:lnTo>
                    <a:pt x="990" y="228"/>
                  </a:lnTo>
                  <a:lnTo>
                    <a:pt x="990" y="16090"/>
                  </a:lnTo>
                  <a:lnTo>
                    <a:pt x="11277" y="15836"/>
                  </a:lnTo>
                  <a:lnTo>
                    <a:pt x="16319" y="14084"/>
                  </a:lnTo>
                  <a:lnTo>
                    <a:pt x="17564" y="93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892911" y="2032411"/>
              <a:ext cx="33020" cy="635"/>
            </a:xfrm>
            <a:custGeom>
              <a:avLst/>
              <a:gdLst/>
              <a:ahLst/>
              <a:cxnLst/>
              <a:rect l="l" t="t" r="r" b="b"/>
              <a:pathLst>
                <a:path w="33019" h="635">
                  <a:moveTo>
                    <a:pt x="-1904" y="196"/>
                  </a:moveTo>
                  <a:lnTo>
                    <a:pt x="34455" y="196"/>
                  </a:lnTo>
                </a:path>
              </a:pathLst>
            </a:custGeom>
            <a:ln w="42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892117" y="2234420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90">
                  <a:moveTo>
                    <a:pt x="0" y="0"/>
                  </a:moveTo>
                  <a:lnTo>
                    <a:pt x="33731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92505" y="2044319"/>
              <a:ext cx="15875" cy="232410"/>
            </a:xfrm>
            <a:custGeom>
              <a:avLst/>
              <a:gdLst/>
              <a:ahLst/>
              <a:cxnLst/>
              <a:rect l="l" t="t" r="r" b="b"/>
              <a:pathLst>
                <a:path w="15875" h="232410">
                  <a:moveTo>
                    <a:pt x="15875" y="0"/>
                  </a:moveTo>
                  <a:lnTo>
                    <a:pt x="0" y="0"/>
                  </a:lnTo>
                  <a:lnTo>
                    <a:pt x="0" y="232168"/>
                  </a:lnTo>
                  <a:lnTo>
                    <a:pt x="15875" y="232168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817107" y="2100676"/>
              <a:ext cx="158750" cy="2343150"/>
            </a:xfrm>
            <a:custGeom>
              <a:avLst/>
              <a:gdLst/>
              <a:ahLst/>
              <a:cxnLst/>
              <a:rect l="l" t="t" r="r" b="b"/>
              <a:pathLst>
                <a:path w="158750" h="2343150">
                  <a:moveTo>
                    <a:pt x="66941" y="2342476"/>
                  </a:moveTo>
                  <a:lnTo>
                    <a:pt x="71950" y="988232"/>
                  </a:lnTo>
                  <a:lnTo>
                    <a:pt x="74295" y="292809"/>
                  </a:lnTo>
                  <a:lnTo>
                    <a:pt x="74581" y="36601"/>
                  </a:lnTo>
                  <a:lnTo>
                    <a:pt x="73418" y="0"/>
                  </a:lnTo>
                  <a:lnTo>
                    <a:pt x="7543" y="0"/>
                  </a:lnTo>
                  <a:lnTo>
                    <a:pt x="0" y="393"/>
                  </a:lnTo>
                  <a:lnTo>
                    <a:pt x="0" y="9525"/>
                  </a:lnTo>
                  <a:lnTo>
                    <a:pt x="0" y="2331631"/>
                  </a:lnTo>
                  <a:lnTo>
                    <a:pt x="393" y="2342743"/>
                  </a:lnTo>
                  <a:lnTo>
                    <a:pt x="10325" y="2342743"/>
                  </a:lnTo>
                  <a:lnTo>
                    <a:pt x="158508" y="2342743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13932" y="4584739"/>
              <a:ext cx="0" cy="118745"/>
            </a:xfrm>
            <a:custGeom>
              <a:avLst/>
              <a:gdLst/>
              <a:ahLst/>
              <a:cxnLst/>
              <a:rect l="l" t="t" r="r" b="b"/>
              <a:pathLst>
                <a:path h="118745">
                  <a:moveTo>
                    <a:pt x="0" y="0"/>
                  </a:moveTo>
                  <a:lnTo>
                    <a:pt x="0" y="118249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96470" y="4599001"/>
              <a:ext cx="131445" cy="0"/>
            </a:xfrm>
            <a:custGeom>
              <a:avLst/>
              <a:gdLst/>
              <a:ahLst/>
              <a:cxnLst/>
              <a:rect l="l" t="t" r="r" b="b"/>
              <a:pathLst>
                <a:path w="131444">
                  <a:moveTo>
                    <a:pt x="0" y="0"/>
                  </a:moveTo>
                  <a:lnTo>
                    <a:pt x="130975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95676" y="4582332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>
                  <a:moveTo>
                    <a:pt x="0" y="0"/>
                  </a:moveTo>
                  <a:lnTo>
                    <a:pt x="130175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15520" y="4527564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4762" y="0"/>
                  </a:moveTo>
                  <a:lnTo>
                    <a:pt x="4762" y="30962"/>
                  </a:lnTo>
                  <a:lnTo>
                    <a:pt x="0" y="46837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803614" y="4524389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0"/>
                  </a:moveTo>
                  <a:lnTo>
                    <a:pt x="0" y="176212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795672" y="4523756"/>
              <a:ext cx="125095" cy="48260"/>
            </a:xfrm>
            <a:custGeom>
              <a:avLst/>
              <a:gdLst/>
              <a:ahLst/>
              <a:cxnLst/>
              <a:rect l="l" t="t" r="r" b="b"/>
              <a:pathLst>
                <a:path w="125094" h="48260">
                  <a:moveTo>
                    <a:pt x="123990" y="0"/>
                  </a:moveTo>
                  <a:lnTo>
                    <a:pt x="124625" y="48260"/>
                  </a:lnTo>
                  <a:lnTo>
                    <a:pt x="0" y="4826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72670" y="4525976"/>
              <a:ext cx="1905" cy="46355"/>
            </a:xfrm>
            <a:custGeom>
              <a:avLst/>
              <a:gdLst/>
              <a:ahLst/>
              <a:cxnLst/>
              <a:rect l="l" t="t" r="r" b="b"/>
              <a:pathLst>
                <a:path w="1905" h="46354">
                  <a:moveTo>
                    <a:pt x="1587" y="0"/>
                  </a:moveTo>
                  <a:lnTo>
                    <a:pt x="1587" y="30962"/>
                  </a:lnTo>
                  <a:lnTo>
                    <a:pt x="0" y="46037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02820" y="4556600"/>
              <a:ext cx="116839" cy="635"/>
            </a:xfrm>
            <a:custGeom>
              <a:avLst/>
              <a:gdLst/>
              <a:ahLst/>
              <a:cxnLst/>
              <a:rect l="l" t="t" r="r" b="b"/>
              <a:pathLst>
                <a:path w="116840" h="635">
                  <a:moveTo>
                    <a:pt x="-3174" y="166"/>
                  </a:moveTo>
                  <a:lnTo>
                    <a:pt x="119862" y="166"/>
                  </a:lnTo>
                </a:path>
              </a:pathLst>
            </a:custGeom>
            <a:ln w="668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921672" y="1836192"/>
              <a:ext cx="212725" cy="2868930"/>
            </a:xfrm>
            <a:custGeom>
              <a:avLst/>
              <a:gdLst/>
              <a:ahLst/>
              <a:cxnLst/>
              <a:rect l="l" t="t" r="r" b="b"/>
              <a:pathLst>
                <a:path w="212725" h="2868929">
                  <a:moveTo>
                    <a:pt x="37045" y="18021"/>
                  </a:moveTo>
                  <a:lnTo>
                    <a:pt x="57073" y="18021"/>
                  </a:lnTo>
                  <a:lnTo>
                    <a:pt x="62077" y="18021"/>
                  </a:lnTo>
                  <a:lnTo>
                    <a:pt x="62077" y="11506"/>
                  </a:lnTo>
                  <a:lnTo>
                    <a:pt x="62077" y="5003"/>
                  </a:lnTo>
                  <a:lnTo>
                    <a:pt x="62572" y="0"/>
                  </a:lnTo>
                  <a:lnTo>
                    <a:pt x="70586" y="0"/>
                  </a:lnTo>
                  <a:lnTo>
                    <a:pt x="116141" y="0"/>
                  </a:lnTo>
                  <a:lnTo>
                    <a:pt x="124650" y="1003"/>
                  </a:lnTo>
                  <a:lnTo>
                    <a:pt x="124650" y="13004"/>
                  </a:lnTo>
                  <a:lnTo>
                    <a:pt x="124650" y="181228"/>
                  </a:lnTo>
                  <a:lnTo>
                    <a:pt x="128651" y="192735"/>
                  </a:lnTo>
                  <a:lnTo>
                    <a:pt x="141173" y="192735"/>
                  </a:lnTo>
                  <a:lnTo>
                    <a:pt x="211264" y="192735"/>
                  </a:lnTo>
                  <a:lnTo>
                    <a:pt x="211264" y="270827"/>
                  </a:lnTo>
                  <a:lnTo>
                    <a:pt x="202247" y="272618"/>
                  </a:lnTo>
                  <a:lnTo>
                    <a:pt x="202247" y="283629"/>
                  </a:lnTo>
                  <a:lnTo>
                    <a:pt x="202247" y="289636"/>
                  </a:lnTo>
                  <a:lnTo>
                    <a:pt x="212509" y="294614"/>
                  </a:lnTo>
                  <a:lnTo>
                    <a:pt x="212509" y="2560688"/>
                  </a:lnTo>
                  <a:lnTo>
                    <a:pt x="201002" y="2560421"/>
                  </a:lnTo>
                  <a:lnTo>
                    <a:pt x="201002" y="2574950"/>
                  </a:lnTo>
                  <a:lnTo>
                    <a:pt x="201002" y="2585961"/>
                  </a:lnTo>
                  <a:lnTo>
                    <a:pt x="211505" y="2587955"/>
                  </a:lnTo>
                  <a:lnTo>
                    <a:pt x="211505" y="2656293"/>
                  </a:lnTo>
                  <a:lnTo>
                    <a:pt x="207759" y="2670822"/>
                  </a:lnTo>
                  <a:lnTo>
                    <a:pt x="196240" y="2670822"/>
                  </a:lnTo>
                  <a:lnTo>
                    <a:pt x="142176" y="2670822"/>
                  </a:lnTo>
                  <a:lnTo>
                    <a:pt x="135166" y="2668816"/>
                  </a:lnTo>
                  <a:lnTo>
                    <a:pt x="135166" y="2681833"/>
                  </a:lnTo>
                  <a:lnTo>
                    <a:pt x="135166" y="2864065"/>
                  </a:lnTo>
                  <a:lnTo>
                    <a:pt x="130162" y="2868561"/>
                  </a:lnTo>
                  <a:lnTo>
                    <a:pt x="124155" y="2868561"/>
                  </a:lnTo>
                  <a:lnTo>
                    <a:pt x="68580" y="2868561"/>
                  </a:lnTo>
                  <a:lnTo>
                    <a:pt x="58572" y="2865069"/>
                  </a:lnTo>
                  <a:lnTo>
                    <a:pt x="58572" y="2858554"/>
                  </a:lnTo>
                  <a:lnTo>
                    <a:pt x="58572" y="2843529"/>
                  </a:lnTo>
                  <a:lnTo>
                    <a:pt x="0" y="2843529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26677" y="1839691"/>
              <a:ext cx="19050" cy="192405"/>
            </a:xfrm>
            <a:custGeom>
              <a:avLst/>
              <a:gdLst/>
              <a:ahLst/>
              <a:cxnLst/>
              <a:rect l="l" t="t" r="r" b="b"/>
              <a:pathLst>
                <a:path w="19050" h="192405">
                  <a:moveTo>
                    <a:pt x="0" y="0"/>
                  </a:moveTo>
                  <a:lnTo>
                    <a:pt x="18516" y="0"/>
                  </a:lnTo>
                  <a:lnTo>
                    <a:pt x="18516" y="192239"/>
                  </a:lnTo>
                </a:path>
              </a:pathLst>
            </a:custGeom>
            <a:ln w="380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46699" y="1849706"/>
              <a:ext cx="13335" cy="465455"/>
            </a:xfrm>
            <a:custGeom>
              <a:avLst/>
              <a:gdLst/>
              <a:ahLst/>
              <a:cxnLst/>
              <a:rect l="l" t="t" r="r" b="b"/>
              <a:pathLst>
                <a:path w="13334" h="465455">
                  <a:moveTo>
                    <a:pt x="0" y="0"/>
                  </a:moveTo>
                  <a:lnTo>
                    <a:pt x="13017" y="0"/>
                  </a:lnTo>
                  <a:lnTo>
                    <a:pt x="13017" y="465086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59786" y="1940318"/>
              <a:ext cx="92680" cy="73240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928630" y="2043126"/>
              <a:ext cx="99695" cy="52069"/>
            </a:xfrm>
            <a:custGeom>
              <a:avLst/>
              <a:gdLst/>
              <a:ahLst/>
              <a:cxnLst/>
              <a:rect l="l" t="t" r="r" b="b"/>
              <a:pathLst>
                <a:path w="99694" h="52069">
                  <a:moveTo>
                    <a:pt x="0" y="0"/>
                  </a:moveTo>
                  <a:lnTo>
                    <a:pt x="55562" y="393"/>
                  </a:lnTo>
                  <a:lnTo>
                    <a:pt x="64287" y="1981"/>
                  </a:lnTo>
                  <a:lnTo>
                    <a:pt x="64287" y="13093"/>
                  </a:lnTo>
                  <a:lnTo>
                    <a:pt x="64287" y="45643"/>
                  </a:lnTo>
                  <a:lnTo>
                    <a:pt x="64287" y="51993"/>
                  </a:lnTo>
                  <a:lnTo>
                    <a:pt x="70637" y="51993"/>
                  </a:lnTo>
                  <a:lnTo>
                    <a:pt x="99212" y="51993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91745" y="2029630"/>
              <a:ext cx="0" cy="2476500"/>
            </a:xfrm>
            <a:custGeom>
              <a:avLst/>
              <a:gdLst/>
              <a:ahLst/>
              <a:cxnLst/>
              <a:rect l="l" t="t" r="r" b="b"/>
              <a:pathLst>
                <a:path h="2476500">
                  <a:moveTo>
                    <a:pt x="0" y="2476106"/>
                  </a:move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960386" y="1857389"/>
              <a:ext cx="27305" cy="28575"/>
            </a:xfrm>
            <a:custGeom>
              <a:avLst/>
              <a:gdLst/>
              <a:ahLst/>
              <a:cxnLst/>
              <a:rect l="l" t="t" r="r" b="b"/>
              <a:pathLst>
                <a:path w="27305" h="28575">
                  <a:moveTo>
                    <a:pt x="787" y="0"/>
                  </a:moveTo>
                  <a:lnTo>
                    <a:pt x="26987" y="0"/>
                  </a:lnTo>
                  <a:lnTo>
                    <a:pt x="26987" y="8724"/>
                  </a:lnTo>
                  <a:lnTo>
                    <a:pt x="0" y="28181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96537" y="2012567"/>
              <a:ext cx="635" cy="53975"/>
            </a:xfrm>
            <a:custGeom>
              <a:avLst/>
              <a:gdLst/>
              <a:ahLst/>
              <a:cxnLst/>
              <a:rect l="l" t="t" r="r" b="b"/>
              <a:pathLst>
                <a:path w="634" h="53975">
                  <a:moveTo>
                    <a:pt x="355" y="0"/>
                  </a:moveTo>
                  <a:lnTo>
                    <a:pt x="0" y="53543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11589" y="2028839"/>
              <a:ext cx="21590" cy="26670"/>
            </a:xfrm>
            <a:custGeom>
              <a:avLst/>
              <a:gdLst/>
              <a:ahLst/>
              <a:cxnLst/>
              <a:rect l="l" t="t" r="r" b="b"/>
              <a:pathLst>
                <a:path w="21590" h="26669">
                  <a:moveTo>
                    <a:pt x="0" y="0"/>
                  </a:moveTo>
                  <a:lnTo>
                    <a:pt x="12452" y="4202"/>
                  </a:lnTo>
                  <a:lnTo>
                    <a:pt x="18846" y="8332"/>
                  </a:lnTo>
                  <a:lnTo>
                    <a:pt x="21202" y="14846"/>
                  </a:lnTo>
                  <a:lnTo>
                    <a:pt x="21539" y="2620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74369" y="2029421"/>
              <a:ext cx="17780" cy="2477770"/>
            </a:xfrm>
            <a:custGeom>
              <a:avLst/>
              <a:gdLst/>
              <a:ahLst/>
              <a:cxnLst/>
              <a:rect l="l" t="t" r="r" b="b"/>
              <a:pathLst>
                <a:path w="17780" h="2477770">
                  <a:moveTo>
                    <a:pt x="16586" y="228"/>
                  </a:moveTo>
                  <a:lnTo>
                    <a:pt x="1104" y="0"/>
                  </a:lnTo>
                  <a:lnTo>
                    <a:pt x="0" y="9309"/>
                  </a:lnTo>
                  <a:lnTo>
                    <a:pt x="1257" y="14084"/>
                  </a:lnTo>
                  <a:lnTo>
                    <a:pt x="6299" y="15836"/>
                  </a:lnTo>
                  <a:lnTo>
                    <a:pt x="16586" y="16090"/>
                  </a:lnTo>
                  <a:lnTo>
                    <a:pt x="16586" y="228"/>
                  </a:lnTo>
                  <a:close/>
                </a:path>
                <a:path w="17780" h="2477770">
                  <a:moveTo>
                    <a:pt x="17564" y="2477503"/>
                  </a:moveTo>
                  <a:lnTo>
                    <a:pt x="17170" y="2457666"/>
                  </a:lnTo>
                  <a:lnTo>
                    <a:pt x="16573" y="2457462"/>
                  </a:lnTo>
                  <a:lnTo>
                    <a:pt x="2679" y="2458262"/>
                  </a:lnTo>
                  <a:lnTo>
                    <a:pt x="2679" y="2477312"/>
                  </a:lnTo>
                  <a:lnTo>
                    <a:pt x="17564" y="24775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17505" y="2032411"/>
              <a:ext cx="41910" cy="635"/>
            </a:xfrm>
            <a:custGeom>
              <a:avLst/>
              <a:gdLst/>
              <a:ahLst/>
              <a:cxnLst/>
              <a:rect l="l" t="t" r="r" b="b"/>
              <a:pathLst>
                <a:path w="41909" h="635">
                  <a:moveTo>
                    <a:pt x="41287" y="0"/>
                  </a:moveTo>
                  <a:lnTo>
                    <a:pt x="0" y="393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925855" y="2234420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90">
                  <a:moveTo>
                    <a:pt x="33731" y="0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943305" y="2044319"/>
              <a:ext cx="15875" cy="232410"/>
            </a:xfrm>
            <a:custGeom>
              <a:avLst/>
              <a:gdLst/>
              <a:ahLst/>
              <a:cxnLst/>
              <a:rect l="l" t="t" r="r" b="b"/>
              <a:pathLst>
                <a:path w="15875" h="232410">
                  <a:moveTo>
                    <a:pt x="15875" y="0"/>
                  </a:moveTo>
                  <a:lnTo>
                    <a:pt x="0" y="0"/>
                  </a:lnTo>
                  <a:lnTo>
                    <a:pt x="0" y="232168"/>
                  </a:lnTo>
                  <a:lnTo>
                    <a:pt x="15875" y="232168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960014" y="2100669"/>
              <a:ext cx="74930" cy="2343785"/>
            </a:xfrm>
            <a:custGeom>
              <a:avLst/>
              <a:gdLst/>
              <a:ahLst/>
              <a:cxnLst/>
              <a:rect l="l" t="t" r="r" b="b"/>
              <a:pathLst>
                <a:path w="74930" h="2343785">
                  <a:moveTo>
                    <a:pt x="7645" y="2343378"/>
                  </a:moveTo>
                  <a:lnTo>
                    <a:pt x="2636" y="988612"/>
                  </a:lnTo>
                  <a:lnTo>
                    <a:pt x="290" y="292922"/>
                  </a:lnTo>
                  <a:lnTo>
                    <a:pt x="0" y="36615"/>
                  </a:lnTo>
                  <a:lnTo>
                    <a:pt x="1155" y="0"/>
                  </a:lnTo>
                  <a:lnTo>
                    <a:pt x="67043" y="0"/>
                  </a:lnTo>
                  <a:lnTo>
                    <a:pt x="74587" y="406"/>
                  </a:lnTo>
                  <a:lnTo>
                    <a:pt x="74587" y="9524"/>
                  </a:lnTo>
                  <a:lnTo>
                    <a:pt x="74587" y="2331643"/>
                  </a:lnTo>
                  <a:lnTo>
                    <a:pt x="74180" y="2342756"/>
                  </a:lnTo>
                  <a:lnTo>
                    <a:pt x="64262" y="2342756"/>
                  </a:lnTo>
                  <a:lnTo>
                    <a:pt x="4737" y="2342756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037770" y="4585185"/>
              <a:ext cx="0" cy="118110"/>
            </a:xfrm>
            <a:custGeom>
              <a:avLst/>
              <a:gdLst/>
              <a:ahLst/>
              <a:cxnLst/>
              <a:rect l="l" t="t" r="r" b="b"/>
              <a:pathLst>
                <a:path h="118110">
                  <a:moveTo>
                    <a:pt x="0" y="0"/>
                  </a:moveTo>
                  <a:lnTo>
                    <a:pt x="0" y="117792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924257" y="4599001"/>
              <a:ext cx="131445" cy="0"/>
            </a:xfrm>
            <a:custGeom>
              <a:avLst/>
              <a:gdLst/>
              <a:ahLst/>
              <a:cxnLst/>
              <a:rect l="l" t="t" r="r" b="b"/>
              <a:pathLst>
                <a:path w="131444">
                  <a:moveTo>
                    <a:pt x="1309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925851" y="4582332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>
                  <a:moveTo>
                    <a:pt x="1301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031420" y="4527564"/>
              <a:ext cx="5080" cy="46990"/>
            </a:xfrm>
            <a:custGeom>
              <a:avLst/>
              <a:gdLst/>
              <a:ahLst/>
              <a:cxnLst/>
              <a:rect l="l" t="t" r="r" b="b"/>
              <a:pathLst>
                <a:path w="5080" h="46989">
                  <a:moveTo>
                    <a:pt x="0" y="0"/>
                  </a:moveTo>
                  <a:lnTo>
                    <a:pt x="0" y="30962"/>
                  </a:lnTo>
                  <a:lnTo>
                    <a:pt x="4762" y="46837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804017" y="4524387"/>
              <a:ext cx="244475" cy="180340"/>
            </a:xfrm>
            <a:custGeom>
              <a:avLst/>
              <a:gdLst/>
              <a:ahLst/>
              <a:cxnLst/>
              <a:rect l="l" t="t" r="r" b="b"/>
              <a:pathLst>
                <a:path w="244475" h="180339">
                  <a:moveTo>
                    <a:pt x="0" y="1663"/>
                  </a:moveTo>
                  <a:lnTo>
                    <a:pt x="244068" y="0"/>
                  </a:lnTo>
                  <a:lnTo>
                    <a:pt x="244068" y="180276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930614" y="4525182"/>
              <a:ext cx="125730" cy="46990"/>
            </a:xfrm>
            <a:custGeom>
              <a:avLst/>
              <a:gdLst/>
              <a:ahLst/>
              <a:cxnLst/>
              <a:rect l="l" t="t" r="r" b="b"/>
              <a:pathLst>
                <a:path w="125730" h="46989">
                  <a:moveTo>
                    <a:pt x="0" y="0"/>
                  </a:moveTo>
                  <a:lnTo>
                    <a:pt x="787" y="46837"/>
                  </a:lnTo>
                  <a:lnTo>
                    <a:pt x="125412" y="46837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977445" y="4525976"/>
              <a:ext cx="1905" cy="46355"/>
            </a:xfrm>
            <a:custGeom>
              <a:avLst/>
              <a:gdLst/>
              <a:ahLst/>
              <a:cxnLst/>
              <a:rect l="l" t="t" r="r" b="b"/>
              <a:pathLst>
                <a:path w="1905" h="46354">
                  <a:moveTo>
                    <a:pt x="0" y="0"/>
                  </a:moveTo>
                  <a:lnTo>
                    <a:pt x="0" y="30962"/>
                  </a:lnTo>
                  <a:lnTo>
                    <a:pt x="1587" y="46037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932195" y="4556600"/>
              <a:ext cx="116839" cy="635"/>
            </a:xfrm>
            <a:custGeom>
              <a:avLst/>
              <a:gdLst/>
              <a:ahLst/>
              <a:cxnLst/>
              <a:rect l="l" t="t" r="r" b="b"/>
              <a:pathLst>
                <a:path w="116840" h="635">
                  <a:moveTo>
                    <a:pt x="-3174" y="166"/>
                  </a:moveTo>
                  <a:lnTo>
                    <a:pt x="119862" y="166"/>
                  </a:lnTo>
                </a:path>
              </a:pathLst>
            </a:custGeom>
            <a:ln w="668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91733" y="2243197"/>
              <a:ext cx="68376" cy="119736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903687" y="2363014"/>
              <a:ext cx="44450" cy="519430"/>
            </a:xfrm>
            <a:custGeom>
              <a:avLst/>
              <a:gdLst/>
              <a:ahLst/>
              <a:cxnLst/>
              <a:rect l="l" t="t" r="r" b="b"/>
              <a:pathLst>
                <a:path w="44450" h="519430">
                  <a:moveTo>
                    <a:pt x="29171" y="0"/>
                  </a:moveTo>
                  <a:lnTo>
                    <a:pt x="29171" y="35179"/>
                  </a:lnTo>
                  <a:lnTo>
                    <a:pt x="44195" y="47561"/>
                  </a:lnTo>
                  <a:lnTo>
                    <a:pt x="0" y="61429"/>
                  </a:lnTo>
                  <a:lnTo>
                    <a:pt x="44195" y="73710"/>
                  </a:lnTo>
                  <a:lnTo>
                    <a:pt x="0" y="87630"/>
                  </a:lnTo>
                  <a:lnTo>
                    <a:pt x="44195" y="99860"/>
                  </a:lnTo>
                  <a:lnTo>
                    <a:pt x="0" y="113817"/>
                  </a:lnTo>
                  <a:lnTo>
                    <a:pt x="44195" y="125996"/>
                  </a:lnTo>
                  <a:lnTo>
                    <a:pt x="0" y="140017"/>
                  </a:lnTo>
                  <a:lnTo>
                    <a:pt x="44195" y="152146"/>
                  </a:lnTo>
                  <a:lnTo>
                    <a:pt x="0" y="166217"/>
                  </a:lnTo>
                  <a:lnTo>
                    <a:pt x="44195" y="178308"/>
                  </a:lnTo>
                  <a:lnTo>
                    <a:pt x="0" y="192405"/>
                  </a:lnTo>
                  <a:lnTo>
                    <a:pt x="44195" y="204444"/>
                  </a:lnTo>
                  <a:lnTo>
                    <a:pt x="0" y="218605"/>
                  </a:lnTo>
                  <a:lnTo>
                    <a:pt x="44195" y="230593"/>
                  </a:lnTo>
                  <a:lnTo>
                    <a:pt x="0" y="244805"/>
                  </a:lnTo>
                  <a:lnTo>
                    <a:pt x="44195" y="256743"/>
                  </a:lnTo>
                  <a:lnTo>
                    <a:pt x="0" y="270992"/>
                  </a:lnTo>
                  <a:lnTo>
                    <a:pt x="44195" y="283933"/>
                  </a:lnTo>
                  <a:lnTo>
                    <a:pt x="0" y="297802"/>
                  </a:lnTo>
                  <a:lnTo>
                    <a:pt x="44195" y="310083"/>
                  </a:lnTo>
                  <a:lnTo>
                    <a:pt x="0" y="324002"/>
                  </a:lnTo>
                  <a:lnTo>
                    <a:pt x="44195" y="336232"/>
                  </a:lnTo>
                  <a:lnTo>
                    <a:pt x="0" y="350189"/>
                  </a:lnTo>
                  <a:lnTo>
                    <a:pt x="44195" y="362369"/>
                  </a:lnTo>
                  <a:lnTo>
                    <a:pt x="0" y="376389"/>
                  </a:lnTo>
                  <a:lnTo>
                    <a:pt x="44195" y="388518"/>
                  </a:lnTo>
                  <a:lnTo>
                    <a:pt x="0" y="402590"/>
                  </a:lnTo>
                  <a:lnTo>
                    <a:pt x="44195" y="414667"/>
                  </a:lnTo>
                  <a:lnTo>
                    <a:pt x="0" y="428777"/>
                  </a:lnTo>
                  <a:lnTo>
                    <a:pt x="44195" y="440817"/>
                  </a:lnTo>
                  <a:lnTo>
                    <a:pt x="0" y="454977"/>
                  </a:lnTo>
                  <a:lnTo>
                    <a:pt x="44195" y="466966"/>
                  </a:lnTo>
                  <a:lnTo>
                    <a:pt x="0" y="481177"/>
                  </a:lnTo>
                  <a:lnTo>
                    <a:pt x="44195" y="493115"/>
                  </a:lnTo>
                  <a:lnTo>
                    <a:pt x="0" y="507365"/>
                  </a:lnTo>
                  <a:lnTo>
                    <a:pt x="41059" y="519264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903687" y="2870468"/>
              <a:ext cx="44450" cy="484505"/>
            </a:xfrm>
            <a:custGeom>
              <a:avLst/>
              <a:gdLst/>
              <a:ahLst/>
              <a:cxnLst/>
              <a:rect l="l" t="t" r="r" b="b"/>
              <a:pathLst>
                <a:path w="44450" h="484504">
                  <a:moveTo>
                    <a:pt x="29171" y="0"/>
                  </a:moveTo>
                  <a:lnTo>
                    <a:pt x="44195" y="12395"/>
                  </a:lnTo>
                  <a:lnTo>
                    <a:pt x="0" y="26263"/>
                  </a:lnTo>
                  <a:lnTo>
                    <a:pt x="44195" y="38531"/>
                  </a:lnTo>
                  <a:lnTo>
                    <a:pt x="0" y="52451"/>
                  </a:lnTo>
                  <a:lnTo>
                    <a:pt x="44195" y="64681"/>
                  </a:lnTo>
                  <a:lnTo>
                    <a:pt x="0" y="78651"/>
                  </a:lnTo>
                  <a:lnTo>
                    <a:pt x="44195" y="90830"/>
                  </a:lnTo>
                  <a:lnTo>
                    <a:pt x="0" y="104851"/>
                  </a:lnTo>
                  <a:lnTo>
                    <a:pt x="44195" y="116979"/>
                  </a:lnTo>
                  <a:lnTo>
                    <a:pt x="0" y="131038"/>
                  </a:lnTo>
                  <a:lnTo>
                    <a:pt x="44195" y="143129"/>
                  </a:lnTo>
                  <a:lnTo>
                    <a:pt x="0" y="157238"/>
                  </a:lnTo>
                  <a:lnTo>
                    <a:pt x="44195" y="169278"/>
                  </a:lnTo>
                  <a:lnTo>
                    <a:pt x="0" y="183438"/>
                  </a:lnTo>
                  <a:lnTo>
                    <a:pt x="44195" y="195427"/>
                  </a:lnTo>
                  <a:lnTo>
                    <a:pt x="0" y="209626"/>
                  </a:lnTo>
                  <a:lnTo>
                    <a:pt x="44195" y="221564"/>
                  </a:lnTo>
                  <a:lnTo>
                    <a:pt x="0" y="235826"/>
                  </a:lnTo>
                  <a:lnTo>
                    <a:pt x="44195" y="248754"/>
                  </a:lnTo>
                  <a:lnTo>
                    <a:pt x="0" y="262636"/>
                  </a:lnTo>
                  <a:lnTo>
                    <a:pt x="44195" y="274904"/>
                  </a:lnTo>
                  <a:lnTo>
                    <a:pt x="0" y="288823"/>
                  </a:lnTo>
                  <a:lnTo>
                    <a:pt x="44195" y="301053"/>
                  </a:lnTo>
                  <a:lnTo>
                    <a:pt x="0" y="315023"/>
                  </a:lnTo>
                  <a:lnTo>
                    <a:pt x="44195" y="327202"/>
                  </a:lnTo>
                  <a:lnTo>
                    <a:pt x="0" y="341223"/>
                  </a:lnTo>
                  <a:lnTo>
                    <a:pt x="44195" y="353352"/>
                  </a:lnTo>
                  <a:lnTo>
                    <a:pt x="0" y="367411"/>
                  </a:lnTo>
                  <a:lnTo>
                    <a:pt x="44195" y="379488"/>
                  </a:lnTo>
                  <a:lnTo>
                    <a:pt x="0" y="393611"/>
                  </a:lnTo>
                  <a:lnTo>
                    <a:pt x="44195" y="405638"/>
                  </a:lnTo>
                  <a:lnTo>
                    <a:pt x="0" y="419811"/>
                  </a:lnTo>
                  <a:lnTo>
                    <a:pt x="44195" y="431800"/>
                  </a:lnTo>
                  <a:lnTo>
                    <a:pt x="0" y="445998"/>
                  </a:lnTo>
                  <a:lnTo>
                    <a:pt x="44195" y="457936"/>
                  </a:lnTo>
                  <a:lnTo>
                    <a:pt x="0" y="472198"/>
                  </a:lnTo>
                  <a:lnTo>
                    <a:pt x="41059" y="484085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903688" y="3347201"/>
              <a:ext cx="44450" cy="461645"/>
            </a:xfrm>
            <a:custGeom>
              <a:avLst/>
              <a:gdLst/>
              <a:ahLst/>
              <a:cxnLst/>
              <a:rect l="l" t="t" r="r" b="b"/>
              <a:pathLst>
                <a:path w="44450" h="461645">
                  <a:moveTo>
                    <a:pt x="44196" y="0"/>
                  </a:moveTo>
                  <a:lnTo>
                    <a:pt x="0" y="13563"/>
                  </a:lnTo>
                  <a:lnTo>
                    <a:pt x="44196" y="25577"/>
                  </a:lnTo>
                  <a:lnTo>
                    <a:pt x="0" y="39192"/>
                  </a:lnTo>
                  <a:lnTo>
                    <a:pt x="44196" y="51142"/>
                  </a:lnTo>
                  <a:lnTo>
                    <a:pt x="0" y="64820"/>
                  </a:lnTo>
                  <a:lnTo>
                    <a:pt x="44196" y="76733"/>
                  </a:lnTo>
                  <a:lnTo>
                    <a:pt x="0" y="90436"/>
                  </a:lnTo>
                  <a:lnTo>
                    <a:pt x="44196" y="102298"/>
                  </a:lnTo>
                  <a:lnTo>
                    <a:pt x="0" y="116065"/>
                  </a:lnTo>
                  <a:lnTo>
                    <a:pt x="44196" y="127876"/>
                  </a:lnTo>
                  <a:lnTo>
                    <a:pt x="0" y="141681"/>
                  </a:lnTo>
                  <a:lnTo>
                    <a:pt x="44196" y="153454"/>
                  </a:lnTo>
                  <a:lnTo>
                    <a:pt x="0" y="167297"/>
                  </a:lnTo>
                  <a:lnTo>
                    <a:pt x="44196" y="179031"/>
                  </a:lnTo>
                  <a:lnTo>
                    <a:pt x="0" y="192925"/>
                  </a:lnTo>
                  <a:lnTo>
                    <a:pt x="44196" y="204597"/>
                  </a:lnTo>
                  <a:lnTo>
                    <a:pt x="0" y="218541"/>
                  </a:lnTo>
                  <a:lnTo>
                    <a:pt x="44196" y="231203"/>
                  </a:lnTo>
                  <a:lnTo>
                    <a:pt x="0" y="244767"/>
                  </a:lnTo>
                  <a:lnTo>
                    <a:pt x="44196" y="256768"/>
                  </a:lnTo>
                  <a:lnTo>
                    <a:pt x="0" y="270395"/>
                  </a:lnTo>
                  <a:lnTo>
                    <a:pt x="44196" y="282346"/>
                  </a:lnTo>
                  <a:lnTo>
                    <a:pt x="0" y="296011"/>
                  </a:lnTo>
                  <a:lnTo>
                    <a:pt x="44196" y="307924"/>
                  </a:lnTo>
                  <a:lnTo>
                    <a:pt x="0" y="321640"/>
                  </a:lnTo>
                  <a:lnTo>
                    <a:pt x="44196" y="333502"/>
                  </a:lnTo>
                  <a:lnTo>
                    <a:pt x="0" y="347256"/>
                  </a:lnTo>
                  <a:lnTo>
                    <a:pt x="44196" y="359067"/>
                  </a:lnTo>
                  <a:lnTo>
                    <a:pt x="0" y="372872"/>
                  </a:lnTo>
                  <a:lnTo>
                    <a:pt x="44196" y="384657"/>
                  </a:lnTo>
                  <a:lnTo>
                    <a:pt x="0" y="398500"/>
                  </a:lnTo>
                  <a:lnTo>
                    <a:pt x="44196" y="410222"/>
                  </a:lnTo>
                  <a:lnTo>
                    <a:pt x="0" y="424129"/>
                  </a:lnTo>
                  <a:lnTo>
                    <a:pt x="44196" y="435800"/>
                  </a:lnTo>
                  <a:lnTo>
                    <a:pt x="0" y="449745"/>
                  </a:lnTo>
                  <a:lnTo>
                    <a:pt x="41059" y="461378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903688" y="3807577"/>
              <a:ext cx="44450" cy="461645"/>
            </a:xfrm>
            <a:custGeom>
              <a:avLst/>
              <a:gdLst/>
              <a:ahLst/>
              <a:cxnLst/>
              <a:rect l="l" t="t" r="r" b="b"/>
              <a:pathLst>
                <a:path w="44450" h="461645">
                  <a:moveTo>
                    <a:pt x="44196" y="0"/>
                  </a:moveTo>
                  <a:lnTo>
                    <a:pt x="0" y="13563"/>
                  </a:lnTo>
                  <a:lnTo>
                    <a:pt x="44196" y="25577"/>
                  </a:lnTo>
                  <a:lnTo>
                    <a:pt x="0" y="39179"/>
                  </a:lnTo>
                  <a:lnTo>
                    <a:pt x="44196" y="51155"/>
                  </a:lnTo>
                  <a:lnTo>
                    <a:pt x="0" y="64808"/>
                  </a:lnTo>
                  <a:lnTo>
                    <a:pt x="44196" y="76733"/>
                  </a:lnTo>
                  <a:lnTo>
                    <a:pt x="0" y="90436"/>
                  </a:lnTo>
                  <a:lnTo>
                    <a:pt x="44196" y="102298"/>
                  </a:lnTo>
                  <a:lnTo>
                    <a:pt x="0" y="116052"/>
                  </a:lnTo>
                  <a:lnTo>
                    <a:pt x="44196" y="127876"/>
                  </a:lnTo>
                  <a:lnTo>
                    <a:pt x="0" y="141681"/>
                  </a:lnTo>
                  <a:lnTo>
                    <a:pt x="44196" y="153454"/>
                  </a:lnTo>
                  <a:lnTo>
                    <a:pt x="0" y="167297"/>
                  </a:lnTo>
                  <a:lnTo>
                    <a:pt x="44196" y="179031"/>
                  </a:lnTo>
                  <a:lnTo>
                    <a:pt x="0" y="192925"/>
                  </a:lnTo>
                  <a:lnTo>
                    <a:pt x="44196" y="204609"/>
                  </a:lnTo>
                  <a:lnTo>
                    <a:pt x="0" y="218541"/>
                  </a:lnTo>
                  <a:lnTo>
                    <a:pt x="44196" y="231203"/>
                  </a:lnTo>
                  <a:lnTo>
                    <a:pt x="0" y="244767"/>
                  </a:lnTo>
                  <a:lnTo>
                    <a:pt x="44196" y="256768"/>
                  </a:lnTo>
                  <a:lnTo>
                    <a:pt x="0" y="270395"/>
                  </a:lnTo>
                  <a:lnTo>
                    <a:pt x="44196" y="282346"/>
                  </a:lnTo>
                  <a:lnTo>
                    <a:pt x="0" y="296011"/>
                  </a:lnTo>
                  <a:lnTo>
                    <a:pt x="44196" y="307924"/>
                  </a:lnTo>
                  <a:lnTo>
                    <a:pt x="0" y="321640"/>
                  </a:lnTo>
                  <a:lnTo>
                    <a:pt x="44196" y="333502"/>
                  </a:lnTo>
                  <a:lnTo>
                    <a:pt x="0" y="347256"/>
                  </a:lnTo>
                  <a:lnTo>
                    <a:pt x="44196" y="359079"/>
                  </a:lnTo>
                  <a:lnTo>
                    <a:pt x="0" y="372884"/>
                  </a:lnTo>
                  <a:lnTo>
                    <a:pt x="44196" y="384657"/>
                  </a:lnTo>
                  <a:lnTo>
                    <a:pt x="0" y="398500"/>
                  </a:lnTo>
                  <a:lnTo>
                    <a:pt x="44196" y="410222"/>
                  </a:lnTo>
                  <a:lnTo>
                    <a:pt x="0" y="424129"/>
                  </a:lnTo>
                  <a:lnTo>
                    <a:pt x="44196" y="435800"/>
                  </a:lnTo>
                  <a:lnTo>
                    <a:pt x="0" y="449757"/>
                  </a:lnTo>
                  <a:lnTo>
                    <a:pt x="41059" y="461378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2770" y="4266040"/>
              <a:ext cx="266221" cy="258699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873464" y="458518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-3175" y="6051"/>
                  </a:moveTo>
                  <a:lnTo>
                    <a:pt x="3175" y="6051"/>
                  </a:lnTo>
                </a:path>
              </a:pathLst>
            </a:custGeom>
            <a:ln w="121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982345" y="4583846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2992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926335" y="2575459"/>
              <a:ext cx="108585" cy="116839"/>
            </a:xfrm>
            <a:custGeom>
              <a:avLst/>
              <a:gdLst/>
              <a:ahLst/>
              <a:cxnLst/>
              <a:rect l="l" t="t" r="r" b="b"/>
              <a:pathLst>
                <a:path w="108584" h="116839">
                  <a:moveTo>
                    <a:pt x="0" y="116687"/>
                  </a:moveTo>
                  <a:lnTo>
                    <a:pt x="51651" y="94597"/>
                  </a:lnTo>
                  <a:lnTo>
                    <a:pt x="80173" y="75079"/>
                  </a:lnTo>
                  <a:lnTo>
                    <a:pt x="95738" y="47193"/>
                  </a:lnTo>
                  <a:lnTo>
                    <a:pt x="108521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890492" y="2303235"/>
              <a:ext cx="70485" cy="0"/>
            </a:xfrm>
            <a:custGeom>
              <a:avLst/>
              <a:gdLst/>
              <a:ahLst/>
              <a:cxnLst/>
              <a:rect l="l" t="t" r="r" b="b"/>
              <a:pathLst>
                <a:path w="70484">
                  <a:moveTo>
                    <a:pt x="0" y="0"/>
                  </a:moveTo>
                  <a:lnTo>
                    <a:pt x="69888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7269599" y="4922528"/>
            <a:ext cx="408940" cy="408940"/>
            <a:chOff x="1542693" y="4922528"/>
            <a:chExt cx="408940" cy="408940"/>
          </a:xfrm>
        </p:grpSpPr>
        <p:sp>
          <p:nvSpPr>
            <p:cNvPr id="78" name="object 78"/>
            <p:cNvSpPr/>
            <p:nvPr/>
          </p:nvSpPr>
          <p:spPr>
            <a:xfrm>
              <a:off x="1546570" y="5111357"/>
              <a:ext cx="401320" cy="30480"/>
            </a:xfrm>
            <a:custGeom>
              <a:avLst/>
              <a:gdLst/>
              <a:ahLst/>
              <a:cxnLst/>
              <a:rect l="l" t="t" r="r" b="b"/>
              <a:pathLst>
                <a:path w="401319" h="30479">
                  <a:moveTo>
                    <a:pt x="18846" y="0"/>
                  </a:moveTo>
                  <a:lnTo>
                    <a:pt x="0" y="596"/>
                  </a:lnTo>
                  <a:lnTo>
                    <a:pt x="0" y="29552"/>
                  </a:lnTo>
                  <a:lnTo>
                    <a:pt x="18846" y="30149"/>
                  </a:lnTo>
                  <a:lnTo>
                    <a:pt x="17652" y="28955"/>
                  </a:lnTo>
                  <a:lnTo>
                    <a:pt x="27254" y="20472"/>
                  </a:lnTo>
                  <a:lnTo>
                    <a:pt x="400837" y="20472"/>
                  </a:lnTo>
                  <a:lnTo>
                    <a:pt x="400837" y="9677"/>
                  </a:lnTo>
                  <a:lnTo>
                    <a:pt x="27254" y="9677"/>
                  </a:lnTo>
                  <a:lnTo>
                    <a:pt x="17652" y="1193"/>
                  </a:lnTo>
                  <a:lnTo>
                    <a:pt x="18846" y="0"/>
                  </a:lnTo>
                  <a:close/>
                </a:path>
                <a:path w="401319" h="30479">
                  <a:moveTo>
                    <a:pt x="137731" y="20472"/>
                  </a:moveTo>
                  <a:lnTo>
                    <a:pt x="27254" y="20472"/>
                  </a:lnTo>
                  <a:lnTo>
                    <a:pt x="36702" y="29552"/>
                  </a:lnTo>
                  <a:lnTo>
                    <a:pt x="127787" y="29552"/>
                  </a:lnTo>
                  <a:lnTo>
                    <a:pt x="137731" y="20472"/>
                  </a:lnTo>
                  <a:close/>
                </a:path>
                <a:path w="401319" h="30479">
                  <a:moveTo>
                    <a:pt x="247637" y="20472"/>
                  </a:moveTo>
                  <a:lnTo>
                    <a:pt x="137731" y="20472"/>
                  </a:lnTo>
                  <a:lnTo>
                    <a:pt x="147231" y="29552"/>
                  </a:lnTo>
                  <a:lnTo>
                    <a:pt x="238518" y="29552"/>
                  </a:lnTo>
                  <a:lnTo>
                    <a:pt x="247637" y="20472"/>
                  </a:lnTo>
                  <a:close/>
                </a:path>
                <a:path w="401319" h="30479">
                  <a:moveTo>
                    <a:pt x="358470" y="20472"/>
                  </a:moveTo>
                  <a:lnTo>
                    <a:pt x="247637" y="20472"/>
                  </a:lnTo>
                  <a:lnTo>
                    <a:pt x="256971" y="29552"/>
                  </a:lnTo>
                  <a:lnTo>
                    <a:pt x="349643" y="29552"/>
                  </a:lnTo>
                  <a:lnTo>
                    <a:pt x="358470" y="20472"/>
                  </a:lnTo>
                  <a:close/>
                </a:path>
                <a:path w="401319" h="30479">
                  <a:moveTo>
                    <a:pt x="400837" y="20472"/>
                  </a:moveTo>
                  <a:lnTo>
                    <a:pt x="379412" y="20472"/>
                  </a:lnTo>
                  <a:lnTo>
                    <a:pt x="387883" y="29552"/>
                  </a:lnTo>
                  <a:lnTo>
                    <a:pt x="400837" y="29552"/>
                  </a:lnTo>
                  <a:lnTo>
                    <a:pt x="400837" y="20472"/>
                  </a:lnTo>
                  <a:close/>
                </a:path>
                <a:path w="401319" h="30479">
                  <a:moveTo>
                    <a:pt x="127787" y="596"/>
                  </a:moveTo>
                  <a:lnTo>
                    <a:pt x="36702" y="596"/>
                  </a:lnTo>
                  <a:lnTo>
                    <a:pt x="27254" y="9677"/>
                  </a:lnTo>
                  <a:lnTo>
                    <a:pt x="137731" y="9677"/>
                  </a:lnTo>
                  <a:lnTo>
                    <a:pt x="127787" y="596"/>
                  </a:lnTo>
                  <a:close/>
                </a:path>
                <a:path w="401319" h="30479">
                  <a:moveTo>
                    <a:pt x="238518" y="596"/>
                  </a:moveTo>
                  <a:lnTo>
                    <a:pt x="147231" y="596"/>
                  </a:lnTo>
                  <a:lnTo>
                    <a:pt x="137731" y="9677"/>
                  </a:lnTo>
                  <a:lnTo>
                    <a:pt x="247637" y="9677"/>
                  </a:lnTo>
                  <a:lnTo>
                    <a:pt x="238518" y="596"/>
                  </a:lnTo>
                  <a:close/>
                </a:path>
                <a:path w="401319" h="30479">
                  <a:moveTo>
                    <a:pt x="349643" y="596"/>
                  </a:moveTo>
                  <a:lnTo>
                    <a:pt x="256971" y="596"/>
                  </a:lnTo>
                  <a:lnTo>
                    <a:pt x="247637" y="9677"/>
                  </a:lnTo>
                  <a:lnTo>
                    <a:pt x="358470" y="9677"/>
                  </a:lnTo>
                  <a:lnTo>
                    <a:pt x="349643" y="596"/>
                  </a:lnTo>
                  <a:close/>
                </a:path>
                <a:path w="401319" h="30479">
                  <a:moveTo>
                    <a:pt x="400837" y="596"/>
                  </a:moveTo>
                  <a:lnTo>
                    <a:pt x="387883" y="596"/>
                  </a:lnTo>
                  <a:lnTo>
                    <a:pt x="379412" y="9677"/>
                  </a:lnTo>
                  <a:lnTo>
                    <a:pt x="400837" y="9677"/>
                  </a:lnTo>
                  <a:lnTo>
                    <a:pt x="400837" y="596"/>
                  </a:lnTo>
                  <a:close/>
                </a:path>
              </a:pathLst>
            </a:custGeom>
            <a:solidFill>
              <a:srgbClr val="D2E9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546570" y="5111357"/>
              <a:ext cx="401320" cy="30480"/>
            </a:xfrm>
            <a:custGeom>
              <a:avLst/>
              <a:gdLst/>
              <a:ahLst/>
              <a:cxnLst/>
              <a:rect l="l" t="t" r="r" b="b"/>
              <a:pathLst>
                <a:path w="401319" h="30479">
                  <a:moveTo>
                    <a:pt x="400837" y="29552"/>
                  </a:moveTo>
                  <a:lnTo>
                    <a:pt x="387883" y="29552"/>
                  </a:lnTo>
                  <a:lnTo>
                    <a:pt x="379412" y="20472"/>
                  </a:lnTo>
                  <a:lnTo>
                    <a:pt x="358470" y="20472"/>
                  </a:lnTo>
                  <a:lnTo>
                    <a:pt x="349643" y="29552"/>
                  </a:lnTo>
                  <a:lnTo>
                    <a:pt x="256971" y="29552"/>
                  </a:lnTo>
                  <a:lnTo>
                    <a:pt x="247637" y="20472"/>
                  </a:lnTo>
                  <a:lnTo>
                    <a:pt x="238518" y="29552"/>
                  </a:lnTo>
                  <a:lnTo>
                    <a:pt x="147231" y="29552"/>
                  </a:lnTo>
                  <a:lnTo>
                    <a:pt x="137731" y="20472"/>
                  </a:lnTo>
                  <a:lnTo>
                    <a:pt x="127787" y="29552"/>
                  </a:lnTo>
                  <a:lnTo>
                    <a:pt x="36702" y="29552"/>
                  </a:lnTo>
                  <a:lnTo>
                    <a:pt x="27254" y="20472"/>
                  </a:lnTo>
                  <a:lnTo>
                    <a:pt x="17652" y="28955"/>
                  </a:lnTo>
                  <a:lnTo>
                    <a:pt x="18249" y="29552"/>
                  </a:lnTo>
                  <a:lnTo>
                    <a:pt x="18846" y="30149"/>
                  </a:lnTo>
                  <a:lnTo>
                    <a:pt x="0" y="29552"/>
                  </a:lnTo>
                  <a:lnTo>
                    <a:pt x="0" y="596"/>
                  </a:lnTo>
                  <a:lnTo>
                    <a:pt x="18846" y="0"/>
                  </a:lnTo>
                  <a:lnTo>
                    <a:pt x="18249" y="596"/>
                  </a:lnTo>
                  <a:lnTo>
                    <a:pt x="17652" y="1193"/>
                  </a:lnTo>
                  <a:lnTo>
                    <a:pt x="27254" y="9677"/>
                  </a:lnTo>
                  <a:lnTo>
                    <a:pt x="36702" y="596"/>
                  </a:lnTo>
                  <a:lnTo>
                    <a:pt x="127787" y="596"/>
                  </a:lnTo>
                  <a:lnTo>
                    <a:pt x="137731" y="9677"/>
                  </a:lnTo>
                  <a:lnTo>
                    <a:pt x="147231" y="596"/>
                  </a:lnTo>
                  <a:lnTo>
                    <a:pt x="238518" y="596"/>
                  </a:lnTo>
                  <a:lnTo>
                    <a:pt x="247637" y="9677"/>
                  </a:lnTo>
                  <a:lnTo>
                    <a:pt x="256971" y="596"/>
                  </a:lnTo>
                  <a:lnTo>
                    <a:pt x="349643" y="596"/>
                  </a:lnTo>
                  <a:lnTo>
                    <a:pt x="358470" y="9677"/>
                  </a:lnTo>
                  <a:lnTo>
                    <a:pt x="379412" y="9677"/>
                  </a:lnTo>
                  <a:lnTo>
                    <a:pt x="387883" y="596"/>
                  </a:lnTo>
                  <a:lnTo>
                    <a:pt x="400837" y="596"/>
                  </a:lnTo>
                  <a:lnTo>
                    <a:pt x="400837" y="29552"/>
                  </a:lnTo>
                  <a:close/>
                </a:path>
              </a:pathLst>
            </a:custGeom>
            <a:ln w="635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545868" y="4925703"/>
              <a:ext cx="402590" cy="402590"/>
            </a:xfrm>
            <a:custGeom>
              <a:avLst/>
              <a:gdLst/>
              <a:ahLst/>
              <a:cxnLst/>
              <a:rect l="l" t="t" r="r" b="b"/>
              <a:pathLst>
                <a:path w="402589" h="402589">
                  <a:moveTo>
                    <a:pt x="402234" y="201129"/>
                  </a:moveTo>
                  <a:lnTo>
                    <a:pt x="396922" y="247244"/>
                  </a:lnTo>
                  <a:lnTo>
                    <a:pt x="381792" y="289576"/>
                  </a:lnTo>
                  <a:lnTo>
                    <a:pt x="358051" y="326918"/>
                  </a:lnTo>
                  <a:lnTo>
                    <a:pt x="326905" y="358063"/>
                  </a:lnTo>
                  <a:lnTo>
                    <a:pt x="289563" y="381805"/>
                  </a:lnTo>
                  <a:lnTo>
                    <a:pt x="247231" y="396935"/>
                  </a:lnTo>
                  <a:lnTo>
                    <a:pt x="201117" y="402247"/>
                  </a:lnTo>
                  <a:lnTo>
                    <a:pt x="155002" y="396935"/>
                  </a:lnTo>
                  <a:lnTo>
                    <a:pt x="112670" y="381805"/>
                  </a:lnTo>
                  <a:lnTo>
                    <a:pt x="75328" y="358063"/>
                  </a:lnTo>
                  <a:lnTo>
                    <a:pt x="44183" y="326918"/>
                  </a:lnTo>
                  <a:lnTo>
                    <a:pt x="20441" y="289576"/>
                  </a:lnTo>
                  <a:lnTo>
                    <a:pt x="5311" y="247244"/>
                  </a:lnTo>
                  <a:lnTo>
                    <a:pt x="0" y="201129"/>
                  </a:lnTo>
                  <a:lnTo>
                    <a:pt x="5311" y="155014"/>
                  </a:lnTo>
                  <a:lnTo>
                    <a:pt x="20441" y="112681"/>
                  </a:lnTo>
                  <a:lnTo>
                    <a:pt x="44183" y="75336"/>
                  </a:lnTo>
                  <a:lnTo>
                    <a:pt x="75328" y="44188"/>
                  </a:lnTo>
                  <a:lnTo>
                    <a:pt x="112670" y="20444"/>
                  </a:lnTo>
                  <a:lnTo>
                    <a:pt x="155002" y="5312"/>
                  </a:lnTo>
                  <a:lnTo>
                    <a:pt x="201117" y="0"/>
                  </a:lnTo>
                  <a:lnTo>
                    <a:pt x="247231" y="5312"/>
                  </a:lnTo>
                  <a:lnTo>
                    <a:pt x="289563" y="20444"/>
                  </a:lnTo>
                  <a:lnTo>
                    <a:pt x="326905" y="44188"/>
                  </a:lnTo>
                  <a:lnTo>
                    <a:pt x="358051" y="75336"/>
                  </a:lnTo>
                  <a:lnTo>
                    <a:pt x="381792" y="112681"/>
                  </a:lnTo>
                  <a:lnTo>
                    <a:pt x="396922" y="155014"/>
                  </a:lnTo>
                  <a:lnTo>
                    <a:pt x="402234" y="201129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6416641" y="4878870"/>
            <a:ext cx="491490" cy="471170"/>
            <a:chOff x="689735" y="4878870"/>
            <a:chExt cx="491490" cy="471170"/>
          </a:xfrm>
        </p:grpSpPr>
        <p:sp>
          <p:nvSpPr>
            <p:cNvPr id="82" name="object 82"/>
            <p:cNvSpPr/>
            <p:nvPr/>
          </p:nvSpPr>
          <p:spPr>
            <a:xfrm>
              <a:off x="721418" y="4903941"/>
              <a:ext cx="419100" cy="419734"/>
            </a:xfrm>
            <a:custGeom>
              <a:avLst/>
              <a:gdLst/>
              <a:ahLst/>
              <a:cxnLst/>
              <a:rect l="l" t="t" r="r" b="b"/>
              <a:pathLst>
                <a:path w="419100" h="419735">
                  <a:moveTo>
                    <a:pt x="209550" y="0"/>
                  </a:moveTo>
                  <a:lnTo>
                    <a:pt x="161500" y="5534"/>
                  </a:lnTo>
                  <a:lnTo>
                    <a:pt x="117393" y="21298"/>
                  </a:lnTo>
                  <a:lnTo>
                    <a:pt x="78485" y="46035"/>
                  </a:lnTo>
                  <a:lnTo>
                    <a:pt x="46034" y="78487"/>
                  </a:lnTo>
                  <a:lnTo>
                    <a:pt x="21298" y="117398"/>
                  </a:lnTo>
                  <a:lnTo>
                    <a:pt x="5534" y="161508"/>
                  </a:lnTo>
                  <a:lnTo>
                    <a:pt x="0" y="209562"/>
                  </a:lnTo>
                  <a:lnTo>
                    <a:pt x="5534" y="257607"/>
                  </a:lnTo>
                  <a:lnTo>
                    <a:pt x="21298" y="301713"/>
                  </a:lnTo>
                  <a:lnTo>
                    <a:pt x="46034" y="340621"/>
                  </a:lnTo>
                  <a:lnTo>
                    <a:pt x="78485" y="373074"/>
                  </a:lnTo>
                  <a:lnTo>
                    <a:pt x="117393" y="397812"/>
                  </a:lnTo>
                  <a:lnTo>
                    <a:pt x="161500" y="413577"/>
                  </a:lnTo>
                  <a:lnTo>
                    <a:pt x="209550" y="419112"/>
                  </a:lnTo>
                  <a:lnTo>
                    <a:pt x="257599" y="413577"/>
                  </a:lnTo>
                  <a:lnTo>
                    <a:pt x="301706" y="397812"/>
                  </a:lnTo>
                  <a:lnTo>
                    <a:pt x="334999" y="376643"/>
                  </a:lnTo>
                  <a:lnTo>
                    <a:pt x="209550" y="376643"/>
                  </a:lnTo>
                  <a:lnTo>
                    <a:pt x="165131" y="370674"/>
                  </a:lnTo>
                  <a:lnTo>
                    <a:pt x="125216" y="353829"/>
                  </a:lnTo>
                  <a:lnTo>
                    <a:pt x="91398" y="327702"/>
                  </a:lnTo>
                  <a:lnTo>
                    <a:pt x="65270" y="293886"/>
                  </a:lnTo>
                  <a:lnTo>
                    <a:pt x="48425" y="253975"/>
                  </a:lnTo>
                  <a:lnTo>
                    <a:pt x="42456" y="209562"/>
                  </a:lnTo>
                  <a:lnTo>
                    <a:pt x="48425" y="165139"/>
                  </a:lnTo>
                  <a:lnTo>
                    <a:pt x="65270" y="125223"/>
                  </a:lnTo>
                  <a:lnTo>
                    <a:pt x="91398" y="91406"/>
                  </a:lnTo>
                  <a:lnTo>
                    <a:pt x="125216" y="65280"/>
                  </a:lnTo>
                  <a:lnTo>
                    <a:pt x="165131" y="48437"/>
                  </a:lnTo>
                  <a:lnTo>
                    <a:pt x="209550" y="42468"/>
                  </a:lnTo>
                  <a:lnTo>
                    <a:pt x="335004" y="42468"/>
                  </a:lnTo>
                  <a:lnTo>
                    <a:pt x="301706" y="21298"/>
                  </a:lnTo>
                  <a:lnTo>
                    <a:pt x="257599" y="5534"/>
                  </a:lnTo>
                  <a:lnTo>
                    <a:pt x="209550" y="0"/>
                  </a:lnTo>
                  <a:close/>
                </a:path>
                <a:path w="419100" h="419735">
                  <a:moveTo>
                    <a:pt x="335004" y="42468"/>
                  </a:moveTo>
                  <a:lnTo>
                    <a:pt x="209550" y="42468"/>
                  </a:lnTo>
                  <a:lnTo>
                    <a:pt x="253967" y="48437"/>
                  </a:lnTo>
                  <a:lnTo>
                    <a:pt x="293879" y="65280"/>
                  </a:lnTo>
                  <a:lnTo>
                    <a:pt x="327694" y="91406"/>
                  </a:lnTo>
                  <a:lnTo>
                    <a:pt x="353820" y="125223"/>
                  </a:lnTo>
                  <a:lnTo>
                    <a:pt x="370663" y="165139"/>
                  </a:lnTo>
                  <a:lnTo>
                    <a:pt x="376631" y="209562"/>
                  </a:lnTo>
                  <a:lnTo>
                    <a:pt x="370663" y="253975"/>
                  </a:lnTo>
                  <a:lnTo>
                    <a:pt x="353820" y="293886"/>
                  </a:lnTo>
                  <a:lnTo>
                    <a:pt x="327694" y="327702"/>
                  </a:lnTo>
                  <a:lnTo>
                    <a:pt x="293879" y="353829"/>
                  </a:lnTo>
                  <a:lnTo>
                    <a:pt x="253967" y="370674"/>
                  </a:lnTo>
                  <a:lnTo>
                    <a:pt x="209550" y="376643"/>
                  </a:lnTo>
                  <a:lnTo>
                    <a:pt x="334999" y="376643"/>
                  </a:lnTo>
                  <a:lnTo>
                    <a:pt x="373065" y="340621"/>
                  </a:lnTo>
                  <a:lnTo>
                    <a:pt x="397801" y="301713"/>
                  </a:lnTo>
                  <a:lnTo>
                    <a:pt x="413565" y="257607"/>
                  </a:lnTo>
                  <a:lnTo>
                    <a:pt x="419100" y="209562"/>
                  </a:lnTo>
                  <a:lnTo>
                    <a:pt x="413565" y="161508"/>
                  </a:lnTo>
                  <a:lnTo>
                    <a:pt x="397801" y="117398"/>
                  </a:lnTo>
                  <a:lnTo>
                    <a:pt x="373065" y="78487"/>
                  </a:lnTo>
                  <a:lnTo>
                    <a:pt x="340614" y="46035"/>
                  </a:lnTo>
                  <a:lnTo>
                    <a:pt x="335004" y="42468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21418" y="4903941"/>
              <a:ext cx="419100" cy="419734"/>
            </a:xfrm>
            <a:custGeom>
              <a:avLst/>
              <a:gdLst/>
              <a:ahLst/>
              <a:cxnLst/>
              <a:rect l="l" t="t" r="r" b="b"/>
              <a:pathLst>
                <a:path w="419100" h="419735">
                  <a:moveTo>
                    <a:pt x="209550" y="376643"/>
                  </a:moveTo>
                  <a:lnTo>
                    <a:pt x="165131" y="370674"/>
                  </a:lnTo>
                  <a:lnTo>
                    <a:pt x="125216" y="353829"/>
                  </a:lnTo>
                  <a:lnTo>
                    <a:pt x="91398" y="327702"/>
                  </a:lnTo>
                  <a:lnTo>
                    <a:pt x="65270" y="293886"/>
                  </a:lnTo>
                  <a:lnTo>
                    <a:pt x="48425" y="253975"/>
                  </a:lnTo>
                  <a:lnTo>
                    <a:pt x="42456" y="209562"/>
                  </a:lnTo>
                  <a:lnTo>
                    <a:pt x="48425" y="165139"/>
                  </a:lnTo>
                  <a:lnTo>
                    <a:pt x="65270" y="125223"/>
                  </a:lnTo>
                  <a:lnTo>
                    <a:pt x="91398" y="91406"/>
                  </a:lnTo>
                  <a:lnTo>
                    <a:pt x="125216" y="65280"/>
                  </a:lnTo>
                  <a:lnTo>
                    <a:pt x="165131" y="48437"/>
                  </a:lnTo>
                  <a:lnTo>
                    <a:pt x="209550" y="42468"/>
                  </a:lnTo>
                  <a:lnTo>
                    <a:pt x="253967" y="48437"/>
                  </a:lnTo>
                  <a:lnTo>
                    <a:pt x="293879" y="65280"/>
                  </a:lnTo>
                  <a:lnTo>
                    <a:pt x="327694" y="91406"/>
                  </a:lnTo>
                  <a:lnTo>
                    <a:pt x="353820" y="125223"/>
                  </a:lnTo>
                  <a:lnTo>
                    <a:pt x="370663" y="165139"/>
                  </a:lnTo>
                  <a:lnTo>
                    <a:pt x="376631" y="209562"/>
                  </a:lnTo>
                  <a:lnTo>
                    <a:pt x="370663" y="253975"/>
                  </a:lnTo>
                  <a:lnTo>
                    <a:pt x="353820" y="293886"/>
                  </a:lnTo>
                  <a:lnTo>
                    <a:pt x="327694" y="327702"/>
                  </a:lnTo>
                  <a:lnTo>
                    <a:pt x="293879" y="353829"/>
                  </a:lnTo>
                  <a:lnTo>
                    <a:pt x="253967" y="370674"/>
                  </a:lnTo>
                  <a:lnTo>
                    <a:pt x="209550" y="376643"/>
                  </a:lnTo>
                  <a:close/>
                </a:path>
                <a:path w="419100" h="419735">
                  <a:moveTo>
                    <a:pt x="209550" y="0"/>
                  </a:moveTo>
                  <a:lnTo>
                    <a:pt x="161500" y="5534"/>
                  </a:lnTo>
                  <a:lnTo>
                    <a:pt x="117393" y="21298"/>
                  </a:lnTo>
                  <a:lnTo>
                    <a:pt x="78485" y="46035"/>
                  </a:lnTo>
                  <a:lnTo>
                    <a:pt x="46034" y="78487"/>
                  </a:lnTo>
                  <a:lnTo>
                    <a:pt x="21298" y="117398"/>
                  </a:lnTo>
                  <a:lnTo>
                    <a:pt x="5534" y="161508"/>
                  </a:lnTo>
                  <a:lnTo>
                    <a:pt x="0" y="209562"/>
                  </a:lnTo>
                  <a:lnTo>
                    <a:pt x="5534" y="257607"/>
                  </a:lnTo>
                  <a:lnTo>
                    <a:pt x="21298" y="301713"/>
                  </a:lnTo>
                  <a:lnTo>
                    <a:pt x="46034" y="340621"/>
                  </a:lnTo>
                  <a:lnTo>
                    <a:pt x="78485" y="373074"/>
                  </a:lnTo>
                  <a:lnTo>
                    <a:pt x="117393" y="397812"/>
                  </a:lnTo>
                  <a:lnTo>
                    <a:pt x="161500" y="413577"/>
                  </a:lnTo>
                  <a:lnTo>
                    <a:pt x="209550" y="419112"/>
                  </a:lnTo>
                  <a:lnTo>
                    <a:pt x="257599" y="413577"/>
                  </a:lnTo>
                  <a:lnTo>
                    <a:pt x="301706" y="397812"/>
                  </a:lnTo>
                  <a:lnTo>
                    <a:pt x="340614" y="373074"/>
                  </a:lnTo>
                  <a:lnTo>
                    <a:pt x="373065" y="340621"/>
                  </a:lnTo>
                  <a:lnTo>
                    <a:pt x="397801" y="301713"/>
                  </a:lnTo>
                  <a:lnTo>
                    <a:pt x="413565" y="257607"/>
                  </a:lnTo>
                  <a:lnTo>
                    <a:pt x="419100" y="209562"/>
                  </a:lnTo>
                  <a:lnTo>
                    <a:pt x="413565" y="161508"/>
                  </a:lnTo>
                  <a:lnTo>
                    <a:pt x="397801" y="117398"/>
                  </a:lnTo>
                  <a:lnTo>
                    <a:pt x="373065" y="78487"/>
                  </a:lnTo>
                  <a:lnTo>
                    <a:pt x="340614" y="46035"/>
                  </a:lnTo>
                  <a:lnTo>
                    <a:pt x="301706" y="21298"/>
                  </a:lnTo>
                  <a:lnTo>
                    <a:pt x="257599" y="5534"/>
                  </a:lnTo>
                  <a:lnTo>
                    <a:pt x="20955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9735" y="4878870"/>
              <a:ext cx="491458" cy="470622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6645649" y="1770645"/>
            <a:ext cx="121920" cy="2986405"/>
            <a:chOff x="918743" y="1770644"/>
            <a:chExt cx="121920" cy="2986405"/>
          </a:xfrm>
        </p:grpSpPr>
        <p:sp>
          <p:nvSpPr>
            <p:cNvPr id="86" name="object 86"/>
            <p:cNvSpPr/>
            <p:nvPr/>
          </p:nvSpPr>
          <p:spPr>
            <a:xfrm>
              <a:off x="925417" y="1770644"/>
              <a:ext cx="0" cy="2986405"/>
            </a:xfrm>
            <a:custGeom>
              <a:avLst/>
              <a:gdLst/>
              <a:ahLst/>
              <a:cxnLst/>
              <a:rect l="l" t="t" r="r" b="b"/>
              <a:pathLst>
                <a:path h="2986404">
                  <a:moveTo>
                    <a:pt x="0" y="0"/>
                  </a:moveTo>
                  <a:lnTo>
                    <a:pt x="0" y="2985979"/>
                  </a:lnTo>
                </a:path>
              </a:pathLst>
            </a:custGeom>
            <a:ln w="3810">
              <a:solidFill>
                <a:srgbClr val="231F2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926230" y="2572735"/>
              <a:ext cx="111125" cy="1871345"/>
            </a:xfrm>
            <a:custGeom>
              <a:avLst/>
              <a:gdLst/>
              <a:ahLst/>
              <a:cxnLst/>
              <a:rect l="l" t="t" r="r" b="b"/>
              <a:pathLst>
                <a:path w="111125" h="1871345">
                  <a:moveTo>
                    <a:pt x="108546" y="0"/>
                  </a:moveTo>
                  <a:lnTo>
                    <a:pt x="103361" y="43591"/>
                  </a:lnTo>
                  <a:lnTo>
                    <a:pt x="90543" y="70842"/>
                  </a:lnTo>
                  <a:lnTo>
                    <a:pt x="60110" y="93199"/>
                  </a:lnTo>
                  <a:lnTo>
                    <a:pt x="2082" y="122110"/>
                  </a:lnTo>
                  <a:lnTo>
                    <a:pt x="0" y="1869389"/>
                  </a:lnTo>
                  <a:lnTo>
                    <a:pt x="98120" y="1869389"/>
                  </a:lnTo>
                  <a:lnTo>
                    <a:pt x="105352" y="1870739"/>
                  </a:lnTo>
                  <a:lnTo>
                    <a:pt x="109066" y="1869141"/>
                  </a:lnTo>
                  <a:lnTo>
                    <a:pt x="110434" y="1862752"/>
                  </a:lnTo>
                  <a:lnTo>
                    <a:pt x="110629" y="1849729"/>
                  </a:lnTo>
                  <a:lnTo>
                    <a:pt x="108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926230" y="2572735"/>
              <a:ext cx="111125" cy="1871345"/>
            </a:xfrm>
            <a:custGeom>
              <a:avLst/>
              <a:gdLst/>
              <a:ahLst/>
              <a:cxnLst/>
              <a:rect l="l" t="t" r="r" b="b"/>
              <a:pathLst>
                <a:path w="111125" h="1871345">
                  <a:moveTo>
                    <a:pt x="0" y="1869389"/>
                  </a:moveTo>
                  <a:lnTo>
                    <a:pt x="98120" y="1869389"/>
                  </a:lnTo>
                  <a:lnTo>
                    <a:pt x="105352" y="1870739"/>
                  </a:lnTo>
                  <a:lnTo>
                    <a:pt x="109066" y="1869141"/>
                  </a:lnTo>
                  <a:lnTo>
                    <a:pt x="110434" y="1862752"/>
                  </a:lnTo>
                  <a:lnTo>
                    <a:pt x="110629" y="1849729"/>
                  </a:lnTo>
                  <a:lnTo>
                    <a:pt x="110304" y="1549699"/>
                  </a:lnTo>
                  <a:lnTo>
                    <a:pt x="109588" y="915077"/>
                  </a:lnTo>
                  <a:lnTo>
                    <a:pt x="108872" y="285350"/>
                  </a:lnTo>
                  <a:lnTo>
                    <a:pt x="108546" y="0"/>
                  </a:lnTo>
                  <a:lnTo>
                    <a:pt x="103361" y="43591"/>
                  </a:lnTo>
                  <a:lnTo>
                    <a:pt x="90543" y="70842"/>
                  </a:lnTo>
                  <a:lnTo>
                    <a:pt x="60110" y="93199"/>
                  </a:lnTo>
                  <a:lnTo>
                    <a:pt x="2082" y="122110"/>
                  </a:lnTo>
                  <a:lnTo>
                    <a:pt x="0" y="18693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973656" y="2659076"/>
              <a:ext cx="11430" cy="1713230"/>
            </a:xfrm>
            <a:custGeom>
              <a:avLst/>
              <a:gdLst/>
              <a:ahLst/>
              <a:cxnLst/>
              <a:rect l="l" t="t" r="r" b="b"/>
              <a:pathLst>
                <a:path w="11430" h="1713229">
                  <a:moveTo>
                    <a:pt x="11379" y="0"/>
                  </a:moveTo>
                  <a:lnTo>
                    <a:pt x="0" y="5753"/>
                  </a:lnTo>
                  <a:lnTo>
                    <a:pt x="0" y="1712937"/>
                  </a:lnTo>
                  <a:lnTo>
                    <a:pt x="11379" y="1712937"/>
                  </a:lnTo>
                  <a:lnTo>
                    <a:pt x="11379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985724" y="2657278"/>
              <a:ext cx="0" cy="1716405"/>
            </a:xfrm>
            <a:custGeom>
              <a:avLst/>
              <a:gdLst/>
              <a:ahLst/>
              <a:cxnLst/>
              <a:rect l="l" t="t" r="r" b="b"/>
              <a:pathLst>
                <a:path h="1716404">
                  <a:moveTo>
                    <a:pt x="0" y="0"/>
                  </a:moveTo>
                  <a:lnTo>
                    <a:pt x="0" y="171596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973198" y="2666618"/>
              <a:ext cx="0" cy="1706880"/>
            </a:xfrm>
            <a:custGeom>
              <a:avLst/>
              <a:gdLst/>
              <a:ahLst/>
              <a:cxnLst/>
              <a:rect l="l" t="t" r="r" b="b"/>
              <a:pathLst>
                <a:path h="1706879">
                  <a:moveTo>
                    <a:pt x="0" y="0"/>
                  </a:moveTo>
                  <a:lnTo>
                    <a:pt x="0" y="1706626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920648" y="2699446"/>
              <a:ext cx="118110" cy="38100"/>
            </a:xfrm>
            <a:custGeom>
              <a:avLst/>
              <a:gdLst/>
              <a:ahLst/>
              <a:cxnLst/>
              <a:rect l="l" t="t" r="r" b="b"/>
              <a:pathLst>
                <a:path w="118109" h="38100">
                  <a:moveTo>
                    <a:pt x="4800" y="0"/>
                  </a:moveTo>
                  <a:lnTo>
                    <a:pt x="1739" y="1092"/>
                  </a:lnTo>
                  <a:lnTo>
                    <a:pt x="0" y="6184"/>
                  </a:lnTo>
                  <a:lnTo>
                    <a:pt x="1663" y="9194"/>
                  </a:lnTo>
                  <a:lnTo>
                    <a:pt x="5054" y="9956"/>
                  </a:lnTo>
                  <a:lnTo>
                    <a:pt x="109880" y="37668"/>
                  </a:lnTo>
                  <a:lnTo>
                    <a:pt x="111150" y="37846"/>
                  </a:lnTo>
                  <a:lnTo>
                    <a:pt x="114096" y="38036"/>
                  </a:lnTo>
                  <a:lnTo>
                    <a:pt x="116077" y="37312"/>
                  </a:lnTo>
                  <a:lnTo>
                    <a:pt x="117716" y="32550"/>
                  </a:lnTo>
                  <a:lnTo>
                    <a:pt x="116433" y="29197"/>
                  </a:lnTo>
                  <a:lnTo>
                    <a:pt x="113042" y="28435"/>
                  </a:lnTo>
                  <a:lnTo>
                    <a:pt x="8216" y="723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D2E9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920648" y="2699446"/>
              <a:ext cx="118110" cy="38100"/>
            </a:xfrm>
            <a:custGeom>
              <a:avLst/>
              <a:gdLst/>
              <a:ahLst/>
              <a:cxnLst/>
              <a:rect l="l" t="t" r="r" b="b"/>
              <a:pathLst>
                <a:path w="118109" h="38100">
                  <a:moveTo>
                    <a:pt x="111150" y="37846"/>
                  </a:moveTo>
                  <a:lnTo>
                    <a:pt x="110731" y="37820"/>
                  </a:lnTo>
                  <a:lnTo>
                    <a:pt x="110312" y="37757"/>
                  </a:lnTo>
                  <a:lnTo>
                    <a:pt x="109880" y="37668"/>
                  </a:lnTo>
                  <a:lnTo>
                    <a:pt x="5054" y="9956"/>
                  </a:lnTo>
                  <a:lnTo>
                    <a:pt x="1663" y="9194"/>
                  </a:lnTo>
                  <a:lnTo>
                    <a:pt x="0" y="6184"/>
                  </a:lnTo>
                  <a:lnTo>
                    <a:pt x="876" y="3644"/>
                  </a:lnTo>
                  <a:lnTo>
                    <a:pt x="1739" y="1092"/>
                  </a:lnTo>
                  <a:lnTo>
                    <a:pt x="4800" y="0"/>
                  </a:lnTo>
                  <a:lnTo>
                    <a:pt x="8216" y="723"/>
                  </a:lnTo>
                  <a:lnTo>
                    <a:pt x="113042" y="28435"/>
                  </a:lnTo>
                  <a:lnTo>
                    <a:pt x="116433" y="29197"/>
                  </a:lnTo>
                  <a:lnTo>
                    <a:pt x="117716" y="32550"/>
                  </a:lnTo>
                  <a:lnTo>
                    <a:pt x="116839" y="35090"/>
                  </a:lnTo>
                  <a:lnTo>
                    <a:pt x="116077" y="37312"/>
                  </a:lnTo>
                  <a:lnTo>
                    <a:pt x="114096" y="38036"/>
                  </a:lnTo>
                  <a:lnTo>
                    <a:pt x="111150" y="37846"/>
                  </a:lnTo>
                  <a:close/>
                </a:path>
              </a:pathLst>
            </a:custGeom>
            <a:ln w="381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920648" y="2757265"/>
              <a:ext cx="118110" cy="38100"/>
            </a:xfrm>
            <a:custGeom>
              <a:avLst/>
              <a:gdLst/>
              <a:ahLst/>
              <a:cxnLst/>
              <a:rect l="l" t="t" r="r" b="b"/>
              <a:pathLst>
                <a:path w="118109" h="38100">
                  <a:moveTo>
                    <a:pt x="4800" y="0"/>
                  </a:moveTo>
                  <a:lnTo>
                    <a:pt x="1739" y="1104"/>
                  </a:lnTo>
                  <a:lnTo>
                    <a:pt x="0" y="6197"/>
                  </a:lnTo>
                  <a:lnTo>
                    <a:pt x="1663" y="9207"/>
                  </a:lnTo>
                  <a:lnTo>
                    <a:pt x="5054" y="9969"/>
                  </a:lnTo>
                  <a:lnTo>
                    <a:pt x="109880" y="37668"/>
                  </a:lnTo>
                  <a:lnTo>
                    <a:pt x="111150" y="37858"/>
                  </a:lnTo>
                  <a:lnTo>
                    <a:pt x="114096" y="38049"/>
                  </a:lnTo>
                  <a:lnTo>
                    <a:pt x="116077" y="37325"/>
                  </a:lnTo>
                  <a:lnTo>
                    <a:pt x="117716" y="32562"/>
                  </a:lnTo>
                  <a:lnTo>
                    <a:pt x="116433" y="29209"/>
                  </a:lnTo>
                  <a:lnTo>
                    <a:pt x="113042" y="28447"/>
                  </a:lnTo>
                  <a:lnTo>
                    <a:pt x="8216" y="736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D2E9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920648" y="2757265"/>
              <a:ext cx="118110" cy="38100"/>
            </a:xfrm>
            <a:custGeom>
              <a:avLst/>
              <a:gdLst/>
              <a:ahLst/>
              <a:cxnLst/>
              <a:rect l="l" t="t" r="r" b="b"/>
              <a:pathLst>
                <a:path w="118109" h="38100">
                  <a:moveTo>
                    <a:pt x="111150" y="37858"/>
                  </a:moveTo>
                  <a:lnTo>
                    <a:pt x="110731" y="37833"/>
                  </a:lnTo>
                  <a:lnTo>
                    <a:pt x="110312" y="37769"/>
                  </a:lnTo>
                  <a:lnTo>
                    <a:pt x="109880" y="37668"/>
                  </a:lnTo>
                  <a:lnTo>
                    <a:pt x="5054" y="9969"/>
                  </a:lnTo>
                  <a:lnTo>
                    <a:pt x="1663" y="9207"/>
                  </a:lnTo>
                  <a:lnTo>
                    <a:pt x="0" y="6197"/>
                  </a:lnTo>
                  <a:lnTo>
                    <a:pt x="876" y="3644"/>
                  </a:lnTo>
                  <a:lnTo>
                    <a:pt x="1739" y="1104"/>
                  </a:lnTo>
                  <a:lnTo>
                    <a:pt x="4800" y="0"/>
                  </a:lnTo>
                  <a:lnTo>
                    <a:pt x="8216" y="736"/>
                  </a:lnTo>
                  <a:lnTo>
                    <a:pt x="113042" y="28447"/>
                  </a:lnTo>
                  <a:lnTo>
                    <a:pt x="116433" y="29209"/>
                  </a:lnTo>
                  <a:lnTo>
                    <a:pt x="117716" y="32562"/>
                  </a:lnTo>
                  <a:lnTo>
                    <a:pt x="116839" y="35102"/>
                  </a:lnTo>
                  <a:lnTo>
                    <a:pt x="116077" y="37325"/>
                  </a:lnTo>
                  <a:lnTo>
                    <a:pt x="114096" y="38049"/>
                  </a:lnTo>
                  <a:lnTo>
                    <a:pt x="111150" y="37858"/>
                  </a:lnTo>
                  <a:close/>
                </a:path>
              </a:pathLst>
            </a:custGeom>
            <a:ln w="381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18743" y="2822568"/>
              <a:ext cx="121526" cy="99679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18743" y="2943399"/>
              <a:ext cx="121526" cy="99672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18743" y="3068426"/>
              <a:ext cx="121526" cy="217916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18743" y="3311699"/>
              <a:ext cx="121526" cy="99672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18743" y="3434463"/>
              <a:ext cx="121526" cy="99678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18743" y="3559491"/>
              <a:ext cx="121526" cy="99678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18743" y="3678381"/>
              <a:ext cx="121526" cy="99678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18743" y="3803402"/>
              <a:ext cx="121526" cy="99691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18743" y="3923916"/>
              <a:ext cx="121526" cy="99678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18743" y="4048944"/>
              <a:ext cx="121526" cy="99678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18743" y="4168478"/>
              <a:ext cx="121526" cy="99678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920648" y="4295410"/>
              <a:ext cx="118110" cy="38100"/>
            </a:xfrm>
            <a:custGeom>
              <a:avLst/>
              <a:gdLst/>
              <a:ahLst/>
              <a:cxnLst/>
              <a:rect l="l" t="t" r="r" b="b"/>
              <a:pathLst>
                <a:path w="118109" h="38100">
                  <a:moveTo>
                    <a:pt x="4800" y="0"/>
                  </a:moveTo>
                  <a:lnTo>
                    <a:pt x="1739" y="1092"/>
                  </a:lnTo>
                  <a:lnTo>
                    <a:pt x="0" y="6184"/>
                  </a:lnTo>
                  <a:lnTo>
                    <a:pt x="1663" y="9194"/>
                  </a:lnTo>
                  <a:lnTo>
                    <a:pt x="5054" y="9956"/>
                  </a:lnTo>
                  <a:lnTo>
                    <a:pt x="109880" y="37655"/>
                  </a:lnTo>
                  <a:lnTo>
                    <a:pt x="111150" y="37846"/>
                  </a:lnTo>
                  <a:lnTo>
                    <a:pt x="114096" y="38049"/>
                  </a:lnTo>
                  <a:lnTo>
                    <a:pt x="116077" y="37312"/>
                  </a:lnTo>
                  <a:lnTo>
                    <a:pt x="117716" y="32550"/>
                  </a:lnTo>
                  <a:lnTo>
                    <a:pt x="116433" y="29197"/>
                  </a:lnTo>
                  <a:lnTo>
                    <a:pt x="113042" y="28435"/>
                  </a:lnTo>
                  <a:lnTo>
                    <a:pt x="8216" y="723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D2E9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920648" y="4295410"/>
              <a:ext cx="118110" cy="38100"/>
            </a:xfrm>
            <a:custGeom>
              <a:avLst/>
              <a:gdLst/>
              <a:ahLst/>
              <a:cxnLst/>
              <a:rect l="l" t="t" r="r" b="b"/>
              <a:pathLst>
                <a:path w="118109" h="38100">
                  <a:moveTo>
                    <a:pt x="111150" y="37846"/>
                  </a:moveTo>
                  <a:lnTo>
                    <a:pt x="110731" y="37820"/>
                  </a:lnTo>
                  <a:lnTo>
                    <a:pt x="110312" y="37757"/>
                  </a:lnTo>
                  <a:lnTo>
                    <a:pt x="109880" y="37655"/>
                  </a:lnTo>
                  <a:lnTo>
                    <a:pt x="5054" y="9956"/>
                  </a:lnTo>
                  <a:lnTo>
                    <a:pt x="1663" y="9194"/>
                  </a:lnTo>
                  <a:lnTo>
                    <a:pt x="0" y="6184"/>
                  </a:lnTo>
                  <a:lnTo>
                    <a:pt x="876" y="3644"/>
                  </a:lnTo>
                  <a:lnTo>
                    <a:pt x="1739" y="1092"/>
                  </a:lnTo>
                  <a:lnTo>
                    <a:pt x="4800" y="0"/>
                  </a:lnTo>
                  <a:lnTo>
                    <a:pt x="8216" y="723"/>
                  </a:lnTo>
                  <a:lnTo>
                    <a:pt x="113042" y="28435"/>
                  </a:lnTo>
                  <a:lnTo>
                    <a:pt x="116433" y="29197"/>
                  </a:lnTo>
                  <a:lnTo>
                    <a:pt x="117716" y="32550"/>
                  </a:lnTo>
                  <a:lnTo>
                    <a:pt x="116839" y="35090"/>
                  </a:lnTo>
                  <a:lnTo>
                    <a:pt x="116077" y="37312"/>
                  </a:lnTo>
                  <a:lnTo>
                    <a:pt x="114096" y="38049"/>
                  </a:lnTo>
                  <a:lnTo>
                    <a:pt x="111150" y="37846"/>
                  </a:lnTo>
                  <a:close/>
                </a:path>
              </a:pathLst>
            </a:custGeom>
            <a:ln w="381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953606" y="4373354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82384" y="0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920649" y="4363245"/>
              <a:ext cx="85090" cy="33020"/>
            </a:xfrm>
            <a:custGeom>
              <a:avLst/>
              <a:gdLst/>
              <a:ahLst/>
              <a:cxnLst/>
              <a:rect l="l" t="t" r="r" b="b"/>
              <a:pathLst>
                <a:path w="85090" h="33020">
                  <a:moveTo>
                    <a:pt x="4800" y="0"/>
                  </a:moveTo>
                  <a:lnTo>
                    <a:pt x="1739" y="1104"/>
                  </a:lnTo>
                  <a:lnTo>
                    <a:pt x="0" y="6197"/>
                  </a:lnTo>
                  <a:lnTo>
                    <a:pt x="1663" y="9207"/>
                  </a:lnTo>
                  <a:lnTo>
                    <a:pt x="5054" y="9956"/>
                  </a:lnTo>
                  <a:lnTo>
                    <a:pt x="76758" y="32626"/>
                  </a:lnTo>
                  <a:lnTo>
                    <a:pt x="78028" y="32816"/>
                  </a:lnTo>
                  <a:lnTo>
                    <a:pt x="80975" y="33007"/>
                  </a:lnTo>
                  <a:lnTo>
                    <a:pt x="82956" y="32283"/>
                  </a:lnTo>
                  <a:lnTo>
                    <a:pt x="84594" y="27508"/>
                  </a:lnTo>
                  <a:lnTo>
                    <a:pt x="83312" y="24155"/>
                  </a:lnTo>
                  <a:lnTo>
                    <a:pt x="79921" y="23406"/>
                  </a:lnTo>
                  <a:lnTo>
                    <a:pt x="8216" y="749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D2E9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920649" y="4363245"/>
              <a:ext cx="85090" cy="33020"/>
            </a:xfrm>
            <a:custGeom>
              <a:avLst/>
              <a:gdLst/>
              <a:ahLst/>
              <a:cxnLst/>
              <a:rect l="l" t="t" r="r" b="b"/>
              <a:pathLst>
                <a:path w="85090" h="33020">
                  <a:moveTo>
                    <a:pt x="78028" y="32816"/>
                  </a:moveTo>
                  <a:lnTo>
                    <a:pt x="77609" y="32791"/>
                  </a:lnTo>
                  <a:lnTo>
                    <a:pt x="77190" y="32727"/>
                  </a:lnTo>
                  <a:lnTo>
                    <a:pt x="76758" y="32626"/>
                  </a:lnTo>
                  <a:lnTo>
                    <a:pt x="5054" y="9956"/>
                  </a:lnTo>
                  <a:lnTo>
                    <a:pt x="1663" y="9207"/>
                  </a:lnTo>
                  <a:lnTo>
                    <a:pt x="0" y="6197"/>
                  </a:lnTo>
                  <a:lnTo>
                    <a:pt x="876" y="3644"/>
                  </a:lnTo>
                  <a:lnTo>
                    <a:pt x="1739" y="1104"/>
                  </a:lnTo>
                  <a:lnTo>
                    <a:pt x="4800" y="0"/>
                  </a:lnTo>
                  <a:lnTo>
                    <a:pt x="8216" y="749"/>
                  </a:lnTo>
                  <a:lnTo>
                    <a:pt x="79921" y="23406"/>
                  </a:lnTo>
                  <a:lnTo>
                    <a:pt x="83312" y="24155"/>
                  </a:lnTo>
                  <a:lnTo>
                    <a:pt x="84594" y="27508"/>
                  </a:lnTo>
                  <a:lnTo>
                    <a:pt x="83718" y="30060"/>
                  </a:lnTo>
                  <a:lnTo>
                    <a:pt x="82956" y="32283"/>
                  </a:lnTo>
                  <a:lnTo>
                    <a:pt x="80975" y="33007"/>
                  </a:lnTo>
                  <a:lnTo>
                    <a:pt x="78028" y="32816"/>
                  </a:lnTo>
                  <a:close/>
                </a:path>
              </a:pathLst>
            </a:custGeom>
            <a:ln w="381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982261" y="2652212"/>
              <a:ext cx="55880" cy="22860"/>
            </a:xfrm>
            <a:custGeom>
              <a:avLst/>
              <a:gdLst/>
              <a:ahLst/>
              <a:cxnLst/>
              <a:rect l="l" t="t" r="r" b="b"/>
              <a:pathLst>
                <a:path w="55880" h="22860">
                  <a:moveTo>
                    <a:pt x="8064" y="0"/>
                  </a:moveTo>
                  <a:lnTo>
                    <a:pt x="0" y="7708"/>
                  </a:lnTo>
                  <a:lnTo>
                    <a:pt x="47752" y="22148"/>
                  </a:lnTo>
                  <a:lnTo>
                    <a:pt x="51981" y="22517"/>
                  </a:lnTo>
                  <a:lnTo>
                    <a:pt x="53962" y="21805"/>
                  </a:lnTo>
                  <a:lnTo>
                    <a:pt x="55587" y="17030"/>
                  </a:lnTo>
                  <a:lnTo>
                    <a:pt x="54317" y="13677"/>
                  </a:lnTo>
                  <a:lnTo>
                    <a:pt x="50927" y="12928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D2E9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982261" y="2652212"/>
              <a:ext cx="55880" cy="22860"/>
            </a:xfrm>
            <a:custGeom>
              <a:avLst/>
              <a:gdLst/>
              <a:ahLst/>
              <a:cxnLst/>
              <a:rect l="l" t="t" r="r" b="b"/>
              <a:pathLst>
                <a:path w="55880" h="22860">
                  <a:moveTo>
                    <a:pt x="8064" y="0"/>
                  </a:moveTo>
                  <a:lnTo>
                    <a:pt x="50927" y="12928"/>
                  </a:lnTo>
                  <a:lnTo>
                    <a:pt x="54317" y="13677"/>
                  </a:lnTo>
                  <a:lnTo>
                    <a:pt x="55587" y="17030"/>
                  </a:lnTo>
                  <a:lnTo>
                    <a:pt x="54711" y="19583"/>
                  </a:lnTo>
                  <a:lnTo>
                    <a:pt x="53962" y="21805"/>
                  </a:lnTo>
                  <a:lnTo>
                    <a:pt x="51981" y="22517"/>
                  </a:lnTo>
                  <a:lnTo>
                    <a:pt x="49034" y="22326"/>
                  </a:lnTo>
                  <a:lnTo>
                    <a:pt x="48615" y="22301"/>
                  </a:lnTo>
                  <a:lnTo>
                    <a:pt x="48183" y="22237"/>
                  </a:lnTo>
                  <a:lnTo>
                    <a:pt x="47752" y="22148"/>
                  </a:lnTo>
                  <a:lnTo>
                    <a:pt x="0" y="7708"/>
                  </a:lnTo>
                </a:path>
              </a:pathLst>
            </a:custGeom>
            <a:ln w="3810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021971" y="2603514"/>
              <a:ext cx="15875" cy="12065"/>
            </a:xfrm>
            <a:custGeom>
              <a:avLst/>
              <a:gdLst/>
              <a:ahLst/>
              <a:cxnLst/>
              <a:rect l="l" t="t" r="r" b="b"/>
              <a:pathLst>
                <a:path w="15875" h="12064">
                  <a:moveTo>
                    <a:pt x="5753" y="0"/>
                  </a:moveTo>
                  <a:lnTo>
                    <a:pt x="12268" y="11849"/>
                  </a:lnTo>
                  <a:lnTo>
                    <a:pt x="14249" y="11125"/>
                  </a:lnTo>
                  <a:lnTo>
                    <a:pt x="15875" y="6350"/>
                  </a:lnTo>
                  <a:lnTo>
                    <a:pt x="14605" y="2997"/>
                  </a:lnTo>
                  <a:lnTo>
                    <a:pt x="11214" y="2247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D2E9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21971" y="2603514"/>
              <a:ext cx="15875" cy="12065"/>
            </a:xfrm>
            <a:custGeom>
              <a:avLst/>
              <a:gdLst/>
              <a:ahLst/>
              <a:cxnLst/>
              <a:rect l="l" t="t" r="r" b="b"/>
              <a:pathLst>
                <a:path w="15875" h="12064">
                  <a:moveTo>
                    <a:pt x="5753" y="0"/>
                  </a:moveTo>
                  <a:lnTo>
                    <a:pt x="11214" y="2247"/>
                  </a:lnTo>
                  <a:lnTo>
                    <a:pt x="14605" y="2997"/>
                  </a:lnTo>
                  <a:lnTo>
                    <a:pt x="15875" y="6350"/>
                  </a:lnTo>
                  <a:lnTo>
                    <a:pt x="15011" y="8902"/>
                  </a:lnTo>
                  <a:lnTo>
                    <a:pt x="14249" y="11125"/>
                  </a:lnTo>
                  <a:lnTo>
                    <a:pt x="12268" y="11849"/>
                  </a:lnTo>
                  <a:lnTo>
                    <a:pt x="9321" y="11645"/>
                  </a:lnTo>
                  <a:lnTo>
                    <a:pt x="8902" y="11633"/>
                  </a:lnTo>
                  <a:lnTo>
                    <a:pt x="8470" y="11569"/>
                  </a:lnTo>
                  <a:lnTo>
                    <a:pt x="8051" y="11468"/>
                  </a:lnTo>
                  <a:lnTo>
                    <a:pt x="0" y="8724"/>
                  </a:lnTo>
                </a:path>
              </a:pathLst>
            </a:custGeom>
            <a:ln w="3809">
              <a:solidFill>
                <a:srgbClr val="4BB7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926912" y="2579691"/>
              <a:ext cx="107314" cy="113664"/>
            </a:xfrm>
            <a:custGeom>
              <a:avLst/>
              <a:gdLst/>
              <a:ahLst/>
              <a:cxnLst/>
              <a:rect l="l" t="t" r="r" b="b"/>
              <a:pathLst>
                <a:path w="107315" h="113664">
                  <a:moveTo>
                    <a:pt x="0" y="113156"/>
                  </a:moveTo>
                  <a:lnTo>
                    <a:pt x="46016" y="94836"/>
                  </a:lnTo>
                  <a:lnTo>
                    <a:pt x="72521" y="76942"/>
                  </a:lnTo>
                  <a:lnTo>
                    <a:pt x="89566" y="48866"/>
                  </a:lnTo>
                  <a:lnTo>
                    <a:pt x="10720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7" name="object 117"/>
          <p:cNvSpPr/>
          <p:nvPr/>
        </p:nvSpPr>
        <p:spPr>
          <a:xfrm>
            <a:off x="6768491" y="4896426"/>
            <a:ext cx="299085" cy="59690"/>
          </a:xfrm>
          <a:custGeom>
            <a:avLst/>
            <a:gdLst/>
            <a:ahLst/>
            <a:cxnLst/>
            <a:rect l="l" t="t" r="r" b="b"/>
            <a:pathLst>
              <a:path w="299084" h="59689">
                <a:moveTo>
                  <a:pt x="0" y="59067"/>
                </a:moveTo>
                <a:lnTo>
                  <a:pt x="59080" y="0"/>
                </a:lnTo>
                <a:lnTo>
                  <a:pt x="29852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62761" y="5013557"/>
            <a:ext cx="404495" cy="37465"/>
          </a:xfrm>
          <a:custGeom>
            <a:avLst/>
            <a:gdLst/>
            <a:ahLst/>
            <a:cxnLst/>
            <a:rect l="l" t="t" r="r" b="b"/>
            <a:pathLst>
              <a:path w="404494" h="37464">
                <a:moveTo>
                  <a:pt x="0" y="37312"/>
                </a:moveTo>
                <a:lnTo>
                  <a:pt x="93294" y="0"/>
                </a:lnTo>
                <a:lnTo>
                  <a:pt x="404266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753979" y="5127565"/>
            <a:ext cx="311150" cy="0"/>
          </a:xfrm>
          <a:custGeom>
            <a:avLst/>
            <a:gdLst/>
            <a:ahLst/>
            <a:cxnLst/>
            <a:rect l="l" t="t" r="r" b="b"/>
            <a:pathLst>
              <a:path w="311150">
                <a:moveTo>
                  <a:pt x="0" y="0"/>
                </a:moveTo>
                <a:lnTo>
                  <a:pt x="310972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125276" y="5127565"/>
            <a:ext cx="147955" cy="0"/>
          </a:xfrm>
          <a:custGeom>
            <a:avLst/>
            <a:gdLst/>
            <a:ahLst/>
            <a:cxnLst/>
            <a:rect l="l" t="t" r="r" b="b"/>
            <a:pathLst>
              <a:path w="147955">
                <a:moveTo>
                  <a:pt x="0" y="0"/>
                </a:moveTo>
                <a:lnTo>
                  <a:pt x="147497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60200" y="5207387"/>
            <a:ext cx="307975" cy="79375"/>
          </a:xfrm>
          <a:custGeom>
            <a:avLst/>
            <a:gdLst/>
            <a:ahLst/>
            <a:cxnLst/>
            <a:rect l="l" t="t" r="r" b="b"/>
            <a:pathLst>
              <a:path w="307975" h="79375">
                <a:moveTo>
                  <a:pt x="0" y="0"/>
                </a:moveTo>
                <a:lnTo>
                  <a:pt x="77749" y="78778"/>
                </a:lnTo>
                <a:lnTo>
                  <a:pt x="307848" y="7877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777823" y="4636246"/>
            <a:ext cx="153670" cy="42545"/>
          </a:xfrm>
          <a:custGeom>
            <a:avLst/>
            <a:gdLst/>
            <a:ahLst/>
            <a:cxnLst/>
            <a:rect l="l" t="t" r="r" b="b"/>
            <a:pathLst>
              <a:path w="153669" h="42545">
                <a:moveTo>
                  <a:pt x="0" y="0"/>
                </a:moveTo>
                <a:lnTo>
                  <a:pt x="153403" y="42494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859709" y="3203724"/>
            <a:ext cx="196850" cy="24130"/>
          </a:xfrm>
          <a:custGeom>
            <a:avLst/>
            <a:gdLst/>
            <a:ahLst/>
            <a:cxnLst/>
            <a:rect l="l" t="t" r="r" b="b"/>
            <a:pathLst>
              <a:path w="196850" h="24130">
                <a:moveTo>
                  <a:pt x="0" y="23837"/>
                </a:moveTo>
                <a:lnTo>
                  <a:pt x="19641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47759" y="2721717"/>
            <a:ext cx="308610" cy="3175"/>
          </a:xfrm>
          <a:custGeom>
            <a:avLst/>
            <a:gdLst/>
            <a:ahLst/>
            <a:cxnLst/>
            <a:rect l="l" t="t" r="r" b="b"/>
            <a:pathLst>
              <a:path w="308609" h="3175">
                <a:moveTo>
                  <a:pt x="0" y="3111"/>
                </a:moveTo>
                <a:lnTo>
                  <a:pt x="30836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96476" y="2359970"/>
            <a:ext cx="259715" cy="12700"/>
          </a:xfrm>
          <a:custGeom>
            <a:avLst/>
            <a:gdLst/>
            <a:ahLst/>
            <a:cxnLst/>
            <a:rect l="l" t="t" r="r" b="b"/>
            <a:pathLst>
              <a:path w="259715" h="12700">
                <a:moveTo>
                  <a:pt x="0" y="12433"/>
                </a:moveTo>
                <a:lnTo>
                  <a:pt x="259651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662760" y="2073871"/>
            <a:ext cx="393700" cy="133985"/>
          </a:xfrm>
          <a:custGeom>
            <a:avLst/>
            <a:gdLst/>
            <a:ahLst/>
            <a:cxnLst/>
            <a:rect l="l" t="t" r="r" b="b"/>
            <a:pathLst>
              <a:path w="393700" h="133985">
                <a:moveTo>
                  <a:pt x="0" y="133718"/>
                </a:moveTo>
                <a:lnTo>
                  <a:pt x="393369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396363" y="2880317"/>
            <a:ext cx="175260" cy="53340"/>
          </a:xfrm>
          <a:custGeom>
            <a:avLst/>
            <a:gdLst/>
            <a:ahLst/>
            <a:cxnLst/>
            <a:rect l="l" t="t" r="r" b="b"/>
            <a:pathLst>
              <a:path w="175259" h="53339">
                <a:moveTo>
                  <a:pt x="0" y="0"/>
                </a:moveTo>
                <a:lnTo>
                  <a:pt x="175183" y="52857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376074" y="2877396"/>
            <a:ext cx="193040" cy="55244"/>
          </a:xfrm>
          <a:custGeom>
            <a:avLst/>
            <a:gdLst/>
            <a:ahLst/>
            <a:cxnLst/>
            <a:rect l="l" t="t" r="r" b="b"/>
            <a:pathLst>
              <a:path w="193040" h="55244">
                <a:moveTo>
                  <a:pt x="0" y="0"/>
                </a:moveTo>
                <a:lnTo>
                  <a:pt x="192887" y="55041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8900205" y="528731"/>
            <a:ext cx="2463800" cy="534035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marL="12700">
              <a:spcBef>
                <a:spcPts val="505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475"/>
              </a:spcBef>
            </a:pPr>
            <a:r>
              <a:rPr sz="1400" spc="55" dirty="0">
                <a:solidFill>
                  <a:srgbClr val="171514"/>
                </a:solidFill>
                <a:latin typeface="Tahoma"/>
                <a:cs typeface="Tahoma"/>
              </a:rPr>
              <a:t>Introducción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-6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8900205" y="1693819"/>
            <a:ext cx="3539490" cy="5137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50" dirty="0">
                <a:solidFill>
                  <a:srgbClr val="3FAC39"/>
                </a:solidFill>
                <a:latin typeface="Tahoma"/>
                <a:cs typeface="Tahoma"/>
              </a:rPr>
              <a:t>Introducción</a:t>
            </a:r>
            <a:endParaRPr sz="1350" dirty="0">
              <a:latin typeface="Tahoma"/>
              <a:cs typeface="Tahoma"/>
            </a:endParaRPr>
          </a:p>
          <a:p>
            <a:pPr marL="12700" marR="5080">
              <a:lnSpc>
                <a:spcPct val="159100"/>
              </a:lnSpc>
              <a:spcBef>
                <a:spcPts val="120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MT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utilizan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principalmente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proteger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transformadores,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pero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motores,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condensadores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otras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cargas.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referencia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60282-1:2020.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7062506" y="2002988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7062506" y="2294911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8900206" y="2354653"/>
            <a:ext cx="3503295" cy="36061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45" dirty="0">
                <a:solidFill>
                  <a:srgbClr val="3FAC39"/>
                </a:solidFill>
                <a:latin typeface="Tahoma"/>
                <a:cs typeface="Tahoma"/>
              </a:rPr>
              <a:t>Características</a:t>
            </a:r>
            <a:endParaRPr sz="1500" dirty="0">
              <a:latin typeface="Tahoma"/>
              <a:cs typeface="Tahoma"/>
            </a:endParaRPr>
          </a:p>
          <a:p>
            <a:pPr marL="12700">
              <a:spcBef>
                <a:spcPts val="530"/>
              </a:spcBef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Clasificaciones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base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endParaRPr sz="500" dirty="0">
              <a:latin typeface="Tahoma"/>
              <a:cs typeface="Tahoma"/>
            </a:endParaRPr>
          </a:p>
          <a:p>
            <a:pPr marL="120650" indent="-108585">
              <a:spcBef>
                <a:spcPts val="35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550" dirty="0">
              <a:latin typeface="Tahoma"/>
              <a:cs typeface="Tahoma"/>
            </a:endParaRPr>
          </a:p>
          <a:p>
            <a:pPr marL="12700" marR="5080">
              <a:lnSpc>
                <a:spcPct val="145800"/>
              </a:lnSpc>
              <a:spcBef>
                <a:spcPts val="1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Nivel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(tensiones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soportadas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industrial,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seca,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húmeda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impulso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).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Clasificaciones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334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550" dirty="0">
              <a:latin typeface="Tahoma"/>
              <a:cs typeface="Tahoma"/>
            </a:endParaRPr>
          </a:p>
          <a:p>
            <a:pPr marL="120650" indent="-108585">
              <a:spcBef>
                <a:spcPts val="29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650" dirty="0">
              <a:latin typeface="Tahoma"/>
              <a:cs typeface="Tahoma"/>
            </a:endParaRPr>
          </a:p>
          <a:p>
            <a:pPr marL="120650" indent="-108585">
              <a:spcBef>
                <a:spcPts val="32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respaldo.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600" dirty="0">
              <a:latin typeface="Tahoma"/>
              <a:cs typeface="Tahoma"/>
            </a:endParaRPr>
          </a:p>
          <a:p>
            <a:pPr marL="12700">
              <a:spcBef>
                <a:spcPts val="175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endParaRPr sz="750" dirty="0">
              <a:latin typeface="Tahoma"/>
              <a:cs typeface="Tahoma"/>
            </a:endParaRPr>
          </a:p>
          <a:p>
            <a:pPr marL="12700" marR="2058035">
              <a:lnSpc>
                <a:spcPts val="1050"/>
              </a:lnSpc>
              <a:spcBef>
                <a:spcPts val="6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9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Clase.</a:t>
            </a:r>
            <a:endParaRPr sz="750" dirty="0">
              <a:latin typeface="Tahoma"/>
              <a:cs typeface="Tahoma"/>
            </a:endParaRPr>
          </a:p>
          <a:p>
            <a:pPr marL="120650" indent="-108585">
              <a:spcBef>
                <a:spcPts val="40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conmutación.</a:t>
            </a:r>
            <a:endParaRPr sz="500" dirty="0">
              <a:latin typeface="Tahoma"/>
              <a:cs typeface="Tahoma"/>
            </a:endParaRPr>
          </a:p>
          <a:p>
            <a:pPr marL="120650" indent="-108585">
              <a:spcBef>
                <a:spcPts val="30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tiempo-corriente.</a:t>
            </a:r>
            <a:endParaRPr sz="650" dirty="0">
              <a:latin typeface="Tahoma"/>
              <a:cs typeface="Tahoma"/>
            </a:endParaRPr>
          </a:p>
          <a:p>
            <a:pPr marL="120650" indent="-108585">
              <a:spcBef>
                <a:spcPts val="219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corte.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209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característico.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359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Disipación</a:t>
            </a:r>
            <a:r>
              <a:rPr sz="5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potencia.</a:t>
            </a:r>
            <a:endParaRPr sz="550" dirty="0">
              <a:latin typeface="Tahoma"/>
              <a:cs typeface="Tahoma"/>
            </a:endParaRPr>
          </a:p>
          <a:p>
            <a:pPr marL="12700">
              <a:spcBef>
                <a:spcPts val="335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Clasificaciones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tipos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aplicaciones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particulares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eslabones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fusibles.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334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mecánicas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delantero.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43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(para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cartuchos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aplicaciones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circuitos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motores).</a:t>
            </a:r>
            <a:endParaRPr sz="500" dirty="0">
              <a:latin typeface="Tahoma"/>
              <a:cs typeface="Tahoma"/>
            </a:endParaRPr>
          </a:p>
          <a:p>
            <a:pPr marL="120650" indent="-108585">
              <a:spcBef>
                <a:spcPts val="25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aplicación.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209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continua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permitida.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209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recinto.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7062506" y="2664024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6297458" y="2804536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7062506" y="3129758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959712" y="3575192"/>
            <a:ext cx="794385" cy="46355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65405" indent="-53340">
              <a:spcBef>
                <a:spcPts val="145"/>
              </a:spcBef>
              <a:buAutoNum type="arabicPlain"/>
              <a:tabLst>
                <a:tab pos="66040" algn="l"/>
              </a:tabLst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-Contactos</a:t>
            </a:r>
            <a:endParaRPr sz="500" dirty="0">
              <a:latin typeface="Tahoma"/>
              <a:cs typeface="Tahoma"/>
            </a:endParaRPr>
          </a:p>
          <a:p>
            <a:pPr marL="70485" indent="-58419">
              <a:spcBef>
                <a:spcPts val="50"/>
              </a:spcBef>
              <a:buAutoNum type="arabicPlain"/>
              <a:tabLst>
                <a:tab pos="71120" algn="l"/>
              </a:tabLst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-Caso</a:t>
            </a:r>
            <a:endParaRPr sz="550" dirty="0">
              <a:latin typeface="Tahoma"/>
              <a:cs typeface="Tahoma"/>
            </a:endParaRPr>
          </a:p>
          <a:p>
            <a:pPr marL="59690" indent="-47625">
              <a:spcBef>
                <a:spcPts val="140"/>
              </a:spcBef>
              <a:buAutoNum type="arabicPlain"/>
              <a:tabLst>
                <a:tab pos="60325" algn="l"/>
              </a:tabLst>
            </a:pPr>
            <a:r>
              <a:rPr sz="450" spc="10" dirty="0">
                <a:solidFill>
                  <a:srgbClr val="171514"/>
                </a:solidFill>
                <a:latin typeface="Tahoma"/>
                <a:cs typeface="Tahoma"/>
              </a:rPr>
              <a:t>-Centro</a:t>
            </a:r>
            <a:endParaRPr sz="450" dirty="0">
              <a:latin typeface="Tahoma"/>
              <a:cs typeface="Tahoma"/>
            </a:endParaRPr>
          </a:p>
          <a:p>
            <a:pPr marL="12700" marR="5080">
              <a:lnSpc>
                <a:spcPct val="116700"/>
              </a:lnSpc>
              <a:spcBef>
                <a:spcPts val="10"/>
              </a:spcBef>
              <a:buAutoNum type="arabicPlain"/>
              <a:tabLst>
                <a:tab pos="66040" algn="l"/>
              </a:tabLst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-Elementos fusibles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5 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lang="es-ES"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Agente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extintor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Huelga</a:t>
            </a:r>
            <a:endParaRPr sz="500" dirty="0">
              <a:latin typeface="Tahoma"/>
              <a:cs typeface="Tahoma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919936" y="4621145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7062734" y="4801130"/>
            <a:ext cx="69215" cy="534035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spcBef>
                <a:spcPts val="32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22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9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48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8849406" y="6086354"/>
            <a:ext cx="3747135" cy="10674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spcBef>
                <a:spcPts val="100"/>
              </a:spcBef>
            </a:pPr>
            <a:r>
              <a:rPr sz="900" spc="30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155" dirty="0">
                <a:solidFill>
                  <a:srgbClr val="00B6F2"/>
                </a:solidFill>
                <a:latin typeface="Tahoma"/>
                <a:cs typeface="Tahoma"/>
              </a:rPr>
              <a:t>(U</a:t>
            </a:r>
            <a:r>
              <a:rPr sz="900" spc="-232" baseline="-32407" dirty="0">
                <a:solidFill>
                  <a:srgbClr val="00B6F2"/>
                </a:solidFill>
                <a:latin typeface="Tahoma"/>
                <a:cs typeface="Tahoma"/>
              </a:rPr>
              <a:t>r</a:t>
            </a:r>
            <a:r>
              <a:rPr sz="900" spc="127" baseline="-32407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75" dirty="0">
                <a:solidFill>
                  <a:srgbClr val="00B6F2"/>
                </a:solidFill>
                <a:latin typeface="Tahoma"/>
                <a:cs typeface="Tahoma"/>
              </a:rPr>
              <a:t>)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20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dirty="0">
                <a:solidFill>
                  <a:srgbClr val="00B6F2"/>
                </a:solidFill>
                <a:latin typeface="Tahoma"/>
                <a:cs typeface="Tahoma"/>
              </a:rPr>
              <a:t>5.2.1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900" dirty="0">
              <a:latin typeface="Tahoma"/>
              <a:cs typeface="Tahoma"/>
            </a:endParaRPr>
          </a:p>
          <a:p>
            <a:pPr marL="63500" marR="55880">
              <a:lnSpc>
                <a:spcPct val="159000"/>
              </a:lnSpc>
              <a:spcBef>
                <a:spcPts val="215"/>
              </a:spcBef>
            </a:pPr>
            <a:r>
              <a:rPr sz="5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utilizado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designación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base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cartucho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fusible,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partir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cual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determinan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prueba.</a:t>
            </a:r>
            <a:endParaRPr sz="550" dirty="0">
              <a:latin typeface="Tahoma"/>
              <a:cs typeface="Tahoma"/>
            </a:endParaRPr>
          </a:p>
          <a:p>
            <a:pPr>
              <a:spcBef>
                <a:spcPts val="25"/>
              </a:spcBef>
            </a:pPr>
            <a:endParaRPr sz="650" dirty="0">
              <a:latin typeface="Tahoma"/>
              <a:cs typeface="Tahoma"/>
            </a:endParaRPr>
          </a:p>
          <a:p>
            <a:pPr marL="63500" marR="109855">
              <a:lnSpc>
                <a:spcPct val="111100"/>
              </a:lnSpc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cláusula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condición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estándar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600" spc="-3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smtClean="0">
                <a:solidFill>
                  <a:srgbClr val="171514"/>
                </a:solidFill>
                <a:latin typeface="Tahoma"/>
                <a:cs typeface="Tahoma"/>
              </a:rPr>
              <a:t>detal</a:t>
            </a:r>
            <a:r>
              <a:rPr lang="es-AR" sz="600" spc="20" dirty="0" smtClean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00" spc="20" smtClean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600" spc="-3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utilizar,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base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supuestos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60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especificaciones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utilizadas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rotura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fusibles.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700" dirty="0">
              <a:latin typeface="Tahoma"/>
              <a:cs typeface="Tahoma"/>
            </a:endParaRPr>
          </a:p>
          <a:p>
            <a:pPr marL="63500"/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seleccionarse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indicados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tabla.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8900205" y="8679268"/>
            <a:ext cx="3640454" cy="9067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254125" algn="l"/>
                <a:tab pos="2496185" algn="l"/>
              </a:tabLst>
            </a:pPr>
            <a:r>
              <a:rPr sz="800" u="sng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u="sng" spc="5" dirty="0">
                <a:solidFill>
                  <a:srgbClr val="171514"/>
                </a:solidFill>
                <a:uFill>
                  <a:solidFill>
                    <a:srgbClr val="4D555B"/>
                  </a:solidFill>
                </a:uFill>
                <a:latin typeface="Tahoma"/>
                <a:cs typeface="Tahoma"/>
              </a:rPr>
              <a:t>72,5	</a:t>
            </a:r>
            <a:endParaRPr sz="800" dirty="0">
              <a:latin typeface="Tahoma"/>
              <a:cs typeface="Tahoma"/>
            </a:endParaRPr>
          </a:p>
          <a:p>
            <a:pPr marL="12700">
              <a:spcBef>
                <a:spcPts val="93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NOTA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1: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representa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alta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equipo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(ver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60038).</a:t>
            </a:r>
            <a:endParaRPr sz="650" dirty="0">
              <a:latin typeface="Tahoma"/>
              <a:cs typeface="Tahoma"/>
            </a:endParaRPr>
          </a:p>
          <a:p>
            <a:pPr marL="12700" marR="5080">
              <a:lnSpc>
                <a:spcPct val="121200"/>
              </a:lnSpc>
              <a:spcBef>
                <a:spcPts val="265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NOTA 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2: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sistemas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trifásicos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sólidamente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puestos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 tierra,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sólo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podrán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utilizar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siempre que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alta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menor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sistemas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monofásicos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conexión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tierra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sólida,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solo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pueden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utilizar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siempre que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tensión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más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alta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 sistema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inferior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lang="es-ES" sz="5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al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87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su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tensión nominal,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menos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hayan realizado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pruebas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específicas (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consulte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IEC/TR</a:t>
            </a:r>
            <a:r>
              <a:rPr lang="es-ES" sz="550" spc="-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62655:2013,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5.1.3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).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138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6180582" y="1820288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DM105261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625907" y="2569084"/>
          <a:ext cx="5106669" cy="24558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48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8328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683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908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6835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9087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84010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442539">
                <a:tc gridSpan="7"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315"/>
                        </a:spcBef>
                        <a:tabLst>
                          <a:tab pos="3645535" algn="l"/>
                        </a:tabLst>
                      </a:pPr>
                      <a:r>
                        <a:rPr sz="600" b="1" spc="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lang="es-ES"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7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7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rayo	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min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600" dirty="0">
                        <a:latin typeface="Arial"/>
                        <a:cs typeface="Arial"/>
                      </a:endParaRPr>
                    </a:p>
                    <a:p>
                      <a:pPr marL="36830">
                        <a:lnSpc>
                          <a:spcPct val="100000"/>
                        </a:lnSpc>
                        <a:spcBef>
                          <a:spcPts val="110"/>
                        </a:spcBef>
                        <a:tabLst>
                          <a:tab pos="3645535" algn="l"/>
                        </a:tabLst>
                      </a:pP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fusible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lang="es-ES"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(polaridad</a:t>
                      </a:r>
                      <a:r>
                        <a:rPr sz="7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negativa</a:t>
                      </a:r>
                      <a:r>
                        <a:rPr sz="7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positiva)	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(seca</a:t>
                      </a:r>
                      <a:r>
                        <a:rPr sz="6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6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húmeda)</a:t>
                      </a:r>
                      <a:endParaRPr sz="600" dirty="0">
                        <a:latin typeface="Arial"/>
                        <a:cs typeface="Arial"/>
                      </a:endParaRPr>
                    </a:p>
                    <a:p>
                      <a:pPr marL="72961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2187575" algn="l"/>
                          <a:tab pos="3645535" algn="l"/>
                        </a:tabLst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Lista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(pico)	Lista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(pico)	</a:t>
                      </a:r>
                      <a:r>
                        <a:rPr sz="900" b="1" baseline="4629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900" b="1" spc="-22" baseline="4629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baseline="4629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(rms)</a:t>
                      </a:r>
                      <a:endParaRPr sz="900" baseline="4629" dirty="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549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ts val="860"/>
                        </a:lnSpc>
                        <a:spcBef>
                          <a:spcPts val="260"/>
                        </a:spcBef>
                      </a:pP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y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3302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810"/>
                        </a:lnSpc>
                        <a:spcBef>
                          <a:spcPts val="310"/>
                        </a:spcBef>
                      </a:pP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través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3937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60"/>
                        </a:lnSpc>
                        <a:spcBef>
                          <a:spcPts val="260"/>
                        </a:spcBef>
                      </a:pP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y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3302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810"/>
                        </a:lnSpc>
                        <a:spcBef>
                          <a:spcPts val="310"/>
                        </a:spcBef>
                      </a:pP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través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3937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60"/>
                        </a:lnSpc>
                        <a:spcBef>
                          <a:spcPts val="260"/>
                        </a:spcBef>
                      </a:pP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750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y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3302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810"/>
                        </a:lnSpc>
                        <a:spcBef>
                          <a:spcPts val="310"/>
                        </a:spcBef>
                      </a:pP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través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39370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039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ts val="885"/>
                        </a:lnSpc>
                        <a:spcBef>
                          <a:spcPts val="40"/>
                        </a:spcBef>
                      </a:pP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polos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885"/>
                        </a:lnSpc>
                        <a:spcBef>
                          <a:spcPts val="40"/>
                        </a:spcBef>
                      </a:pP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aislar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85"/>
                        </a:lnSpc>
                        <a:spcBef>
                          <a:spcPts val="40"/>
                        </a:spcBef>
                      </a:pP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polos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885"/>
                        </a:lnSpc>
                        <a:spcBef>
                          <a:spcPts val="40"/>
                        </a:spcBef>
                      </a:pP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aislar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85"/>
                        </a:lnSpc>
                        <a:spcBef>
                          <a:spcPts val="40"/>
                        </a:spcBef>
                      </a:pP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polos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885"/>
                        </a:lnSpc>
                        <a:spcBef>
                          <a:spcPts val="40"/>
                        </a:spcBef>
                      </a:pP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aislar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62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distancia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distancia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distancia</a:t>
                      </a:r>
                      <a:r>
                        <a:rPr sz="70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1063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630"/>
                        </a:lnSpc>
                        <a:spcBef>
                          <a:spcPts val="140"/>
                        </a:spcBef>
                      </a:pP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base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fusible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177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630"/>
                        </a:lnSpc>
                        <a:spcBef>
                          <a:spcPts val="140"/>
                        </a:spcBef>
                      </a:pP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base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fusible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1778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630"/>
                        </a:lnSpc>
                        <a:spcBef>
                          <a:spcPts val="140"/>
                        </a:spcBef>
                      </a:pP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base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fusible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17780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5819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(ver</a:t>
                      </a:r>
                      <a:r>
                        <a:rPr sz="75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nota)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(ver</a:t>
                      </a:r>
                      <a:r>
                        <a:rPr sz="75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nota)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(ver</a:t>
                      </a:r>
                      <a:r>
                        <a:rPr sz="750" spc="-4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nota)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3.6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24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145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145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180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72,5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28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325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325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7616907" y="5962524"/>
          <a:ext cx="5111110" cy="2709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14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0703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610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610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610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318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8958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3116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9022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1240053">
                <a:tc gridSpan="11"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  <a:spcBef>
                          <a:spcPts val="315"/>
                        </a:spcBef>
                        <a:tabLst>
                          <a:tab pos="525780" algn="l"/>
                          <a:tab pos="2369185" algn="l"/>
                        </a:tabLst>
                      </a:pP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Clasificado	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	</a:t>
                      </a: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(rms)</a:t>
                      </a:r>
                      <a:endParaRPr sz="650" dirty="0">
                        <a:latin typeface="Arial"/>
                        <a:cs typeface="Arial"/>
                      </a:endParaRPr>
                    </a:p>
                    <a:p>
                      <a:pPr marL="2159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lang="es-ES"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lang="es-ES"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rayo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(polaridad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negativa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endParaRPr sz="700" dirty="0">
                        <a:latin typeface="Arial"/>
                        <a:cs typeface="Arial"/>
                      </a:endParaRPr>
                    </a:p>
                    <a:p>
                      <a:pPr marL="21590">
                        <a:lnSpc>
                          <a:spcPct val="100000"/>
                        </a:lnSpc>
                        <a:spcBef>
                          <a:spcPts val="160"/>
                        </a:spcBef>
                        <a:tabLst>
                          <a:tab pos="525780" algn="l"/>
                        </a:tabLst>
                      </a:pP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fusible	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positiva)</a:t>
                      </a:r>
                      <a:r>
                        <a:rPr sz="70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</a:t>
                      </a:r>
                      <a:r>
                        <a:rPr sz="70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(pico)</a:t>
                      </a:r>
                      <a:endParaRPr sz="700" dirty="0">
                        <a:latin typeface="Arial"/>
                        <a:cs typeface="Arial"/>
                      </a:endParaRPr>
                    </a:p>
                    <a:p>
                      <a:pPr marL="21590">
                        <a:lnSpc>
                          <a:spcPct val="100000"/>
                        </a:lnSpc>
                        <a:spcBef>
                          <a:spcPts val="500"/>
                        </a:spcBef>
                        <a:tabLst>
                          <a:tab pos="525780" algn="l"/>
                          <a:tab pos="1447165" algn="l"/>
                          <a:tab pos="3751579" algn="l"/>
                        </a:tabLst>
                      </a:pPr>
                      <a:r>
                        <a:rPr sz="1200" b="1" spc="22" baseline="312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kV	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y	</a:t>
                      </a:r>
                      <a:r>
                        <a:rPr sz="60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través</a:t>
                      </a:r>
                      <a:r>
                        <a:rPr sz="6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6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aislamiento</a:t>
                      </a:r>
                      <a:r>
                        <a:rPr lang="es-ES" sz="60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polos	</a:t>
                      </a:r>
                      <a:r>
                        <a:rPr sz="5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lo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largo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distancia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aislamiento</a:t>
                      </a:r>
                      <a:endParaRPr sz="550" dirty="0">
                        <a:latin typeface="Tahoma"/>
                        <a:cs typeface="Tahoma"/>
                      </a:endParaRPr>
                    </a:p>
                    <a:p>
                      <a:pPr marL="525780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1447165" algn="l"/>
                          <a:tab pos="3751579" algn="l"/>
                        </a:tabLst>
                      </a:pPr>
                      <a:r>
                        <a:rPr sz="750" spc="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polos	</a:t>
                      </a:r>
                      <a:r>
                        <a:rPr sz="60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distancia</a:t>
                      </a:r>
                      <a:r>
                        <a:rPr sz="6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base</a:t>
                      </a:r>
                      <a:r>
                        <a:rPr sz="6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del	</a:t>
                      </a:r>
                      <a:r>
                        <a:rPr sz="5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base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fusible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(ver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nota)</a:t>
                      </a:r>
                      <a:endParaRPr sz="550" dirty="0">
                        <a:latin typeface="Tahoma"/>
                        <a:cs typeface="Tahoma"/>
                      </a:endParaRPr>
                    </a:p>
                    <a:p>
                      <a:pPr marL="144716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6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fusible</a:t>
                      </a:r>
                      <a:r>
                        <a:rPr sz="60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(ver</a:t>
                      </a:r>
                      <a:r>
                        <a:rPr sz="600" spc="-3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nota)</a:t>
                      </a:r>
                      <a:endParaRPr sz="600" dirty="0">
                        <a:latin typeface="Tahoma"/>
                        <a:cs typeface="Tahoma"/>
                      </a:endParaRPr>
                    </a:p>
                    <a:p>
                      <a:pPr marL="525780">
                        <a:lnSpc>
                          <a:spcPct val="100000"/>
                        </a:lnSpc>
                        <a:spcBef>
                          <a:spcPts val="570"/>
                        </a:spcBef>
                        <a:tabLst>
                          <a:tab pos="986790" algn="l"/>
                          <a:tab pos="1908175" algn="l"/>
                          <a:tab pos="2829560" algn="l"/>
                          <a:tab pos="3750945" algn="l"/>
                          <a:tab pos="4211955" algn="l"/>
                        </a:tabLst>
                      </a:pPr>
                      <a:r>
                        <a:rPr sz="6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Interior	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Exterior</a:t>
                      </a:r>
                      <a:r>
                        <a:rPr lang="es-ES"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Interior	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Exterior</a:t>
                      </a:r>
                      <a:r>
                        <a:rPr lang="es-ES"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Interior	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Exterior	</a:t>
                      </a:r>
                      <a:r>
                        <a:rPr sz="65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Interior	</a:t>
                      </a:r>
                      <a:r>
                        <a:rPr sz="75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Exterior</a:t>
                      </a:r>
                      <a:endParaRPr sz="750" dirty="0">
                        <a:latin typeface="Tahoma"/>
                        <a:cs typeface="Tahoma"/>
                      </a:endParaRPr>
                    </a:p>
                    <a:p>
                      <a:pPr marL="2368550">
                        <a:lnSpc>
                          <a:spcPct val="100000"/>
                        </a:lnSpc>
                        <a:spcBef>
                          <a:spcPts val="795"/>
                        </a:spcBef>
                      </a:pPr>
                      <a:r>
                        <a:rPr sz="500" spc="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 err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minuto</a:t>
                      </a:r>
                      <a:r>
                        <a:rPr sz="5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 err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seco</a:t>
                      </a:r>
                      <a:r>
                        <a:rPr lang="es-ES" sz="5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 err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minuto</a:t>
                      </a:r>
                      <a:r>
                        <a:rPr sz="5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 err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seco</a:t>
                      </a:r>
                      <a:r>
                        <a:rPr lang="es-ES" sz="5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5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s</a:t>
                      </a:r>
                      <a:r>
                        <a:rPr sz="5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 err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mojado</a:t>
                      </a:r>
                      <a:r>
                        <a:rPr lang="es-ES" sz="50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 </a:t>
                      </a:r>
                      <a:r>
                        <a:rPr sz="500" spc="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minuto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seco</a:t>
                      </a:r>
                      <a:r>
                        <a:rPr sz="500" spc="16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minuto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seco</a:t>
                      </a:r>
                      <a:r>
                        <a:rPr sz="500" spc="16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s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mojado</a:t>
                      </a:r>
                      <a:endParaRPr sz="500" dirty="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2.8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5.5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0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0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0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0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27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462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222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27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462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286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5255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13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77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017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132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72,5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145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255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193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6302906" y="2856550"/>
            <a:ext cx="1170305" cy="0"/>
          </a:xfrm>
          <a:custGeom>
            <a:avLst/>
            <a:gdLst/>
            <a:ahLst/>
            <a:cxnLst/>
            <a:rect l="l" t="t" r="r" b="b"/>
            <a:pathLst>
              <a:path w="1170305">
                <a:moveTo>
                  <a:pt x="0" y="0"/>
                </a:moveTo>
                <a:lnTo>
                  <a:pt x="1170000" y="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6302906" y="3543743"/>
            <a:ext cx="1170305" cy="750570"/>
            <a:chOff x="575999" y="3543743"/>
            <a:chExt cx="1170305" cy="750570"/>
          </a:xfrm>
        </p:grpSpPr>
        <p:sp>
          <p:nvSpPr>
            <p:cNvPr id="6" name="object 6"/>
            <p:cNvSpPr/>
            <p:nvPr/>
          </p:nvSpPr>
          <p:spPr>
            <a:xfrm>
              <a:off x="575999" y="4290657"/>
              <a:ext cx="1170305" cy="0"/>
            </a:xfrm>
            <a:custGeom>
              <a:avLst/>
              <a:gdLst/>
              <a:ahLst/>
              <a:cxnLst/>
              <a:rect l="l" t="t" r="r" b="b"/>
              <a:pathLst>
                <a:path w="1170305">
                  <a:moveTo>
                    <a:pt x="0" y="0"/>
                  </a:moveTo>
                  <a:lnTo>
                    <a:pt x="117000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93353" y="3543743"/>
              <a:ext cx="0" cy="750570"/>
            </a:xfrm>
            <a:custGeom>
              <a:avLst/>
              <a:gdLst/>
              <a:ahLst/>
              <a:cxnLst/>
              <a:rect l="l" t="t" r="r" b="b"/>
              <a:pathLst>
                <a:path h="750570">
                  <a:moveTo>
                    <a:pt x="0" y="75007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6397987" y="2481008"/>
            <a:ext cx="247650" cy="343535"/>
          </a:xfrm>
          <a:custGeom>
            <a:avLst/>
            <a:gdLst/>
            <a:ahLst/>
            <a:cxnLst/>
            <a:rect l="l" t="t" r="r" b="b"/>
            <a:pathLst>
              <a:path w="247650" h="343535">
                <a:moveTo>
                  <a:pt x="0" y="343395"/>
                </a:moveTo>
                <a:lnTo>
                  <a:pt x="30377" y="267571"/>
                </a:lnTo>
                <a:lnTo>
                  <a:pt x="51693" y="221248"/>
                </a:lnTo>
                <a:lnTo>
                  <a:pt x="76714" y="173009"/>
                </a:lnTo>
                <a:lnTo>
                  <a:pt x="105156" y="125625"/>
                </a:lnTo>
                <a:lnTo>
                  <a:pt x="136736" y="81862"/>
                </a:lnTo>
                <a:lnTo>
                  <a:pt x="171169" y="44491"/>
                </a:lnTo>
                <a:lnTo>
                  <a:pt x="208172" y="16281"/>
                </a:lnTo>
                <a:lnTo>
                  <a:pt x="247459" y="0"/>
                </a:lnTo>
              </a:path>
            </a:pathLst>
          </a:custGeom>
          <a:ln w="6350">
            <a:solidFill>
              <a:srgbClr val="4D555B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707799" y="2482246"/>
            <a:ext cx="198120" cy="199390"/>
          </a:xfrm>
          <a:custGeom>
            <a:avLst/>
            <a:gdLst/>
            <a:ahLst/>
            <a:cxnLst/>
            <a:rect l="l" t="t" r="r" b="b"/>
            <a:pathLst>
              <a:path w="198119" h="199389">
                <a:moveTo>
                  <a:pt x="0" y="0"/>
                </a:moveTo>
                <a:lnTo>
                  <a:pt x="50728" y="19504"/>
                </a:lnTo>
                <a:lnTo>
                  <a:pt x="94365" y="50799"/>
                </a:lnTo>
                <a:lnTo>
                  <a:pt x="130913" y="89157"/>
                </a:lnTo>
                <a:lnTo>
                  <a:pt x="160370" y="129849"/>
                </a:lnTo>
                <a:lnTo>
                  <a:pt x="182739" y="168148"/>
                </a:lnTo>
                <a:lnTo>
                  <a:pt x="198018" y="199326"/>
                </a:lnTo>
              </a:path>
            </a:pathLst>
          </a:custGeom>
          <a:ln w="6350">
            <a:solidFill>
              <a:srgbClr val="4D555B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657730" y="2478128"/>
            <a:ext cx="25400" cy="1270"/>
          </a:xfrm>
          <a:custGeom>
            <a:avLst/>
            <a:gdLst/>
            <a:ahLst/>
            <a:cxnLst/>
            <a:rect l="l" t="t" r="r" b="b"/>
            <a:pathLst>
              <a:path w="25400" h="1269">
                <a:moveTo>
                  <a:pt x="0" y="749"/>
                </a:moveTo>
                <a:lnTo>
                  <a:pt x="4114" y="254"/>
                </a:lnTo>
                <a:lnTo>
                  <a:pt x="8267" y="0"/>
                </a:lnTo>
                <a:lnTo>
                  <a:pt x="12445" y="0"/>
                </a:lnTo>
                <a:lnTo>
                  <a:pt x="16700" y="0"/>
                </a:lnTo>
                <a:lnTo>
                  <a:pt x="20916" y="152"/>
                </a:lnTo>
                <a:lnTo>
                  <a:pt x="25069" y="444"/>
                </a:lnTo>
              </a:path>
            </a:pathLst>
          </a:custGeom>
          <a:ln w="6350">
            <a:solidFill>
              <a:srgbClr val="4D555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6383640" y="2163701"/>
            <a:ext cx="993775" cy="1068070"/>
            <a:chOff x="656733" y="2163701"/>
            <a:chExt cx="993775" cy="1068070"/>
          </a:xfrm>
        </p:grpSpPr>
        <p:sp>
          <p:nvSpPr>
            <p:cNvPr id="12" name="object 12"/>
            <p:cNvSpPr/>
            <p:nvPr/>
          </p:nvSpPr>
          <p:spPr>
            <a:xfrm>
              <a:off x="1183948" y="2693190"/>
              <a:ext cx="5080" cy="12065"/>
            </a:xfrm>
            <a:custGeom>
              <a:avLst/>
              <a:gdLst/>
              <a:ahLst/>
              <a:cxnLst/>
              <a:rect l="l" t="t" r="r" b="b"/>
              <a:pathLst>
                <a:path w="5080" h="12064">
                  <a:moveTo>
                    <a:pt x="0" y="0"/>
                  </a:moveTo>
                  <a:lnTo>
                    <a:pt x="3111" y="7442"/>
                  </a:lnTo>
                  <a:lnTo>
                    <a:pt x="4660" y="11747"/>
                  </a:lnTo>
                </a:path>
              </a:pathLst>
            </a:custGeom>
            <a:ln w="6350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61496" y="2205574"/>
              <a:ext cx="984250" cy="1021715"/>
            </a:xfrm>
            <a:custGeom>
              <a:avLst/>
              <a:gdLst/>
              <a:ahLst/>
              <a:cxnLst/>
              <a:rect l="l" t="t" r="r" b="b"/>
              <a:pathLst>
                <a:path w="984250" h="1021714">
                  <a:moveTo>
                    <a:pt x="983703" y="985342"/>
                  </a:moveTo>
                  <a:lnTo>
                    <a:pt x="958050" y="1006164"/>
                  </a:lnTo>
                  <a:lnTo>
                    <a:pt x="940500" y="1016857"/>
                  </a:lnTo>
                  <a:lnTo>
                    <a:pt x="922951" y="1020796"/>
                  </a:lnTo>
                  <a:lnTo>
                    <a:pt x="897305" y="1021359"/>
                  </a:lnTo>
                  <a:lnTo>
                    <a:pt x="883286" y="1019360"/>
                  </a:lnTo>
                  <a:lnTo>
                    <a:pt x="843336" y="1001130"/>
                  </a:lnTo>
                  <a:lnTo>
                    <a:pt x="790859" y="958946"/>
                  </a:lnTo>
                  <a:lnTo>
                    <a:pt x="761180" y="927005"/>
                  </a:lnTo>
                  <a:lnTo>
                    <a:pt x="729878" y="886836"/>
                  </a:lnTo>
                  <a:lnTo>
                    <a:pt x="697456" y="837694"/>
                  </a:lnTo>
                  <a:lnTo>
                    <a:pt x="664417" y="778830"/>
                  </a:lnTo>
                  <a:lnTo>
                    <a:pt x="631264" y="709499"/>
                  </a:lnTo>
                  <a:lnTo>
                    <a:pt x="598500" y="628954"/>
                  </a:lnTo>
                  <a:lnTo>
                    <a:pt x="580730" y="594527"/>
                  </a:lnTo>
                  <a:lnTo>
                    <a:pt x="569707" y="574954"/>
                  </a:lnTo>
                  <a:lnTo>
                    <a:pt x="564083" y="566182"/>
                  </a:lnTo>
                  <a:lnTo>
                    <a:pt x="562508" y="564159"/>
                  </a:lnTo>
                  <a:lnTo>
                    <a:pt x="548106" y="488556"/>
                  </a:lnTo>
                  <a:lnTo>
                    <a:pt x="545533" y="513534"/>
                  </a:lnTo>
                  <a:lnTo>
                    <a:pt x="543329" y="526361"/>
                  </a:lnTo>
                  <a:lnTo>
                    <a:pt x="540285" y="531086"/>
                  </a:lnTo>
                  <a:lnTo>
                    <a:pt x="535190" y="531761"/>
                  </a:lnTo>
                  <a:lnTo>
                    <a:pt x="529607" y="515452"/>
                  </a:lnTo>
                  <a:lnTo>
                    <a:pt x="525792" y="479571"/>
                  </a:lnTo>
                  <a:lnTo>
                    <a:pt x="523607" y="443689"/>
                  </a:lnTo>
                  <a:lnTo>
                    <a:pt x="522909" y="427380"/>
                  </a:lnTo>
                  <a:lnTo>
                    <a:pt x="425986" y="180301"/>
                  </a:lnTo>
                  <a:lnTo>
                    <a:pt x="368552" y="53422"/>
                  </a:lnTo>
                  <a:lnTo>
                    <a:pt x="327994" y="6677"/>
                  </a:lnTo>
                  <a:lnTo>
                    <a:pt x="281698" y="0"/>
                  </a:lnTo>
                  <a:lnTo>
                    <a:pt x="237434" y="98274"/>
                  </a:lnTo>
                  <a:lnTo>
                    <a:pt x="213753" y="314477"/>
                  </a:lnTo>
                  <a:lnTo>
                    <a:pt x="204246" y="530680"/>
                  </a:lnTo>
                  <a:lnTo>
                    <a:pt x="202501" y="628954"/>
                  </a:lnTo>
                  <a:lnTo>
                    <a:pt x="0" y="650976"/>
                  </a:lnTo>
                </a:path>
              </a:pathLst>
            </a:custGeom>
            <a:ln w="952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923683" y="2186520"/>
              <a:ext cx="321945" cy="520700"/>
            </a:xfrm>
            <a:custGeom>
              <a:avLst/>
              <a:gdLst/>
              <a:ahLst/>
              <a:cxnLst/>
              <a:rect l="l" t="t" r="r" b="b"/>
              <a:pathLst>
                <a:path w="321944" h="520700">
                  <a:moveTo>
                    <a:pt x="39319" y="19646"/>
                  </a:moveTo>
                  <a:lnTo>
                    <a:pt x="37769" y="12026"/>
                  </a:lnTo>
                  <a:lnTo>
                    <a:pt x="33553" y="5778"/>
                  </a:lnTo>
                  <a:lnTo>
                    <a:pt x="27305" y="1562"/>
                  </a:lnTo>
                  <a:lnTo>
                    <a:pt x="19659" y="0"/>
                  </a:lnTo>
                  <a:lnTo>
                    <a:pt x="12001" y="1562"/>
                  </a:lnTo>
                  <a:lnTo>
                    <a:pt x="5753" y="5778"/>
                  </a:lnTo>
                  <a:lnTo>
                    <a:pt x="1536" y="12026"/>
                  </a:lnTo>
                  <a:lnTo>
                    <a:pt x="0" y="19646"/>
                  </a:lnTo>
                  <a:lnTo>
                    <a:pt x="1536" y="27317"/>
                  </a:lnTo>
                  <a:lnTo>
                    <a:pt x="5753" y="33578"/>
                  </a:lnTo>
                  <a:lnTo>
                    <a:pt x="12001" y="37807"/>
                  </a:lnTo>
                  <a:lnTo>
                    <a:pt x="19659" y="39344"/>
                  </a:lnTo>
                  <a:lnTo>
                    <a:pt x="27305" y="37807"/>
                  </a:lnTo>
                  <a:lnTo>
                    <a:pt x="33553" y="33578"/>
                  </a:lnTo>
                  <a:lnTo>
                    <a:pt x="37769" y="27317"/>
                  </a:lnTo>
                  <a:lnTo>
                    <a:pt x="39319" y="19646"/>
                  </a:lnTo>
                  <a:close/>
                </a:path>
                <a:path w="321944" h="520700">
                  <a:moveTo>
                    <a:pt x="186626" y="211493"/>
                  </a:moveTo>
                  <a:lnTo>
                    <a:pt x="185077" y="203860"/>
                  </a:lnTo>
                  <a:lnTo>
                    <a:pt x="180873" y="197612"/>
                  </a:lnTo>
                  <a:lnTo>
                    <a:pt x="174612" y="193395"/>
                  </a:lnTo>
                  <a:lnTo>
                    <a:pt x="166966" y="191846"/>
                  </a:lnTo>
                  <a:lnTo>
                    <a:pt x="159308" y="193395"/>
                  </a:lnTo>
                  <a:lnTo>
                    <a:pt x="153060" y="197612"/>
                  </a:lnTo>
                  <a:lnTo>
                    <a:pt x="148856" y="203860"/>
                  </a:lnTo>
                  <a:lnTo>
                    <a:pt x="147307" y="211493"/>
                  </a:lnTo>
                  <a:lnTo>
                    <a:pt x="148856" y="219151"/>
                  </a:lnTo>
                  <a:lnTo>
                    <a:pt x="153060" y="225412"/>
                  </a:lnTo>
                  <a:lnTo>
                    <a:pt x="159308" y="229641"/>
                  </a:lnTo>
                  <a:lnTo>
                    <a:pt x="166966" y="231190"/>
                  </a:lnTo>
                  <a:lnTo>
                    <a:pt x="174612" y="229641"/>
                  </a:lnTo>
                  <a:lnTo>
                    <a:pt x="180873" y="225412"/>
                  </a:lnTo>
                  <a:lnTo>
                    <a:pt x="185077" y="219151"/>
                  </a:lnTo>
                  <a:lnTo>
                    <a:pt x="186626" y="211493"/>
                  </a:lnTo>
                  <a:close/>
                </a:path>
                <a:path w="321944" h="520700">
                  <a:moveTo>
                    <a:pt x="321627" y="500964"/>
                  </a:moveTo>
                  <a:lnTo>
                    <a:pt x="320078" y="493331"/>
                  </a:lnTo>
                  <a:lnTo>
                    <a:pt x="315861" y="487083"/>
                  </a:lnTo>
                  <a:lnTo>
                    <a:pt x="309613" y="482866"/>
                  </a:lnTo>
                  <a:lnTo>
                    <a:pt x="301967" y="481317"/>
                  </a:lnTo>
                  <a:lnTo>
                    <a:pt x="294309" y="482866"/>
                  </a:lnTo>
                  <a:lnTo>
                    <a:pt x="288061" y="487083"/>
                  </a:lnTo>
                  <a:lnTo>
                    <a:pt x="283845" y="493331"/>
                  </a:lnTo>
                  <a:lnTo>
                    <a:pt x="282308" y="500964"/>
                  </a:lnTo>
                  <a:lnTo>
                    <a:pt x="283845" y="508622"/>
                  </a:lnTo>
                  <a:lnTo>
                    <a:pt x="288061" y="514883"/>
                  </a:lnTo>
                  <a:lnTo>
                    <a:pt x="294309" y="519112"/>
                  </a:lnTo>
                  <a:lnTo>
                    <a:pt x="301967" y="520661"/>
                  </a:lnTo>
                  <a:lnTo>
                    <a:pt x="309613" y="519112"/>
                  </a:lnTo>
                  <a:lnTo>
                    <a:pt x="315861" y="514883"/>
                  </a:lnTo>
                  <a:lnTo>
                    <a:pt x="320078" y="508622"/>
                  </a:lnTo>
                  <a:lnTo>
                    <a:pt x="321627" y="5009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43344" y="216687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69" h="39369">
                  <a:moveTo>
                    <a:pt x="0" y="39293"/>
                  </a:moveTo>
                  <a:lnTo>
                    <a:pt x="39306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090655" y="235554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69" h="39369">
                  <a:moveTo>
                    <a:pt x="0" y="39293"/>
                  </a:moveTo>
                  <a:lnTo>
                    <a:pt x="39306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225655" y="264818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69" h="39369">
                  <a:moveTo>
                    <a:pt x="0" y="39293"/>
                  </a:moveTo>
                  <a:lnTo>
                    <a:pt x="39306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6821450" y="3713499"/>
            <a:ext cx="39370" cy="39370"/>
          </a:xfrm>
          <a:custGeom>
            <a:avLst/>
            <a:gdLst/>
            <a:ahLst/>
            <a:cxnLst/>
            <a:rect l="l" t="t" r="r" b="b"/>
            <a:pathLst>
              <a:path w="39369" h="39370">
                <a:moveTo>
                  <a:pt x="0" y="39293"/>
                </a:moveTo>
                <a:lnTo>
                  <a:pt x="39306" y="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6310744" y="3733102"/>
            <a:ext cx="850900" cy="559435"/>
            <a:chOff x="583838" y="3733101"/>
            <a:chExt cx="850900" cy="559435"/>
          </a:xfrm>
        </p:grpSpPr>
        <p:sp>
          <p:nvSpPr>
            <p:cNvPr id="20" name="object 20"/>
            <p:cNvSpPr/>
            <p:nvPr/>
          </p:nvSpPr>
          <p:spPr>
            <a:xfrm>
              <a:off x="813031" y="3975732"/>
              <a:ext cx="62230" cy="15240"/>
            </a:xfrm>
            <a:custGeom>
              <a:avLst/>
              <a:gdLst/>
              <a:ahLst/>
              <a:cxnLst/>
              <a:rect l="l" t="t" r="r" b="b"/>
              <a:pathLst>
                <a:path w="62230" h="15239">
                  <a:moveTo>
                    <a:pt x="0" y="15036"/>
                  </a:moveTo>
                  <a:lnTo>
                    <a:pt x="61772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88600" y="3995534"/>
              <a:ext cx="525780" cy="292100"/>
            </a:xfrm>
            <a:custGeom>
              <a:avLst/>
              <a:gdLst/>
              <a:ahLst/>
              <a:cxnLst/>
              <a:rect l="l" t="t" r="r" b="b"/>
              <a:pathLst>
                <a:path w="525780" h="292100">
                  <a:moveTo>
                    <a:pt x="0" y="291947"/>
                  </a:moveTo>
                  <a:lnTo>
                    <a:pt x="43284" y="257468"/>
                  </a:lnTo>
                  <a:lnTo>
                    <a:pt x="89352" y="208335"/>
                  </a:lnTo>
                  <a:lnTo>
                    <a:pt x="113398" y="171005"/>
                  </a:lnTo>
                  <a:lnTo>
                    <a:pt x="138958" y="126160"/>
                  </a:lnTo>
                  <a:lnTo>
                    <a:pt x="170768" y="69391"/>
                  </a:lnTo>
                  <a:lnTo>
                    <a:pt x="202243" y="20677"/>
                  </a:lnTo>
                  <a:lnTo>
                    <a:pt x="226796" y="0"/>
                  </a:lnTo>
                  <a:lnTo>
                    <a:pt x="269278" y="14016"/>
                  </a:lnTo>
                  <a:lnTo>
                    <a:pt x="304116" y="48529"/>
                  </a:lnTo>
                  <a:lnTo>
                    <a:pt x="331734" y="92237"/>
                  </a:lnTo>
                  <a:lnTo>
                    <a:pt x="352551" y="133837"/>
                  </a:lnTo>
                  <a:lnTo>
                    <a:pt x="366991" y="162026"/>
                  </a:lnTo>
                  <a:lnTo>
                    <a:pt x="403508" y="211939"/>
                  </a:lnTo>
                  <a:lnTo>
                    <a:pt x="443677" y="253309"/>
                  </a:lnTo>
                  <a:lnTo>
                    <a:pt x="485156" y="281518"/>
                  </a:lnTo>
                  <a:lnTo>
                    <a:pt x="525602" y="291947"/>
                  </a:lnTo>
                </a:path>
              </a:pathLst>
            </a:custGeom>
            <a:ln w="952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069827" y="3740880"/>
              <a:ext cx="346075" cy="513080"/>
            </a:xfrm>
            <a:custGeom>
              <a:avLst/>
              <a:gdLst/>
              <a:ahLst/>
              <a:cxnLst/>
              <a:rect l="l" t="t" r="r" b="b"/>
              <a:pathLst>
                <a:path w="346075" h="513079">
                  <a:moveTo>
                    <a:pt x="345846" y="513016"/>
                  </a:moveTo>
                  <a:lnTo>
                    <a:pt x="313789" y="445975"/>
                  </a:lnTo>
                  <a:lnTo>
                    <a:pt x="292478" y="403229"/>
                  </a:lnTo>
                  <a:lnTo>
                    <a:pt x="268286" y="356362"/>
                  </a:lnTo>
                  <a:lnTo>
                    <a:pt x="241692" y="306892"/>
                  </a:lnTo>
                  <a:lnTo>
                    <a:pt x="213175" y="256343"/>
                  </a:lnTo>
                  <a:lnTo>
                    <a:pt x="183214" y="206233"/>
                  </a:lnTo>
                  <a:lnTo>
                    <a:pt x="152290" y="158086"/>
                  </a:lnTo>
                  <a:lnTo>
                    <a:pt x="120882" y="113420"/>
                  </a:lnTo>
                  <a:lnTo>
                    <a:pt x="89470" y="73758"/>
                  </a:lnTo>
                  <a:lnTo>
                    <a:pt x="58532" y="40620"/>
                  </a:lnTo>
                  <a:lnTo>
                    <a:pt x="28549" y="15527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4D555B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13398" y="3743664"/>
              <a:ext cx="193040" cy="233045"/>
            </a:xfrm>
            <a:custGeom>
              <a:avLst/>
              <a:gdLst/>
              <a:ahLst/>
              <a:cxnLst/>
              <a:rect l="l" t="t" r="r" b="b"/>
              <a:pathLst>
                <a:path w="193040" h="233045">
                  <a:moveTo>
                    <a:pt x="192938" y="0"/>
                  </a:moveTo>
                  <a:lnTo>
                    <a:pt x="147588" y="24933"/>
                  </a:lnTo>
                  <a:lnTo>
                    <a:pt x="106640" y="62467"/>
                  </a:lnTo>
                  <a:lnTo>
                    <a:pt x="70751" y="107299"/>
                  </a:lnTo>
                  <a:lnTo>
                    <a:pt x="40577" y="154127"/>
                  </a:lnTo>
                  <a:lnTo>
                    <a:pt x="16775" y="197649"/>
                  </a:lnTo>
                  <a:lnTo>
                    <a:pt x="0" y="232562"/>
                  </a:lnTo>
                </a:path>
              </a:pathLst>
            </a:custGeom>
            <a:ln w="6350">
              <a:solidFill>
                <a:srgbClr val="4D555B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02794" y="3736276"/>
              <a:ext cx="628650" cy="551815"/>
            </a:xfrm>
            <a:custGeom>
              <a:avLst/>
              <a:gdLst/>
              <a:ahLst/>
              <a:cxnLst/>
              <a:rect l="l" t="t" r="r" b="b"/>
              <a:pathLst>
                <a:path w="628650" h="551814">
                  <a:moveTo>
                    <a:pt x="628205" y="551205"/>
                  </a:moveTo>
                  <a:lnTo>
                    <a:pt x="626452" y="547243"/>
                  </a:lnTo>
                  <a:lnTo>
                    <a:pt x="623163" y="539991"/>
                  </a:lnTo>
                </a:path>
                <a:path w="628650" h="551814">
                  <a:moveTo>
                    <a:pt x="255219" y="1231"/>
                  </a:moveTo>
                  <a:lnTo>
                    <a:pt x="251066" y="393"/>
                  </a:lnTo>
                  <a:lnTo>
                    <a:pt x="246989" y="0"/>
                  </a:lnTo>
                  <a:lnTo>
                    <a:pt x="243001" y="50"/>
                  </a:lnTo>
                  <a:lnTo>
                    <a:pt x="238506" y="88"/>
                  </a:lnTo>
                  <a:lnTo>
                    <a:pt x="234035" y="444"/>
                  </a:lnTo>
                  <a:lnTo>
                    <a:pt x="229603" y="1041"/>
                  </a:lnTo>
                </a:path>
                <a:path w="628650" h="551814">
                  <a:moveTo>
                    <a:pt x="5168" y="252260"/>
                  </a:moveTo>
                  <a:lnTo>
                    <a:pt x="1778" y="260146"/>
                  </a:lnTo>
                  <a:lnTo>
                    <a:pt x="0" y="264668"/>
                  </a:lnTo>
                </a:path>
              </a:pathLst>
            </a:custGeom>
            <a:ln w="6350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793369" y="3733152"/>
              <a:ext cx="321310" cy="277495"/>
            </a:xfrm>
            <a:custGeom>
              <a:avLst/>
              <a:gdLst/>
              <a:ahLst/>
              <a:cxnLst/>
              <a:rect l="l" t="t" r="r" b="b"/>
              <a:pathLst>
                <a:path w="321309" h="277495">
                  <a:moveTo>
                    <a:pt x="39319" y="257619"/>
                  </a:moveTo>
                  <a:lnTo>
                    <a:pt x="37769" y="249986"/>
                  </a:lnTo>
                  <a:lnTo>
                    <a:pt x="33553" y="243738"/>
                  </a:lnTo>
                  <a:lnTo>
                    <a:pt x="27305" y="239522"/>
                  </a:lnTo>
                  <a:lnTo>
                    <a:pt x="19659" y="237972"/>
                  </a:lnTo>
                  <a:lnTo>
                    <a:pt x="12001" y="239522"/>
                  </a:lnTo>
                  <a:lnTo>
                    <a:pt x="5753" y="243738"/>
                  </a:lnTo>
                  <a:lnTo>
                    <a:pt x="1536" y="249986"/>
                  </a:lnTo>
                  <a:lnTo>
                    <a:pt x="0" y="257619"/>
                  </a:lnTo>
                  <a:lnTo>
                    <a:pt x="1536" y="265277"/>
                  </a:lnTo>
                  <a:lnTo>
                    <a:pt x="5753" y="271538"/>
                  </a:lnTo>
                  <a:lnTo>
                    <a:pt x="12001" y="275767"/>
                  </a:lnTo>
                  <a:lnTo>
                    <a:pt x="19659" y="277317"/>
                  </a:lnTo>
                  <a:lnTo>
                    <a:pt x="27305" y="275767"/>
                  </a:lnTo>
                  <a:lnTo>
                    <a:pt x="33553" y="271538"/>
                  </a:lnTo>
                  <a:lnTo>
                    <a:pt x="37769" y="265277"/>
                  </a:lnTo>
                  <a:lnTo>
                    <a:pt x="39319" y="257619"/>
                  </a:lnTo>
                  <a:close/>
                </a:path>
                <a:path w="321309" h="277495">
                  <a:moveTo>
                    <a:pt x="320827" y="19646"/>
                  </a:moveTo>
                  <a:lnTo>
                    <a:pt x="319278" y="12014"/>
                  </a:lnTo>
                  <a:lnTo>
                    <a:pt x="315074" y="5765"/>
                  </a:lnTo>
                  <a:lnTo>
                    <a:pt x="308825" y="1549"/>
                  </a:lnTo>
                  <a:lnTo>
                    <a:pt x="301167" y="0"/>
                  </a:lnTo>
                  <a:lnTo>
                    <a:pt x="293522" y="1549"/>
                  </a:lnTo>
                  <a:lnTo>
                    <a:pt x="287261" y="5765"/>
                  </a:lnTo>
                  <a:lnTo>
                    <a:pt x="283057" y="12014"/>
                  </a:lnTo>
                  <a:lnTo>
                    <a:pt x="281508" y="19646"/>
                  </a:lnTo>
                  <a:lnTo>
                    <a:pt x="283057" y="27305"/>
                  </a:lnTo>
                  <a:lnTo>
                    <a:pt x="287261" y="33566"/>
                  </a:lnTo>
                  <a:lnTo>
                    <a:pt x="293522" y="37795"/>
                  </a:lnTo>
                  <a:lnTo>
                    <a:pt x="301167" y="39344"/>
                  </a:lnTo>
                  <a:lnTo>
                    <a:pt x="308825" y="37795"/>
                  </a:lnTo>
                  <a:lnTo>
                    <a:pt x="315074" y="33566"/>
                  </a:lnTo>
                  <a:lnTo>
                    <a:pt x="319278" y="27305"/>
                  </a:lnTo>
                  <a:lnTo>
                    <a:pt x="320827" y="196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18206" y="542333"/>
            <a:ext cx="2362200" cy="522605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370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918206" y="1713778"/>
            <a:ext cx="369824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Nivel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aislamiento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00B6F2"/>
                </a:solidFill>
                <a:latin typeface="Tahoma"/>
                <a:cs typeface="Tahoma"/>
              </a:rPr>
              <a:t>(base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Tahoma"/>
                <a:cs typeface="Tahoma"/>
              </a:rPr>
              <a:t>fusible)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00B6F2"/>
                </a:solidFill>
                <a:latin typeface="Tahoma"/>
                <a:cs typeface="Tahoma"/>
              </a:rPr>
              <a:t>5.2.4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750" dirty="0">
              <a:latin typeface="Tahoma"/>
              <a:cs typeface="Tahoma"/>
            </a:endParaRPr>
          </a:p>
          <a:p>
            <a:pPr marL="12700">
              <a:spcBef>
                <a:spcPts val="680"/>
              </a:spcBef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Niveles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base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–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endParaRPr sz="500" dirty="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  <a:spcBef>
                <a:spcPts val="40"/>
              </a:spcBef>
            </a:pP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basa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práctica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europea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referencia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estándar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presión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humedad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°C,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101,3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kPa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11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g/m.</a:t>
            </a:r>
            <a:r>
              <a:rPr sz="40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respectivamente,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agua.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290249" y="1935172"/>
            <a:ext cx="106616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Voltaje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través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endParaRPr sz="600">
              <a:latin typeface="Tahoma"/>
              <a:cs typeface="Tahoma"/>
            </a:endParaRPr>
          </a:p>
          <a:p>
            <a:pPr marL="419100">
              <a:spcBef>
                <a:spcPts val="590"/>
              </a:spcBef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1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endParaRPr sz="3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844556" y="2280189"/>
            <a:ext cx="3429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350" spc="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3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3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50" spc="10" dirty="0">
                <a:solidFill>
                  <a:srgbClr val="171514"/>
                </a:solidFill>
                <a:latin typeface="Tahoma"/>
                <a:cs typeface="Tahoma"/>
              </a:rPr>
              <a:t>arco</a:t>
            </a:r>
            <a:endParaRPr sz="350" dirty="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984955" y="2572987"/>
            <a:ext cx="1384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Tahoma"/>
                <a:cs typeface="Tahoma"/>
              </a:rPr>
              <a:t>TRV</a:t>
            </a:r>
            <a:endParaRPr sz="50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290249" y="3381880"/>
            <a:ext cx="1166495" cy="354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través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fusible.</a:t>
            </a:r>
            <a:endParaRPr sz="5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700">
              <a:latin typeface="Tahoma"/>
              <a:cs typeface="Tahoma"/>
            </a:endParaRPr>
          </a:p>
          <a:p>
            <a:pPr marL="607060">
              <a:spcBef>
                <a:spcPts val="480"/>
              </a:spcBef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actual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prospectivo</a:t>
            </a:r>
            <a:endParaRPr sz="50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607258" y="3946301"/>
            <a:ext cx="31051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2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2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50" spc="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2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50" spc="10" dirty="0">
                <a:solidFill>
                  <a:srgbClr val="171514"/>
                </a:solidFill>
                <a:latin typeface="Tahoma"/>
                <a:cs typeface="Tahoma"/>
              </a:rPr>
              <a:t>derrite</a:t>
            </a:r>
            <a:endParaRPr sz="25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290248" y="4484354"/>
            <a:ext cx="956310" cy="2177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8200"/>
              </a:lnSpc>
              <a:spcBef>
                <a:spcPts val="100"/>
              </a:spcBef>
            </a:pP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Interrupción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Tahoma"/>
                <a:cs typeface="Tahoma"/>
              </a:rPr>
              <a:t>alta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lang="es-ES" sz="4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4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limitador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450" dirty="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613207" y="5043964"/>
            <a:ext cx="4634865" cy="7715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especificar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nivel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aislante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sólo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aquellas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bases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asignan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propiedades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aislantes.</a:t>
            </a:r>
            <a:endParaRPr sz="55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700" dirty="0">
              <a:latin typeface="Tahoma"/>
              <a:cs typeface="Tahoma"/>
            </a:endParaRPr>
          </a:p>
          <a:p>
            <a:pPr marL="1317625">
              <a:spcBef>
                <a:spcPts val="575"/>
              </a:spcBef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Niveles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base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–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II</a:t>
            </a:r>
            <a:endParaRPr sz="500" dirty="0">
              <a:latin typeface="Tahoma"/>
              <a:cs typeface="Tahoma"/>
            </a:endParaRPr>
          </a:p>
          <a:p>
            <a:pPr marL="1317625" marR="5080">
              <a:lnSpc>
                <a:spcPct val="125000"/>
              </a:lnSpc>
              <a:spcBef>
                <a:spcPts val="40"/>
              </a:spcBef>
            </a:pP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basa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práctica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EE.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UU.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Canadá,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donde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referencia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estándar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temperatura,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presión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humedad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°C,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101,3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kPa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g/m.</a:t>
            </a:r>
            <a:r>
              <a:rPr sz="40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lang="es-ES" sz="7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respectivamente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agua.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604191" y="8691434"/>
            <a:ext cx="44596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especificar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nivel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aislante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sólo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aquellas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bases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asignan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propiedades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aislantes.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139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558644" y="2022861"/>
            <a:ext cx="34925" cy="45085"/>
          </a:xfrm>
          <a:custGeom>
            <a:avLst/>
            <a:gdLst/>
            <a:ahLst/>
            <a:cxnLst/>
            <a:rect l="l" t="t" r="r" b="b"/>
            <a:pathLst>
              <a:path w="34925" h="45085">
                <a:moveTo>
                  <a:pt x="34302" y="0"/>
                </a:moveTo>
                <a:lnTo>
                  <a:pt x="0" y="0"/>
                </a:lnTo>
                <a:lnTo>
                  <a:pt x="17144" y="45072"/>
                </a:lnTo>
                <a:lnTo>
                  <a:pt x="34302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7775993" y="1899043"/>
            <a:ext cx="44450" cy="43815"/>
          </a:xfrm>
          <a:custGeom>
            <a:avLst/>
            <a:gdLst/>
            <a:ahLst/>
            <a:cxnLst/>
            <a:rect l="l" t="t" r="r" b="b"/>
            <a:pathLst>
              <a:path w="44450" h="43814">
                <a:moveTo>
                  <a:pt x="0" y="0"/>
                </a:moveTo>
                <a:lnTo>
                  <a:pt x="20345" y="43713"/>
                </a:lnTo>
                <a:lnTo>
                  <a:pt x="44259" y="1912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775993" y="2189777"/>
            <a:ext cx="44450" cy="43815"/>
          </a:xfrm>
          <a:custGeom>
            <a:avLst/>
            <a:gdLst/>
            <a:ahLst/>
            <a:cxnLst/>
            <a:rect l="l" t="t" r="r" b="b"/>
            <a:pathLst>
              <a:path w="44450" h="43814">
                <a:moveTo>
                  <a:pt x="20345" y="0"/>
                </a:moveTo>
                <a:lnTo>
                  <a:pt x="0" y="43726"/>
                </a:lnTo>
                <a:lnTo>
                  <a:pt x="44259" y="24587"/>
                </a:lnTo>
                <a:lnTo>
                  <a:pt x="2034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444914" y="2256877"/>
            <a:ext cx="1113790" cy="211454"/>
          </a:xfrm>
          <a:custGeom>
            <a:avLst/>
            <a:gdLst/>
            <a:ahLst/>
            <a:cxnLst/>
            <a:rect l="l" t="t" r="r" b="b"/>
            <a:pathLst>
              <a:path w="1113789" h="211455">
                <a:moveTo>
                  <a:pt x="0" y="0"/>
                </a:moveTo>
                <a:lnTo>
                  <a:pt x="0" y="211086"/>
                </a:lnTo>
                <a:lnTo>
                  <a:pt x="1113472" y="211086"/>
                </a:lnTo>
              </a:path>
            </a:pathLst>
          </a:custGeom>
          <a:ln w="749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444909" y="1863941"/>
            <a:ext cx="427355" cy="203200"/>
          </a:xfrm>
          <a:custGeom>
            <a:avLst/>
            <a:gdLst/>
            <a:ahLst/>
            <a:cxnLst/>
            <a:rect l="l" t="t" r="r" b="b"/>
            <a:pathLst>
              <a:path w="427355" h="203200">
                <a:moveTo>
                  <a:pt x="427342" y="0"/>
                </a:moveTo>
                <a:lnTo>
                  <a:pt x="0" y="0"/>
                </a:lnTo>
                <a:lnTo>
                  <a:pt x="0" y="203149"/>
                </a:lnTo>
              </a:path>
            </a:pathLst>
          </a:custGeom>
          <a:ln w="749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056432" y="1863947"/>
            <a:ext cx="640080" cy="384175"/>
          </a:xfrm>
          <a:custGeom>
            <a:avLst/>
            <a:gdLst/>
            <a:ahLst/>
            <a:cxnLst/>
            <a:rect l="l" t="t" r="r" b="b"/>
            <a:pathLst>
              <a:path w="640080" h="384175">
                <a:moveTo>
                  <a:pt x="639953" y="383565"/>
                </a:moveTo>
                <a:lnTo>
                  <a:pt x="639953" y="0"/>
                </a:lnTo>
                <a:lnTo>
                  <a:pt x="0" y="0"/>
                </a:lnTo>
              </a:path>
            </a:pathLst>
          </a:custGeom>
          <a:ln w="749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48601" y="2065689"/>
            <a:ext cx="191160" cy="191147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7658123" y="1968041"/>
            <a:ext cx="78105" cy="189230"/>
          </a:xfrm>
          <a:custGeom>
            <a:avLst/>
            <a:gdLst/>
            <a:ahLst/>
            <a:cxnLst/>
            <a:rect l="l" t="t" r="r" b="b"/>
            <a:pathLst>
              <a:path w="78105" h="189230">
                <a:moveTo>
                  <a:pt x="77482" y="188836"/>
                </a:moveTo>
                <a:lnTo>
                  <a:pt x="0" y="188836"/>
                </a:lnTo>
                <a:lnTo>
                  <a:pt x="0" y="0"/>
                </a:lnTo>
                <a:lnTo>
                  <a:pt x="77482" y="0"/>
                </a:lnTo>
                <a:lnTo>
                  <a:pt x="77482" y="188836"/>
                </a:lnTo>
                <a:close/>
              </a:path>
            </a:pathLst>
          </a:custGeom>
          <a:ln w="749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787869" y="2106352"/>
            <a:ext cx="64769" cy="114935"/>
          </a:xfrm>
          <a:custGeom>
            <a:avLst/>
            <a:gdLst/>
            <a:ahLst/>
            <a:cxnLst/>
            <a:rect l="l" t="t" r="r" b="b"/>
            <a:pathLst>
              <a:path w="64769" h="114935">
                <a:moveTo>
                  <a:pt x="64465" y="0"/>
                </a:moveTo>
                <a:lnTo>
                  <a:pt x="55347" y="35189"/>
                </a:lnTo>
                <a:lnTo>
                  <a:pt x="41124" y="66605"/>
                </a:lnTo>
                <a:lnTo>
                  <a:pt x="22454" y="93372"/>
                </a:lnTo>
                <a:lnTo>
                  <a:pt x="0" y="114617"/>
                </a:lnTo>
              </a:path>
            </a:pathLst>
          </a:custGeom>
          <a:ln w="44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801651" y="1924420"/>
            <a:ext cx="49530" cy="95885"/>
          </a:xfrm>
          <a:custGeom>
            <a:avLst/>
            <a:gdLst/>
            <a:ahLst/>
            <a:cxnLst/>
            <a:rect l="l" t="t" r="r" b="b"/>
            <a:pathLst>
              <a:path w="49530" h="95885">
                <a:moveTo>
                  <a:pt x="0" y="0"/>
                </a:moveTo>
                <a:lnTo>
                  <a:pt x="16601" y="19376"/>
                </a:lnTo>
                <a:lnTo>
                  <a:pt x="30592" y="42095"/>
                </a:lnTo>
                <a:lnTo>
                  <a:pt x="41628" y="67703"/>
                </a:lnTo>
                <a:lnTo>
                  <a:pt x="49364" y="95745"/>
                </a:lnTo>
              </a:path>
            </a:pathLst>
          </a:custGeom>
          <a:ln w="44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399510" y="1906384"/>
            <a:ext cx="178701" cy="131063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586787" y="2261998"/>
            <a:ext cx="155333" cy="215938"/>
          </a:xfrm>
          <a:prstGeom prst="rect">
            <a:avLst/>
          </a:prstGeom>
        </p:spPr>
      </p:pic>
      <p:sp>
        <p:nvSpPr>
          <p:cNvPr id="14" name="object 14"/>
          <p:cNvSpPr/>
          <p:nvPr/>
        </p:nvSpPr>
        <p:spPr>
          <a:xfrm>
            <a:off x="6418715" y="1836645"/>
            <a:ext cx="53340" cy="53340"/>
          </a:xfrm>
          <a:custGeom>
            <a:avLst/>
            <a:gdLst/>
            <a:ahLst/>
            <a:cxnLst/>
            <a:rect l="l" t="t" r="r" b="b"/>
            <a:pathLst>
              <a:path w="53340" h="53339">
                <a:moveTo>
                  <a:pt x="26606" y="0"/>
                </a:moveTo>
                <a:lnTo>
                  <a:pt x="16250" y="2090"/>
                </a:lnTo>
                <a:lnTo>
                  <a:pt x="7793" y="7791"/>
                </a:lnTo>
                <a:lnTo>
                  <a:pt x="2090" y="16244"/>
                </a:lnTo>
                <a:lnTo>
                  <a:pt x="0" y="26593"/>
                </a:lnTo>
                <a:lnTo>
                  <a:pt x="2090" y="36944"/>
                </a:lnTo>
                <a:lnTo>
                  <a:pt x="7793" y="45402"/>
                </a:lnTo>
                <a:lnTo>
                  <a:pt x="16250" y="51107"/>
                </a:lnTo>
                <a:lnTo>
                  <a:pt x="26606" y="53200"/>
                </a:lnTo>
                <a:lnTo>
                  <a:pt x="36955" y="51107"/>
                </a:lnTo>
                <a:lnTo>
                  <a:pt x="45408" y="45402"/>
                </a:lnTo>
                <a:lnTo>
                  <a:pt x="51109" y="36944"/>
                </a:lnTo>
                <a:lnTo>
                  <a:pt x="53200" y="26593"/>
                </a:lnTo>
                <a:lnTo>
                  <a:pt x="51109" y="16244"/>
                </a:lnTo>
                <a:lnTo>
                  <a:pt x="45408" y="7791"/>
                </a:lnTo>
                <a:lnTo>
                  <a:pt x="36955" y="2090"/>
                </a:lnTo>
                <a:lnTo>
                  <a:pt x="2660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324748" y="4390137"/>
            <a:ext cx="25400" cy="26670"/>
          </a:xfrm>
          <a:custGeom>
            <a:avLst/>
            <a:gdLst/>
            <a:ahLst/>
            <a:cxnLst/>
            <a:rect l="l" t="t" r="r" b="b"/>
            <a:pathLst>
              <a:path w="25400" h="26670">
                <a:moveTo>
                  <a:pt x="24790" y="0"/>
                </a:moveTo>
                <a:lnTo>
                  <a:pt x="0" y="0"/>
                </a:lnTo>
                <a:lnTo>
                  <a:pt x="12395" y="26149"/>
                </a:lnTo>
                <a:lnTo>
                  <a:pt x="2479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324748" y="4205098"/>
            <a:ext cx="25400" cy="26670"/>
          </a:xfrm>
          <a:custGeom>
            <a:avLst/>
            <a:gdLst/>
            <a:ahLst/>
            <a:cxnLst/>
            <a:rect l="l" t="t" r="r" b="b"/>
            <a:pathLst>
              <a:path w="25400" h="26670">
                <a:moveTo>
                  <a:pt x="12395" y="0"/>
                </a:moveTo>
                <a:lnTo>
                  <a:pt x="0" y="26149"/>
                </a:lnTo>
                <a:lnTo>
                  <a:pt x="24790" y="26149"/>
                </a:lnTo>
                <a:lnTo>
                  <a:pt x="1239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324748" y="3587719"/>
            <a:ext cx="25400" cy="26670"/>
          </a:xfrm>
          <a:custGeom>
            <a:avLst/>
            <a:gdLst/>
            <a:ahLst/>
            <a:cxnLst/>
            <a:rect l="l" t="t" r="r" b="b"/>
            <a:pathLst>
              <a:path w="25400" h="26670">
                <a:moveTo>
                  <a:pt x="12395" y="0"/>
                </a:moveTo>
                <a:lnTo>
                  <a:pt x="0" y="26149"/>
                </a:lnTo>
                <a:lnTo>
                  <a:pt x="24790" y="26149"/>
                </a:lnTo>
                <a:lnTo>
                  <a:pt x="1239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7079457" y="3602969"/>
            <a:ext cx="291465" cy="294005"/>
            <a:chOff x="1352550" y="3602968"/>
            <a:chExt cx="291465" cy="294005"/>
          </a:xfrm>
        </p:grpSpPr>
        <p:sp>
          <p:nvSpPr>
            <p:cNvPr id="19" name="object 19"/>
            <p:cNvSpPr/>
            <p:nvPr/>
          </p:nvSpPr>
          <p:spPr>
            <a:xfrm>
              <a:off x="1597842" y="3866954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4790" y="0"/>
                  </a:moveTo>
                  <a:lnTo>
                    <a:pt x="0" y="0"/>
                  </a:lnTo>
                  <a:lnTo>
                    <a:pt x="12395" y="26149"/>
                  </a:lnTo>
                  <a:lnTo>
                    <a:pt x="247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610201" y="3602968"/>
              <a:ext cx="0" cy="271780"/>
            </a:xfrm>
            <a:custGeom>
              <a:avLst/>
              <a:gdLst/>
              <a:ahLst/>
              <a:cxnLst/>
              <a:rect l="l" t="t" r="r" b="b"/>
              <a:pathLst>
                <a:path h="271779">
                  <a:moveTo>
                    <a:pt x="0" y="0"/>
                  </a:moveTo>
                  <a:lnTo>
                    <a:pt x="0" y="271487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52550" y="3895001"/>
              <a:ext cx="291465" cy="0"/>
            </a:xfrm>
            <a:custGeom>
              <a:avLst/>
              <a:gdLst/>
              <a:ahLst/>
              <a:cxnLst/>
              <a:rect l="l" t="t" r="r" b="b"/>
              <a:pathLst>
                <a:path w="291464">
                  <a:moveTo>
                    <a:pt x="0" y="0"/>
                  </a:moveTo>
                  <a:lnTo>
                    <a:pt x="291071" y="0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7337107" y="421514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106"/>
                </a:lnTo>
              </a:path>
            </a:pathLst>
          </a:custGeom>
          <a:ln w="37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854040" y="3044810"/>
            <a:ext cx="66040" cy="50165"/>
          </a:xfrm>
          <a:custGeom>
            <a:avLst/>
            <a:gdLst/>
            <a:ahLst/>
            <a:cxnLst/>
            <a:rect l="l" t="t" r="r" b="b"/>
            <a:pathLst>
              <a:path w="66039" h="50164">
                <a:moveTo>
                  <a:pt x="0" y="0"/>
                </a:moveTo>
                <a:lnTo>
                  <a:pt x="0" y="50038"/>
                </a:lnTo>
                <a:lnTo>
                  <a:pt x="65760" y="25019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6412709" y="2696919"/>
            <a:ext cx="1449705" cy="594995"/>
            <a:chOff x="685802" y="2696918"/>
            <a:chExt cx="1449705" cy="594995"/>
          </a:xfrm>
        </p:grpSpPr>
        <p:sp>
          <p:nvSpPr>
            <p:cNvPr id="25" name="object 25"/>
            <p:cNvSpPr/>
            <p:nvPr/>
          </p:nvSpPr>
          <p:spPr>
            <a:xfrm>
              <a:off x="685802" y="2696918"/>
              <a:ext cx="50165" cy="66040"/>
            </a:xfrm>
            <a:custGeom>
              <a:avLst/>
              <a:gdLst/>
              <a:ahLst/>
              <a:cxnLst/>
              <a:rect l="l" t="t" r="r" b="b"/>
              <a:pathLst>
                <a:path w="50165" h="66039">
                  <a:moveTo>
                    <a:pt x="25006" y="0"/>
                  </a:moveTo>
                  <a:lnTo>
                    <a:pt x="0" y="65760"/>
                  </a:lnTo>
                  <a:lnTo>
                    <a:pt x="50038" y="65760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10897" y="2742382"/>
              <a:ext cx="0" cy="549275"/>
            </a:xfrm>
            <a:custGeom>
              <a:avLst/>
              <a:gdLst/>
              <a:ahLst/>
              <a:cxnLst/>
              <a:rect l="l" t="t" r="r" b="b"/>
              <a:pathLst>
                <a:path h="549275">
                  <a:moveTo>
                    <a:pt x="0" y="0"/>
                  </a:moveTo>
                  <a:lnTo>
                    <a:pt x="0" y="549160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709441" y="3069101"/>
              <a:ext cx="1426210" cy="0"/>
            </a:xfrm>
            <a:custGeom>
              <a:avLst/>
              <a:gdLst/>
              <a:ahLst/>
              <a:cxnLst/>
              <a:rect l="l" t="t" r="r" b="b"/>
              <a:pathLst>
                <a:path w="1426210">
                  <a:moveTo>
                    <a:pt x="0" y="0"/>
                  </a:moveTo>
                  <a:lnTo>
                    <a:pt x="1425841" y="0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6412709" y="3363656"/>
            <a:ext cx="50165" cy="549910"/>
            <a:chOff x="685802" y="3363656"/>
            <a:chExt cx="50165" cy="549910"/>
          </a:xfrm>
        </p:grpSpPr>
        <p:sp>
          <p:nvSpPr>
            <p:cNvPr id="29" name="object 29"/>
            <p:cNvSpPr/>
            <p:nvPr/>
          </p:nvSpPr>
          <p:spPr>
            <a:xfrm>
              <a:off x="685802" y="3363656"/>
              <a:ext cx="50165" cy="66040"/>
            </a:xfrm>
            <a:custGeom>
              <a:avLst/>
              <a:gdLst/>
              <a:ahLst/>
              <a:cxnLst/>
              <a:rect l="l" t="t" r="r" b="b"/>
              <a:pathLst>
                <a:path w="50165" h="66039">
                  <a:moveTo>
                    <a:pt x="25006" y="0"/>
                  </a:moveTo>
                  <a:lnTo>
                    <a:pt x="0" y="65760"/>
                  </a:lnTo>
                  <a:lnTo>
                    <a:pt x="50038" y="65760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10897" y="3409119"/>
              <a:ext cx="0" cy="504190"/>
            </a:xfrm>
            <a:custGeom>
              <a:avLst/>
              <a:gdLst/>
              <a:ahLst/>
              <a:cxnLst/>
              <a:rect l="l" t="t" r="r" b="b"/>
              <a:pathLst>
                <a:path h="504189">
                  <a:moveTo>
                    <a:pt x="0" y="0"/>
                  </a:moveTo>
                  <a:lnTo>
                    <a:pt x="0" y="504063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6438785" y="3560406"/>
            <a:ext cx="1481455" cy="50165"/>
            <a:chOff x="711878" y="3560405"/>
            <a:chExt cx="1481455" cy="50165"/>
          </a:xfrm>
        </p:grpSpPr>
        <p:sp>
          <p:nvSpPr>
            <p:cNvPr id="32" name="object 32"/>
            <p:cNvSpPr/>
            <p:nvPr/>
          </p:nvSpPr>
          <p:spPr>
            <a:xfrm>
              <a:off x="2127134" y="3560405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0"/>
                  </a:moveTo>
                  <a:lnTo>
                    <a:pt x="0" y="50038"/>
                  </a:lnTo>
                  <a:lnTo>
                    <a:pt x="65760" y="250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11878" y="3584695"/>
              <a:ext cx="1423670" cy="0"/>
            </a:xfrm>
            <a:custGeom>
              <a:avLst/>
              <a:gdLst/>
              <a:ahLst/>
              <a:cxnLst/>
              <a:rect l="l" t="t" r="r" b="b"/>
              <a:pathLst>
                <a:path w="1423670">
                  <a:moveTo>
                    <a:pt x="0" y="0"/>
                  </a:moveTo>
                  <a:lnTo>
                    <a:pt x="1423403" y="0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6876583" y="4177318"/>
            <a:ext cx="1043305" cy="50165"/>
            <a:chOff x="1149676" y="4177317"/>
            <a:chExt cx="1043305" cy="50165"/>
          </a:xfrm>
        </p:grpSpPr>
        <p:sp>
          <p:nvSpPr>
            <p:cNvPr id="35" name="object 35"/>
            <p:cNvSpPr/>
            <p:nvPr/>
          </p:nvSpPr>
          <p:spPr>
            <a:xfrm>
              <a:off x="2127134" y="4177317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0"/>
                  </a:moveTo>
                  <a:lnTo>
                    <a:pt x="0" y="50037"/>
                  </a:lnTo>
                  <a:lnTo>
                    <a:pt x="65760" y="25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149676" y="4202042"/>
              <a:ext cx="986155" cy="0"/>
            </a:xfrm>
            <a:custGeom>
              <a:avLst/>
              <a:gdLst/>
              <a:ahLst/>
              <a:cxnLst/>
              <a:rect l="l" t="t" r="r" b="b"/>
              <a:pathLst>
                <a:path w="986155">
                  <a:moveTo>
                    <a:pt x="0" y="0"/>
                  </a:moveTo>
                  <a:lnTo>
                    <a:pt x="985596" y="0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/>
          <p:nvPr/>
        </p:nvSpPr>
        <p:spPr>
          <a:xfrm>
            <a:off x="6442534" y="2858693"/>
            <a:ext cx="1261745" cy="424180"/>
          </a:xfrm>
          <a:custGeom>
            <a:avLst/>
            <a:gdLst/>
            <a:ahLst/>
            <a:cxnLst/>
            <a:rect l="l" t="t" r="r" b="b"/>
            <a:pathLst>
              <a:path w="1261745" h="424179">
                <a:moveTo>
                  <a:pt x="0" y="210032"/>
                </a:moveTo>
                <a:lnTo>
                  <a:pt x="34539" y="156713"/>
                </a:lnTo>
                <a:lnTo>
                  <a:pt x="67256" y="112950"/>
                </a:lnTo>
                <a:lnTo>
                  <a:pt x="100977" y="75476"/>
                </a:lnTo>
                <a:lnTo>
                  <a:pt x="157386" y="32027"/>
                </a:lnTo>
                <a:lnTo>
                  <a:pt x="202009" y="11827"/>
                </a:lnTo>
                <a:lnTo>
                  <a:pt x="257162" y="3314"/>
                </a:lnTo>
                <a:lnTo>
                  <a:pt x="312693" y="12663"/>
                </a:lnTo>
                <a:lnTo>
                  <a:pt x="356442" y="33229"/>
                </a:lnTo>
                <a:lnTo>
                  <a:pt x="395401" y="63144"/>
                </a:lnTo>
                <a:lnTo>
                  <a:pt x="424167" y="94303"/>
                </a:lnTo>
                <a:lnTo>
                  <a:pt x="456552" y="138912"/>
                </a:lnTo>
                <a:lnTo>
                  <a:pt x="484779" y="186588"/>
                </a:lnTo>
                <a:lnTo>
                  <a:pt x="499757" y="212013"/>
                </a:lnTo>
                <a:lnTo>
                  <a:pt x="510175" y="228510"/>
                </a:lnTo>
                <a:lnTo>
                  <a:pt x="558443" y="294908"/>
                </a:lnTo>
                <a:lnTo>
                  <a:pt x="598779" y="340944"/>
                </a:lnTo>
                <a:lnTo>
                  <a:pt x="651883" y="384754"/>
                </a:lnTo>
                <a:lnTo>
                  <a:pt x="697182" y="408329"/>
                </a:lnTo>
                <a:lnTo>
                  <a:pt x="748868" y="418592"/>
                </a:lnTo>
                <a:lnTo>
                  <a:pt x="812746" y="423741"/>
                </a:lnTo>
                <a:lnTo>
                  <a:pt x="854889" y="412730"/>
                </a:lnTo>
                <a:lnTo>
                  <a:pt x="894063" y="374107"/>
                </a:lnTo>
                <a:lnTo>
                  <a:pt x="949032" y="296418"/>
                </a:lnTo>
                <a:lnTo>
                  <a:pt x="983253" y="244163"/>
                </a:lnTo>
                <a:lnTo>
                  <a:pt x="1005509" y="209359"/>
                </a:lnTo>
                <a:lnTo>
                  <a:pt x="1030269" y="168891"/>
                </a:lnTo>
                <a:lnTo>
                  <a:pt x="1049046" y="142317"/>
                </a:lnTo>
                <a:lnTo>
                  <a:pt x="1106538" y="83743"/>
                </a:lnTo>
                <a:lnTo>
                  <a:pt x="1164529" y="36637"/>
                </a:lnTo>
                <a:lnTo>
                  <a:pt x="1209911" y="12429"/>
                </a:lnTo>
                <a:lnTo>
                  <a:pt x="1261402" y="0"/>
                </a:lnTo>
              </a:path>
            </a:pathLst>
          </a:custGeom>
          <a:ln w="1498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6432310" y="3387336"/>
            <a:ext cx="1252855" cy="511809"/>
            <a:chOff x="705403" y="3387335"/>
            <a:chExt cx="1252855" cy="511809"/>
          </a:xfrm>
        </p:grpSpPr>
        <p:sp>
          <p:nvSpPr>
            <p:cNvPr id="39" name="object 39"/>
            <p:cNvSpPr/>
            <p:nvPr/>
          </p:nvSpPr>
          <p:spPr>
            <a:xfrm>
              <a:off x="712896" y="3394828"/>
              <a:ext cx="1237615" cy="496570"/>
            </a:xfrm>
            <a:custGeom>
              <a:avLst/>
              <a:gdLst/>
              <a:ahLst/>
              <a:cxnLst/>
              <a:rect l="l" t="t" r="r" b="b"/>
              <a:pathLst>
                <a:path w="1237614" h="496570">
                  <a:moveTo>
                    <a:pt x="0" y="189204"/>
                  </a:moveTo>
                  <a:lnTo>
                    <a:pt x="541997" y="189204"/>
                  </a:lnTo>
                  <a:lnTo>
                    <a:pt x="569836" y="188361"/>
                  </a:lnTo>
                  <a:lnTo>
                    <a:pt x="584449" y="194129"/>
                  </a:lnTo>
                  <a:lnTo>
                    <a:pt x="590634" y="211950"/>
                  </a:lnTo>
                  <a:lnTo>
                    <a:pt x="593191" y="247269"/>
                  </a:lnTo>
                  <a:lnTo>
                    <a:pt x="594762" y="278985"/>
                  </a:lnTo>
                  <a:lnTo>
                    <a:pt x="597746" y="330547"/>
                  </a:lnTo>
                  <a:lnTo>
                    <a:pt x="600951" y="381526"/>
                  </a:lnTo>
                  <a:lnTo>
                    <a:pt x="606011" y="437149"/>
                  </a:lnTo>
                  <a:lnTo>
                    <a:pt x="623378" y="487277"/>
                  </a:lnTo>
                  <a:lnTo>
                    <a:pt x="643763" y="496417"/>
                  </a:lnTo>
                  <a:lnTo>
                    <a:pt x="666317" y="489198"/>
                  </a:lnTo>
                  <a:lnTo>
                    <a:pt x="679372" y="473316"/>
                  </a:lnTo>
                  <a:lnTo>
                    <a:pt x="685394" y="457434"/>
                  </a:lnTo>
                  <a:lnTo>
                    <a:pt x="686854" y="450215"/>
                  </a:lnTo>
                  <a:lnTo>
                    <a:pt x="689356" y="428980"/>
                  </a:lnTo>
                  <a:lnTo>
                    <a:pt x="701678" y="428780"/>
                  </a:lnTo>
                  <a:lnTo>
                    <a:pt x="769887" y="422619"/>
                  </a:lnTo>
                  <a:lnTo>
                    <a:pt x="814857" y="407974"/>
                  </a:lnTo>
                  <a:lnTo>
                    <a:pt x="861981" y="384122"/>
                  </a:lnTo>
                  <a:lnTo>
                    <a:pt x="899621" y="356650"/>
                  </a:lnTo>
                  <a:lnTo>
                    <a:pt x="932345" y="319506"/>
                  </a:lnTo>
                  <a:lnTo>
                    <a:pt x="964717" y="266636"/>
                  </a:lnTo>
                  <a:lnTo>
                    <a:pt x="989321" y="219576"/>
                  </a:lnTo>
                  <a:lnTo>
                    <a:pt x="1011079" y="177912"/>
                  </a:lnTo>
                  <a:lnTo>
                    <a:pt x="1032836" y="140297"/>
                  </a:lnTo>
                  <a:lnTo>
                    <a:pt x="1057438" y="105382"/>
                  </a:lnTo>
                  <a:lnTo>
                    <a:pt x="1087729" y="71818"/>
                  </a:lnTo>
                  <a:lnTo>
                    <a:pt x="1128267" y="37320"/>
                  </a:lnTo>
                  <a:lnTo>
                    <a:pt x="1165702" y="15530"/>
                  </a:lnTo>
                  <a:lnTo>
                    <a:pt x="1201617" y="3929"/>
                  </a:lnTo>
                  <a:lnTo>
                    <a:pt x="1237589" y="0"/>
                  </a:lnTo>
                </a:path>
              </a:pathLst>
            </a:custGeom>
            <a:ln w="14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213678" y="3548440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59" h="20320">
                  <a:moveTo>
                    <a:pt x="0" y="0"/>
                  </a:moveTo>
                  <a:lnTo>
                    <a:pt x="4000" y="8013"/>
                  </a:lnTo>
                  <a:lnTo>
                    <a:pt x="10096" y="20066"/>
                  </a:lnTo>
                </a:path>
              </a:pathLst>
            </a:custGeom>
            <a:ln w="1123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230515" y="3559633"/>
              <a:ext cx="509270" cy="233679"/>
            </a:xfrm>
            <a:custGeom>
              <a:avLst/>
              <a:gdLst/>
              <a:ahLst/>
              <a:cxnLst/>
              <a:rect l="l" t="t" r="r" b="b"/>
              <a:pathLst>
                <a:path w="509269" h="233679">
                  <a:moveTo>
                    <a:pt x="0" y="22148"/>
                  </a:moveTo>
                  <a:lnTo>
                    <a:pt x="24647" y="69737"/>
                  </a:lnTo>
                  <a:lnTo>
                    <a:pt x="46228" y="108686"/>
                  </a:lnTo>
                  <a:lnTo>
                    <a:pt x="92802" y="175769"/>
                  </a:lnTo>
                  <a:lnTo>
                    <a:pt x="133335" y="209686"/>
                  </a:lnTo>
                  <a:lnTo>
                    <a:pt x="190258" y="233184"/>
                  </a:lnTo>
                  <a:lnTo>
                    <a:pt x="259689" y="227629"/>
                  </a:lnTo>
                  <a:lnTo>
                    <a:pt x="324880" y="194791"/>
                  </a:lnTo>
                  <a:lnTo>
                    <a:pt x="373233" y="157987"/>
                  </a:lnTo>
                  <a:lnTo>
                    <a:pt x="431000" y="103352"/>
                  </a:lnTo>
                  <a:lnTo>
                    <a:pt x="478425" y="46258"/>
                  </a:lnTo>
                  <a:lnTo>
                    <a:pt x="508889" y="0"/>
                  </a:lnTo>
                </a:path>
              </a:pathLst>
            </a:custGeom>
            <a:ln w="11239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743453" y="3534080"/>
              <a:ext cx="12065" cy="19685"/>
            </a:xfrm>
            <a:custGeom>
              <a:avLst/>
              <a:gdLst/>
              <a:ahLst/>
              <a:cxnLst/>
              <a:rect l="l" t="t" r="r" b="b"/>
              <a:pathLst>
                <a:path w="12064" h="19685">
                  <a:moveTo>
                    <a:pt x="0" y="19253"/>
                  </a:moveTo>
                  <a:lnTo>
                    <a:pt x="4000" y="12928"/>
                  </a:lnTo>
                  <a:lnTo>
                    <a:pt x="7899" y="6502"/>
                  </a:lnTo>
                  <a:lnTo>
                    <a:pt x="11645" y="0"/>
                  </a:lnTo>
                </a:path>
              </a:pathLst>
            </a:custGeom>
            <a:ln w="1123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/>
          <p:nvPr/>
        </p:nvSpPr>
        <p:spPr>
          <a:xfrm>
            <a:off x="6440555" y="4200307"/>
            <a:ext cx="1343025" cy="209550"/>
          </a:xfrm>
          <a:custGeom>
            <a:avLst/>
            <a:gdLst/>
            <a:ahLst/>
            <a:cxnLst/>
            <a:rect l="l" t="t" r="r" b="b"/>
            <a:pathLst>
              <a:path w="1343025" h="209550">
                <a:moveTo>
                  <a:pt x="0" y="2366"/>
                </a:moveTo>
                <a:lnTo>
                  <a:pt x="460756" y="2366"/>
                </a:lnTo>
                <a:lnTo>
                  <a:pt x="498450" y="0"/>
                </a:lnTo>
                <a:lnTo>
                  <a:pt x="520328" y="6434"/>
                </a:lnTo>
                <a:lnTo>
                  <a:pt x="550164" y="71708"/>
                </a:lnTo>
                <a:lnTo>
                  <a:pt x="566652" y="121926"/>
                </a:lnTo>
                <a:lnTo>
                  <a:pt x="582927" y="172078"/>
                </a:lnTo>
                <a:lnTo>
                  <a:pt x="589724" y="195717"/>
                </a:lnTo>
                <a:lnTo>
                  <a:pt x="594977" y="205151"/>
                </a:lnTo>
                <a:lnTo>
                  <a:pt x="603556" y="208626"/>
                </a:lnTo>
                <a:lnTo>
                  <a:pt x="618655" y="209122"/>
                </a:lnTo>
                <a:lnTo>
                  <a:pt x="636973" y="203316"/>
                </a:lnTo>
                <a:lnTo>
                  <a:pt x="662101" y="171962"/>
                </a:lnTo>
                <a:lnTo>
                  <a:pt x="671550" y="147638"/>
                </a:lnTo>
                <a:lnTo>
                  <a:pt x="674811" y="143619"/>
                </a:lnTo>
                <a:lnTo>
                  <a:pt x="681477" y="142138"/>
                </a:lnTo>
                <a:lnTo>
                  <a:pt x="693839" y="141927"/>
                </a:lnTo>
                <a:lnTo>
                  <a:pt x="719464" y="142050"/>
                </a:lnTo>
                <a:lnTo>
                  <a:pt x="752214" y="142320"/>
                </a:lnTo>
                <a:lnTo>
                  <a:pt x="780421" y="142591"/>
                </a:lnTo>
                <a:lnTo>
                  <a:pt x="792416" y="142714"/>
                </a:lnTo>
                <a:lnTo>
                  <a:pt x="811857" y="144175"/>
                </a:lnTo>
                <a:lnTo>
                  <a:pt x="825734" y="141879"/>
                </a:lnTo>
                <a:lnTo>
                  <a:pt x="863434" y="115993"/>
                </a:lnTo>
                <a:lnTo>
                  <a:pt x="898049" y="87372"/>
                </a:lnTo>
                <a:lnTo>
                  <a:pt x="936744" y="53740"/>
                </a:lnTo>
                <a:lnTo>
                  <a:pt x="968235" y="25748"/>
                </a:lnTo>
                <a:lnTo>
                  <a:pt x="986919" y="7288"/>
                </a:lnTo>
                <a:lnTo>
                  <a:pt x="992293" y="3816"/>
                </a:lnTo>
                <a:lnTo>
                  <a:pt x="1000494" y="2537"/>
                </a:lnTo>
                <a:lnTo>
                  <a:pt x="1014653" y="2354"/>
                </a:lnTo>
                <a:lnTo>
                  <a:pt x="1077933" y="2221"/>
                </a:lnTo>
                <a:lnTo>
                  <a:pt x="1189462" y="1928"/>
                </a:lnTo>
                <a:lnTo>
                  <a:pt x="1295667" y="1636"/>
                </a:lnTo>
                <a:lnTo>
                  <a:pt x="1342974" y="1503"/>
                </a:lnTo>
              </a:path>
            </a:pathLst>
          </a:custGeom>
          <a:ln w="1498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6412709" y="3979458"/>
            <a:ext cx="50165" cy="549910"/>
            <a:chOff x="685802" y="3979458"/>
            <a:chExt cx="50165" cy="549910"/>
          </a:xfrm>
        </p:grpSpPr>
        <p:sp>
          <p:nvSpPr>
            <p:cNvPr id="45" name="object 45"/>
            <p:cNvSpPr/>
            <p:nvPr/>
          </p:nvSpPr>
          <p:spPr>
            <a:xfrm>
              <a:off x="685802" y="3979458"/>
              <a:ext cx="50165" cy="66040"/>
            </a:xfrm>
            <a:custGeom>
              <a:avLst/>
              <a:gdLst/>
              <a:ahLst/>
              <a:cxnLst/>
              <a:rect l="l" t="t" r="r" b="b"/>
              <a:pathLst>
                <a:path w="50165" h="66039">
                  <a:moveTo>
                    <a:pt x="25006" y="0"/>
                  </a:moveTo>
                  <a:lnTo>
                    <a:pt x="0" y="65760"/>
                  </a:lnTo>
                  <a:lnTo>
                    <a:pt x="50038" y="65760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10897" y="4020261"/>
              <a:ext cx="0" cy="509270"/>
            </a:xfrm>
            <a:custGeom>
              <a:avLst/>
              <a:gdLst/>
              <a:ahLst/>
              <a:cxnLst/>
              <a:rect l="l" t="t" r="r" b="b"/>
              <a:pathLst>
                <a:path h="509270">
                  <a:moveTo>
                    <a:pt x="0" y="0"/>
                  </a:moveTo>
                  <a:lnTo>
                    <a:pt x="0" y="508939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00205" y="542333"/>
            <a:ext cx="2362200" cy="522605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370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314676" y="1724946"/>
            <a:ext cx="2000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5" dirty="0">
                <a:solidFill>
                  <a:srgbClr val="171514"/>
                </a:solidFill>
                <a:latin typeface="Tahoma"/>
                <a:cs typeface="Tahoma"/>
              </a:rPr>
              <a:t>Ud.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00205" y="1645963"/>
            <a:ext cx="3679190" cy="75057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spcBef>
                <a:spcPts val="580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la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base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fusibles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5.2.2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800" dirty="0">
              <a:latin typeface="Tahoma"/>
              <a:cs typeface="Tahoma"/>
            </a:endParaRPr>
          </a:p>
          <a:p>
            <a:pPr marL="12700" marR="5080">
              <a:lnSpc>
                <a:spcPct val="119000"/>
              </a:lnSpc>
              <a:spcBef>
                <a:spcPts val="265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base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seleccionarse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siguientes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: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63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200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400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630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1000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continua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temperatura.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prescritas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donde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lang="es-ES"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aire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°C.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927948" y="1799875"/>
            <a:ext cx="469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6940648" y="1911634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0" y="0"/>
                </a:moveTo>
                <a:lnTo>
                  <a:pt x="21297" y="0"/>
                </a:lnTo>
              </a:path>
            </a:pathLst>
          </a:custGeom>
          <a:ln w="12700">
            <a:solidFill>
              <a:srgbClr val="17151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7413446" y="1897095"/>
            <a:ext cx="622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3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7814299" y="1988638"/>
            <a:ext cx="10668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tu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399477" y="2145488"/>
            <a:ext cx="14224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5" dirty="0">
                <a:solidFill>
                  <a:srgbClr val="171514"/>
                </a:solidFill>
                <a:latin typeface="Tahoma"/>
                <a:cs typeface="Tahoma"/>
              </a:rPr>
              <a:t>GRAMO</a:t>
            </a:r>
            <a:endParaRPr sz="25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874806" y="2443966"/>
            <a:ext cx="3637915" cy="62230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38100">
              <a:spcBef>
                <a:spcPts val="580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del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cartucho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10" dirty="0">
                <a:solidFill>
                  <a:srgbClr val="00B6F2"/>
                </a:solidFill>
                <a:latin typeface="Tahoma"/>
                <a:cs typeface="Tahoma"/>
              </a:rPr>
              <a:t>fusible</a:t>
            </a:r>
            <a:r>
              <a:rPr sz="900" spc="15" baseline="-32407" dirty="0">
                <a:solidFill>
                  <a:srgbClr val="00B6F2"/>
                </a:solidFill>
                <a:latin typeface="Tahoma"/>
                <a:cs typeface="Tahoma"/>
              </a:rPr>
              <a:t>r</a:t>
            </a:r>
            <a:r>
              <a:rPr sz="800" spc="10" dirty="0">
                <a:solidFill>
                  <a:srgbClr val="00B6F2"/>
                </a:solidFill>
                <a:latin typeface="Tahoma"/>
                <a:cs typeface="Tahoma"/>
              </a:rPr>
              <a:t>(I</a:t>
            </a:r>
            <a:r>
              <a:rPr sz="8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70" dirty="0">
                <a:solidFill>
                  <a:srgbClr val="00B6F2"/>
                </a:solidFill>
                <a:latin typeface="Tahoma"/>
                <a:cs typeface="Tahoma"/>
              </a:rPr>
              <a:t>)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5.2.3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800" dirty="0">
              <a:latin typeface="Tahoma"/>
              <a:cs typeface="Tahoma"/>
            </a:endParaRPr>
          </a:p>
          <a:p>
            <a:pPr marL="38100">
              <a:spcBef>
                <a:spcPts val="425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amperios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cartucho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seleccionarse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endParaRPr sz="700" dirty="0">
              <a:latin typeface="Tahoma"/>
              <a:cs typeface="Tahoma"/>
            </a:endParaRPr>
          </a:p>
          <a:p>
            <a:pPr marL="38100" marR="30480">
              <a:lnSpc>
                <a:spcPts val="1000"/>
              </a:lnSpc>
              <a:spcBef>
                <a:spcPts val="60"/>
              </a:spcBef>
            </a:pP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R10.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casos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especiales,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seleccionar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adicionales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cartucho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R20.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314676" y="2642959"/>
            <a:ext cx="2000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5" dirty="0">
                <a:solidFill>
                  <a:srgbClr val="171514"/>
                </a:solidFill>
                <a:latin typeface="Tahoma"/>
                <a:cs typeface="Tahoma"/>
              </a:rPr>
              <a:t>Ud.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00206" y="3170077"/>
            <a:ext cx="3776979" cy="3129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R10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comprende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números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1;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1,25;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1,6;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2;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2,5;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3,15;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4;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5;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6.3;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múltiplos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endParaRPr sz="650">
              <a:latin typeface="Tahoma"/>
              <a:cs typeface="Tahoma"/>
            </a:endParaRPr>
          </a:p>
          <a:p>
            <a:pPr marL="12700">
              <a:spcBef>
                <a:spcPts val="20"/>
              </a:spcBef>
            </a:pP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10.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R20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comprende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números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1;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1,12;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1,25;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1,40;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1,6;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1,8;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2;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2,24;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2,5;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2,8;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3,15;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3,55;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4;</a:t>
            </a:r>
            <a:endParaRPr sz="650">
              <a:latin typeface="Tahoma"/>
              <a:cs typeface="Tahoma"/>
            </a:endParaRPr>
          </a:p>
          <a:p>
            <a:pPr marL="12700">
              <a:spcBef>
                <a:spcPts val="20"/>
              </a:spcBef>
            </a:pP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4,5;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5;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5,6;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6.3;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7.1;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8;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múltiplos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10.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333769" y="3297127"/>
            <a:ext cx="1314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tu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00206" y="3545616"/>
            <a:ext cx="3757295" cy="698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39090">
              <a:lnSpc>
                <a:spcPct val="130100"/>
              </a:lnSpc>
              <a:spcBef>
                <a:spcPts val="100"/>
              </a:spcBef>
            </a:pPr>
            <a:r>
              <a:rPr sz="950" spc="50" dirty="0">
                <a:solidFill>
                  <a:srgbClr val="00B6F2"/>
                </a:solidFill>
                <a:latin typeface="Tahoma"/>
                <a:cs typeface="Tahoma"/>
              </a:rPr>
              <a:t>Poder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Tahoma"/>
                <a:cs typeface="Tahoma"/>
              </a:rPr>
              <a:t>corte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(§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dirty="0">
                <a:solidFill>
                  <a:srgbClr val="00B6F2"/>
                </a:solidFill>
                <a:latin typeface="Tahoma"/>
                <a:cs typeface="Tahoma"/>
              </a:rPr>
              <a:t>5.2.5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Tahoma"/>
                <a:cs typeface="Tahoma"/>
              </a:rPr>
              <a:t>60282-1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Tahoma"/>
                <a:cs typeface="Tahoma"/>
              </a:rPr>
              <a:t>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IEC/</a:t>
            </a:r>
            <a:r>
              <a:rPr sz="950" spc="-15" dirty="0">
                <a:solidFill>
                  <a:srgbClr val="00B6F2"/>
                </a:solidFill>
                <a:latin typeface="Tahoma"/>
                <a:cs typeface="Tahoma"/>
              </a:rPr>
              <a:t>TR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" dirty="0">
                <a:solidFill>
                  <a:srgbClr val="00B6F2"/>
                </a:solidFill>
                <a:latin typeface="Tahoma"/>
                <a:cs typeface="Tahoma"/>
              </a:rPr>
              <a:t>62655)</a:t>
            </a:r>
            <a:r>
              <a:rPr lang="es-ES" sz="950" spc="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0" dirty="0" err="1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Tahoma"/>
                <a:cs typeface="Tahoma"/>
              </a:rPr>
              <a:t>corte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0" dirty="0">
                <a:solidFill>
                  <a:srgbClr val="00B6F2"/>
                </a:solidFill>
                <a:latin typeface="Tahoma"/>
                <a:cs typeface="Tahoma"/>
              </a:rPr>
              <a:t>máxima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(I1)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(§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dirty="0">
                <a:solidFill>
                  <a:srgbClr val="00B6F2"/>
                </a:solidFill>
                <a:latin typeface="Tahoma"/>
                <a:cs typeface="Tahoma"/>
              </a:rPr>
              <a:t>5.2.5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950" dirty="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  <a:spcBef>
                <a:spcPts val="229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kA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cartucho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seleccionarse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R10.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339585" y="3781418"/>
            <a:ext cx="15430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171514"/>
                </a:solidFill>
                <a:latin typeface="Tahoma"/>
                <a:cs typeface="Tahoma"/>
              </a:rPr>
              <a:t>Ud.</a:t>
            </a:r>
            <a:r>
              <a:rPr sz="250" spc="10" dirty="0">
                <a:solidFill>
                  <a:srgbClr val="171514"/>
                </a:solidFill>
                <a:latin typeface="Tahoma"/>
                <a:cs typeface="Tahoma"/>
              </a:rPr>
              <a:t>pag</a:t>
            </a:r>
            <a:endParaRPr sz="250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351811" y="3931994"/>
            <a:ext cx="622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3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040366" y="4274185"/>
            <a:ext cx="52641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28295" algn="l"/>
              </a:tabLst>
            </a:pPr>
            <a:r>
              <a:rPr sz="8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50" spc="-3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pag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900206" y="4353328"/>
            <a:ext cx="3658235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serie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R10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comprende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números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1;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1,25;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1,6;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2;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2,5;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3,15;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4;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5;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6.3;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múltiplos</a:t>
            </a:r>
            <a:endParaRPr sz="650">
              <a:latin typeface="Tahoma"/>
              <a:cs typeface="Tahoma"/>
            </a:endParaRPr>
          </a:p>
          <a:p>
            <a:pPr marL="12700">
              <a:spcBef>
                <a:spcPts val="20"/>
              </a:spcBef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10.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275806" y="4655486"/>
            <a:ext cx="169163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Desconexión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I1,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Máximo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poder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874806" y="4694958"/>
            <a:ext cx="3775075" cy="1712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1282700">
              <a:lnSpc>
                <a:spcPct val="105300"/>
              </a:lnSpc>
              <a:spcBef>
                <a:spcPts val="100"/>
              </a:spcBef>
            </a:pP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Clase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10" dirty="0">
                <a:solidFill>
                  <a:srgbClr val="00B6F2"/>
                </a:solidFill>
                <a:latin typeface="Tahoma"/>
                <a:cs typeface="Tahoma"/>
              </a:rPr>
              <a:t>y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Tahoma"/>
                <a:cs typeface="Tahoma"/>
              </a:rPr>
              <a:t>corte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0" dirty="0" err="1">
                <a:solidFill>
                  <a:srgbClr val="00B6F2"/>
                </a:solidFill>
                <a:latin typeface="Tahoma"/>
                <a:cs typeface="Tahoma"/>
              </a:rPr>
              <a:t>mínima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0" dirty="0" err="1">
                <a:solidFill>
                  <a:srgbClr val="00B6F2"/>
                </a:solidFill>
                <a:latin typeface="Tahoma"/>
                <a:cs typeface="Tahoma"/>
              </a:rPr>
              <a:t>asignada</a:t>
            </a:r>
            <a:r>
              <a:rPr lang="es-ES" sz="950" spc="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20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3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dirty="0">
                <a:solidFill>
                  <a:srgbClr val="00B6F2"/>
                </a:solidFill>
                <a:latin typeface="Tahoma"/>
                <a:cs typeface="Tahoma"/>
              </a:rPr>
              <a:t>5.2.5.2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950" dirty="0">
              <a:latin typeface="Tahoma"/>
              <a:cs typeface="Tahoma"/>
            </a:endParaRPr>
          </a:p>
          <a:p>
            <a:pPr marL="38100">
              <a:spcBef>
                <a:spcPts val="44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indicará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manera:</a:t>
            </a:r>
            <a:endParaRPr sz="700" dirty="0">
              <a:latin typeface="Tahoma"/>
              <a:cs typeface="Tahoma"/>
            </a:endParaRPr>
          </a:p>
          <a:p>
            <a:pPr marL="146050" indent="-108585">
              <a:spcBef>
                <a:spcPts val="210"/>
              </a:spcBef>
              <a:buClr>
                <a:srgbClr val="3FAC39"/>
              </a:buClr>
              <a:buSzPct val="114285"/>
              <a:buChar char="•"/>
              <a:tabLst>
                <a:tab pos="1466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respaldo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(I)</a:t>
            </a:r>
            <a:r>
              <a:rPr sz="700" spc="1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675" baseline="-30864" dirty="0">
              <a:latin typeface="Tahoma"/>
              <a:cs typeface="Tahoma"/>
            </a:endParaRPr>
          </a:p>
          <a:p>
            <a:pPr marL="146050" marR="63500">
              <a:lnSpc>
                <a:spcPts val="1050"/>
              </a:lnSpc>
              <a:spcBef>
                <a:spcPts val="7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capaces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nominal,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nominal;</a:t>
            </a:r>
            <a:endParaRPr sz="650" dirty="0">
              <a:latin typeface="Tahoma"/>
              <a:cs typeface="Tahoma"/>
            </a:endParaRPr>
          </a:p>
          <a:p>
            <a:pPr marL="146050" indent="-108585">
              <a:spcBef>
                <a:spcPts val="140"/>
              </a:spcBef>
              <a:buClr>
                <a:srgbClr val="3FAC39"/>
              </a:buClr>
              <a:buSzPct val="114285"/>
              <a:buChar char="•"/>
              <a:tabLst>
                <a:tab pos="1466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general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y,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hay,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mínima.</a:t>
            </a:r>
            <a:endParaRPr sz="700" dirty="0">
              <a:latin typeface="Tahoma"/>
              <a:cs typeface="Tahoma"/>
            </a:endParaRPr>
          </a:p>
          <a:p>
            <a:pPr marL="146050" marR="30480">
              <a:lnSpc>
                <a:spcPts val="1050"/>
              </a:lnSpc>
              <a:spcBef>
                <a:spcPts val="7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capaces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hace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funda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hora,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fusible;</a:t>
            </a:r>
            <a:endParaRPr sz="650" dirty="0">
              <a:latin typeface="Tahoma"/>
              <a:cs typeface="Tahoma"/>
            </a:endParaRPr>
          </a:p>
          <a:p>
            <a:pPr marL="146050" indent="-108585">
              <a:spcBef>
                <a:spcPts val="390"/>
              </a:spcBef>
              <a:buClr>
                <a:srgbClr val="3FAC39"/>
              </a:buClr>
              <a:buSzPct val="177777"/>
              <a:buChar char="•"/>
              <a:tabLst>
                <a:tab pos="146685" algn="l"/>
              </a:tabLst>
            </a:pP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completo</a:t>
            </a:r>
            <a:endParaRPr sz="450" dirty="0">
              <a:latin typeface="Tahoma"/>
              <a:cs typeface="Tahoma"/>
            </a:endParaRPr>
          </a:p>
          <a:p>
            <a:pPr marL="146050" marR="71755">
              <a:lnSpc>
                <a:spcPct val="145800"/>
              </a:lnSpc>
              <a:spcBef>
                <a:spcPts val="3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capaces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provocan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fusión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fusible,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fusible.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900184" y="6520829"/>
            <a:ext cx="3814445" cy="26245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0" dirty="0">
                <a:solidFill>
                  <a:srgbClr val="00B6F2"/>
                </a:solidFill>
                <a:latin typeface="Tahoma"/>
                <a:cs typeface="Tahoma"/>
              </a:rPr>
              <a:t>Frecuencia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20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dirty="0">
                <a:solidFill>
                  <a:srgbClr val="00B6F2"/>
                </a:solidFill>
                <a:latin typeface="Tahoma"/>
                <a:cs typeface="Tahoma"/>
              </a:rPr>
              <a:t>5.2.6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900" dirty="0">
              <a:latin typeface="Tahoma"/>
              <a:cs typeface="Tahoma"/>
            </a:endParaRPr>
          </a:p>
          <a:p>
            <a:pPr marL="12700" marR="5080">
              <a:lnSpc>
                <a:spcPct val="138900"/>
              </a:lnSpc>
              <a:spcBef>
                <a:spcPts val="22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estándar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Hz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Hz.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Cabe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señalar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normalmente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prueban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Hz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Hz.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embargo,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experiencia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demostrado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que,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bien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mismo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diseño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probado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ambas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frecuencias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produce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acción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limitadora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exhibe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corrientes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ligeramente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más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altas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60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Hz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 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I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operativa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ligeramente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alta.</a:t>
            </a:r>
            <a:r>
              <a:rPr sz="35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Valores t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Hz,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 fusibles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pasan con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éxito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todas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pruebas en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adecuados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otra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frecuencia.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1100" dirty="0">
              <a:latin typeface="Tahoma"/>
              <a:cs typeface="Tahoma"/>
            </a:endParaRPr>
          </a:p>
          <a:p>
            <a:pPr marL="12700">
              <a:spcBef>
                <a:spcPts val="5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Límites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temperatura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Tahoma"/>
                <a:cs typeface="Tahoma"/>
              </a:rPr>
              <a:t>y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aumento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temperatura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5.2.7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800" dirty="0">
              <a:latin typeface="Tahoma"/>
              <a:cs typeface="Tahoma"/>
            </a:endParaRPr>
          </a:p>
          <a:p>
            <a:pPr marL="12700">
              <a:spcBef>
                <a:spcPts val="420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°C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menos</a:t>
            </a:r>
            <a:endParaRPr sz="750" dirty="0">
              <a:latin typeface="Tahoma"/>
              <a:cs typeface="Tahoma"/>
            </a:endParaRPr>
          </a:p>
          <a:p>
            <a:pPr marL="12700" marR="137795">
              <a:lnSpc>
                <a:spcPts val="1000"/>
              </a:lnSpc>
              <a:spcBef>
                <a:spcPts val="50"/>
              </a:spcBef>
            </a:pPr>
            <a:r>
              <a:rPr sz="600" spc="40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cartucho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base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deberán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poder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transportar su corriente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 de forma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continua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(por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encima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)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indicados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tabla,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deterioro.</a:t>
            </a:r>
            <a:endParaRPr sz="600" dirty="0">
              <a:latin typeface="Tahoma"/>
              <a:cs typeface="Tahoma"/>
            </a:endParaRPr>
          </a:p>
          <a:p>
            <a:pPr marL="12700" marR="493395">
              <a:lnSpc>
                <a:spcPts val="1000"/>
              </a:lnSpc>
            </a:pP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superficies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contacto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contacto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tengan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diferentes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revestimientos,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temperaturas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5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aumentos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permitidos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serán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siguientes:</a:t>
            </a:r>
            <a:endParaRPr sz="550" dirty="0">
              <a:latin typeface="Tahoma"/>
              <a:cs typeface="Tahoma"/>
            </a:endParaRPr>
          </a:p>
          <a:p>
            <a:pPr marL="109220" marR="299720" indent="-109220">
              <a:lnSpc>
                <a:spcPts val="1050"/>
              </a:lnSpc>
              <a:spcBef>
                <a:spcPts val="10"/>
              </a:spcBef>
              <a:buClr>
                <a:srgbClr val="3FAC39"/>
              </a:buClr>
              <a:buSzPct val="84615"/>
              <a:buAutoNum type="alphaLcParenBoth"/>
              <a:tabLst>
                <a:tab pos="109220" algn="l"/>
              </a:tabLst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contactos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atornillados,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componente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tenga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lang="es-ES"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altos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permitidos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tabla;</a:t>
            </a:r>
            <a:endParaRPr sz="650" dirty="0">
              <a:latin typeface="Tahoma"/>
              <a:cs typeface="Tahoma"/>
            </a:endParaRPr>
          </a:p>
          <a:p>
            <a:pPr marL="106045" marR="438784" indent="-106045">
              <a:lnSpc>
                <a:spcPts val="1050"/>
              </a:lnSpc>
              <a:buClr>
                <a:srgbClr val="3FAC39"/>
              </a:buClr>
              <a:buSzPct val="83333"/>
              <a:buAutoNum type="alphaLcParenBoth"/>
              <a:tabLst>
                <a:tab pos="10604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contactos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cargados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resorte,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componente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tengan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bajos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permitidos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tabla.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140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200979" y="2711889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DM107938</a:t>
            </a:r>
            <a:endParaRPr sz="350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200979" y="1783113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DM105278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23711" y="1908530"/>
          <a:ext cx="3804920" cy="5999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049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</a:tblGrid>
              <a:tr h="311956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1835785" algn="l"/>
                        </a:tabLst>
                      </a:pP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Componente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material	</a:t>
                      </a: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máximo</a:t>
                      </a:r>
                      <a:r>
                        <a:rPr sz="7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183578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θ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(°C)</a:t>
                      </a:r>
                      <a:r>
                        <a:rPr sz="750" b="1" spc="4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Aumento</a:t>
                      </a:r>
                      <a:r>
                        <a:rPr sz="5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sz="5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contactos</a:t>
                      </a:r>
                      <a:r>
                        <a:rPr sz="5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5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aire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cargados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resorte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(cobre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cobre)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22124" y="2503547"/>
          <a:ext cx="3804919" cy="346093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00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549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893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489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4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635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recubierto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plata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níquel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40513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sesenta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cinco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recubierto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estaño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revestimientos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metálicos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4000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atornillados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equivalentes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(cobre,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aleación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cobre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aleación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aluminio)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recubierto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plata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níquel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40449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sesenta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cinco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recubierto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estaño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revestimientos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metálicos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288000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líquido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aislante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(cobre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cobre)</a:t>
                      </a:r>
                      <a:endParaRPr sz="65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cargados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resorte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(cobre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cobre)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plateado-estaño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niquelado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revestimientos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metálicos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atornillados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plateado-estaño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niquelado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revestimientos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metálicos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Terminales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atornillados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aire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plateado-estaño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niquelado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57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40449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sesenta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cinco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revestimientos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metálicos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Piezas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metálicas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que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actúan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como</a:t>
                      </a:r>
                      <a:r>
                        <a:rPr sz="5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resortes.</a:t>
                      </a:r>
                      <a:r>
                        <a:rPr sz="3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(2)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44000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Materiales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utilizados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aislamiento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piezas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metálicas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aislamientos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siguientes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clases.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(3)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8923706" y="3946900"/>
            <a:ext cx="3805554" cy="3175"/>
            <a:chOff x="3196800" y="3946899"/>
            <a:chExt cx="3805554" cy="3175"/>
          </a:xfrm>
        </p:grpSpPr>
        <p:sp>
          <p:nvSpPr>
            <p:cNvPr id="5" name="object 5"/>
            <p:cNvSpPr/>
            <p:nvPr/>
          </p:nvSpPr>
          <p:spPr>
            <a:xfrm>
              <a:off x="3196800" y="3948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032800" y="3948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017399" y="3948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923706" y="6106901"/>
            <a:ext cx="3805554" cy="3175"/>
            <a:chOff x="3196800" y="6106900"/>
            <a:chExt cx="3805554" cy="3175"/>
          </a:xfrm>
        </p:grpSpPr>
        <p:sp>
          <p:nvSpPr>
            <p:cNvPr id="9" name="object 9"/>
            <p:cNvSpPr/>
            <p:nvPr/>
          </p:nvSpPr>
          <p:spPr>
            <a:xfrm>
              <a:off x="3196800" y="6108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32800" y="6108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017399" y="6108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8923706" y="6250900"/>
            <a:ext cx="3805554" cy="3175"/>
            <a:chOff x="3196800" y="6250899"/>
            <a:chExt cx="3805554" cy="3175"/>
          </a:xfrm>
        </p:grpSpPr>
        <p:sp>
          <p:nvSpPr>
            <p:cNvPr id="13" name="object 13"/>
            <p:cNvSpPr/>
            <p:nvPr/>
          </p:nvSpPr>
          <p:spPr>
            <a:xfrm>
              <a:off x="3196800" y="6252486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032800" y="6252486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017399" y="6252486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23706" y="6394900"/>
            <a:ext cx="3805554" cy="3175"/>
            <a:chOff x="3196800" y="6394899"/>
            <a:chExt cx="3805554" cy="3175"/>
          </a:xfrm>
        </p:grpSpPr>
        <p:sp>
          <p:nvSpPr>
            <p:cNvPr id="17" name="object 17"/>
            <p:cNvSpPr/>
            <p:nvPr/>
          </p:nvSpPr>
          <p:spPr>
            <a:xfrm>
              <a:off x="3196800" y="6396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032800" y="6396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017399" y="6396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923706" y="6538901"/>
            <a:ext cx="3805554" cy="3175"/>
            <a:chOff x="3196800" y="6538900"/>
            <a:chExt cx="3805554" cy="3175"/>
          </a:xfrm>
        </p:grpSpPr>
        <p:sp>
          <p:nvSpPr>
            <p:cNvPr id="21" name="object 21"/>
            <p:cNvSpPr/>
            <p:nvPr/>
          </p:nvSpPr>
          <p:spPr>
            <a:xfrm>
              <a:off x="3196800" y="6540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32800" y="6540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017399" y="6540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8923706" y="6682900"/>
            <a:ext cx="3805554" cy="3175"/>
            <a:chOff x="3196800" y="6682899"/>
            <a:chExt cx="3805554" cy="3175"/>
          </a:xfrm>
        </p:grpSpPr>
        <p:sp>
          <p:nvSpPr>
            <p:cNvPr id="25" name="object 25"/>
            <p:cNvSpPr/>
            <p:nvPr/>
          </p:nvSpPr>
          <p:spPr>
            <a:xfrm>
              <a:off x="3196800" y="6684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032800" y="6684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017399" y="6684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8923706" y="6826901"/>
            <a:ext cx="3805554" cy="3175"/>
            <a:chOff x="3196800" y="6826900"/>
            <a:chExt cx="3805554" cy="3175"/>
          </a:xfrm>
        </p:grpSpPr>
        <p:sp>
          <p:nvSpPr>
            <p:cNvPr id="29" name="object 29"/>
            <p:cNvSpPr/>
            <p:nvPr/>
          </p:nvSpPr>
          <p:spPr>
            <a:xfrm>
              <a:off x="3196800" y="6828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32800" y="6828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017399" y="6828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923706" y="6970901"/>
            <a:ext cx="3805554" cy="3175"/>
            <a:chOff x="3196800" y="6970900"/>
            <a:chExt cx="3805554" cy="3175"/>
          </a:xfrm>
        </p:grpSpPr>
        <p:sp>
          <p:nvSpPr>
            <p:cNvPr id="33" name="object 33"/>
            <p:cNvSpPr/>
            <p:nvPr/>
          </p:nvSpPr>
          <p:spPr>
            <a:xfrm>
              <a:off x="3196800" y="6972488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032800" y="6972488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017399" y="6972488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8923706" y="7114900"/>
            <a:ext cx="3805554" cy="3175"/>
            <a:chOff x="3196800" y="7114899"/>
            <a:chExt cx="3805554" cy="3175"/>
          </a:xfrm>
        </p:grpSpPr>
        <p:sp>
          <p:nvSpPr>
            <p:cNvPr id="37" name="object 37"/>
            <p:cNvSpPr/>
            <p:nvPr/>
          </p:nvSpPr>
          <p:spPr>
            <a:xfrm>
              <a:off x="3196800" y="7116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032800" y="7116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017399" y="7116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8923706" y="7258900"/>
            <a:ext cx="3805554" cy="3175"/>
            <a:chOff x="3196800" y="7258899"/>
            <a:chExt cx="3805554" cy="3175"/>
          </a:xfrm>
        </p:grpSpPr>
        <p:sp>
          <p:nvSpPr>
            <p:cNvPr id="41" name="object 41"/>
            <p:cNvSpPr/>
            <p:nvPr/>
          </p:nvSpPr>
          <p:spPr>
            <a:xfrm>
              <a:off x="3196800" y="726048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032800" y="7260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017399" y="726048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8923706" y="7658180"/>
            <a:ext cx="3805554" cy="3175"/>
            <a:chOff x="3196800" y="7658179"/>
            <a:chExt cx="3805554" cy="3175"/>
          </a:xfrm>
        </p:grpSpPr>
        <p:sp>
          <p:nvSpPr>
            <p:cNvPr id="45" name="object 45"/>
            <p:cNvSpPr/>
            <p:nvPr/>
          </p:nvSpPr>
          <p:spPr>
            <a:xfrm>
              <a:off x="3196800" y="7659767"/>
              <a:ext cx="1836420" cy="0"/>
            </a:xfrm>
            <a:custGeom>
              <a:avLst/>
              <a:gdLst/>
              <a:ahLst/>
              <a:cxnLst/>
              <a:rect l="l" t="t" r="r" b="b"/>
              <a:pathLst>
                <a:path w="1836420">
                  <a:moveTo>
                    <a:pt x="0" y="0"/>
                  </a:moveTo>
                  <a:lnTo>
                    <a:pt x="1836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032800" y="765976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017399" y="7659767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4">
                  <a:moveTo>
                    <a:pt x="0" y="0"/>
                  </a:moveTo>
                  <a:lnTo>
                    <a:pt x="98460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18206" y="542333"/>
            <a:ext cx="2362200" cy="522605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370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18207" y="1713777"/>
            <a:ext cx="30435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Límites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00B6F2"/>
                </a:solidFill>
                <a:latin typeface="Tahoma"/>
                <a:cs typeface="Tahoma"/>
              </a:rPr>
              <a:t>aumento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temperatura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00B6F2"/>
                </a:solidFill>
                <a:latin typeface="Tahoma"/>
                <a:cs typeface="Tahoma"/>
              </a:rPr>
              <a:t>5.2.7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00B6F2"/>
                </a:solidFill>
                <a:latin typeface="Tahoma"/>
                <a:cs typeface="Tahoma"/>
              </a:rPr>
              <a:t>Tabla</a:t>
            </a:r>
            <a:r>
              <a:rPr sz="7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00B6F2"/>
                </a:solidFill>
                <a:latin typeface="Tahoma"/>
                <a:cs typeface="Tahoma"/>
              </a:rPr>
              <a:t>6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911007" y="5966668"/>
            <a:ext cx="18764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(para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materiales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impregnados)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90</a:t>
            </a:r>
            <a:endParaRPr sz="70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911007" y="6248252"/>
            <a:ext cx="3263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E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911007" y="6392219"/>
            <a:ext cx="3352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B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911008" y="6536187"/>
            <a:ext cx="3232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911007" y="6699205"/>
            <a:ext cx="12319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esmalte: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aceite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/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sintético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911007" y="6824121"/>
            <a:ext cx="3441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H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11008" y="6968088"/>
            <a:ext cx="6165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otras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clases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(4)</a:t>
            </a:r>
            <a:endParaRPr sz="45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1731626" y="5931921"/>
            <a:ext cx="14224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17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1731626" y="6219855"/>
            <a:ext cx="14224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80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17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90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1731627" y="6529838"/>
            <a:ext cx="2000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115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1731627" y="6658294"/>
            <a:ext cx="328295" cy="30734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Tahoma"/>
                <a:cs typeface="Tahoma"/>
              </a:rPr>
              <a:t>/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80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18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140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911007" y="6075888"/>
            <a:ext cx="203581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R="5080" algn="r">
              <a:spcBef>
                <a:spcPts val="270"/>
              </a:spcBef>
              <a:tabLst>
                <a:tab pos="1835785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materiales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sumergidos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aceite)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endParaRPr sz="800">
              <a:latin typeface="Tahoma"/>
              <a:cs typeface="Tahoma"/>
            </a:endParaRPr>
          </a:p>
          <a:p>
            <a:pPr marR="5080" algn="r">
              <a:spcBef>
                <a:spcPts val="17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120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290205" y="6139658"/>
            <a:ext cx="2527300" cy="155194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 indent="-635">
              <a:lnSpc>
                <a:spcPct val="102600"/>
              </a:lnSpc>
              <a:spcBef>
                <a:spcPts val="105"/>
              </a:spcBef>
              <a:buAutoNum type="arabicParenBoth"/>
              <a:tabLst>
                <a:tab pos="131445" algn="l"/>
              </a:tabLst>
            </a:pPr>
            <a:r>
              <a:rPr sz="650" i="1" spc="-30" dirty="0">
                <a:solidFill>
                  <a:srgbClr val="171514"/>
                </a:solidFill>
                <a:latin typeface="Arial"/>
                <a:cs typeface="Arial"/>
              </a:rPr>
              <a:t>Si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fabricante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utiliza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recubrimientos</a:t>
            </a:r>
            <a:r>
              <a:rPr sz="6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distintos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 err="1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5" dirty="0" err="1">
                <a:solidFill>
                  <a:srgbClr val="171514"/>
                </a:solidFill>
                <a:latin typeface="Arial"/>
                <a:cs typeface="Arial"/>
              </a:rPr>
              <a:t>indicados</a:t>
            </a:r>
            <a:r>
              <a:rPr lang="es-ES" sz="650" i="1" spc="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 err="1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esta </a:t>
            </a:r>
            <a:r>
              <a:rPr sz="650" i="1" spc="15" dirty="0">
                <a:solidFill>
                  <a:srgbClr val="171514"/>
                </a:solidFill>
                <a:latin typeface="Arial"/>
                <a:cs typeface="Arial"/>
              </a:rPr>
              <a:t>tabla, 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se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deberán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tener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en cuenta </a:t>
            </a:r>
            <a:r>
              <a:rPr sz="650" i="1" dirty="0">
                <a:solidFill>
                  <a:srgbClr val="171514"/>
                </a:solidFill>
                <a:latin typeface="Arial"/>
                <a:cs typeface="Arial"/>
              </a:rPr>
              <a:t>las </a:t>
            </a:r>
            <a:r>
              <a:rPr sz="650" i="1" spc="20" dirty="0" err="1">
                <a:solidFill>
                  <a:srgbClr val="171514"/>
                </a:solidFill>
                <a:latin typeface="Arial"/>
                <a:cs typeface="Arial"/>
              </a:rPr>
              <a:t>propiedades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 de</a:t>
            </a:r>
            <a:r>
              <a:rPr lang="es-ES" sz="65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 err="1">
                <a:solidFill>
                  <a:srgbClr val="171514"/>
                </a:solidFill>
                <a:latin typeface="Arial"/>
                <a:cs typeface="Arial"/>
              </a:rPr>
              <a:t>estos</a:t>
            </a:r>
            <a:r>
              <a:rPr sz="65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5" dirty="0">
                <a:solidFill>
                  <a:srgbClr val="171514"/>
                </a:solidFill>
                <a:latin typeface="Arial"/>
                <a:cs typeface="Arial"/>
              </a:rPr>
              <a:t>materiales.</a:t>
            </a:r>
            <a:endParaRPr sz="650" dirty="0">
              <a:latin typeface="Arial"/>
              <a:cs typeface="Arial"/>
            </a:endParaRPr>
          </a:p>
          <a:p>
            <a:pPr marL="12700" marR="228600" indent="-635">
              <a:lnSpc>
                <a:spcPct val="102600"/>
              </a:lnSpc>
              <a:buAutoNum type="arabicParenBoth"/>
              <a:tabLst>
                <a:tab pos="131445" algn="l"/>
              </a:tabLst>
            </a:pP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aumento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5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 err="1">
                <a:solidFill>
                  <a:srgbClr val="171514"/>
                </a:solidFill>
                <a:latin typeface="Arial"/>
                <a:cs typeface="Arial"/>
              </a:rPr>
              <a:t>deben</a:t>
            </a:r>
            <a:r>
              <a:rPr lang="es-ES" sz="650" i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 err="1">
                <a:solidFill>
                  <a:srgbClr val="171514"/>
                </a:solidFill>
                <a:latin typeface="Arial"/>
                <a:cs typeface="Arial"/>
              </a:rPr>
              <a:t>alcanzar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40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valor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tal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5" dirty="0">
                <a:solidFill>
                  <a:srgbClr val="171514"/>
                </a:solidFill>
                <a:latin typeface="Arial"/>
                <a:cs typeface="Arial"/>
              </a:rPr>
              <a:t>afecte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5" dirty="0">
                <a:solidFill>
                  <a:srgbClr val="171514"/>
                </a:solidFill>
                <a:latin typeface="Arial"/>
                <a:cs typeface="Arial"/>
              </a:rPr>
              <a:t>elasticidad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metal.</a:t>
            </a:r>
            <a:endParaRPr sz="650" dirty="0">
              <a:latin typeface="Arial"/>
              <a:cs typeface="Arial"/>
            </a:endParaRPr>
          </a:p>
          <a:p>
            <a:pPr marL="130810" indent="-118745">
              <a:spcBef>
                <a:spcPts val="20"/>
              </a:spcBef>
              <a:buAutoNum type="arabicParenBoth"/>
              <a:tabLst>
                <a:tab pos="131445" algn="l"/>
              </a:tabLst>
            </a:pP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Clases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20" dirty="0">
                <a:solidFill>
                  <a:srgbClr val="171514"/>
                </a:solidFill>
                <a:latin typeface="Arial"/>
                <a:cs typeface="Arial"/>
              </a:rPr>
              <a:t>según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-35" dirty="0">
                <a:solidFill>
                  <a:srgbClr val="171514"/>
                </a:solidFill>
                <a:latin typeface="Arial"/>
                <a:cs typeface="Arial"/>
              </a:rPr>
              <a:t>IEC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5" dirty="0">
                <a:solidFill>
                  <a:srgbClr val="171514"/>
                </a:solidFill>
                <a:latin typeface="Arial"/>
                <a:cs typeface="Arial"/>
              </a:rPr>
              <a:t>60085.</a:t>
            </a:r>
            <a:endParaRPr sz="650" dirty="0">
              <a:latin typeface="Arial"/>
              <a:cs typeface="Arial"/>
            </a:endParaRPr>
          </a:p>
          <a:p>
            <a:pPr marL="12700" marR="150495" indent="-635">
              <a:lnSpc>
                <a:spcPts val="800"/>
              </a:lnSpc>
              <a:spcBef>
                <a:spcPts val="30"/>
              </a:spcBef>
              <a:buAutoNum type="arabicParenBoth"/>
              <a:tabLst>
                <a:tab pos="113030" algn="l"/>
              </a:tabLst>
            </a:pP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Limitado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únicamente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por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requisito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no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causar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30" dirty="0">
                <a:solidFill>
                  <a:srgbClr val="171514"/>
                </a:solidFill>
                <a:latin typeface="Arial"/>
                <a:cs typeface="Arial"/>
              </a:rPr>
              <a:t>ningún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daño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las</a:t>
            </a:r>
            <a:r>
              <a:rPr lang="es-ES"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 err="1">
                <a:solidFill>
                  <a:srgbClr val="171514"/>
                </a:solidFill>
                <a:latin typeface="Arial"/>
                <a:cs typeface="Arial"/>
              </a:rPr>
              <a:t>piezas</a:t>
            </a:r>
            <a:r>
              <a:rPr sz="5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circundantes.</a:t>
            </a:r>
            <a:endParaRPr sz="550" dirty="0">
              <a:latin typeface="Arial"/>
              <a:cs typeface="Arial"/>
            </a:endParaRPr>
          </a:p>
          <a:p>
            <a:pPr marL="121920" indent="-109855">
              <a:spcBef>
                <a:spcPts val="40"/>
              </a:spcBef>
              <a:buAutoNum type="arabicParenBoth"/>
              <a:tabLst>
                <a:tab pos="122555" algn="l"/>
              </a:tabLst>
            </a:pP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600" i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parte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superior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aceite.</a:t>
            </a:r>
            <a:endParaRPr sz="600" dirty="0">
              <a:latin typeface="Arial"/>
              <a:cs typeface="Arial"/>
            </a:endParaRPr>
          </a:p>
          <a:p>
            <a:pPr marL="12700" marR="188595" indent="-635">
              <a:lnSpc>
                <a:spcPct val="111100"/>
              </a:lnSpc>
              <a:buAutoNum type="arabicParenBoth"/>
              <a:tabLst>
                <a:tab pos="122555" algn="l"/>
              </a:tabLst>
            </a:pPr>
            <a:r>
              <a:rPr sz="600" i="1" spc="-35" dirty="0">
                <a:solidFill>
                  <a:srgbClr val="171514"/>
                </a:solidFill>
                <a:latin typeface="Arial"/>
                <a:cs typeface="Arial"/>
              </a:rPr>
              <a:t>Se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debe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prestar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especial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atención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vaporización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lang="es-ES" sz="600" i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 err="1">
                <a:solidFill>
                  <a:srgbClr val="171514"/>
                </a:solidFill>
                <a:latin typeface="Arial"/>
                <a:cs typeface="Arial"/>
              </a:rPr>
              <a:t>oxidación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 cuando </a:t>
            </a:r>
            <a:r>
              <a:rPr sz="600" i="1" spc="-5" dirty="0">
                <a:solidFill>
                  <a:srgbClr val="171514"/>
                </a:solidFill>
                <a:latin typeface="Arial"/>
                <a:cs typeface="Arial"/>
              </a:rPr>
              <a:t>se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utiliza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aceite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 bajo </a:t>
            </a:r>
            <a:r>
              <a:rPr sz="600" i="1" spc="35" dirty="0">
                <a:solidFill>
                  <a:srgbClr val="171514"/>
                </a:solidFill>
                <a:latin typeface="Arial"/>
                <a:cs typeface="Arial"/>
              </a:rPr>
              <a:t>punto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600" i="1" spc="20" dirty="0" err="1">
                <a:solidFill>
                  <a:srgbClr val="171514"/>
                </a:solidFill>
                <a:latin typeface="Arial"/>
                <a:cs typeface="Arial"/>
              </a:rPr>
              <a:t>inflamación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.</a:t>
            </a:r>
            <a:r>
              <a:rPr lang="es-ES" sz="600" i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25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valor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0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dado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puede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excederse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 err="1">
                <a:solidFill>
                  <a:srgbClr val="171514"/>
                </a:solidFill>
                <a:latin typeface="Arial"/>
                <a:cs typeface="Arial"/>
              </a:rPr>
              <a:t>aplicaciones</a:t>
            </a:r>
            <a:r>
              <a:rPr lang="es-ES" sz="600" i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600" i="1" spc="30" dirty="0">
                <a:solidFill>
                  <a:srgbClr val="171514"/>
                </a:solidFill>
                <a:latin typeface="Arial"/>
                <a:cs typeface="Arial"/>
              </a:rPr>
              <a:t>tipo transformador y/o </a:t>
            </a:r>
            <a:r>
              <a:rPr sz="600" i="1" dirty="0">
                <a:solidFill>
                  <a:srgbClr val="171514"/>
                </a:solidFill>
                <a:latin typeface="Arial"/>
                <a:cs typeface="Arial"/>
              </a:rPr>
              <a:t>si </a:t>
            </a:r>
            <a:r>
              <a:rPr sz="600" i="1" spc="-5" dirty="0">
                <a:solidFill>
                  <a:srgbClr val="171514"/>
                </a:solidFill>
                <a:latin typeface="Arial"/>
                <a:cs typeface="Arial"/>
              </a:rPr>
              <a:t>se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utilizan </a:t>
            </a:r>
            <a:r>
              <a:rPr sz="600" i="1" spc="15" dirty="0" err="1">
                <a:solidFill>
                  <a:srgbClr val="171514"/>
                </a:solidFill>
                <a:latin typeface="Arial"/>
                <a:cs typeface="Arial"/>
              </a:rPr>
              <a:t>líquidos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 err="1">
                <a:solidFill>
                  <a:srgbClr val="171514"/>
                </a:solidFill>
                <a:latin typeface="Arial"/>
                <a:cs typeface="Arial"/>
              </a:rPr>
              <a:t>aislantes</a:t>
            </a:r>
            <a:r>
              <a:rPr lang="es-ES" sz="600" i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 err="1">
                <a:solidFill>
                  <a:srgbClr val="171514"/>
                </a:solidFill>
                <a:latin typeface="Arial"/>
                <a:cs typeface="Arial"/>
              </a:rPr>
              <a:t>sintéticos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5" dirty="0">
                <a:solidFill>
                  <a:srgbClr val="171514"/>
                </a:solidFill>
                <a:latin typeface="Arial"/>
                <a:cs typeface="Arial"/>
              </a:rPr>
              <a:t>u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otros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líquidos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adecuados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(ver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dirty="0">
                <a:solidFill>
                  <a:srgbClr val="171514"/>
                </a:solidFill>
                <a:latin typeface="Arial"/>
                <a:cs typeface="Arial"/>
              </a:rPr>
              <a:t>8.3.2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endParaRPr sz="600" dirty="0">
              <a:latin typeface="Arial"/>
              <a:cs typeface="Arial"/>
            </a:endParaRPr>
          </a:p>
          <a:p>
            <a:pPr marL="12700">
              <a:spcBef>
                <a:spcPts val="30"/>
              </a:spcBef>
            </a:pPr>
            <a:r>
              <a:rPr sz="650" i="1" spc="-35" dirty="0">
                <a:solidFill>
                  <a:srgbClr val="171514"/>
                </a:solidFill>
                <a:latin typeface="Arial"/>
                <a:cs typeface="Arial"/>
              </a:rPr>
              <a:t>CEI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dirty="0">
                <a:solidFill>
                  <a:srgbClr val="171514"/>
                </a:solidFill>
                <a:latin typeface="Arial"/>
                <a:cs typeface="Arial"/>
              </a:rPr>
              <a:t>60076-7).</a:t>
            </a:r>
            <a:endParaRPr sz="650" dirty="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0747021" y="6363822"/>
            <a:ext cx="200025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130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17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155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747021" y="6658294"/>
            <a:ext cx="437515" cy="30734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Tahoma"/>
                <a:cs typeface="Tahoma"/>
              </a:rPr>
              <a:t>/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120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18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180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910994" y="7116889"/>
            <a:ext cx="25971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171514"/>
                </a:solidFill>
                <a:latin typeface="Tahoma"/>
                <a:cs typeface="Tahoma"/>
              </a:rPr>
              <a:t>aceite</a:t>
            </a:r>
            <a:r>
              <a:rPr sz="250" spc="-15" dirty="0">
                <a:solidFill>
                  <a:srgbClr val="171514"/>
                </a:solidFill>
                <a:latin typeface="Tahoma"/>
                <a:cs typeface="Tahoma"/>
              </a:rPr>
              <a:t>(5)(6)</a:t>
            </a:r>
            <a:endParaRPr sz="250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0747007" y="7083920"/>
            <a:ext cx="200025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90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17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1731612" y="7083920"/>
            <a:ext cx="142240" cy="31369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17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8910993" y="7234694"/>
            <a:ext cx="1512570" cy="4254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600"/>
              </a:lnSpc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cualquier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metal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material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aislante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contacto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 </a:t>
            </a:r>
            <a:r>
              <a:rPr sz="650" spc="10" dirty="0" err="1">
                <a:solidFill>
                  <a:srgbClr val="171514"/>
                </a:solidFill>
                <a:latin typeface="Tahoma"/>
                <a:cs typeface="Tahoma"/>
              </a:rPr>
              <a:t>aceite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lang="es-ES" sz="6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excepto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contactos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resortes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18206" y="7749038"/>
            <a:ext cx="3727450" cy="18133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839" marR="338455" indent="-116839">
              <a:lnSpc>
                <a:spcPct val="125000"/>
              </a:lnSpc>
              <a:spcBef>
                <a:spcPts val="100"/>
              </a:spcBef>
              <a:buClr>
                <a:srgbClr val="3FAC39"/>
              </a:buClr>
              <a:buSzPct val="85714"/>
              <a:buAutoNum type="alphaLcParenBoth"/>
              <a:tabLst>
                <a:tab pos="116839" algn="l"/>
              </a:tabLst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utiliza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recubrimientos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distintos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indicados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tabla,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deberán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cuenta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propiedades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estos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materiales.</a:t>
            </a:r>
            <a:endParaRPr sz="700" dirty="0">
              <a:latin typeface="Tahoma"/>
              <a:cs typeface="Tahoma"/>
            </a:endParaRPr>
          </a:p>
          <a:p>
            <a:pPr marL="113664" marR="366395" indent="-113664">
              <a:lnSpc>
                <a:spcPts val="1050"/>
              </a:lnSpc>
              <a:spcBef>
                <a:spcPts val="70"/>
              </a:spcBef>
              <a:buClr>
                <a:srgbClr val="3FAC39"/>
              </a:buClr>
              <a:buSzPct val="84615"/>
              <a:buAutoNum type="alphaLcParenBoth"/>
              <a:tabLst>
                <a:tab pos="113664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alcanzar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perjudique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elasticidad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metal.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90"/>
              </a:spcBef>
            </a:pP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(C)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Clases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60085.</a:t>
            </a:r>
            <a:endParaRPr sz="750" dirty="0">
              <a:latin typeface="Tahoma"/>
              <a:cs typeface="Tahoma"/>
            </a:endParaRPr>
          </a:p>
          <a:p>
            <a:pPr marL="12700">
              <a:spcBef>
                <a:spcPts val="250"/>
              </a:spcBef>
            </a:pPr>
            <a:r>
              <a:rPr sz="650" spc="15" dirty="0">
                <a:solidFill>
                  <a:srgbClr val="3FAC39"/>
                </a:solidFill>
                <a:latin typeface="Tahoma"/>
                <a:cs typeface="Tahoma"/>
              </a:rPr>
              <a:t>(d)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Limitado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únicamente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requisito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causar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ningún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daño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piezas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circundantes.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219"/>
              </a:spcBef>
            </a:pPr>
            <a:r>
              <a:rPr sz="700" dirty="0">
                <a:solidFill>
                  <a:srgbClr val="3FAC39"/>
                </a:solidFill>
                <a:latin typeface="Tahoma"/>
                <a:cs typeface="Tahoma"/>
              </a:rPr>
              <a:t>(mi)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parte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líquido.</a:t>
            </a:r>
            <a:endParaRPr sz="700" dirty="0">
              <a:latin typeface="Tahoma"/>
              <a:cs typeface="Tahoma"/>
            </a:endParaRPr>
          </a:p>
          <a:p>
            <a:pPr marL="192405" marR="5080" indent="-180340">
              <a:lnSpc>
                <a:spcPts val="1050"/>
              </a:lnSpc>
              <a:spcBef>
                <a:spcPts val="70"/>
              </a:spcBef>
            </a:pPr>
            <a:r>
              <a:rPr sz="600" spc="-20" dirty="0">
                <a:solidFill>
                  <a:srgbClr val="3FAC39"/>
                </a:solidFill>
                <a:latin typeface="Tahoma"/>
                <a:cs typeface="Tahoma"/>
              </a:rPr>
              <a:t>(F)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prestar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especial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atención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vaporización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oxidación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utiliza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líquido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aislante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bajo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punto de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inflamación. Los valores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indicados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petróleo;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 valores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indicados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pueden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excederse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aplicaciones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tipo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transformador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y/o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utilizan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líquidos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aislantes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sintéticos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otros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líquidos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adecuados.</a:t>
            </a:r>
            <a:endParaRPr sz="600" dirty="0">
              <a:latin typeface="Tahoma"/>
              <a:cs typeface="Tahoma"/>
            </a:endParaRPr>
          </a:p>
          <a:p>
            <a:pPr marL="192405">
              <a:spcBef>
                <a:spcPts val="28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(ver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estanqueidad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líquidos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carga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endParaRPr sz="550" dirty="0">
              <a:latin typeface="Tahoma"/>
              <a:cs typeface="Tahoma"/>
            </a:endParaRPr>
          </a:p>
          <a:p>
            <a:pPr marL="192405">
              <a:spcBef>
                <a:spcPts val="390"/>
              </a:spcBef>
            </a:pP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sumergidos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aceite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60076-7).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141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2905" y="2841980"/>
          <a:ext cx="3797299" cy="15218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96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2044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7820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08902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8298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sz="750" b="1" spc="-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II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09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máxima</a:t>
                      </a:r>
                      <a:endParaRPr sz="650">
                        <a:latin typeface="Tahoma"/>
                        <a:cs typeface="Tahoma"/>
                      </a:endParaRPr>
                    </a:p>
                    <a:p>
                      <a:pPr marL="1079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máxima</a:t>
                      </a:r>
                      <a:endParaRPr sz="650">
                        <a:latin typeface="Tahoma"/>
                        <a:cs typeface="Tahoma"/>
                      </a:endParaRPr>
                    </a:p>
                    <a:p>
                      <a:pPr marL="11683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3.6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2.8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5.5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15,5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24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542333"/>
            <a:ext cx="2362200" cy="522605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370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5" y="1707428"/>
            <a:ext cx="3658870" cy="11430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Límites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conmutación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5.2.8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800" dirty="0">
              <a:latin typeface="Tahoma"/>
              <a:cs typeface="Tahoma"/>
            </a:endParaRPr>
          </a:p>
          <a:p>
            <a:pPr marL="12700" marR="73660">
              <a:lnSpc>
                <a:spcPct val="145800"/>
              </a:lnSpc>
              <a:spcBef>
                <a:spcPts val="24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importancia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cualquier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diseño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exceda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prescritos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sería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términos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posible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ruptura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 aislamiento externo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incluso descarga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súbita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durante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del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pararrayos.</a:t>
            </a:r>
            <a:endParaRPr sz="600" dirty="0">
              <a:latin typeface="Tahoma"/>
              <a:cs typeface="Tahoma"/>
            </a:endParaRPr>
          </a:p>
          <a:p>
            <a:pPr marL="12700" marR="5080">
              <a:lnSpc>
                <a:spcPts val="1050"/>
              </a:lnSpc>
              <a:spcBef>
                <a:spcPts val="90"/>
              </a:spcBef>
            </a:pP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valor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conmutación durante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funcionamiento en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todas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tareas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prueba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deberá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mencionados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tabla.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Otros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máximos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tensiones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altos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ciertos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cartuchos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pequeñas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detallan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lang="es-ES" sz="5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60282-1.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62096" y="4417313"/>
            <a:ext cx="3886200" cy="3598486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 marL="50800">
              <a:spcBef>
                <a:spcPts val="640"/>
              </a:spcBef>
            </a:pP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recuperación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transitoria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Tahoma"/>
                <a:cs typeface="Tahoma"/>
              </a:rPr>
              <a:t>(TRV)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5" dirty="0">
                <a:solidFill>
                  <a:srgbClr val="00B6F2"/>
                </a:solidFill>
                <a:latin typeface="Tahoma"/>
                <a:cs typeface="Tahoma"/>
              </a:rPr>
              <a:t>4.10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800" dirty="0">
              <a:latin typeface="Tahoma"/>
              <a:cs typeface="Tahoma"/>
            </a:endParaRPr>
          </a:p>
          <a:p>
            <a:pPr marL="50800" marR="201295">
              <a:lnSpc>
                <a:spcPct val="125000"/>
              </a:lnSpc>
              <a:spcBef>
                <a:spcPts val="265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recuperación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transitorio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referencia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constituye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recuperación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transitorio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potencial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circuitos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fusible será capaz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romper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caso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cortocircuito.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60282-1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establece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apropiados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TRV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niveles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cortocircuito.</a:t>
            </a:r>
            <a:endParaRPr sz="7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850" dirty="0">
              <a:latin typeface="Tahoma"/>
              <a:cs typeface="Tahoma"/>
            </a:endParaRPr>
          </a:p>
          <a:p>
            <a:pPr marL="50800" marR="379730">
              <a:lnSpc>
                <a:spcPct val="145800"/>
              </a:lnSpc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embargo,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debido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forzada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cero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ocurre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cerca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cero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circuito,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limitadores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mucho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menos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sensibles a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TRV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otros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dispositivos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limitantes.</a:t>
            </a:r>
            <a:endParaRPr sz="6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800" dirty="0">
              <a:latin typeface="Tahoma"/>
              <a:cs typeface="Tahoma"/>
            </a:endParaRPr>
          </a:p>
          <a:p>
            <a:pPr marL="50800" marR="359410">
              <a:lnSpc>
                <a:spcPct val="104200"/>
              </a:lnSpc>
              <a:spcBef>
                <a:spcPts val="505"/>
              </a:spcBef>
            </a:pP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Anexo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E </a:t>
            </a:r>
            <a:r>
              <a:rPr sz="800" spc="15" dirty="0">
                <a:solidFill>
                  <a:srgbClr val="00B6F2"/>
                </a:solidFill>
                <a:latin typeface="Tahoma"/>
                <a:cs typeface="Tahoma"/>
              </a:rPr>
              <a:t>(normativo)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Requisitos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para </a:t>
            </a: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ciertos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tipos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 </a:t>
            </a:r>
            <a:r>
              <a:rPr sz="800" spc="30" dirty="0" err="1">
                <a:solidFill>
                  <a:srgbClr val="00B6F2"/>
                </a:solidFill>
                <a:latin typeface="Tahoma"/>
                <a:cs typeface="Tahoma"/>
              </a:rPr>
              <a:t>cartuchos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 err="1">
                <a:solidFill>
                  <a:srgbClr val="00B6F2"/>
                </a:solidFill>
                <a:latin typeface="Tahoma"/>
                <a:cs typeface="Tahoma"/>
              </a:rPr>
              <a:t>fusibles</a:t>
            </a:r>
            <a:r>
              <a:rPr lang="es-ES" sz="800" spc="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00B6F2"/>
                </a:solidFill>
                <a:latin typeface="Tahoma"/>
                <a:cs typeface="Tahoma"/>
              </a:rPr>
              <a:t>destinados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a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ser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utilizados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en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temperaturas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ambiente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superiores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a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Tahoma"/>
                <a:cs typeface="Tahoma"/>
              </a:rPr>
              <a:t>40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°C</a:t>
            </a:r>
            <a:endParaRPr sz="800" dirty="0">
              <a:latin typeface="Tahoma"/>
              <a:cs typeface="Tahoma"/>
            </a:endParaRPr>
          </a:p>
          <a:p>
            <a:pPr marL="50800" marR="43180">
              <a:lnSpc>
                <a:spcPct val="128200"/>
              </a:lnSpc>
              <a:spcBef>
                <a:spcPts val="254"/>
              </a:spcBef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Cuando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cartucho fusible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está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recinto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(FEP),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 ambiente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elevada,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circundante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cartucho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recipiente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°C,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asignará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aplicación.</a:t>
            </a:r>
            <a:endParaRPr sz="650" dirty="0">
              <a:latin typeface="Tahoma"/>
              <a:cs typeface="Tahoma"/>
            </a:endParaRPr>
          </a:p>
          <a:p>
            <a:pPr marL="50800" marR="74295">
              <a:lnSpc>
                <a:spcPct val="128200"/>
              </a:lnSpc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 le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puede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asignar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 continua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permitida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Tahoma"/>
                <a:cs typeface="Tahoma"/>
              </a:rPr>
              <a:t>específica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.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cartucho fusible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base fusible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deberán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poder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transportar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continua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permitida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asignada, 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 temperatura ambiente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especificada,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forma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continua sin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indicados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tabla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60282-1:2020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(</a:t>
            </a:r>
            <a:r>
              <a:rPr sz="650" spc="15" dirty="0" err="1">
                <a:solidFill>
                  <a:srgbClr val="171514"/>
                </a:solidFill>
                <a:latin typeface="Tahoma"/>
                <a:cs typeface="Tahoma"/>
              </a:rPr>
              <a:t>consulte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tabla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temperatura).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origen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documento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página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45).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posible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asignar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continua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permitida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(a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altas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ambientales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Tahoma"/>
                <a:cs typeface="Tahoma"/>
              </a:rPr>
              <a:t>líquido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),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especificar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recinto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(I).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caso,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máximos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 err="1">
                <a:solidFill>
                  <a:srgbClr val="171514"/>
                </a:solidFill>
                <a:latin typeface="Tahoma"/>
                <a:cs typeface="Tahoma"/>
              </a:rPr>
              <a:t>temperatur</a:t>
            </a:r>
            <a:r>
              <a:rPr sz="675" spc="-30" baseline="-30864" dirty="0" err="1">
                <a:solidFill>
                  <a:srgbClr val="171514"/>
                </a:solidFill>
                <a:latin typeface="Tahoma"/>
                <a:cs typeface="Tahoma"/>
              </a:rPr>
              <a:t>fe</a:t>
            </a:r>
            <a:r>
              <a:rPr sz="650" spc="-20" dirty="0" err="1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75" spc="-30" baseline="-30864" dirty="0" err="1">
                <a:solidFill>
                  <a:srgbClr val="171514"/>
                </a:solidFill>
                <a:latin typeface="Tahoma"/>
                <a:cs typeface="Tahoma"/>
              </a:rPr>
              <a:t>b</a:t>
            </a:r>
            <a:r>
              <a:rPr sz="675" spc="-30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indicados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tabla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6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60282-1:2020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(consulte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tabla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de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este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documento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página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45).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podrá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superarse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mediante acuerdo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entre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usuario.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142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81824" y="9253348"/>
            <a:ext cx="3249295" cy="0"/>
          </a:xfrm>
          <a:custGeom>
            <a:avLst/>
            <a:gdLst/>
            <a:ahLst/>
            <a:cxnLst/>
            <a:rect l="l" t="t" r="r" b="b"/>
            <a:pathLst>
              <a:path w="3249295">
                <a:moveTo>
                  <a:pt x="0" y="0"/>
                </a:moveTo>
                <a:lnTo>
                  <a:pt x="3248723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281824" y="9119538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745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281824" y="9013870"/>
            <a:ext cx="3249295" cy="0"/>
          </a:xfrm>
          <a:custGeom>
            <a:avLst/>
            <a:gdLst/>
            <a:ahLst/>
            <a:cxnLst/>
            <a:rect l="l" t="t" r="r" b="b"/>
            <a:pathLst>
              <a:path w="3249295">
                <a:moveTo>
                  <a:pt x="0" y="0"/>
                </a:moveTo>
                <a:lnTo>
                  <a:pt x="3248723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281824" y="8928903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281824" y="885669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281824" y="879085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281824" y="8737211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281824" y="868730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281824" y="860021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281824" y="8529597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281824" y="8467473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281824" y="841012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281824" y="836180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281824" y="8166927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281824" y="8032051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281824" y="7927971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281824" y="784248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281823" y="7770262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281823" y="7704419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281823" y="7599817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281823" y="7518037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281823" y="7445297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281824" y="7380520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281824" y="732422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281824" y="727378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281824" y="7082627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281824" y="6950406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9281824" y="684367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281824" y="6755528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281823" y="6683842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9281823" y="6619592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281823" y="6563304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281823" y="6513390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281823" y="6432150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281824" y="6362057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281824" y="6296214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281824" y="6239931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281824" y="6190546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281824" y="599659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281824" y="5864369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281824" y="5757641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281824" y="566949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9281824" y="5597807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281824" y="5533556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9281824" y="5477275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9281824" y="5427361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281824" y="5346113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281824" y="527602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281824" y="5210177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281824" y="5153896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9281824" y="5104509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9281823" y="4911753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281823" y="4779537"/>
            <a:ext cx="3248660" cy="0"/>
          </a:xfrm>
          <a:custGeom>
            <a:avLst/>
            <a:gdLst/>
            <a:ahLst/>
            <a:cxnLst/>
            <a:rect l="l" t="t" r="r" b="b"/>
            <a:pathLst>
              <a:path w="3248659">
                <a:moveTo>
                  <a:pt x="0" y="0"/>
                </a:moveTo>
                <a:lnTo>
                  <a:pt x="3248266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281824" y="467280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281824" y="4584659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281824" y="4512974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281824" y="4448723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9281824" y="4392436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281824" y="4342522"/>
            <a:ext cx="3248025" cy="0"/>
          </a:xfrm>
          <a:custGeom>
            <a:avLst/>
            <a:gdLst/>
            <a:ahLst/>
            <a:cxnLst/>
            <a:rect l="l" t="t" r="r" b="b"/>
            <a:pathLst>
              <a:path w="3248025">
                <a:moveTo>
                  <a:pt x="0" y="0"/>
                </a:moveTo>
                <a:lnTo>
                  <a:pt x="3247542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9281824" y="4259846"/>
            <a:ext cx="3248025" cy="1905"/>
          </a:xfrm>
          <a:custGeom>
            <a:avLst/>
            <a:gdLst/>
            <a:ahLst/>
            <a:cxnLst/>
            <a:rect l="l" t="t" r="r" b="b"/>
            <a:pathLst>
              <a:path w="3248025" h="1904">
                <a:moveTo>
                  <a:pt x="0" y="1435"/>
                </a:moveTo>
                <a:lnTo>
                  <a:pt x="3247898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282453" y="4188166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1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1709914" y="4190471"/>
            <a:ext cx="821690" cy="0"/>
          </a:xfrm>
          <a:custGeom>
            <a:avLst/>
            <a:gdLst/>
            <a:ahLst/>
            <a:cxnLst/>
            <a:rect l="l" t="t" r="r" b="b"/>
            <a:pathLst>
              <a:path w="821690">
                <a:moveTo>
                  <a:pt x="0" y="0"/>
                </a:moveTo>
                <a:lnTo>
                  <a:pt x="821395" y="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282453" y="412232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1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1709914" y="4124627"/>
            <a:ext cx="821690" cy="0"/>
          </a:xfrm>
          <a:custGeom>
            <a:avLst/>
            <a:gdLst/>
            <a:ahLst/>
            <a:cxnLst/>
            <a:rect l="l" t="t" r="r" b="b"/>
            <a:pathLst>
              <a:path w="821690">
                <a:moveTo>
                  <a:pt x="0" y="0"/>
                </a:moveTo>
                <a:lnTo>
                  <a:pt x="821395" y="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282453" y="40660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1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1709914" y="4068339"/>
            <a:ext cx="821690" cy="0"/>
          </a:xfrm>
          <a:custGeom>
            <a:avLst/>
            <a:gdLst/>
            <a:ahLst/>
            <a:cxnLst/>
            <a:rect l="l" t="t" r="r" b="b"/>
            <a:pathLst>
              <a:path w="821690">
                <a:moveTo>
                  <a:pt x="0" y="0"/>
                </a:moveTo>
                <a:lnTo>
                  <a:pt x="821395" y="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282453" y="401665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1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1709914" y="4018959"/>
            <a:ext cx="822960" cy="0"/>
          </a:xfrm>
          <a:custGeom>
            <a:avLst/>
            <a:gdLst/>
            <a:ahLst/>
            <a:cxnLst/>
            <a:rect l="l" t="t" r="r" b="b"/>
            <a:pathLst>
              <a:path w="822959">
                <a:moveTo>
                  <a:pt x="0" y="0"/>
                </a:moveTo>
                <a:lnTo>
                  <a:pt x="822474" y="0"/>
                </a:lnTo>
              </a:path>
            </a:pathLst>
          </a:custGeom>
          <a:ln w="4434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282908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471821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608346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716296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9797258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9870283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933783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990934" y="4221835"/>
            <a:ext cx="46355" cy="5227320"/>
          </a:xfrm>
          <a:custGeom>
            <a:avLst/>
            <a:gdLst/>
            <a:ahLst/>
            <a:cxnLst/>
            <a:rect l="l" t="t" r="r" b="b"/>
            <a:pathLst>
              <a:path w="46354" h="5227320">
                <a:moveTo>
                  <a:pt x="0" y="0"/>
                </a:moveTo>
                <a:lnTo>
                  <a:pt x="0" y="5226812"/>
                </a:lnTo>
              </a:path>
              <a:path w="46354" h="5227320">
                <a:moveTo>
                  <a:pt x="46037" y="0"/>
                </a:moveTo>
                <a:lnTo>
                  <a:pt x="46037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0125871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197308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0259221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316372" y="4221835"/>
            <a:ext cx="47625" cy="5227320"/>
          </a:xfrm>
          <a:custGeom>
            <a:avLst/>
            <a:gdLst/>
            <a:ahLst/>
            <a:cxnLst/>
            <a:rect l="l" t="t" r="r" b="b"/>
            <a:pathLst>
              <a:path w="47625" h="5227320">
                <a:moveTo>
                  <a:pt x="0" y="0"/>
                </a:moveTo>
                <a:lnTo>
                  <a:pt x="0" y="5226812"/>
                </a:lnTo>
              </a:path>
              <a:path w="47625" h="5227320">
                <a:moveTo>
                  <a:pt x="47625" y="0"/>
                </a:moveTo>
                <a:lnTo>
                  <a:pt x="47625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0557671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0694196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0802146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0883103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0956128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1019628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1076779" y="4221835"/>
            <a:ext cx="46355" cy="5227320"/>
          </a:xfrm>
          <a:custGeom>
            <a:avLst/>
            <a:gdLst/>
            <a:ahLst/>
            <a:cxnLst/>
            <a:rect l="l" t="t" r="r" b="b"/>
            <a:pathLst>
              <a:path w="46354" h="5227320">
                <a:moveTo>
                  <a:pt x="0" y="0"/>
                </a:moveTo>
                <a:lnTo>
                  <a:pt x="0" y="5226812"/>
                </a:lnTo>
              </a:path>
              <a:path w="46354" h="5227320">
                <a:moveTo>
                  <a:pt x="46037" y="0"/>
                </a:moveTo>
                <a:lnTo>
                  <a:pt x="46037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211715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1283153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1345065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1402216" y="4221835"/>
            <a:ext cx="47625" cy="5227320"/>
          </a:xfrm>
          <a:custGeom>
            <a:avLst/>
            <a:gdLst/>
            <a:ahLst/>
            <a:cxnLst/>
            <a:rect l="l" t="t" r="r" b="b"/>
            <a:pathLst>
              <a:path w="47625" h="5227320">
                <a:moveTo>
                  <a:pt x="0" y="0"/>
                </a:moveTo>
                <a:lnTo>
                  <a:pt x="0" y="5226812"/>
                </a:lnTo>
              </a:path>
              <a:path w="47625" h="5227320">
                <a:moveTo>
                  <a:pt x="47625" y="0"/>
                </a:moveTo>
                <a:lnTo>
                  <a:pt x="47625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1637041" y="4221835"/>
            <a:ext cx="0" cy="5227320"/>
          </a:xfrm>
          <a:custGeom>
            <a:avLst/>
            <a:gdLst/>
            <a:ahLst/>
            <a:cxnLst/>
            <a:rect l="l" t="t" r="r" b="b"/>
            <a:pathLst>
              <a:path h="5227320">
                <a:moveTo>
                  <a:pt x="0" y="0"/>
                </a:moveTo>
                <a:lnTo>
                  <a:pt x="0" y="5226812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1773566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1881516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1962478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2035503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2099003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" name="object 99"/>
          <p:cNvGrpSpPr/>
          <p:nvPr/>
        </p:nvGrpSpPr>
        <p:grpSpPr>
          <a:xfrm>
            <a:off x="12154566" y="4017900"/>
            <a:ext cx="49530" cy="5431155"/>
            <a:chOff x="6427660" y="4017899"/>
            <a:chExt cx="49530" cy="5431155"/>
          </a:xfrm>
        </p:grpSpPr>
        <p:sp>
          <p:nvSpPr>
            <p:cNvPr id="100" name="object 100"/>
            <p:cNvSpPr/>
            <p:nvPr/>
          </p:nvSpPr>
          <p:spPr>
            <a:xfrm>
              <a:off x="6429247" y="4017899"/>
              <a:ext cx="0" cy="5431155"/>
            </a:xfrm>
            <a:custGeom>
              <a:avLst/>
              <a:gdLst/>
              <a:ahLst/>
              <a:cxnLst/>
              <a:rect l="l" t="t" r="r" b="b"/>
              <a:pathLst>
                <a:path h="5431155">
                  <a:moveTo>
                    <a:pt x="0" y="543074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475285" y="4017899"/>
              <a:ext cx="0" cy="5431155"/>
            </a:xfrm>
            <a:custGeom>
              <a:avLst/>
              <a:gdLst/>
              <a:ahLst/>
              <a:cxnLst/>
              <a:rect l="l" t="t" r="r" b="b"/>
              <a:pathLst>
                <a:path h="5431155">
                  <a:moveTo>
                    <a:pt x="0" y="543074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" name="object 102"/>
          <p:cNvSpPr/>
          <p:nvPr/>
        </p:nvSpPr>
        <p:spPr>
          <a:xfrm>
            <a:off x="12291091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2362528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2424441" y="4017900"/>
            <a:ext cx="0" cy="5431155"/>
          </a:xfrm>
          <a:custGeom>
            <a:avLst/>
            <a:gdLst/>
            <a:ahLst/>
            <a:cxnLst/>
            <a:rect l="l" t="t" r="r" b="b"/>
            <a:pathLst>
              <a:path h="5431155">
                <a:moveTo>
                  <a:pt x="0" y="5430748"/>
                </a:moveTo>
                <a:lnTo>
                  <a:pt x="0" y="0"/>
                </a:lnTo>
              </a:path>
            </a:pathLst>
          </a:custGeom>
          <a:ln w="3175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" name="object 105"/>
          <p:cNvGrpSpPr/>
          <p:nvPr/>
        </p:nvGrpSpPr>
        <p:grpSpPr>
          <a:xfrm>
            <a:off x="12480003" y="4017900"/>
            <a:ext cx="50800" cy="5431155"/>
            <a:chOff x="6753097" y="4017899"/>
            <a:chExt cx="50800" cy="5431155"/>
          </a:xfrm>
        </p:grpSpPr>
        <p:sp>
          <p:nvSpPr>
            <p:cNvPr id="106" name="object 106"/>
            <p:cNvSpPr/>
            <p:nvPr/>
          </p:nvSpPr>
          <p:spPr>
            <a:xfrm>
              <a:off x="6754685" y="4017899"/>
              <a:ext cx="0" cy="5431155"/>
            </a:xfrm>
            <a:custGeom>
              <a:avLst/>
              <a:gdLst/>
              <a:ahLst/>
              <a:cxnLst/>
              <a:rect l="l" t="t" r="r" b="b"/>
              <a:pathLst>
                <a:path h="5431155">
                  <a:moveTo>
                    <a:pt x="0" y="543074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802310" y="4017899"/>
              <a:ext cx="0" cy="5431155"/>
            </a:xfrm>
            <a:custGeom>
              <a:avLst/>
              <a:gdLst/>
              <a:ahLst/>
              <a:cxnLst/>
              <a:rect l="l" t="t" r="r" b="b"/>
              <a:pathLst>
                <a:path h="5431155">
                  <a:moveTo>
                    <a:pt x="0" y="543074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9790323" y="4747083"/>
            <a:ext cx="802005" cy="4708525"/>
            <a:chOff x="4063416" y="4747082"/>
            <a:chExt cx="802005" cy="4708525"/>
          </a:xfrm>
        </p:grpSpPr>
        <p:sp>
          <p:nvSpPr>
            <p:cNvPr id="109" name="object 109"/>
            <p:cNvSpPr/>
            <p:nvPr/>
          </p:nvSpPr>
          <p:spPr>
            <a:xfrm>
              <a:off x="4077204" y="5040245"/>
              <a:ext cx="721995" cy="4404360"/>
            </a:xfrm>
            <a:custGeom>
              <a:avLst/>
              <a:gdLst/>
              <a:ahLst/>
              <a:cxnLst/>
              <a:rect l="l" t="t" r="r" b="b"/>
              <a:pathLst>
                <a:path w="721995" h="4404359">
                  <a:moveTo>
                    <a:pt x="721779" y="4404321"/>
                  </a:moveTo>
                  <a:lnTo>
                    <a:pt x="708884" y="4364425"/>
                  </a:lnTo>
                  <a:lnTo>
                    <a:pt x="695045" y="4321351"/>
                  </a:lnTo>
                  <a:lnTo>
                    <a:pt x="677707" y="4267283"/>
                  </a:lnTo>
                  <a:lnTo>
                    <a:pt x="657938" y="4205541"/>
                  </a:lnTo>
                  <a:lnTo>
                    <a:pt x="636810" y="4139443"/>
                  </a:lnTo>
                  <a:lnTo>
                    <a:pt x="615391" y="4072306"/>
                  </a:lnTo>
                  <a:lnTo>
                    <a:pt x="594753" y="4007450"/>
                  </a:lnTo>
                  <a:lnTo>
                    <a:pt x="575965" y="3948192"/>
                  </a:lnTo>
                  <a:lnTo>
                    <a:pt x="560097" y="3897851"/>
                  </a:lnTo>
                  <a:lnTo>
                    <a:pt x="548220" y="3859745"/>
                  </a:lnTo>
                  <a:lnTo>
                    <a:pt x="534396" y="3815311"/>
                  </a:lnTo>
                  <a:lnTo>
                    <a:pt x="519379" y="3767602"/>
                  </a:lnTo>
                  <a:lnTo>
                    <a:pt x="503569" y="3717611"/>
                  </a:lnTo>
                  <a:lnTo>
                    <a:pt x="487362" y="3666331"/>
                  </a:lnTo>
                  <a:lnTo>
                    <a:pt x="471155" y="3614753"/>
                  </a:lnTo>
                  <a:lnTo>
                    <a:pt x="455345" y="3563869"/>
                  </a:lnTo>
                  <a:lnTo>
                    <a:pt x="440328" y="3514672"/>
                  </a:lnTo>
                  <a:lnTo>
                    <a:pt x="426504" y="3468154"/>
                  </a:lnTo>
                  <a:lnTo>
                    <a:pt x="414150" y="3425314"/>
                  </a:lnTo>
                  <a:lnTo>
                    <a:pt x="400656" y="3377622"/>
                  </a:lnTo>
                  <a:lnTo>
                    <a:pt x="386449" y="3326733"/>
                  </a:lnTo>
                  <a:lnTo>
                    <a:pt x="371955" y="3274301"/>
                  </a:lnTo>
                  <a:lnTo>
                    <a:pt x="357601" y="3221983"/>
                  </a:lnTo>
                  <a:lnTo>
                    <a:pt x="343812" y="3171433"/>
                  </a:lnTo>
                  <a:lnTo>
                    <a:pt x="331017" y="3124306"/>
                  </a:lnTo>
                  <a:lnTo>
                    <a:pt x="319640" y="3082259"/>
                  </a:lnTo>
                  <a:lnTo>
                    <a:pt x="300888" y="3008856"/>
                  </a:lnTo>
                  <a:lnTo>
                    <a:pt x="289608" y="2959777"/>
                  </a:lnTo>
                  <a:lnTo>
                    <a:pt x="277002" y="2903426"/>
                  </a:lnTo>
                  <a:lnTo>
                    <a:pt x="263805" y="2843518"/>
                  </a:lnTo>
                  <a:lnTo>
                    <a:pt x="250755" y="2783771"/>
                  </a:lnTo>
                  <a:lnTo>
                    <a:pt x="238587" y="2727900"/>
                  </a:lnTo>
                  <a:lnTo>
                    <a:pt x="228035" y="2679622"/>
                  </a:lnTo>
                  <a:lnTo>
                    <a:pt x="219836" y="2642654"/>
                  </a:lnTo>
                  <a:lnTo>
                    <a:pt x="213448" y="2615365"/>
                  </a:lnTo>
                  <a:lnTo>
                    <a:pt x="205442" y="2580709"/>
                  </a:lnTo>
                  <a:lnTo>
                    <a:pt x="196111" y="2539651"/>
                  </a:lnTo>
                  <a:lnTo>
                    <a:pt x="185745" y="2493158"/>
                  </a:lnTo>
                  <a:lnTo>
                    <a:pt x="174637" y="2442197"/>
                  </a:lnTo>
                  <a:lnTo>
                    <a:pt x="163077" y="2387733"/>
                  </a:lnTo>
                  <a:lnTo>
                    <a:pt x="151357" y="2330733"/>
                  </a:lnTo>
                  <a:lnTo>
                    <a:pt x="139767" y="2272164"/>
                  </a:lnTo>
                  <a:lnTo>
                    <a:pt x="128600" y="2212993"/>
                  </a:lnTo>
                  <a:lnTo>
                    <a:pt x="118147" y="2154185"/>
                  </a:lnTo>
                  <a:lnTo>
                    <a:pt x="108698" y="2096706"/>
                  </a:lnTo>
                  <a:lnTo>
                    <a:pt x="100545" y="2041525"/>
                  </a:lnTo>
                  <a:lnTo>
                    <a:pt x="80599" y="1894332"/>
                  </a:lnTo>
                  <a:lnTo>
                    <a:pt x="65617" y="1779982"/>
                  </a:lnTo>
                  <a:lnTo>
                    <a:pt x="56193" y="1705916"/>
                  </a:lnTo>
                  <a:lnTo>
                    <a:pt x="49798" y="1649641"/>
                  </a:lnTo>
                  <a:lnTo>
                    <a:pt x="46092" y="1614537"/>
                  </a:lnTo>
                  <a:lnTo>
                    <a:pt x="41946" y="1574148"/>
                  </a:lnTo>
                  <a:lnTo>
                    <a:pt x="37507" y="1528365"/>
                  </a:lnTo>
                  <a:lnTo>
                    <a:pt x="32920" y="1477075"/>
                  </a:lnTo>
                  <a:lnTo>
                    <a:pt x="28330" y="1420167"/>
                  </a:lnTo>
                  <a:lnTo>
                    <a:pt x="23882" y="1357529"/>
                  </a:lnTo>
                  <a:lnTo>
                    <a:pt x="19723" y="1289050"/>
                  </a:lnTo>
                  <a:lnTo>
                    <a:pt x="17249" y="1246419"/>
                  </a:lnTo>
                  <a:lnTo>
                    <a:pt x="14371" y="1193271"/>
                  </a:lnTo>
                  <a:lnTo>
                    <a:pt x="11620" y="1134568"/>
                  </a:lnTo>
                  <a:lnTo>
                    <a:pt x="9524" y="1075270"/>
                  </a:lnTo>
                  <a:lnTo>
                    <a:pt x="7769" y="1024207"/>
                  </a:lnTo>
                  <a:lnTo>
                    <a:pt x="5818" y="978698"/>
                  </a:lnTo>
                  <a:lnTo>
                    <a:pt x="3868" y="926443"/>
                  </a:lnTo>
                  <a:lnTo>
                    <a:pt x="2120" y="855141"/>
                  </a:lnTo>
                  <a:lnTo>
                    <a:pt x="894" y="673750"/>
                  </a:lnTo>
                  <a:lnTo>
                    <a:pt x="265" y="385103"/>
                  </a:lnTo>
                  <a:lnTo>
                    <a:pt x="33" y="117690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75399" y="4976752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0" y="16929"/>
                  </a:moveTo>
                  <a:lnTo>
                    <a:pt x="723" y="0"/>
                  </a:lnTo>
                </a:path>
              </a:pathLst>
            </a:custGeom>
            <a:ln w="1904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72941" y="4756607"/>
              <a:ext cx="1270" cy="182880"/>
            </a:xfrm>
            <a:custGeom>
              <a:avLst/>
              <a:gdLst/>
              <a:ahLst/>
              <a:cxnLst/>
              <a:rect l="l" t="t" r="r" b="b"/>
              <a:pathLst>
                <a:path w="1270" h="182879">
                  <a:moveTo>
                    <a:pt x="374" y="-9525"/>
                  </a:moveTo>
                  <a:lnTo>
                    <a:pt x="374" y="192011"/>
                  </a:lnTo>
                </a:path>
              </a:pathLst>
            </a:custGeom>
            <a:ln w="19798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215844" y="4762961"/>
              <a:ext cx="3175" cy="156210"/>
            </a:xfrm>
            <a:custGeom>
              <a:avLst/>
              <a:gdLst/>
              <a:ahLst/>
              <a:cxnLst/>
              <a:rect l="l" t="t" r="r" b="b"/>
              <a:pathLst>
                <a:path w="3175" h="156210">
                  <a:moveTo>
                    <a:pt x="1587" y="-9525"/>
                  </a:moveTo>
                  <a:lnTo>
                    <a:pt x="1587" y="165214"/>
                  </a:lnTo>
                </a:path>
              </a:pathLst>
            </a:custGeom>
            <a:ln w="2222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221133" y="4997911"/>
              <a:ext cx="6350" cy="228600"/>
            </a:xfrm>
            <a:custGeom>
              <a:avLst/>
              <a:gdLst/>
              <a:ahLst/>
              <a:cxnLst/>
              <a:rect l="l" t="t" r="r" b="b"/>
              <a:pathLst>
                <a:path w="6350" h="228600">
                  <a:moveTo>
                    <a:pt x="3175" y="-9525"/>
                  </a:moveTo>
                  <a:lnTo>
                    <a:pt x="3175" y="238125"/>
                  </a:lnTo>
                </a:path>
              </a:pathLst>
            </a:custGeom>
            <a:ln w="254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231719" y="5308007"/>
              <a:ext cx="10160" cy="226695"/>
            </a:xfrm>
            <a:custGeom>
              <a:avLst/>
              <a:gdLst/>
              <a:ahLst/>
              <a:cxnLst/>
              <a:rect l="l" t="t" r="r" b="b"/>
              <a:pathLst>
                <a:path w="10160" h="226695">
                  <a:moveTo>
                    <a:pt x="4921" y="-9525"/>
                  </a:moveTo>
                  <a:lnTo>
                    <a:pt x="4921" y="236067"/>
                  </a:lnTo>
                </a:path>
              </a:pathLst>
            </a:custGeom>
            <a:ln w="2889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247594" y="5620211"/>
              <a:ext cx="7620" cy="149225"/>
            </a:xfrm>
            <a:custGeom>
              <a:avLst/>
              <a:gdLst/>
              <a:ahLst/>
              <a:cxnLst/>
              <a:rect l="l" t="t" r="r" b="b"/>
              <a:pathLst>
                <a:path w="7620" h="149225">
                  <a:moveTo>
                    <a:pt x="3702" y="-9525"/>
                  </a:moveTo>
                  <a:lnTo>
                    <a:pt x="3702" y="158750"/>
                  </a:lnTo>
                </a:path>
              </a:pathLst>
            </a:custGeom>
            <a:ln w="2645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259233" y="5850932"/>
              <a:ext cx="8890" cy="150495"/>
            </a:xfrm>
            <a:custGeom>
              <a:avLst/>
              <a:gdLst/>
              <a:ahLst/>
              <a:cxnLst/>
              <a:rect l="l" t="t" r="r" b="b"/>
              <a:pathLst>
                <a:path w="8889" h="150495">
                  <a:moveTo>
                    <a:pt x="4235" y="-9525"/>
                  </a:moveTo>
                  <a:lnTo>
                    <a:pt x="4235" y="159804"/>
                  </a:lnTo>
                </a:path>
              </a:pathLst>
            </a:custGeom>
            <a:ln w="2752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270872" y="6083761"/>
              <a:ext cx="15875" cy="226695"/>
            </a:xfrm>
            <a:custGeom>
              <a:avLst/>
              <a:gdLst/>
              <a:ahLst/>
              <a:cxnLst/>
              <a:rect l="l" t="t" r="r" b="b"/>
              <a:pathLst>
                <a:path w="15875" h="226695">
                  <a:moveTo>
                    <a:pt x="0" y="0"/>
                  </a:moveTo>
                  <a:lnTo>
                    <a:pt x="2626" y="86284"/>
                  </a:lnTo>
                  <a:lnTo>
                    <a:pt x="5156" y="138637"/>
                  </a:lnTo>
                  <a:lnTo>
                    <a:pt x="9076" y="178291"/>
                  </a:lnTo>
                  <a:lnTo>
                    <a:pt x="15875" y="226479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93097" y="6392796"/>
              <a:ext cx="12065" cy="121920"/>
            </a:xfrm>
            <a:custGeom>
              <a:avLst/>
              <a:gdLst/>
              <a:ahLst/>
              <a:cxnLst/>
              <a:rect l="l" t="t" r="r" b="b"/>
              <a:pathLst>
                <a:path w="12064" h="121920">
                  <a:moveTo>
                    <a:pt x="5822" y="-9525"/>
                  </a:moveTo>
                  <a:lnTo>
                    <a:pt x="5822" y="131229"/>
                  </a:lnTo>
                </a:path>
              </a:pathLst>
            </a:custGeom>
            <a:ln w="3069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313214" y="6586474"/>
              <a:ext cx="542290" cy="2860040"/>
            </a:xfrm>
            <a:custGeom>
              <a:avLst/>
              <a:gdLst/>
              <a:ahLst/>
              <a:cxnLst/>
              <a:rect l="l" t="t" r="r" b="b"/>
              <a:pathLst>
                <a:path w="542289" h="2860040">
                  <a:moveTo>
                    <a:pt x="542124" y="2859519"/>
                  </a:moveTo>
                  <a:lnTo>
                    <a:pt x="525389" y="2801832"/>
                  </a:lnTo>
                  <a:lnTo>
                    <a:pt x="508811" y="2744823"/>
                  </a:lnTo>
                  <a:lnTo>
                    <a:pt x="489639" y="2678915"/>
                  </a:lnTo>
                  <a:lnTo>
                    <a:pt x="470032" y="2611519"/>
                  </a:lnTo>
                  <a:lnTo>
                    <a:pt x="452149" y="2550044"/>
                  </a:lnTo>
                  <a:lnTo>
                    <a:pt x="438150" y="2501900"/>
                  </a:lnTo>
                  <a:lnTo>
                    <a:pt x="426910" y="2463662"/>
                  </a:lnTo>
                  <a:lnTo>
                    <a:pt x="413538" y="2418654"/>
                  </a:lnTo>
                  <a:lnTo>
                    <a:pt x="398779" y="2369032"/>
                  </a:lnTo>
                  <a:lnTo>
                    <a:pt x="383374" y="2316956"/>
                  </a:lnTo>
                  <a:lnTo>
                    <a:pt x="368070" y="2264581"/>
                  </a:lnTo>
                  <a:lnTo>
                    <a:pt x="353610" y="2214067"/>
                  </a:lnTo>
                  <a:lnTo>
                    <a:pt x="340739" y="2167571"/>
                  </a:lnTo>
                  <a:lnTo>
                    <a:pt x="330200" y="2127250"/>
                  </a:lnTo>
                  <a:lnTo>
                    <a:pt x="319340" y="2083077"/>
                  </a:lnTo>
                  <a:lnTo>
                    <a:pt x="310363" y="2044462"/>
                  </a:lnTo>
                  <a:lnTo>
                    <a:pt x="302150" y="2006201"/>
                  </a:lnTo>
                  <a:lnTo>
                    <a:pt x="293585" y="1963089"/>
                  </a:lnTo>
                  <a:lnTo>
                    <a:pt x="283550" y="1909923"/>
                  </a:lnTo>
                  <a:lnTo>
                    <a:pt x="270929" y="1841500"/>
                  </a:lnTo>
                  <a:lnTo>
                    <a:pt x="261311" y="1788779"/>
                  </a:lnTo>
                  <a:lnTo>
                    <a:pt x="251606" y="1734960"/>
                  </a:lnTo>
                  <a:lnTo>
                    <a:pt x="241962" y="1680985"/>
                  </a:lnTo>
                  <a:lnTo>
                    <a:pt x="232527" y="1627793"/>
                  </a:lnTo>
                  <a:lnTo>
                    <a:pt x="223450" y="1576326"/>
                  </a:lnTo>
                  <a:lnTo>
                    <a:pt x="214877" y="1527525"/>
                  </a:lnTo>
                  <a:lnTo>
                    <a:pt x="206959" y="1482331"/>
                  </a:lnTo>
                  <a:lnTo>
                    <a:pt x="199842" y="1441684"/>
                  </a:lnTo>
                  <a:lnTo>
                    <a:pt x="193675" y="1406524"/>
                  </a:lnTo>
                  <a:lnTo>
                    <a:pt x="186189" y="1364635"/>
                  </a:lnTo>
                  <a:lnTo>
                    <a:pt x="176870" y="1313294"/>
                  </a:lnTo>
                  <a:lnTo>
                    <a:pt x="166361" y="1255652"/>
                  </a:lnTo>
                  <a:lnTo>
                    <a:pt x="155306" y="1194860"/>
                  </a:lnTo>
                  <a:lnTo>
                    <a:pt x="144351" y="1134068"/>
                  </a:lnTo>
                  <a:lnTo>
                    <a:pt x="134140" y="1076426"/>
                  </a:lnTo>
                  <a:lnTo>
                    <a:pt x="125318" y="1025085"/>
                  </a:lnTo>
                  <a:lnTo>
                    <a:pt x="118529" y="983195"/>
                  </a:lnTo>
                  <a:lnTo>
                    <a:pt x="113217" y="949270"/>
                  </a:lnTo>
                  <a:lnTo>
                    <a:pt x="107243" y="911635"/>
                  </a:lnTo>
                  <a:lnTo>
                    <a:pt x="100730" y="870185"/>
                  </a:lnTo>
                  <a:lnTo>
                    <a:pt x="93799" y="824816"/>
                  </a:lnTo>
                  <a:lnTo>
                    <a:pt x="86573" y="775424"/>
                  </a:lnTo>
                  <a:lnTo>
                    <a:pt x="79173" y="721903"/>
                  </a:lnTo>
                  <a:lnTo>
                    <a:pt x="71721" y="664148"/>
                  </a:lnTo>
                  <a:lnTo>
                    <a:pt x="64339" y="602056"/>
                  </a:lnTo>
                  <a:lnTo>
                    <a:pt x="57150" y="535520"/>
                  </a:lnTo>
                  <a:lnTo>
                    <a:pt x="39288" y="364781"/>
                  </a:lnTo>
                  <a:lnTo>
                    <a:pt x="20635" y="190369"/>
                  </a:lnTo>
                  <a:lnTo>
                    <a:pt x="5952" y="54653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" name="object 120"/>
          <p:cNvSpPr/>
          <p:nvPr/>
        </p:nvSpPr>
        <p:spPr>
          <a:xfrm>
            <a:off x="9798940" y="4526780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148882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9798069" y="4261861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182689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9941759" y="4533701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151485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9938299" y="4261870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187871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" name="object 124"/>
          <p:cNvGrpSpPr/>
          <p:nvPr/>
        </p:nvGrpSpPr>
        <p:grpSpPr>
          <a:xfrm>
            <a:off x="10044767" y="5918654"/>
            <a:ext cx="593725" cy="3535045"/>
            <a:chOff x="4317860" y="5918653"/>
            <a:chExt cx="593725" cy="3535045"/>
          </a:xfrm>
        </p:grpSpPr>
        <p:sp>
          <p:nvSpPr>
            <p:cNvPr id="125" name="object 125"/>
            <p:cNvSpPr/>
            <p:nvPr/>
          </p:nvSpPr>
          <p:spPr>
            <a:xfrm>
              <a:off x="4342968" y="6146307"/>
              <a:ext cx="558800" cy="3297554"/>
            </a:xfrm>
            <a:custGeom>
              <a:avLst/>
              <a:gdLst/>
              <a:ahLst/>
              <a:cxnLst/>
              <a:rect l="l" t="t" r="r" b="b"/>
              <a:pathLst>
                <a:path w="558800" h="3297554">
                  <a:moveTo>
                    <a:pt x="558609" y="3297466"/>
                  </a:moveTo>
                  <a:lnTo>
                    <a:pt x="534705" y="3216957"/>
                  </a:lnTo>
                  <a:lnTo>
                    <a:pt x="483800" y="3043205"/>
                  </a:lnTo>
                  <a:lnTo>
                    <a:pt x="433218" y="2870101"/>
                  </a:lnTo>
                  <a:lnTo>
                    <a:pt x="410286" y="2791536"/>
                  </a:lnTo>
                  <a:lnTo>
                    <a:pt x="369303" y="2647419"/>
                  </a:lnTo>
                  <a:lnTo>
                    <a:pt x="345363" y="2560429"/>
                  </a:lnTo>
                  <a:lnTo>
                    <a:pt x="329215" y="2495511"/>
                  </a:lnTo>
                  <a:lnTo>
                    <a:pt x="311607" y="2417610"/>
                  </a:lnTo>
                  <a:lnTo>
                    <a:pt x="299686" y="2363942"/>
                  </a:lnTo>
                  <a:lnTo>
                    <a:pt x="288417" y="2312411"/>
                  </a:lnTo>
                  <a:lnTo>
                    <a:pt x="277814" y="2262500"/>
                  </a:lnTo>
                  <a:lnTo>
                    <a:pt x="267892" y="2213696"/>
                  </a:lnTo>
                  <a:lnTo>
                    <a:pt x="258667" y="2165482"/>
                  </a:lnTo>
                  <a:lnTo>
                    <a:pt x="250153" y="2117344"/>
                  </a:lnTo>
                  <a:lnTo>
                    <a:pt x="242366" y="2068766"/>
                  </a:lnTo>
                  <a:lnTo>
                    <a:pt x="225184" y="1960383"/>
                  </a:lnTo>
                  <a:lnTo>
                    <a:pt x="204273" y="1833333"/>
                  </a:lnTo>
                  <a:lnTo>
                    <a:pt x="186609" y="1727706"/>
                  </a:lnTo>
                  <a:lnTo>
                    <a:pt x="179171" y="1683588"/>
                  </a:lnTo>
                  <a:lnTo>
                    <a:pt x="158589" y="1565494"/>
                  </a:lnTo>
                  <a:lnTo>
                    <a:pt x="147581" y="1501694"/>
                  </a:lnTo>
                  <a:lnTo>
                    <a:pt x="139357" y="1449006"/>
                  </a:lnTo>
                  <a:lnTo>
                    <a:pt x="130056" y="1377561"/>
                  </a:lnTo>
                  <a:lnTo>
                    <a:pt x="123637" y="1322315"/>
                  </a:lnTo>
                  <a:lnTo>
                    <a:pt x="116703" y="1260089"/>
                  </a:lnTo>
                  <a:lnTo>
                    <a:pt x="109754" y="1195411"/>
                  </a:lnTo>
                  <a:lnTo>
                    <a:pt x="103287" y="1132808"/>
                  </a:lnTo>
                  <a:lnTo>
                    <a:pt x="97802" y="1076807"/>
                  </a:lnTo>
                  <a:lnTo>
                    <a:pt x="94042" y="1036173"/>
                  </a:lnTo>
                  <a:lnTo>
                    <a:pt x="89632" y="987443"/>
                  </a:lnTo>
                  <a:lnTo>
                    <a:pt x="84755" y="932856"/>
                  </a:lnTo>
                  <a:lnTo>
                    <a:pt x="79593" y="874650"/>
                  </a:lnTo>
                  <a:lnTo>
                    <a:pt x="74326" y="815063"/>
                  </a:lnTo>
                  <a:lnTo>
                    <a:pt x="69138" y="756334"/>
                  </a:lnTo>
                  <a:lnTo>
                    <a:pt x="64208" y="700699"/>
                  </a:lnTo>
                  <a:lnTo>
                    <a:pt x="59720" y="650399"/>
                  </a:lnTo>
                  <a:lnTo>
                    <a:pt x="55855" y="607670"/>
                  </a:lnTo>
                  <a:lnTo>
                    <a:pt x="52793" y="574751"/>
                  </a:lnTo>
                  <a:lnTo>
                    <a:pt x="49634" y="541407"/>
                  </a:lnTo>
                  <a:lnTo>
                    <a:pt x="45104" y="493372"/>
                  </a:lnTo>
                  <a:lnTo>
                    <a:pt x="39552" y="434281"/>
                  </a:lnTo>
                  <a:lnTo>
                    <a:pt x="33325" y="367773"/>
                  </a:lnTo>
                  <a:lnTo>
                    <a:pt x="26769" y="297484"/>
                  </a:lnTo>
                  <a:lnTo>
                    <a:pt x="20233" y="227050"/>
                  </a:lnTo>
                  <a:lnTo>
                    <a:pt x="14064" y="160108"/>
                  </a:lnTo>
                  <a:lnTo>
                    <a:pt x="8608" y="100296"/>
                  </a:lnTo>
                  <a:lnTo>
                    <a:pt x="4214" y="51249"/>
                  </a:lnTo>
                  <a:lnTo>
                    <a:pt x="1229" y="16604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327385" y="5928178"/>
              <a:ext cx="13335" cy="182880"/>
            </a:xfrm>
            <a:custGeom>
              <a:avLst/>
              <a:gdLst/>
              <a:ahLst/>
              <a:cxnLst/>
              <a:rect l="l" t="t" r="r" b="b"/>
              <a:pathLst>
                <a:path w="13335" h="182879">
                  <a:moveTo>
                    <a:pt x="6489" y="-9525"/>
                  </a:moveTo>
                  <a:lnTo>
                    <a:pt x="6489" y="192163"/>
                  </a:lnTo>
                </a:path>
              </a:pathLst>
            </a:custGeom>
            <a:ln w="3202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" name="object 127"/>
          <p:cNvSpPr/>
          <p:nvPr/>
        </p:nvSpPr>
        <p:spPr>
          <a:xfrm>
            <a:off x="10040442" y="5694467"/>
            <a:ext cx="8255" cy="149225"/>
          </a:xfrm>
          <a:custGeom>
            <a:avLst/>
            <a:gdLst/>
            <a:ahLst/>
            <a:cxnLst/>
            <a:rect l="l" t="t" r="r" b="b"/>
            <a:pathLst>
              <a:path w="8254" h="149225">
                <a:moveTo>
                  <a:pt x="7785" y="148882"/>
                </a:moveTo>
                <a:lnTo>
                  <a:pt x="6568" y="124520"/>
                </a:lnTo>
                <a:lnTo>
                  <a:pt x="3892" y="73464"/>
                </a:lnTo>
                <a:lnTo>
                  <a:pt x="1216" y="22896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0016201" y="5307552"/>
            <a:ext cx="17780" cy="311150"/>
          </a:xfrm>
          <a:custGeom>
            <a:avLst/>
            <a:gdLst/>
            <a:ahLst/>
            <a:cxnLst/>
            <a:rect l="l" t="t" r="r" b="b"/>
            <a:pathLst>
              <a:path w="17779" h="311150">
                <a:moveTo>
                  <a:pt x="8655" y="-9525"/>
                </a:moveTo>
                <a:lnTo>
                  <a:pt x="8655" y="320268"/>
                </a:lnTo>
              </a:path>
            </a:pathLst>
          </a:custGeom>
          <a:ln w="3636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0011882" y="4995934"/>
            <a:ext cx="3810" cy="232410"/>
          </a:xfrm>
          <a:custGeom>
            <a:avLst/>
            <a:gdLst/>
            <a:ahLst/>
            <a:cxnLst/>
            <a:rect l="l" t="t" r="r" b="b"/>
            <a:pathLst>
              <a:path w="3810" h="232410">
                <a:moveTo>
                  <a:pt x="3454" y="231978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0009276" y="4762226"/>
            <a:ext cx="1270" cy="155575"/>
          </a:xfrm>
          <a:custGeom>
            <a:avLst/>
            <a:gdLst/>
            <a:ahLst/>
            <a:cxnLst/>
            <a:rect l="l" t="t" r="r" b="b"/>
            <a:pathLst>
              <a:path w="1270" h="155575">
                <a:moveTo>
                  <a:pt x="431" y="-9525"/>
                </a:moveTo>
                <a:lnTo>
                  <a:pt x="431" y="164744"/>
                </a:lnTo>
              </a:path>
            </a:pathLst>
          </a:custGeom>
          <a:ln w="19913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0004081" y="4533704"/>
            <a:ext cx="3175" cy="149860"/>
          </a:xfrm>
          <a:custGeom>
            <a:avLst/>
            <a:gdLst/>
            <a:ahLst/>
            <a:cxnLst/>
            <a:rect l="l" t="t" r="r" b="b"/>
            <a:pathLst>
              <a:path w="3175" h="149860">
                <a:moveTo>
                  <a:pt x="1301" y="-9525"/>
                </a:moveTo>
                <a:lnTo>
                  <a:pt x="1301" y="159270"/>
                </a:lnTo>
              </a:path>
            </a:pathLst>
          </a:custGeom>
          <a:ln w="21653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0000622" y="4261863"/>
            <a:ext cx="4445" cy="186690"/>
          </a:xfrm>
          <a:custGeom>
            <a:avLst/>
            <a:gdLst/>
            <a:ahLst/>
            <a:cxnLst/>
            <a:rect l="l" t="t" r="r" b="b"/>
            <a:pathLst>
              <a:path w="4445" h="186689">
                <a:moveTo>
                  <a:pt x="2165" y="-9525"/>
                </a:moveTo>
                <a:lnTo>
                  <a:pt x="2165" y="195668"/>
                </a:lnTo>
              </a:path>
            </a:pathLst>
          </a:custGeom>
          <a:ln w="2338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" name="object 133"/>
          <p:cNvGrpSpPr/>
          <p:nvPr/>
        </p:nvGrpSpPr>
        <p:grpSpPr>
          <a:xfrm>
            <a:off x="10231736" y="6737501"/>
            <a:ext cx="515620" cy="2718435"/>
            <a:chOff x="4504830" y="6737500"/>
            <a:chExt cx="515620" cy="2718435"/>
          </a:xfrm>
        </p:grpSpPr>
        <p:sp>
          <p:nvSpPr>
            <p:cNvPr id="134" name="object 134"/>
            <p:cNvSpPr/>
            <p:nvPr/>
          </p:nvSpPr>
          <p:spPr>
            <a:xfrm>
              <a:off x="4540318" y="6952176"/>
              <a:ext cx="470534" cy="2494280"/>
            </a:xfrm>
            <a:custGeom>
              <a:avLst/>
              <a:gdLst/>
              <a:ahLst/>
              <a:cxnLst/>
              <a:rect l="l" t="t" r="r" b="b"/>
              <a:pathLst>
                <a:path w="470535" h="2494279">
                  <a:moveTo>
                    <a:pt x="470052" y="2494127"/>
                  </a:moveTo>
                  <a:lnTo>
                    <a:pt x="456891" y="2436602"/>
                  </a:lnTo>
                  <a:lnTo>
                    <a:pt x="444482" y="2383520"/>
                  </a:lnTo>
                  <a:lnTo>
                    <a:pt x="430104" y="2322583"/>
                  </a:lnTo>
                  <a:lnTo>
                    <a:pt x="415193" y="2260060"/>
                  </a:lnTo>
                  <a:lnTo>
                    <a:pt x="401186" y="2202219"/>
                  </a:lnTo>
                  <a:lnTo>
                    <a:pt x="389521" y="2155329"/>
                  </a:lnTo>
                  <a:lnTo>
                    <a:pt x="362503" y="2044536"/>
                  </a:lnTo>
                  <a:lnTo>
                    <a:pt x="325858" y="1890242"/>
                  </a:lnTo>
                  <a:lnTo>
                    <a:pt x="293597" y="1753150"/>
                  </a:lnTo>
                  <a:lnTo>
                    <a:pt x="279730" y="1693964"/>
                  </a:lnTo>
                  <a:lnTo>
                    <a:pt x="269585" y="1652943"/>
                  </a:lnTo>
                  <a:lnTo>
                    <a:pt x="258186" y="1605531"/>
                  </a:lnTo>
                  <a:lnTo>
                    <a:pt x="246080" y="1553924"/>
                  </a:lnTo>
                  <a:lnTo>
                    <a:pt x="233814" y="1500317"/>
                  </a:lnTo>
                  <a:lnTo>
                    <a:pt x="221936" y="1446908"/>
                  </a:lnTo>
                  <a:lnTo>
                    <a:pt x="210994" y="1395891"/>
                  </a:lnTo>
                  <a:lnTo>
                    <a:pt x="201536" y="1349463"/>
                  </a:lnTo>
                  <a:lnTo>
                    <a:pt x="188480" y="1275245"/>
                  </a:lnTo>
                  <a:lnTo>
                    <a:pt x="179840" y="1225382"/>
                  </a:lnTo>
                  <a:lnTo>
                    <a:pt x="170272" y="1169538"/>
                  </a:lnTo>
                  <a:lnTo>
                    <a:pt x="160132" y="1109606"/>
                  </a:lnTo>
                  <a:lnTo>
                    <a:pt x="149780" y="1047479"/>
                  </a:lnTo>
                  <a:lnTo>
                    <a:pt x="139573" y="985050"/>
                  </a:lnTo>
                  <a:lnTo>
                    <a:pt x="130030" y="927425"/>
                  </a:lnTo>
                  <a:lnTo>
                    <a:pt x="119997" y="868747"/>
                  </a:lnTo>
                  <a:lnTo>
                    <a:pt x="110059" y="811402"/>
                  </a:lnTo>
                  <a:lnTo>
                    <a:pt x="100805" y="757781"/>
                  </a:lnTo>
                  <a:lnTo>
                    <a:pt x="92822" y="710271"/>
                  </a:lnTo>
                  <a:lnTo>
                    <a:pt x="86697" y="671261"/>
                  </a:lnTo>
                  <a:lnTo>
                    <a:pt x="83019" y="643140"/>
                  </a:lnTo>
                  <a:lnTo>
                    <a:pt x="76480" y="597946"/>
                  </a:lnTo>
                  <a:lnTo>
                    <a:pt x="68584" y="540996"/>
                  </a:lnTo>
                  <a:lnTo>
                    <a:pt x="60150" y="478564"/>
                  </a:lnTo>
                  <a:lnTo>
                    <a:pt x="51998" y="416926"/>
                  </a:lnTo>
                  <a:lnTo>
                    <a:pt x="44946" y="362357"/>
                  </a:lnTo>
                  <a:lnTo>
                    <a:pt x="39814" y="321132"/>
                  </a:lnTo>
                  <a:lnTo>
                    <a:pt x="30609" y="246089"/>
                  </a:lnTo>
                  <a:lnTo>
                    <a:pt x="17254" y="138463"/>
                  </a:lnTo>
                  <a:lnTo>
                    <a:pt x="5226" y="41888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514355" y="6747025"/>
              <a:ext cx="20320" cy="151130"/>
            </a:xfrm>
            <a:custGeom>
              <a:avLst/>
              <a:gdLst/>
              <a:ahLst/>
              <a:cxnLst/>
              <a:rect l="l" t="t" r="r" b="b"/>
              <a:pathLst>
                <a:path w="20320" h="151129">
                  <a:moveTo>
                    <a:pt x="19900" y="150622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" name="object 136"/>
          <p:cNvSpPr/>
          <p:nvPr/>
        </p:nvSpPr>
        <p:spPr>
          <a:xfrm>
            <a:off x="10200568" y="6392137"/>
            <a:ext cx="30480" cy="276225"/>
          </a:xfrm>
          <a:custGeom>
            <a:avLst/>
            <a:gdLst/>
            <a:ahLst/>
            <a:cxnLst/>
            <a:rect l="l" t="t" r="r" b="b"/>
            <a:pathLst>
              <a:path w="30479" h="276225">
                <a:moveTo>
                  <a:pt x="30302" y="276123"/>
                </a:moveTo>
                <a:lnTo>
                  <a:pt x="14733" y="141807"/>
                </a:lnTo>
                <a:lnTo>
                  <a:pt x="6388" y="68272"/>
                </a:lnTo>
                <a:lnTo>
                  <a:pt x="2423" y="29631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0175402" y="6081385"/>
            <a:ext cx="18415" cy="230504"/>
          </a:xfrm>
          <a:custGeom>
            <a:avLst/>
            <a:gdLst/>
            <a:ahLst/>
            <a:cxnLst/>
            <a:rect l="l" t="t" r="r" b="b"/>
            <a:pathLst>
              <a:path w="18414" h="230504">
                <a:moveTo>
                  <a:pt x="18249" y="230250"/>
                </a:moveTo>
                <a:lnTo>
                  <a:pt x="9163" y="129762"/>
                </a:lnTo>
                <a:lnTo>
                  <a:pt x="4233" y="72282"/>
                </a:lnTo>
                <a:lnTo>
                  <a:pt x="1749" y="36223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0159022" y="5847678"/>
            <a:ext cx="10795" cy="156210"/>
          </a:xfrm>
          <a:custGeom>
            <a:avLst/>
            <a:gdLst/>
            <a:ahLst/>
            <a:cxnLst/>
            <a:rect l="l" t="t" r="r" b="b"/>
            <a:pathLst>
              <a:path w="10795" h="156210">
                <a:moveTo>
                  <a:pt x="5194" y="-9525"/>
                </a:moveTo>
                <a:lnTo>
                  <a:pt x="5194" y="165328"/>
                </a:lnTo>
              </a:path>
            </a:pathLst>
          </a:custGeom>
          <a:ln w="29438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0145176" y="5620025"/>
            <a:ext cx="6985" cy="149860"/>
          </a:xfrm>
          <a:custGeom>
            <a:avLst/>
            <a:gdLst/>
            <a:ahLst/>
            <a:cxnLst/>
            <a:rect l="l" t="t" r="r" b="b"/>
            <a:pathLst>
              <a:path w="6985" h="149860">
                <a:moveTo>
                  <a:pt x="3460" y="-9525"/>
                </a:moveTo>
                <a:lnTo>
                  <a:pt x="3460" y="159270"/>
                </a:lnTo>
              </a:path>
            </a:pathLst>
          </a:custGeom>
          <a:ln w="2597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0125704" y="5305807"/>
            <a:ext cx="12065" cy="228600"/>
          </a:xfrm>
          <a:custGeom>
            <a:avLst/>
            <a:gdLst/>
            <a:ahLst/>
            <a:cxnLst/>
            <a:rect l="l" t="t" r="r" b="b"/>
            <a:pathLst>
              <a:path w="12064" h="228600">
                <a:moveTo>
                  <a:pt x="5842" y="-9525"/>
                </a:moveTo>
                <a:lnTo>
                  <a:pt x="5842" y="238048"/>
                </a:lnTo>
              </a:path>
            </a:pathLst>
          </a:custGeom>
          <a:ln w="3073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0113292" y="4995066"/>
            <a:ext cx="9525" cy="232410"/>
          </a:xfrm>
          <a:custGeom>
            <a:avLst/>
            <a:gdLst/>
            <a:ahLst/>
            <a:cxnLst/>
            <a:rect l="l" t="t" r="r" b="b"/>
            <a:pathLst>
              <a:path w="9525" h="232410">
                <a:moveTo>
                  <a:pt x="4470" y="-9525"/>
                </a:moveTo>
                <a:lnTo>
                  <a:pt x="4470" y="241503"/>
                </a:lnTo>
              </a:path>
            </a:pathLst>
          </a:custGeom>
          <a:ln w="2799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" name="object 142"/>
          <p:cNvGrpSpPr/>
          <p:nvPr/>
        </p:nvGrpSpPr>
        <p:grpSpPr>
          <a:xfrm>
            <a:off x="10097435" y="4754098"/>
            <a:ext cx="136525" cy="175895"/>
            <a:chOff x="4370528" y="4754097"/>
            <a:chExt cx="136525" cy="175895"/>
          </a:xfrm>
        </p:grpSpPr>
        <p:sp>
          <p:nvSpPr>
            <p:cNvPr id="143" name="object 143"/>
            <p:cNvSpPr/>
            <p:nvPr/>
          </p:nvSpPr>
          <p:spPr>
            <a:xfrm>
              <a:off x="4380053" y="4764223"/>
              <a:ext cx="5080" cy="154940"/>
            </a:xfrm>
            <a:custGeom>
              <a:avLst/>
              <a:gdLst/>
              <a:ahLst/>
              <a:cxnLst/>
              <a:rect l="l" t="t" r="r" b="b"/>
              <a:pathLst>
                <a:path w="5079" h="154939">
                  <a:moveTo>
                    <a:pt x="4457" y="154673"/>
                  </a:moveTo>
                  <a:lnTo>
                    <a:pt x="3761" y="129407"/>
                  </a:lnTo>
                  <a:lnTo>
                    <a:pt x="2228" y="76360"/>
                  </a:lnTo>
                  <a:lnTo>
                    <a:pt x="696" y="23801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442785" y="4765357"/>
              <a:ext cx="5080" cy="154940"/>
            </a:xfrm>
            <a:custGeom>
              <a:avLst/>
              <a:gdLst/>
              <a:ahLst/>
              <a:cxnLst/>
              <a:rect l="l" t="t" r="r" b="b"/>
              <a:pathLst>
                <a:path w="5079" h="154939">
                  <a:moveTo>
                    <a:pt x="4457" y="154673"/>
                  </a:moveTo>
                  <a:lnTo>
                    <a:pt x="3761" y="129407"/>
                  </a:lnTo>
                  <a:lnTo>
                    <a:pt x="2228" y="76360"/>
                  </a:lnTo>
                  <a:lnTo>
                    <a:pt x="696" y="23801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490326" y="4763622"/>
              <a:ext cx="6985" cy="155575"/>
            </a:xfrm>
            <a:custGeom>
              <a:avLst/>
              <a:gdLst/>
              <a:ahLst/>
              <a:cxnLst/>
              <a:rect l="l" t="t" r="r" b="b"/>
              <a:pathLst>
                <a:path w="6985" h="155575">
                  <a:moveTo>
                    <a:pt x="6972" y="155397"/>
                  </a:moveTo>
                  <a:lnTo>
                    <a:pt x="5882" y="130018"/>
                  </a:lnTo>
                  <a:lnTo>
                    <a:pt x="3486" y="76722"/>
                  </a:lnTo>
                  <a:lnTo>
                    <a:pt x="1089" y="23914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" name="object 146"/>
          <p:cNvSpPr/>
          <p:nvPr/>
        </p:nvSpPr>
        <p:spPr>
          <a:xfrm>
            <a:off x="10100180" y="4534640"/>
            <a:ext cx="3810" cy="149860"/>
          </a:xfrm>
          <a:custGeom>
            <a:avLst/>
            <a:gdLst/>
            <a:ahLst/>
            <a:cxnLst/>
            <a:rect l="l" t="t" r="r" b="b"/>
            <a:pathLst>
              <a:path w="3810" h="149860">
                <a:moveTo>
                  <a:pt x="1657" y="-9524"/>
                </a:moveTo>
                <a:lnTo>
                  <a:pt x="1657" y="159270"/>
                </a:lnTo>
              </a:path>
            </a:pathLst>
          </a:custGeom>
          <a:ln w="2236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" name="object 147"/>
          <p:cNvGrpSpPr/>
          <p:nvPr/>
        </p:nvGrpSpPr>
        <p:grpSpPr>
          <a:xfrm>
            <a:off x="10158290" y="4522871"/>
            <a:ext cx="63500" cy="171450"/>
            <a:chOff x="4431384" y="4522871"/>
            <a:chExt cx="63500" cy="171450"/>
          </a:xfrm>
        </p:grpSpPr>
        <p:sp>
          <p:nvSpPr>
            <p:cNvPr id="148" name="object 148"/>
            <p:cNvSpPr/>
            <p:nvPr/>
          </p:nvSpPr>
          <p:spPr>
            <a:xfrm>
              <a:off x="4440909" y="4534995"/>
              <a:ext cx="2540" cy="149860"/>
            </a:xfrm>
            <a:custGeom>
              <a:avLst/>
              <a:gdLst/>
              <a:ahLst/>
              <a:cxnLst/>
              <a:rect l="l" t="t" r="r" b="b"/>
              <a:pathLst>
                <a:path w="2539" h="149860">
                  <a:moveTo>
                    <a:pt x="1117" y="-9525"/>
                  </a:moveTo>
                  <a:lnTo>
                    <a:pt x="1117" y="159270"/>
                  </a:lnTo>
                </a:path>
              </a:pathLst>
            </a:custGeom>
            <a:ln w="2128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480449" y="4532396"/>
              <a:ext cx="5080" cy="149860"/>
            </a:xfrm>
            <a:custGeom>
              <a:avLst/>
              <a:gdLst/>
              <a:ahLst/>
              <a:cxnLst/>
              <a:rect l="l" t="t" r="r" b="b"/>
              <a:pathLst>
                <a:path w="5079" h="149860">
                  <a:moveTo>
                    <a:pt x="2381" y="-9524"/>
                  </a:moveTo>
                  <a:lnTo>
                    <a:pt x="2381" y="159270"/>
                  </a:lnTo>
                </a:path>
              </a:pathLst>
            </a:custGeom>
            <a:ln w="23812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0" name="object 150"/>
          <p:cNvSpPr/>
          <p:nvPr/>
        </p:nvSpPr>
        <p:spPr>
          <a:xfrm>
            <a:off x="10092796" y="4261864"/>
            <a:ext cx="4445" cy="184785"/>
          </a:xfrm>
          <a:custGeom>
            <a:avLst/>
            <a:gdLst/>
            <a:ahLst/>
            <a:cxnLst/>
            <a:rect l="l" t="t" r="r" b="b"/>
            <a:pathLst>
              <a:path w="4445" h="184785">
                <a:moveTo>
                  <a:pt x="2165" y="-9525"/>
                </a:moveTo>
                <a:lnTo>
                  <a:pt x="2165" y="193801"/>
                </a:lnTo>
              </a:path>
            </a:pathLst>
          </a:custGeom>
          <a:ln w="2338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0163446" y="4252338"/>
            <a:ext cx="38100" cy="205104"/>
          </a:xfrm>
          <a:custGeom>
            <a:avLst/>
            <a:gdLst/>
            <a:ahLst/>
            <a:cxnLst/>
            <a:rect l="l" t="t" r="r" b="b"/>
            <a:pathLst>
              <a:path w="38100" h="205104">
                <a:moveTo>
                  <a:pt x="0" y="0"/>
                </a:moveTo>
                <a:lnTo>
                  <a:pt x="0" y="204495"/>
                </a:lnTo>
              </a:path>
              <a:path w="38100" h="205104">
                <a:moveTo>
                  <a:pt x="37870" y="0"/>
                </a:moveTo>
                <a:lnTo>
                  <a:pt x="37870" y="203060"/>
                </a:lnTo>
              </a:path>
            </a:pathLst>
          </a:custGeom>
          <a:ln w="2338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2" name="object 152"/>
          <p:cNvGrpSpPr/>
          <p:nvPr/>
        </p:nvGrpSpPr>
        <p:grpSpPr>
          <a:xfrm>
            <a:off x="10163606" y="4983279"/>
            <a:ext cx="86995" cy="254000"/>
            <a:chOff x="4436699" y="4983279"/>
            <a:chExt cx="86995" cy="254000"/>
          </a:xfrm>
        </p:grpSpPr>
        <p:sp>
          <p:nvSpPr>
            <p:cNvPr id="153" name="object 153"/>
            <p:cNvSpPr/>
            <p:nvPr/>
          </p:nvSpPr>
          <p:spPr>
            <a:xfrm>
              <a:off x="4502335" y="4994539"/>
              <a:ext cx="12065" cy="232410"/>
            </a:xfrm>
            <a:custGeom>
              <a:avLst/>
              <a:gdLst/>
              <a:ahLst/>
              <a:cxnLst/>
              <a:rect l="l" t="t" r="r" b="b"/>
              <a:pathLst>
                <a:path w="12064" h="232410">
                  <a:moveTo>
                    <a:pt x="5911" y="-9525"/>
                  </a:moveTo>
                  <a:lnTo>
                    <a:pt x="5911" y="241503"/>
                  </a:lnTo>
                </a:path>
              </a:pathLst>
            </a:custGeom>
            <a:ln w="30873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446224" y="4992804"/>
              <a:ext cx="7620" cy="234950"/>
            </a:xfrm>
            <a:custGeom>
              <a:avLst/>
              <a:gdLst/>
              <a:ahLst/>
              <a:cxnLst/>
              <a:rect l="l" t="t" r="r" b="b"/>
              <a:pathLst>
                <a:path w="7620" h="234950">
                  <a:moveTo>
                    <a:pt x="3568" y="-9525"/>
                  </a:moveTo>
                  <a:lnTo>
                    <a:pt x="3568" y="244386"/>
                  </a:lnTo>
                </a:path>
              </a:pathLst>
            </a:custGeom>
            <a:ln w="26187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5" name="object 155"/>
          <p:cNvGrpSpPr/>
          <p:nvPr/>
        </p:nvGrpSpPr>
        <p:grpSpPr>
          <a:xfrm>
            <a:off x="10173525" y="5295889"/>
            <a:ext cx="969010" cy="4160520"/>
            <a:chOff x="4446619" y="5295889"/>
            <a:chExt cx="969010" cy="4160520"/>
          </a:xfrm>
        </p:grpSpPr>
        <p:sp>
          <p:nvSpPr>
            <p:cNvPr id="156" name="object 156"/>
            <p:cNvSpPr/>
            <p:nvPr/>
          </p:nvSpPr>
          <p:spPr>
            <a:xfrm>
              <a:off x="4467780" y="5571044"/>
              <a:ext cx="688340" cy="3876040"/>
            </a:xfrm>
            <a:custGeom>
              <a:avLst/>
              <a:gdLst/>
              <a:ahLst/>
              <a:cxnLst/>
              <a:rect l="l" t="t" r="r" b="b"/>
              <a:pathLst>
                <a:path w="688339" h="3876040">
                  <a:moveTo>
                    <a:pt x="687908" y="3875557"/>
                  </a:moveTo>
                  <a:lnTo>
                    <a:pt x="673571" y="3823717"/>
                  </a:lnTo>
                  <a:lnTo>
                    <a:pt x="658497" y="3770693"/>
                  </a:lnTo>
                  <a:lnTo>
                    <a:pt x="640681" y="3708479"/>
                  </a:lnTo>
                  <a:lnTo>
                    <a:pt x="622022" y="3643735"/>
                  </a:lnTo>
                  <a:lnTo>
                    <a:pt x="604417" y="3583120"/>
                  </a:lnTo>
                  <a:lnTo>
                    <a:pt x="589763" y="3533295"/>
                  </a:lnTo>
                  <a:lnTo>
                    <a:pt x="569926" y="3467982"/>
                  </a:lnTo>
                  <a:lnTo>
                    <a:pt x="556258" y="3421696"/>
                  </a:lnTo>
                  <a:lnTo>
                    <a:pt x="540462" y="3367376"/>
                  </a:lnTo>
                  <a:lnTo>
                    <a:pt x="524042" y="3310334"/>
                  </a:lnTo>
                  <a:lnTo>
                    <a:pt x="508506" y="3255885"/>
                  </a:lnTo>
                  <a:lnTo>
                    <a:pt x="495358" y="3209341"/>
                  </a:lnTo>
                  <a:lnTo>
                    <a:pt x="476072" y="3139707"/>
                  </a:lnTo>
                  <a:lnTo>
                    <a:pt x="464039" y="3095992"/>
                  </a:lnTo>
                  <a:lnTo>
                    <a:pt x="450814" y="3047446"/>
                  </a:lnTo>
                  <a:lnTo>
                    <a:pt x="437205" y="2996640"/>
                  </a:lnTo>
                  <a:lnTo>
                    <a:pt x="424021" y="2946150"/>
                  </a:lnTo>
                  <a:lnTo>
                    <a:pt x="412069" y="2898548"/>
                  </a:lnTo>
                  <a:lnTo>
                    <a:pt x="402158" y="2856407"/>
                  </a:lnTo>
                  <a:lnTo>
                    <a:pt x="392970" y="2813584"/>
                  </a:lnTo>
                  <a:lnTo>
                    <a:pt x="382949" y="2764079"/>
                  </a:lnTo>
                  <a:lnTo>
                    <a:pt x="372558" y="2710668"/>
                  </a:lnTo>
                  <a:lnTo>
                    <a:pt x="362259" y="2656130"/>
                  </a:lnTo>
                  <a:lnTo>
                    <a:pt x="352516" y="2603239"/>
                  </a:lnTo>
                  <a:lnTo>
                    <a:pt x="343791" y="2554773"/>
                  </a:lnTo>
                  <a:lnTo>
                    <a:pt x="336549" y="2513507"/>
                  </a:lnTo>
                  <a:lnTo>
                    <a:pt x="330033" y="2476335"/>
                  </a:lnTo>
                  <a:lnTo>
                    <a:pt x="320956" y="2425210"/>
                  </a:lnTo>
                  <a:lnTo>
                    <a:pt x="310207" y="2364991"/>
                  </a:lnTo>
                  <a:lnTo>
                    <a:pt x="298674" y="2300539"/>
                  </a:lnTo>
                  <a:lnTo>
                    <a:pt x="287246" y="2236715"/>
                  </a:lnTo>
                  <a:lnTo>
                    <a:pt x="276812" y="2178378"/>
                  </a:lnTo>
                  <a:lnTo>
                    <a:pt x="268258" y="2130389"/>
                  </a:lnTo>
                  <a:lnTo>
                    <a:pt x="262475" y="2097608"/>
                  </a:lnTo>
                  <a:lnTo>
                    <a:pt x="260350" y="2084895"/>
                  </a:lnTo>
                  <a:lnTo>
                    <a:pt x="255025" y="2057808"/>
                  </a:lnTo>
                  <a:lnTo>
                    <a:pt x="242360" y="1996789"/>
                  </a:lnTo>
                  <a:lnTo>
                    <a:pt x="227313" y="1925054"/>
                  </a:lnTo>
                  <a:lnTo>
                    <a:pt x="214845" y="1865820"/>
                  </a:lnTo>
                  <a:lnTo>
                    <a:pt x="205409" y="1819468"/>
                  </a:lnTo>
                  <a:lnTo>
                    <a:pt x="196476" y="1772818"/>
                  </a:lnTo>
                  <a:lnTo>
                    <a:pt x="188537" y="1728749"/>
                  </a:lnTo>
                  <a:lnTo>
                    <a:pt x="182079" y="1690141"/>
                  </a:lnTo>
                  <a:lnTo>
                    <a:pt x="174265" y="1640138"/>
                  </a:lnTo>
                  <a:lnTo>
                    <a:pt x="166095" y="1587170"/>
                  </a:lnTo>
                  <a:lnTo>
                    <a:pt x="157805" y="1532738"/>
                  </a:lnTo>
                  <a:lnTo>
                    <a:pt x="149629" y="1478343"/>
                  </a:lnTo>
                  <a:lnTo>
                    <a:pt x="141803" y="1425487"/>
                  </a:lnTo>
                  <a:lnTo>
                    <a:pt x="134561" y="1375669"/>
                  </a:lnTo>
                  <a:lnTo>
                    <a:pt x="128138" y="1330393"/>
                  </a:lnTo>
                  <a:lnTo>
                    <a:pt x="122770" y="1291158"/>
                  </a:lnTo>
                  <a:lnTo>
                    <a:pt x="116695" y="1246828"/>
                  </a:lnTo>
                  <a:lnTo>
                    <a:pt x="109675" y="1197258"/>
                  </a:lnTo>
                  <a:lnTo>
                    <a:pt x="102191" y="1145114"/>
                  </a:lnTo>
                  <a:lnTo>
                    <a:pt x="94726" y="1093064"/>
                  </a:lnTo>
                  <a:lnTo>
                    <a:pt x="87760" y="1043772"/>
                  </a:lnTo>
                  <a:lnTo>
                    <a:pt x="81776" y="999907"/>
                  </a:lnTo>
                  <a:lnTo>
                    <a:pt x="73241" y="928872"/>
                  </a:lnTo>
                  <a:lnTo>
                    <a:pt x="67880" y="879895"/>
                  </a:lnTo>
                  <a:lnTo>
                    <a:pt x="61668" y="821444"/>
                  </a:lnTo>
                  <a:lnTo>
                    <a:pt x="55106" y="757759"/>
                  </a:lnTo>
                  <a:lnTo>
                    <a:pt x="48693" y="693082"/>
                  </a:lnTo>
                  <a:lnTo>
                    <a:pt x="42926" y="631654"/>
                  </a:lnTo>
                  <a:lnTo>
                    <a:pt x="38306" y="577715"/>
                  </a:lnTo>
                  <a:lnTo>
                    <a:pt x="35331" y="535508"/>
                  </a:lnTo>
                  <a:lnTo>
                    <a:pt x="26071" y="404959"/>
                  </a:lnTo>
                  <a:lnTo>
                    <a:pt x="14341" y="226086"/>
                  </a:lnTo>
                  <a:lnTo>
                    <a:pt x="4273" y="68047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456144" y="5305414"/>
              <a:ext cx="8890" cy="207645"/>
            </a:xfrm>
            <a:custGeom>
              <a:avLst/>
              <a:gdLst/>
              <a:ahLst/>
              <a:cxnLst/>
              <a:rect l="l" t="t" r="r" b="b"/>
              <a:pathLst>
                <a:path w="8889" h="207645">
                  <a:moveTo>
                    <a:pt x="4254" y="-9525"/>
                  </a:moveTo>
                  <a:lnTo>
                    <a:pt x="4254" y="216954"/>
                  </a:lnTo>
                </a:path>
              </a:pathLst>
            </a:custGeom>
            <a:ln w="2755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565144" y="6131951"/>
              <a:ext cx="664845" cy="3314065"/>
            </a:xfrm>
            <a:custGeom>
              <a:avLst/>
              <a:gdLst/>
              <a:ahLst/>
              <a:cxnLst/>
              <a:rect l="l" t="t" r="r" b="b"/>
              <a:pathLst>
                <a:path w="664845" h="3314065">
                  <a:moveTo>
                    <a:pt x="664845" y="3313607"/>
                  </a:moveTo>
                  <a:lnTo>
                    <a:pt x="659411" y="3297502"/>
                  </a:lnTo>
                  <a:lnTo>
                    <a:pt x="646132" y="3258846"/>
                  </a:lnTo>
                  <a:lnTo>
                    <a:pt x="627961" y="3205783"/>
                  </a:lnTo>
                  <a:lnTo>
                    <a:pt x="607848" y="3146457"/>
                  </a:lnTo>
                  <a:lnTo>
                    <a:pt x="588746" y="3089015"/>
                  </a:lnTo>
                  <a:lnTo>
                    <a:pt x="573608" y="3041599"/>
                  </a:lnTo>
                  <a:lnTo>
                    <a:pt x="560950" y="3001495"/>
                  </a:lnTo>
                  <a:lnTo>
                    <a:pt x="544793" y="2951799"/>
                  </a:lnTo>
                  <a:lnTo>
                    <a:pt x="526564" y="2896400"/>
                  </a:lnTo>
                  <a:lnTo>
                    <a:pt x="507688" y="2839186"/>
                  </a:lnTo>
                  <a:lnTo>
                    <a:pt x="489590" y="2784045"/>
                  </a:lnTo>
                  <a:lnTo>
                    <a:pt x="473695" y="2734866"/>
                  </a:lnTo>
                  <a:lnTo>
                    <a:pt x="461429" y="2695536"/>
                  </a:lnTo>
                  <a:lnTo>
                    <a:pt x="450800" y="2661378"/>
                  </a:lnTo>
                  <a:lnTo>
                    <a:pt x="438857" y="2624036"/>
                  </a:lnTo>
                  <a:lnTo>
                    <a:pt x="425580" y="2581880"/>
                  </a:lnTo>
                  <a:lnTo>
                    <a:pt x="410952" y="2533281"/>
                  </a:lnTo>
                  <a:lnTo>
                    <a:pt x="394953" y="2476609"/>
                  </a:lnTo>
                  <a:lnTo>
                    <a:pt x="377567" y="2410236"/>
                  </a:lnTo>
                  <a:lnTo>
                    <a:pt x="358775" y="2332532"/>
                  </a:lnTo>
                  <a:lnTo>
                    <a:pt x="320885" y="2165106"/>
                  </a:lnTo>
                  <a:lnTo>
                    <a:pt x="281908" y="1987657"/>
                  </a:lnTo>
                  <a:lnTo>
                    <a:pt x="251465" y="1846918"/>
                  </a:lnTo>
                  <a:lnTo>
                    <a:pt x="239179" y="1789620"/>
                  </a:lnTo>
                  <a:lnTo>
                    <a:pt x="175679" y="1486941"/>
                  </a:lnTo>
                  <a:lnTo>
                    <a:pt x="154680" y="1360208"/>
                  </a:lnTo>
                  <a:lnTo>
                    <a:pt x="142609" y="1286656"/>
                  </a:lnTo>
                  <a:lnTo>
                    <a:pt x="134904" y="1238106"/>
                  </a:lnTo>
                  <a:lnTo>
                    <a:pt x="127000" y="1186383"/>
                  </a:lnTo>
                  <a:lnTo>
                    <a:pt x="120199" y="1139171"/>
                  </a:lnTo>
                  <a:lnTo>
                    <a:pt x="112810" y="1083876"/>
                  </a:lnTo>
                  <a:lnTo>
                    <a:pt x="105303" y="1024585"/>
                  </a:lnTo>
                  <a:lnTo>
                    <a:pt x="98149" y="965382"/>
                  </a:lnTo>
                  <a:lnTo>
                    <a:pt x="91817" y="910354"/>
                  </a:lnTo>
                  <a:lnTo>
                    <a:pt x="86779" y="863587"/>
                  </a:lnTo>
                  <a:lnTo>
                    <a:pt x="76100" y="760307"/>
                  </a:lnTo>
                  <a:lnTo>
                    <a:pt x="60855" y="613567"/>
                  </a:lnTo>
                  <a:lnTo>
                    <a:pt x="47195" y="482302"/>
                  </a:lnTo>
                  <a:lnTo>
                    <a:pt x="41275" y="425450"/>
                  </a:lnTo>
                  <a:lnTo>
                    <a:pt x="20984" y="233064"/>
                  </a:lnTo>
                  <a:lnTo>
                    <a:pt x="9921" y="124618"/>
                  </a:lnTo>
                  <a:lnTo>
                    <a:pt x="4216" y="60225"/>
                  </a:lnTo>
                  <a:lnTo>
                    <a:pt x="0" y="0"/>
                  </a:lnTo>
                </a:path>
              </a:pathLst>
            </a:custGeom>
            <a:ln w="1904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744002" y="6504484"/>
              <a:ext cx="661670" cy="2940050"/>
            </a:xfrm>
            <a:custGeom>
              <a:avLst/>
              <a:gdLst/>
              <a:ahLst/>
              <a:cxnLst/>
              <a:rect l="l" t="t" r="r" b="b"/>
              <a:pathLst>
                <a:path w="661670" h="2940050">
                  <a:moveTo>
                    <a:pt x="661606" y="2939884"/>
                  </a:moveTo>
                  <a:lnTo>
                    <a:pt x="656538" y="2925355"/>
                  </a:lnTo>
                  <a:lnTo>
                    <a:pt x="643773" y="2888806"/>
                  </a:lnTo>
                  <a:lnTo>
                    <a:pt x="625611" y="2836712"/>
                  </a:lnTo>
                  <a:lnTo>
                    <a:pt x="604354" y="2775550"/>
                  </a:lnTo>
                  <a:lnTo>
                    <a:pt x="582305" y="2711794"/>
                  </a:lnTo>
                  <a:lnTo>
                    <a:pt x="561764" y="2651922"/>
                  </a:lnTo>
                  <a:lnTo>
                    <a:pt x="545033" y="2602407"/>
                  </a:lnTo>
                  <a:lnTo>
                    <a:pt x="529971" y="2558247"/>
                  </a:lnTo>
                  <a:lnTo>
                    <a:pt x="513298" y="2510773"/>
                  </a:lnTo>
                  <a:lnTo>
                    <a:pt x="495606" y="2460948"/>
                  </a:lnTo>
                  <a:lnTo>
                    <a:pt x="477488" y="2409734"/>
                  </a:lnTo>
                  <a:lnTo>
                    <a:pt x="459537" y="2358094"/>
                  </a:lnTo>
                  <a:lnTo>
                    <a:pt x="442345" y="2306991"/>
                  </a:lnTo>
                  <a:lnTo>
                    <a:pt x="426504" y="2257386"/>
                  </a:lnTo>
                  <a:lnTo>
                    <a:pt x="412865" y="2213458"/>
                  </a:lnTo>
                  <a:lnTo>
                    <a:pt x="398359" y="2166887"/>
                  </a:lnTo>
                  <a:lnTo>
                    <a:pt x="383306" y="2118109"/>
                  </a:lnTo>
                  <a:lnTo>
                    <a:pt x="368031" y="2067556"/>
                  </a:lnTo>
                  <a:lnTo>
                    <a:pt x="352855" y="2015664"/>
                  </a:lnTo>
                  <a:lnTo>
                    <a:pt x="338101" y="1962867"/>
                  </a:lnTo>
                  <a:lnTo>
                    <a:pt x="324092" y="1909600"/>
                  </a:lnTo>
                  <a:lnTo>
                    <a:pt x="311150" y="1856295"/>
                  </a:lnTo>
                  <a:lnTo>
                    <a:pt x="298168" y="1799667"/>
                  </a:lnTo>
                  <a:lnTo>
                    <a:pt x="284279" y="1738239"/>
                  </a:lnTo>
                  <a:lnTo>
                    <a:pt x="270168" y="1675150"/>
                  </a:lnTo>
                  <a:lnTo>
                    <a:pt x="256514" y="1613538"/>
                  </a:lnTo>
                  <a:lnTo>
                    <a:pt x="244001" y="1556539"/>
                  </a:lnTo>
                  <a:lnTo>
                    <a:pt x="233311" y="1507291"/>
                  </a:lnTo>
                  <a:lnTo>
                    <a:pt x="225126" y="1468932"/>
                  </a:lnTo>
                  <a:lnTo>
                    <a:pt x="220129" y="1444599"/>
                  </a:lnTo>
                  <a:lnTo>
                    <a:pt x="213375" y="1412524"/>
                  </a:lnTo>
                  <a:lnTo>
                    <a:pt x="202768" y="1364720"/>
                  </a:lnTo>
                  <a:lnTo>
                    <a:pt x="190103" y="1308742"/>
                  </a:lnTo>
                  <a:lnTo>
                    <a:pt x="177172" y="1252148"/>
                  </a:lnTo>
                  <a:lnTo>
                    <a:pt x="165772" y="1202493"/>
                  </a:lnTo>
                  <a:lnTo>
                    <a:pt x="157695" y="1167333"/>
                  </a:lnTo>
                  <a:lnTo>
                    <a:pt x="152332" y="1139103"/>
                  </a:lnTo>
                  <a:lnTo>
                    <a:pt x="145548" y="1097463"/>
                  </a:lnTo>
                  <a:lnTo>
                    <a:pt x="137954" y="1046020"/>
                  </a:lnTo>
                  <a:lnTo>
                    <a:pt x="130158" y="988381"/>
                  </a:lnTo>
                  <a:lnTo>
                    <a:pt x="122770" y="928154"/>
                  </a:lnTo>
                  <a:lnTo>
                    <a:pt x="110747" y="831330"/>
                  </a:lnTo>
                  <a:lnTo>
                    <a:pt x="95651" y="716351"/>
                  </a:lnTo>
                  <a:lnTo>
                    <a:pt x="82739" y="620224"/>
                  </a:lnTo>
                  <a:lnTo>
                    <a:pt x="77266" y="579958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552450" y="5914997"/>
              <a:ext cx="9525" cy="170815"/>
            </a:xfrm>
            <a:custGeom>
              <a:avLst/>
              <a:gdLst/>
              <a:ahLst/>
              <a:cxnLst/>
              <a:rect l="l" t="t" r="r" b="b"/>
              <a:pathLst>
                <a:path w="9525" h="170814">
                  <a:moveTo>
                    <a:pt x="4762" y="-9524"/>
                  </a:moveTo>
                  <a:lnTo>
                    <a:pt x="4762" y="179920"/>
                  </a:lnTo>
                </a:path>
              </a:pathLst>
            </a:custGeom>
            <a:ln w="285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539744" y="5684295"/>
              <a:ext cx="8890" cy="150495"/>
            </a:xfrm>
            <a:custGeom>
              <a:avLst/>
              <a:gdLst/>
              <a:ahLst/>
              <a:cxnLst/>
              <a:rect l="l" t="t" r="r" b="b"/>
              <a:pathLst>
                <a:path w="8889" h="150495">
                  <a:moveTo>
                    <a:pt x="4235" y="-9525"/>
                  </a:moveTo>
                  <a:lnTo>
                    <a:pt x="4235" y="159804"/>
                  </a:lnTo>
                </a:path>
              </a:pathLst>
            </a:custGeom>
            <a:ln w="2752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520694" y="5307524"/>
              <a:ext cx="15240" cy="292100"/>
            </a:xfrm>
            <a:custGeom>
              <a:avLst/>
              <a:gdLst/>
              <a:ahLst/>
              <a:cxnLst/>
              <a:rect l="l" t="t" r="r" b="b"/>
              <a:pathLst>
                <a:path w="15239" h="292100">
                  <a:moveTo>
                    <a:pt x="7410" y="-9525"/>
                  </a:moveTo>
                  <a:lnTo>
                    <a:pt x="7410" y="301625"/>
                  </a:lnTo>
                </a:path>
              </a:pathLst>
            </a:custGeom>
            <a:ln w="3387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728130" y="6362665"/>
              <a:ext cx="10795" cy="94615"/>
            </a:xfrm>
            <a:custGeom>
              <a:avLst/>
              <a:gdLst/>
              <a:ahLst/>
              <a:cxnLst/>
              <a:rect l="l" t="t" r="r" b="b"/>
              <a:pathLst>
                <a:path w="10795" h="94614">
                  <a:moveTo>
                    <a:pt x="5314" y="-9525"/>
                  </a:moveTo>
                  <a:lnTo>
                    <a:pt x="5314" y="103720"/>
                  </a:lnTo>
                </a:path>
              </a:pathLst>
            </a:custGeom>
            <a:ln w="2967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702736" y="6082211"/>
              <a:ext cx="17145" cy="199390"/>
            </a:xfrm>
            <a:custGeom>
              <a:avLst/>
              <a:gdLst/>
              <a:ahLst/>
              <a:cxnLst/>
              <a:rect l="l" t="t" r="r" b="b"/>
              <a:pathLst>
                <a:path w="17145" h="199389">
                  <a:moveTo>
                    <a:pt x="16929" y="198970"/>
                  </a:moveTo>
                  <a:lnTo>
                    <a:pt x="14730" y="173685"/>
                  </a:lnTo>
                  <a:lnTo>
                    <a:pt x="9655" y="117344"/>
                  </a:lnTo>
                  <a:lnTo>
                    <a:pt x="3984" y="52073"/>
                  </a:lnTo>
                  <a:lnTo>
                    <a:pt x="0" y="0"/>
                  </a:lnTo>
                </a:path>
              </a:pathLst>
            </a:custGeom>
            <a:ln w="1904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686855" y="5847268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4">
                  <a:moveTo>
                    <a:pt x="4762" y="-9525"/>
                  </a:moveTo>
                  <a:lnTo>
                    <a:pt x="4762" y="160870"/>
                  </a:lnTo>
                </a:path>
              </a:pathLst>
            </a:custGeom>
            <a:ln w="2857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672046" y="5617620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3702" y="-9525"/>
                  </a:moveTo>
                  <a:lnTo>
                    <a:pt x="3702" y="162979"/>
                  </a:lnTo>
                </a:path>
              </a:pathLst>
            </a:custGeom>
            <a:ln w="26454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650875" y="5305416"/>
              <a:ext cx="12700" cy="227965"/>
            </a:xfrm>
            <a:custGeom>
              <a:avLst/>
              <a:gdLst/>
              <a:ahLst/>
              <a:cxnLst/>
              <a:rect l="l" t="t" r="r" b="b"/>
              <a:pathLst>
                <a:path w="12700" h="227964">
                  <a:moveTo>
                    <a:pt x="6350" y="-9524"/>
                  </a:moveTo>
                  <a:lnTo>
                    <a:pt x="6350" y="237058"/>
                  </a:lnTo>
                </a:path>
              </a:pathLst>
            </a:custGeom>
            <a:ln w="317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" name="object 168"/>
          <p:cNvSpPr/>
          <p:nvPr/>
        </p:nvSpPr>
        <p:spPr>
          <a:xfrm>
            <a:off x="10360841" y="4996380"/>
            <a:ext cx="12065" cy="231775"/>
          </a:xfrm>
          <a:custGeom>
            <a:avLst/>
            <a:gdLst/>
            <a:ahLst/>
            <a:cxnLst/>
            <a:rect l="l" t="t" r="r" b="b"/>
            <a:pathLst>
              <a:path w="12064" h="231775">
                <a:moveTo>
                  <a:pt x="5822" y="-9525"/>
                </a:moveTo>
                <a:lnTo>
                  <a:pt x="5822" y="241300"/>
                </a:lnTo>
              </a:path>
            </a:pathLst>
          </a:custGeom>
          <a:ln w="3069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0338622" y="4534950"/>
            <a:ext cx="5715" cy="148590"/>
          </a:xfrm>
          <a:custGeom>
            <a:avLst/>
            <a:gdLst/>
            <a:ahLst/>
            <a:cxnLst/>
            <a:rect l="l" t="t" r="r" b="b"/>
            <a:pathLst>
              <a:path w="5714" h="148589">
                <a:moveTo>
                  <a:pt x="2647" y="-9524"/>
                </a:moveTo>
                <a:lnTo>
                  <a:pt x="2647" y="157695"/>
                </a:lnTo>
              </a:path>
            </a:pathLst>
          </a:custGeom>
          <a:ln w="2434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0328042" y="4261862"/>
            <a:ext cx="6350" cy="187960"/>
          </a:xfrm>
          <a:custGeom>
            <a:avLst/>
            <a:gdLst/>
            <a:ahLst/>
            <a:cxnLst/>
            <a:rect l="l" t="t" r="r" b="b"/>
            <a:pathLst>
              <a:path w="6350" h="187960">
                <a:moveTo>
                  <a:pt x="3175" y="-9525"/>
                </a:moveTo>
                <a:lnTo>
                  <a:pt x="3175" y="196900"/>
                </a:lnTo>
              </a:path>
            </a:pathLst>
          </a:custGeom>
          <a:ln w="2540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0350254" y="4762490"/>
            <a:ext cx="7620" cy="158115"/>
          </a:xfrm>
          <a:custGeom>
            <a:avLst/>
            <a:gdLst/>
            <a:ahLst/>
            <a:cxnLst/>
            <a:rect l="l" t="t" r="r" b="b"/>
            <a:pathLst>
              <a:path w="7620" h="158114">
                <a:moveTo>
                  <a:pt x="3562" y="-9524"/>
                </a:moveTo>
                <a:lnTo>
                  <a:pt x="3562" y="167220"/>
                </a:lnTo>
              </a:path>
            </a:pathLst>
          </a:custGeom>
          <a:ln w="2617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" name="object 172"/>
          <p:cNvGrpSpPr/>
          <p:nvPr/>
        </p:nvGrpSpPr>
        <p:grpSpPr>
          <a:xfrm>
            <a:off x="10550820" y="6380923"/>
            <a:ext cx="716280" cy="3072765"/>
            <a:chOff x="4823914" y="6380922"/>
            <a:chExt cx="716280" cy="3072765"/>
          </a:xfrm>
        </p:grpSpPr>
        <p:sp>
          <p:nvSpPr>
            <p:cNvPr id="173" name="object 173"/>
            <p:cNvSpPr/>
            <p:nvPr/>
          </p:nvSpPr>
          <p:spPr>
            <a:xfrm>
              <a:off x="4860708" y="6626908"/>
              <a:ext cx="669925" cy="2817495"/>
            </a:xfrm>
            <a:custGeom>
              <a:avLst/>
              <a:gdLst/>
              <a:ahLst/>
              <a:cxnLst/>
              <a:rect l="l" t="t" r="r" b="b"/>
              <a:pathLst>
                <a:path w="669925" h="2817495">
                  <a:moveTo>
                    <a:pt x="669518" y="2817063"/>
                  </a:moveTo>
                  <a:lnTo>
                    <a:pt x="658281" y="2787725"/>
                  </a:lnTo>
                  <a:lnTo>
                    <a:pt x="638933" y="2739159"/>
                  </a:lnTo>
                  <a:lnTo>
                    <a:pt x="615072" y="2679647"/>
                  </a:lnTo>
                  <a:lnTo>
                    <a:pt x="590295" y="2617476"/>
                  </a:lnTo>
                  <a:lnTo>
                    <a:pt x="568200" y="2560930"/>
                  </a:lnTo>
                  <a:lnTo>
                    <a:pt x="552386" y="2518295"/>
                  </a:lnTo>
                  <a:lnTo>
                    <a:pt x="538967" y="2479670"/>
                  </a:lnTo>
                  <a:lnTo>
                    <a:pt x="522498" y="2432152"/>
                  </a:lnTo>
                  <a:lnTo>
                    <a:pt x="504253" y="2379479"/>
                  </a:lnTo>
                  <a:lnTo>
                    <a:pt x="485509" y="2325394"/>
                  </a:lnTo>
                  <a:lnTo>
                    <a:pt x="467541" y="2273637"/>
                  </a:lnTo>
                  <a:lnTo>
                    <a:pt x="451624" y="2227948"/>
                  </a:lnTo>
                  <a:lnTo>
                    <a:pt x="436914" y="2183699"/>
                  </a:lnTo>
                  <a:lnTo>
                    <a:pt x="421950" y="2135013"/>
                  </a:lnTo>
                  <a:lnTo>
                    <a:pt x="407068" y="2083776"/>
                  </a:lnTo>
                  <a:lnTo>
                    <a:pt x="392601" y="2031873"/>
                  </a:lnTo>
                  <a:lnTo>
                    <a:pt x="378885" y="1981190"/>
                  </a:lnTo>
                  <a:lnTo>
                    <a:pt x="366255" y="1933613"/>
                  </a:lnTo>
                  <a:lnTo>
                    <a:pt x="357530" y="1895686"/>
                  </a:lnTo>
                  <a:lnTo>
                    <a:pt x="347596" y="1851678"/>
                  </a:lnTo>
                  <a:lnTo>
                    <a:pt x="336754" y="1802992"/>
                  </a:lnTo>
                  <a:lnTo>
                    <a:pt x="325305" y="1751031"/>
                  </a:lnTo>
                  <a:lnTo>
                    <a:pt x="313549" y="1697199"/>
                  </a:lnTo>
                  <a:lnTo>
                    <a:pt x="301788" y="1642898"/>
                  </a:lnTo>
                  <a:lnTo>
                    <a:pt x="290321" y="1589531"/>
                  </a:lnTo>
                  <a:lnTo>
                    <a:pt x="279450" y="1538503"/>
                  </a:lnTo>
                  <a:lnTo>
                    <a:pt x="271992" y="1499714"/>
                  </a:lnTo>
                  <a:lnTo>
                    <a:pt x="262420" y="1450238"/>
                  </a:lnTo>
                  <a:lnTo>
                    <a:pt x="251475" y="1393887"/>
                  </a:lnTo>
                  <a:lnTo>
                    <a:pt x="239903" y="1334473"/>
                  </a:lnTo>
                  <a:lnTo>
                    <a:pt x="228444" y="1275807"/>
                  </a:lnTo>
                  <a:lnTo>
                    <a:pt x="217843" y="1221701"/>
                  </a:lnTo>
                  <a:lnTo>
                    <a:pt x="208841" y="1175966"/>
                  </a:lnTo>
                  <a:lnTo>
                    <a:pt x="193943" y="1100936"/>
                  </a:lnTo>
                  <a:lnTo>
                    <a:pt x="183818" y="1049698"/>
                  </a:lnTo>
                  <a:lnTo>
                    <a:pt x="172751" y="993748"/>
                  </a:lnTo>
                  <a:lnTo>
                    <a:pt x="161685" y="938131"/>
                  </a:lnTo>
                  <a:lnTo>
                    <a:pt x="151560" y="887893"/>
                  </a:lnTo>
                  <a:lnTo>
                    <a:pt x="143319" y="848080"/>
                  </a:lnTo>
                  <a:lnTo>
                    <a:pt x="133604" y="802139"/>
                  </a:lnTo>
                  <a:lnTo>
                    <a:pt x="122118" y="746863"/>
                  </a:lnTo>
                  <a:lnTo>
                    <a:pt x="110201" y="687519"/>
                  </a:lnTo>
                  <a:lnTo>
                    <a:pt x="99194" y="629374"/>
                  </a:lnTo>
                  <a:lnTo>
                    <a:pt x="90436" y="577697"/>
                  </a:lnTo>
                  <a:lnTo>
                    <a:pt x="82266" y="525975"/>
                  </a:lnTo>
                  <a:lnTo>
                    <a:pt x="72752" y="467668"/>
                  </a:lnTo>
                  <a:lnTo>
                    <a:pt x="62833" y="407984"/>
                  </a:lnTo>
                  <a:lnTo>
                    <a:pt x="53450" y="352129"/>
                  </a:lnTo>
                  <a:lnTo>
                    <a:pt x="45542" y="305307"/>
                  </a:lnTo>
                  <a:lnTo>
                    <a:pt x="38495" y="262737"/>
                  </a:lnTo>
                  <a:lnTo>
                    <a:pt x="29964" y="209525"/>
                  </a:lnTo>
                  <a:lnTo>
                    <a:pt x="20899" y="151158"/>
                  </a:lnTo>
                  <a:lnTo>
                    <a:pt x="12250" y="93123"/>
                  </a:lnTo>
                  <a:lnTo>
                    <a:pt x="4967" y="40908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833439" y="6390447"/>
              <a:ext cx="22225" cy="191770"/>
            </a:xfrm>
            <a:custGeom>
              <a:avLst/>
              <a:gdLst/>
              <a:ahLst/>
              <a:cxnLst/>
              <a:rect l="l" t="t" r="r" b="b"/>
              <a:pathLst>
                <a:path w="22225" h="191770">
                  <a:moveTo>
                    <a:pt x="21920" y="191566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" name="object 175"/>
          <p:cNvSpPr/>
          <p:nvPr/>
        </p:nvSpPr>
        <p:spPr>
          <a:xfrm>
            <a:off x="10534926" y="6162961"/>
            <a:ext cx="17780" cy="151130"/>
          </a:xfrm>
          <a:custGeom>
            <a:avLst/>
            <a:gdLst/>
            <a:ahLst/>
            <a:cxnLst/>
            <a:rect l="l" t="t" r="r" b="b"/>
            <a:pathLst>
              <a:path w="17779" h="151129">
                <a:moveTo>
                  <a:pt x="17411" y="150660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0510344" y="5928496"/>
            <a:ext cx="15240" cy="151765"/>
          </a:xfrm>
          <a:custGeom>
            <a:avLst/>
            <a:gdLst/>
            <a:ahLst/>
            <a:cxnLst/>
            <a:rect l="l" t="t" r="r" b="b"/>
            <a:pathLst>
              <a:path w="15239" h="151764">
                <a:moveTo>
                  <a:pt x="7524" y="-9525"/>
                </a:moveTo>
                <a:lnTo>
                  <a:pt x="7524" y="161175"/>
                </a:lnTo>
              </a:path>
            </a:pathLst>
          </a:custGeom>
          <a:ln w="3409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0490669" y="5698012"/>
            <a:ext cx="13335" cy="153670"/>
          </a:xfrm>
          <a:custGeom>
            <a:avLst/>
            <a:gdLst/>
            <a:ahLst/>
            <a:cxnLst/>
            <a:rect l="l" t="t" r="r" b="b"/>
            <a:pathLst>
              <a:path w="13335" h="153670">
                <a:moveTo>
                  <a:pt x="6610" y="-9524"/>
                </a:moveTo>
                <a:lnTo>
                  <a:pt x="6610" y="163182"/>
                </a:lnTo>
              </a:path>
            </a:pathLst>
          </a:custGeom>
          <a:ln w="3227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0475512" y="5465544"/>
            <a:ext cx="11430" cy="153035"/>
          </a:xfrm>
          <a:custGeom>
            <a:avLst/>
            <a:gdLst/>
            <a:ahLst/>
            <a:cxnLst/>
            <a:rect l="l" t="t" r="r" b="b"/>
            <a:pathLst>
              <a:path w="11429" h="153035">
                <a:moveTo>
                  <a:pt x="5568" y="-9525"/>
                </a:moveTo>
                <a:lnTo>
                  <a:pt x="5568" y="162178"/>
                </a:lnTo>
              </a:path>
            </a:pathLst>
          </a:custGeom>
          <a:ln w="3018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0457542" y="5233079"/>
            <a:ext cx="10160" cy="151765"/>
          </a:xfrm>
          <a:custGeom>
            <a:avLst/>
            <a:gdLst/>
            <a:ahLst/>
            <a:cxnLst/>
            <a:rect l="l" t="t" r="r" b="b"/>
            <a:pathLst>
              <a:path w="10160" h="151764">
                <a:moveTo>
                  <a:pt x="9982" y="151650"/>
                </a:moveTo>
                <a:lnTo>
                  <a:pt x="8422" y="126690"/>
                </a:lnTo>
                <a:lnTo>
                  <a:pt x="4991" y="74701"/>
                </a:lnTo>
                <a:lnTo>
                  <a:pt x="1559" y="23273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0441587" y="5002598"/>
            <a:ext cx="9525" cy="152400"/>
          </a:xfrm>
          <a:custGeom>
            <a:avLst/>
            <a:gdLst/>
            <a:ahLst/>
            <a:cxnLst/>
            <a:rect l="l" t="t" r="r" b="b"/>
            <a:pathLst>
              <a:path w="9525" h="152400">
                <a:moveTo>
                  <a:pt x="8978" y="151917"/>
                </a:moveTo>
                <a:lnTo>
                  <a:pt x="5893" y="99558"/>
                </a:lnTo>
                <a:lnTo>
                  <a:pt x="2994" y="50517"/>
                </a:lnTo>
                <a:lnTo>
                  <a:pt x="842" y="14196"/>
                </a:lnTo>
                <a:lnTo>
                  <a:pt x="0" y="0"/>
                </a:lnTo>
              </a:path>
            </a:pathLst>
          </a:custGeom>
          <a:ln w="1904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0432890" y="4762646"/>
            <a:ext cx="3810" cy="157480"/>
          </a:xfrm>
          <a:custGeom>
            <a:avLst/>
            <a:gdLst/>
            <a:ahLst/>
            <a:cxnLst/>
            <a:rect l="l" t="t" r="r" b="b"/>
            <a:pathLst>
              <a:path w="3810" h="157479">
                <a:moveTo>
                  <a:pt x="3708" y="157137"/>
                </a:moveTo>
                <a:lnTo>
                  <a:pt x="3128" y="131319"/>
                </a:lnTo>
                <a:lnTo>
                  <a:pt x="1854" y="77444"/>
                </a:lnTo>
                <a:lnTo>
                  <a:pt x="579" y="24131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0428616" y="4534648"/>
            <a:ext cx="2540" cy="153670"/>
          </a:xfrm>
          <a:custGeom>
            <a:avLst/>
            <a:gdLst/>
            <a:ahLst/>
            <a:cxnLst/>
            <a:rect l="l" t="t" r="r" b="b"/>
            <a:pathLst>
              <a:path w="2539" h="153670">
                <a:moveTo>
                  <a:pt x="996" y="-9525"/>
                </a:moveTo>
                <a:lnTo>
                  <a:pt x="996" y="163182"/>
                </a:lnTo>
              </a:path>
            </a:pathLst>
          </a:custGeom>
          <a:ln w="21043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0426617" y="4261862"/>
            <a:ext cx="2540" cy="197485"/>
          </a:xfrm>
          <a:custGeom>
            <a:avLst/>
            <a:gdLst/>
            <a:ahLst/>
            <a:cxnLst/>
            <a:rect l="l" t="t" r="r" b="b"/>
            <a:pathLst>
              <a:path w="2539" h="197485">
                <a:moveTo>
                  <a:pt x="2082" y="196964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" name="object 184"/>
          <p:cNvGrpSpPr/>
          <p:nvPr/>
        </p:nvGrpSpPr>
        <p:grpSpPr>
          <a:xfrm>
            <a:off x="10640770" y="6294978"/>
            <a:ext cx="851535" cy="3159125"/>
            <a:chOff x="4913863" y="6294977"/>
            <a:chExt cx="851535" cy="3159125"/>
          </a:xfrm>
        </p:grpSpPr>
        <p:sp>
          <p:nvSpPr>
            <p:cNvPr id="185" name="object 185"/>
            <p:cNvSpPr/>
            <p:nvPr/>
          </p:nvSpPr>
          <p:spPr>
            <a:xfrm>
              <a:off x="4939800" y="6457926"/>
              <a:ext cx="815975" cy="2987040"/>
            </a:xfrm>
            <a:custGeom>
              <a:avLst/>
              <a:gdLst/>
              <a:ahLst/>
              <a:cxnLst/>
              <a:rect l="l" t="t" r="r" b="b"/>
              <a:pathLst>
                <a:path w="815975" h="2987040">
                  <a:moveTo>
                    <a:pt x="815454" y="2986443"/>
                  </a:moveTo>
                  <a:lnTo>
                    <a:pt x="767206" y="2872677"/>
                  </a:lnTo>
                  <a:lnTo>
                    <a:pt x="734506" y="2794647"/>
                  </a:lnTo>
                  <a:lnTo>
                    <a:pt x="702399" y="2716255"/>
                  </a:lnTo>
                  <a:lnTo>
                    <a:pt x="655929" y="2601404"/>
                  </a:lnTo>
                  <a:lnTo>
                    <a:pt x="645766" y="2574961"/>
                  </a:lnTo>
                  <a:lnTo>
                    <a:pt x="632546" y="2541239"/>
                  </a:lnTo>
                  <a:lnTo>
                    <a:pt x="616755" y="2501212"/>
                  </a:lnTo>
                  <a:lnTo>
                    <a:pt x="598884" y="2455853"/>
                  </a:lnTo>
                  <a:lnTo>
                    <a:pt x="579420" y="2406135"/>
                  </a:lnTo>
                  <a:lnTo>
                    <a:pt x="558853" y="2353032"/>
                  </a:lnTo>
                  <a:lnTo>
                    <a:pt x="537671" y="2297516"/>
                  </a:lnTo>
                  <a:lnTo>
                    <a:pt x="516361" y="2240562"/>
                  </a:lnTo>
                  <a:lnTo>
                    <a:pt x="495414" y="2183142"/>
                  </a:lnTo>
                  <a:lnTo>
                    <a:pt x="482140" y="2144677"/>
                  </a:lnTo>
                  <a:lnTo>
                    <a:pt x="468079" y="2103378"/>
                  </a:lnTo>
                  <a:lnTo>
                    <a:pt x="453397" y="2059582"/>
                  </a:lnTo>
                  <a:lnTo>
                    <a:pt x="438258" y="2013621"/>
                  </a:lnTo>
                  <a:lnTo>
                    <a:pt x="422829" y="1965831"/>
                  </a:lnTo>
                  <a:lnTo>
                    <a:pt x="407275" y="1916545"/>
                  </a:lnTo>
                  <a:lnTo>
                    <a:pt x="391762" y="1866098"/>
                  </a:lnTo>
                  <a:lnTo>
                    <a:pt x="376456" y="1814825"/>
                  </a:lnTo>
                  <a:lnTo>
                    <a:pt x="361523" y="1763058"/>
                  </a:lnTo>
                  <a:lnTo>
                    <a:pt x="347129" y="1711134"/>
                  </a:lnTo>
                  <a:lnTo>
                    <a:pt x="337996" y="1673144"/>
                  </a:lnTo>
                  <a:lnTo>
                    <a:pt x="327134" y="1629001"/>
                  </a:lnTo>
                  <a:lnTo>
                    <a:pt x="314913" y="1579863"/>
                  </a:lnTo>
                  <a:lnTo>
                    <a:pt x="301703" y="1526888"/>
                  </a:lnTo>
                  <a:lnTo>
                    <a:pt x="287874" y="1471234"/>
                  </a:lnTo>
                  <a:lnTo>
                    <a:pt x="273794" y="1414059"/>
                  </a:lnTo>
                  <a:lnTo>
                    <a:pt x="259835" y="1356522"/>
                  </a:lnTo>
                  <a:lnTo>
                    <a:pt x="246365" y="1299781"/>
                  </a:lnTo>
                  <a:lnTo>
                    <a:pt x="233756" y="1244993"/>
                  </a:lnTo>
                  <a:lnTo>
                    <a:pt x="221239" y="1190132"/>
                  </a:lnTo>
                  <a:lnTo>
                    <a:pt x="208087" y="1133428"/>
                  </a:lnTo>
                  <a:lnTo>
                    <a:pt x="194749" y="1076442"/>
                  </a:lnTo>
                  <a:lnTo>
                    <a:pt x="181675" y="1020735"/>
                  </a:lnTo>
                  <a:lnTo>
                    <a:pt x="169317" y="967868"/>
                  </a:lnTo>
                  <a:lnTo>
                    <a:pt x="158124" y="919400"/>
                  </a:lnTo>
                  <a:lnTo>
                    <a:pt x="148547" y="876892"/>
                  </a:lnTo>
                  <a:lnTo>
                    <a:pt x="141036" y="841906"/>
                  </a:lnTo>
                  <a:lnTo>
                    <a:pt x="136042" y="816000"/>
                  </a:lnTo>
                  <a:lnTo>
                    <a:pt x="128819" y="778956"/>
                  </a:lnTo>
                  <a:lnTo>
                    <a:pt x="120390" y="736387"/>
                  </a:lnTo>
                  <a:lnTo>
                    <a:pt x="111068" y="689500"/>
                  </a:lnTo>
                  <a:lnTo>
                    <a:pt x="101167" y="639501"/>
                  </a:lnTo>
                  <a:lnTo>
                    <a:pt x="91001" y="587596"/>
                  </a:lnTo>
                  <a:lnTo>
                    <a:pt x="80883" y="534990"/>
                  </a:lnTo>
                  <a:lnTo>
                    <a:pt x="71129" y="482891"/>
                  </a:lnTo>
                  <a:lnTo>
                    <a:pt x="62050" y="432505"/>
                  </a:lnTo>
                  <a:lnTo>
                    <a:pt x="53962" y="385038"/>
                  </a:lnTo>
                  <a:lnTo>
                    <a:pt x="45350" y="331617"/>
                  </a:lnTo>
                  <a:lnTo>
                    <a:pt x="36597" y="275402"/>
                  </a:lnTo>
                  <a:lnTo>
                    <a:pt x="28041" y="218545"/>
                  </a:lnTo>
                  <a:lnTo>
                    <a:pt x="20018" y="163201"/>
                  </a:lnTo>
                  <a:lnTo>
                    <a:pt x="12865" y="111521"/>
                  </a:lnTo>
                  <a:lnTo>
                    <a:pt x="6920" y="65659"/>
                  </a:lnTo>
                  <a:lnTo>
                    <a:pt x="2519" y="27767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923388" y="6304502"/>
              <a:ext cx="10795" cy="100965"/>
            </a:xfrm>
            <a:custGeom>
              <a:avLst/>
              <a:gdLst/>
              <a:ahLst/>
              <a:cxnLst/>
              <a:rect l="l" t="t" r="r" b="b"/>
              <a:pathLst>
                <a:path w="10795" h="100964">
                  <a:moveTo>
                    <a:pt x="5378" y="-9525"/>
                  </a:moveTo>
                  <a:lnTo>
                    <a:pt x="5378" y="110185"/>
                  </a:lnTo>
                </a:path>
              </a:pathLst>
            </a:custGeom>
            <a:ln w="29806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" name="object 187"/>
          <p:cNvSpPr/>
          <p:nvPr/>
        </p:nvSpPr>
        <p:spPr>
          <a:xfrm>
            <a:off x="10625868" y="6074854"/>
            <a:ext cx="15240" cy="148590"/>
          </a:xfrm>
          <a:custGeom>
            <a:avLst/>
            <a:gdLst/>
            <a:ahLst/>
            <a:cxnLst/>
            <a:rect l="l" t="t" r="r" b="b"/>
            <a:pathLst>
              <a:path w="15239" h="148589">
                <a:moveTo>
                  <a:pt x="7613" y="-9525"/>
                </a:moveTo>
                <a:lnTo>
                  <a:pt x="7613" y="158064"/>
                </a:lnTo>
              </a:path>
            </a:pathLst>
          </a:custGeom>
          <a:ln w="3427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0605858" y="5838359"/>
            <a:ext cx="11430" cy="154940"/>
          </a:xfrm>
          <a:custGeom>
            <a:avLst/>
            <a:gdLst/>
            <a:ahLst/>
            <a:cxnLst/>
            <a:rect l="l" t="t" r="r" b="b"/>
            <a:pathLst>
              <a:path w="11429" h="154939">
                <a:moveTo>
                  <a:pt x="5607" y="-9525"/>
                </a:moveTo>
                <a:lnTo>
                  <a:pt x="5607" y="163931"/>
                </a:lnTo>
              </a:path>
            </a:pathLst>
          </a:custGeom>
          <a:ln w="3026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0588891" y="5610667"/>
            <a:ext cx="12065" cy="149860"/>
          </a:xfrm>
          <a:custGeom>
            <a:avLst/>
            <a:gdLst/>
            <a:ahLst/>
            <a:cxnLst/>
            <a:rect l="l" t="t" r="r" b="b"/>
            <a:pathLst>
              <a:path w="12064" h="149860">
                <a:moveTo>
                  <a:pt x="5784" y="-9525"/>
                </a:moveTo>
                <a:lnTo>
                  <a:pt x="5784" y="159042"/>
                </a:lnTo>
              </a:path>
            </a:pathLst>
          </a:custGeom>
          <a:ln w="3061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0572117" y="5378088"/>
            <a:ext cx="10795" cy="153670"/>
          </a:xfrm>
          <a:custGeom>
            <a:avLst/>
            <a:gdLst/>
            <a:ahLst/>
            <a:cxnLst/>
            <a:rect l="l" t="t" r="r" b="b"/>
            <a:pathLst>
              <a:path w="10795" h="153670">
                <a:moveTo>
                  <a:pt x="5378" y="-9525"/>
                </a:moveTo>
                <a:lnTo>
                  <a:pt x="5378" y="162953"/>
                </a:lnTo>
              </a:path>
            </a:pathLst>
          </a:custGeom>
          <a:ln w="29806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0551708" y="5141598"/>
            <a:ext cx="12065" cy="153035"/>
          </a:xfrm>
          <a:custGeom>
            <a:avLst/>
            <a:gdLst/>
            <a:ahLst/>
            <a:cxnLst/>
            <a:rect l="l" t="t" r="r" b="b"/>
            <a:pathLst>
              <a:path w="12064" h="153035">
                <a:moveTo>
                  <a:pt x="5810" y="-9525"/>
                </a:moveTo>
                <a:lnTo>
                  <a:pt x="5810" y="161975"/>
                </a:lnTo>
              </a:path>
            </a:pathLst>
          </a:custGeom>
          <a:ln w="3067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0538893" y="4914883"/>
            <a:ext cx="6985" cy="149860"/>
          </a:xfrm>
          <a:custGeom>
            <a:avLst/>
            <a:gdLst/>
            <a:ahLst/>
            <a:cxnLst/>
            <a:rect l="l" t="t" r="r" b="b"/>
            <a:pathLst>
              <a:path w="6985" h="149860">
                <a:moveTo>
                  <a:pt x="3346" y="-9525"/>
                </a:moveTo>
                <a:lnTo>
                  <a:pt x="3346" y="159042"/>
                </a:lnTo>
              </a:path>
            </a:pathLst>
          </a:custGeom>
          <a:ln w="2574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0533032" y="4678390"/>
            <a:ext cx="3175" cy="153035"/>
          </a:xfrm>
          <a:custGeom>
            <a:avLst/>
            <a:gdLst/>
            <a:ahLst/>
            <a:cxnLst/>
            <a:rect l="l" t="t" r="r" b="b"/>
            <a:pathLst>
              <a:path w="3175" h="153035">
                <a:moveTo>
                  <a:pt x="1390" y="-9525"/>
                </a:moveTo>
                <a:lnTo>
                  <a:pt x="1390" y="161975"/>
                </a:lnTo>
              </a:path>
            </a:pathLst>
          </a:custGeom>
          <a:ln w="2183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0532049" y="4448741"/>
            <a:ext cx="635" cy="149860"/>
          </a:xfrm>
          <a:custGeom>
            <a:avLst/>
            <a:gdLst/>
            <a:ahLst/>
            <a:cxnLst/>
            <a:rect l="l" t="t" r="r" b="b"/>
            <a:pathLst>
              <a:path w="635" h="149860">
                <a:moveTo>
                  <a:pt x="133" y="-9525"/>
                </a:moveTo>
                <a:lnTo>
                  <a:pt x="133" y="159042"/>
                </a:lnTo>
              </a:path>
            </a:pathLst>
          </a:custGeom>
          <a:ln w="19316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0532054" y="4261862"/>
            <a:ext cx="1270" cy="107950"/>
          </a:xfrm>
          <a:custGeom>
            <a:avLst/>
            <a:gdLst/>
            <a:ahLst/>
            <a:cxnLst/>
            <a:rect l="l" t="t" r="r" b="b"/>
            <a:pathLst>
              <a:path w="1270" h="107950">
                <a:moveTo>
                  <a:pt x="488" y="-9525"/>
                </a:moveTo>
                <a:lnTo>
                  <a:pt x="488" y="117246"/>
                </a:lnTo>
              </a:path>
            </a:pathLst>
          </a:custGeom>
          <a:ln w="2002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0795914" y="7016911"/>
            <a:ext cx="722630" cy="2428240"/>
          </a:xfrm>
          <a:custGeom>
            <a:avLst/>
            <a:gdLst/>
            <a:ahLst/>
            <a:cxnLst/>
            <a:rect l="l" t="t" r="r" b="b"/>
            <a:pathLst>
              <a:path w="722629" h="2428240">
                <a:moveTo>
                  <a:pt x="722363" y="2427655"/>
                </a:moveTo>
                <a:lnTo>
                  <a:pt x="635890" y="2202494"/>
                </a:lnTo>
                <a:lnTo>
                  <a:pt x="588314" y="2078353"/>
                </a:lnTo>
                <a:lnTo>
                  <a:pt x="562761" y="2011055"/>
                </a:lnTo>
                <a:lnTo>
                  <a:pt x="542353" y="1956422"/>
                </a:lnTo>
                <a:lnTo>
                  <a:pt x="525303" y="1911064"/>
                </a:lnTo>
                <a:lnTo>
                  <a:pt x="506271" y="1861041"/>
                </a:lnTo>
                <a:lnTo>
                  <a:pt x="486533" y="1809337"/>
                </a:lnTo>
                <a:lnTo>
                  <a:pt x="467365" y="1758937"/>
                </a:lnTo>
                <a:lnTo>
                  <a:pt x="450041" y="1712825"/>
                </a:lnTo>
                <a:lnTo>
                  <a:pt x="435838" y="1673987"/>
                </a:lnTo>
                <a:lnTo>
                  <a:pt x="412099" y="1606749"/>
                </a:lnTo>
                <a:lnTo>
                  <a:pt x="397073" y="1563233"/>
                </a:lnTo>
                <a:lnTo>
                  <a:pt x="380752" y="1514952"/>
                </a:lnTo>
                <a:lnTo>
                  <a:pt x="363743" y="1463281"/>
                </a:lnTo>
                <a:lnTo>
                  <a:pt x="346652" y="1409595"/>
                </a:lnTo>
                <a:lnTo>
                  <a:pt x="330087" y="1355267"/>
                </a:lnTo>
                <a:lnTo>
                  <a:pt x="314655" y="1301673"/>
                </a:lnTo>
                <a:lnTo>
                  <a:pt x="287345" y="1203454"/>
                </a:lnTo>
                <a:lnTo>
                  <a:pt x="261092" y="1109203"/>
                </a:lnTo>
                <a:lnTo>
                  <a:pt x="241346" y="1038381"/>
                </a:lnTo>
                <a:lnTo>
                  <a:pt x="233553" y="1010450"/>
                </a:lnTo>
                <a:lnTo>
                  <a:pt x="203306" y="904208"/>
                </a:lnTo>
                <a:lnTo>
                  <a:pt x="185793" y="842124"/>
                </a:lnTo>
                <a:lnTo>
                  <a:pt x="174325" y="800195"/>
                </a:lnTo>
                <a:lnTo>
                  <a:pt x="162217" y="754418"/>
                </a:lnTo>
                <a:lnTo>
                  <a:pt x="151484" y="713237"/>
                </a:lnTo>
                <a:lnTo>
                  <a:pt x="139262" y="665378"/>
                </a:lnTo>
                <a:lnTo>
                  <a:pt x="126172" y="612959"/>
                </a:lnTo>
                <a:lnTo>
                  <a:pt x="112841" y="558096"/>
                </a:lnTo>
                <a:lnTo>
                  <a:pt x="99891" y="502909"/>
                </a:lnTo>
                <a:lnTo>
                  <a:pt x="87947" y="449516"/>
                </a:lnTo>
                <a:lnTo>
                  <a:pt x="79622" y="410841"/>
                </a:lnTo>
                <a:lnTo>
                  <a:pt x="69922" y="365088"/>
                </a:lnTo>
                <a:lnTo>
                  <a:pt x="59281" y="314083"/>
                </a:lnTo>
                <a:lnTo>
                  <a:pt x="48134" y="259651"/>
                </a:lnTo>
                <a:lnTo>
                  <a:pt x="36915" y="203618"/>
                </a:lnTo>
                <a:lnTo>
                  <a:pt x="26058" y="147811"/>
                </a:lnTo>
                <a:lnTo>
                  <a:pt x="15996" y="94055"/>
                </a:lnTo>
                <a:lnTo>
                  <a:pt x="7166" y="44176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0755836" y="6757940"/>
            <a:ext cx="22860" cy="155575"/>
          </a:xfrm>
          <a:custGeom>
            <a:avLst/>
            <a:gdLst/>
            <a:ahLst/>
            <a:cxnLst/>
            <a:rect l="l" t="t" r="r" b="b"/>
            <a:pathLst>
              <a:path w="22860" h="155575">
                <a:moveTo>
                  <a:pt x="22478" y="155384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0703073" y="6390501"/>
            <a:ext cx="36195" cy="280670"/>
          </a:xfrm>
          <a:custGeom>
            <a:avLst/>
            <a:gdLst/>
            <a:ahLst/>
            <a:cxnLst/>
            <a:rect l="l" t="t" r="r" b="b"/>
            <a:pathLst>
              <a:path w="36195" h="280670">
                <a:moveTo>
                  <a:pt x="36156" y="280466"/>
                </a:moveTo>
                <a:lnTo>
                  <a:pt x="16903" y="145803"/>
                </a:lnTo>
                <a:lnTo>
                  <a:pt x="6719" y="71701"/>
                </a:lnTo>
                <a:lnTo>
                  <a:pt x="2215" y="31864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0672772" y="6082679"/>
            <a:ext cx="22860" cy="231140"/>
          </a:xfrm>
          <a:custGeom>
            <a:avLst/>
            <a:gdLst/>
            <a:ahLst/>
            <a:cxnLst/>
            <a:rect l="l" t="t" r="r" b="b"/>
            <a:pathLst>
              <a:path w="22860" h="231139">
                <a:moveTo>
                  <a:pt x="22428" y="230619"/>
                </a:moveTo>
                <a:lnTo>
                  <a:pt x="12212" y="124224"/>
                </a:lnTo>
                <a:lnTo>
                  <a:pt x="6470" y="64736"/>
                </a:lnTo>
                <a:lnTo>
                  <a:pt x="3100" y="30535"/>
                </a:lnTo>
                <a:lnTo>
                  <a:pt x="0" y="0"/>
                </a:lnTo>
              </a:path>
            </a:pathLst>
          </a:custGeom>
          <a:ln w="1904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0652253" y="5848131"/>
            <a:ext cx="13970" cy="157480"/>
          </a:xfrm>
          <a:custGeom>
            <a:avLst/>
            <a:gdLst/>
            <a:ahLst/>
            <a:cxnLst/>
            <a:rect l="l" t="t" r="r" b="b"/>
            <a:pathLst>
              <a:path w="13970" h="157479">
                <a:moveTo>
                  <a:pt x="6711" y="-9525"/>
                </a:moveTo>
                <a:lnTo>
                  <a:pt x="6711" y="166865"/>
                </a:lnTo>
              </a:path>
            </a:pathLst>
          </a:custGeom>
          <a:ln w="32473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0636612" y="5620443"/>
            <a:ext cx="10160" cy="150495"/>
          </a:xfrm>
          <a:custGeom>
            <a:avLst/>
            <a:gdLst/>
            <a:ahLst/>
            <a:cxnLst/>
            <a:rect l="l" t="t" r="r" b="b"/>
            <a:pathLst>
              <a:path w="10160" h="150495">
                <a:moveTo>
                  <a:pt x="4889" y="-9525"/>
                </a:moveTo>
                <a:lnTo>
                  <a:pt x="4889" y="160020"/>
                </a:lnTo>
              </a:path>
            </a:pathLst>
          </a:custGeom>
          <a:ln w="28828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615580" y="5307730"/>
            <a:ext cx="13335" cy="227329"/>
          </a:xfrm>
          <a:custGeom>
            <a:avLst/>
            <a:gdLst/>
            <a:ahLst/>
            <a:cxnLst/>
            <a:rect l="l" t="t" r="r" b="b"/>
            <a:pathLst>
              <a:path w="13335" h="227329">
                <a:moveTo>
                  <a:pt x="6610" y="-9525"/>
                </a:moveTo>
                <a:lnTo>
                  <a:pt x="6610" y="236245"/>
                </a:lnTo>
              </a:path>
            </a:pathLst>
          </a:custGeom>
          <a:ln w="3227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601484" y="4996975"/>
            <a:ext cx="10160" cy="231775"/>
          </a:xfrm>
          <a:custGeom>
            <a:avLst/>
            <a:gdLst/>
            <a:ahLst/>
            <a:cxnLst/>
            <a:rect l="l" t="t" r="r" b="b"/>
            <a:pathLst>
              <a:path w="10160" h="231775">
                <a:moveTo>
                  <a:pt x="9728" y="231597"/>
                </a:moveTo>
                <a:lnTo>
                  <a:pt x="8208" y="194177"/>
                </a:lnTo>
                <a:lnTo>
                  <a:pt x="4864" y="114703"/>
                </a:lnTo>
                <a:lnTo>
                  <a:pt x="1520" y="35776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0595217" y="4762430"/>
            <a:ext cx="3810" cy="156845"/>
          </a:xfrm>
          <a:custGeom>
            <a:avLst/>
            <a:gdLst/>
            <a:ahLst/>
            <a:cxnLst/>
            <a:rect l="l" t="t" r="r" b="b"/>
            <a:pathLst>
              <a:path w="3810" h="156845">
                <a:moveTo>
                  <a:pt x="1644" y="-9525"/>
                </a:moveTo>
                <a:lnTo>
                  <a:pt x="1644" y="165887"/>
                </a:lnTo>
              </a:path>
            </a:pathLst>
          </a:custGeom>
          <a:ln w="2233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0587400" y="4533757"/>
            <a:ext cx="4445" cy="151765"/>
          </a:xfrm>
          <a:custGeom>
            <a:avLst/>
            <a:gdLst/>
            <a:ahLst/>
            <a:cxnLst/>
            <a:rect l="l" t="t" r="r" b="b"/>
            <a:pathLst>
              <a:path w="4445" h="151764">
                <a:moveTo>
                  <a:pt x="2006" y="-9525"/>
                </a:moveTo>
                <a:lnTo>
                  <a:pt x="2006" y="160997"/>
                </a:lnTo>
              </a:path>
            </a:pathLst>
          </a:custGeom>
          <a:ln w="23063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0580400" y="4261112"/>
            <a:ext cx="3810" cy="191135"/>
          </a:xfrm>
          <a:custGeom>
            <a:avLst/>
            <a:gdLst/>
            <a:ahLst/>
            <a:cxnLst/>
            <a:rect l="l" t="t" r="r" b="b"/>
            <a:pathLst>
              <a:path w="3810" h="191135">
                <a:moveTo>
                  <a:pt x="1828" y="-9525"/>
                </a:moveTo>
                <a:lnTo>
                  <a:pt x="1828" y="200088"/>
                </a:lnTo>
              </a:path>
            </a:pathLst>
          </a:custGeom>
          <a:ln w="2270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7" name="object 207"/>
          <p:cNvGrpSpPr/>
          <p:nvPr/>
        </p:nvGrpSpPr>
        <p:grpSpPr>
          <a:xfrm>
            <a:off x="10859681" y="6593039"/>
            <a:ext cx="733425" cy="2861945"/>
            <a:chOff x="5132774" y="6593038"/>
            <a:chExt cx="733425" cy="2861945"/>
          </a:xfrm>
        </p:grpSpPr>
        <p:sp>
          <p:nvSpPr>
            <p:cNvPr id="208" name="object 208"/>
            <p:cNvSpPr/>
            <p:nvPr/>
          </p:nvSpPr>
          <p:spPr>
            <a:xfrm>
              <a:off x="5178248" y="6818942"/>
              <a:ext cx="678815" cy="2626360"/>
            </a:xfrm>
            <a:custGeom>
              <a:avLst/>
              <a:gdLst/>
              <a:ahLst/>
              <a:cxnLst/>
              <a:rect l="l" t="t" r="r" b="b"/>
              <a:pathLst>
                <a:path w="678814" h="2626359">
                  <a:moveTo>
                    <a:pt x="678408" y="2626220"/>
                  </a:moveTo>
                  <a:lnTo>
                    <a:pt x="662870" y="2576145"/>
                  </a:lnTo>
                  <a:lnTo>
                    <a:pt x="647214" y="2526582"/>
                  </a:lnTo>
                  <a:lnTo>
                    <a:pt x="628347" y="2467033"/>
                  </a:lnTo>
                  <a:lnTo>
                    <a:pt x="607806" y="2402275"/>
                  </a:lnTo>
                  <a:lnTo>
                    <a:pt x="587128" y="2337081"/>
                  </a:lnTo>
                  <a:lnTo>
                    <a:pt x="567849" y="2276227"/>
                  </a:lnTo>
                  <a:lnTo>
                    <a:pt x="551506" y="2224486"/>
                  </a:lnTo>
                  <a:lnTo>
                    <a:pt x="539635" y="2186635"/>
                  </a:lnTo>
                  <a:lnTo>
                    <a:pt x="527246" y="2146989"/>
                  </a:lnTo>
                  <a:lnTo>
                    <a:pt x="511436" y="2096695"/>
                  </a:lnTo>
                  <a:lnTo>
                    <a:pt x="493468" y="2039759"/>
                  </a:lnTo>
                  <a:lnTo>
                    <a:pt x="474603" y="1980190"/>
                  </a:lnTo>
                  <a:lnTo>
                    <a:pt x="456105" y="1921994"/>
                  </a:lnTo>
                  <a:lnTo>
                    <a:pt x="439235" y="1869181"/>
                  </a:lnTo>
                  <a:lnTo>
                    <a:pt x="425256" y="1825756"/>
                  </a:lnTo>
                  <a:lnTo>
                    <a:pt x="415429" y="1795729"/>
                  </a:lnTo>
                  <a:lnTo>
                    <a:pt x="402082" y="1752323"/>
                  </a:lnTo>
                  <a:lnTo>
                    <a:pt x="386811" y="1701807"/>
                  </a:lnTo>
                  <a:lnTo>
                    <a:pt x="370455" y="1646880"/>
                  </a:lnTo>
                  <a:lnTo>
                    <a:pt x="353852" y="1590244"/>
                  </a:lnTo>
                  <a:lnTo>
                    <a:pt x="337843" y="1534600"/>
                  </a:lnTo>
                  <a:lnTo>
                    <a:pt x="323265" y="1482649"/>
                  </a:lnTo>
                  <a:lnTo>
                    <a:pt x="310959" y="1437093"/>
                  </a:lnTo>
                  <a:lnTo>
                    <a:pt x="299017" y="1389926"/>
                  </a:lnTo>
                  <a:lnTo>
                    <a:pt x="285568" y="1334144"/>
                  </a:lnTo>
                  <a:lnTo>
                    <a:pt x="271501" y="1273935"/>
                  </a:lnTo>
                  <a:lnTo>
                    <a:pt x="257706" y="1213487"/>
                  </a:lnTo>
                  <a:lnTo>
                    <a:pt x="245074" y="1156988"/>
                  </a:lnTo>
                  <a:lnTo>
                    <a:pt x="234495" y="1108627"/>
                  </a:lnTo>
                  <a:lnTo>
                    <a:pt x="226860" y="1072591"/>
                  </a:lnTo>
                  <a:lnTo>
                    <a:pt x="216845" y="1025820"/>
                  </a:lnTo>
                  <a:lnTo>
                    <a:pt x="205756" y="974945"/>
                  </a:lnTo>
                  <a:lnTo>
                    <a:pt x="193926" y="921314"/>
                  </a:lnTo>
                  <a:lnTo>
                    <a:pt x="181689" y="866275"/>
                  </a:lnTo>
                  <a:lnTo>
                    <a:pt x="169379" y="811177"/>
                  </a:lnTo>
                  <a:lnTo>
                    <a:pt x="157332" y="757370"/>
                  </a:lnTo>
                  <a:lnTo>
                    <a:pt x="145882" y="706201"/>
                  </a:lnTo>
                  <a:lnTo>
                    <a:pt x="135362" y="659020"/>
                  </a:lnTo>
                  <a:lnTo>
                    <a:pt x="126107" y="617175"/>
                  </a:lnTo>
                  <a:lnTo>
                    <a:pt x="118452" y="582015"/>
                  </a:lnTo>
                  <a:lnTo>
                    <a:pt x="111885" y="551595"/>
                  </a:lnTo>
                  <a:lnTo>
                    <a:pt x="103638" y="513495"/>
                  </a:lnTo>
                  <a:lnTo>
                    <a:pt x="94034" y="469031"/>
                  </a:lnTo>
                  <a:lnTo>
                    <a:pt x="83399" y="419523"/>
                  </a:lnTo>
                  <a:lnTo>
                    <a:pt x="72055" y="366287"/>
                  </a:lnTo>
                  <a:lnTo>
                    <a:pt x="60326" y="310643"/>
                  </a:lnTo>
                  <a:lnTo>
                    <a:pt x="48536" y="253908"/>
                  </a:lnTo>
                  <a:lnTo>
                    <a:pt x="37009" y="197400"/>
                  </a:lnTo>
                  <a:lnTo>
                    <a:pt x="26068" y="142437"/>
                  </a:lnTo>
                  <a:lnTo>
                    <a:pt x="16037" y="90337"/>
                  </a:lnTo>
                  <a:lnTo>
                    <a:pt x="7239" y="42419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142299" y="6602563"/>
              <a:ext cx="28575" cy="175260"/>
            </a:xfrm>
            <a:custGeom>
              <a:avLst/>
              <a:gdLst/>
              <a:ahLst/>
              <a:cxnLst/>
              <a:rect l="l" t="t" r="r" b="b"/>
              <a:pathLst>
                <a:path w="28575" h="175259">
                  <a:moveTo>
                    <a:pt x="28333" y="174917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0" name="object 210"/>
          <p:cNvSpPr/>
          <p:nvPr/>
        </p:nvSpPr>
        <p:spPr>
          <a:xfrm>
            <a:off x="10831094" y="6372905"/>
            <a:ext cx="24765" cy="151765"/>
          </a:xfrm>
          <a:custGeom>
            <a:avLst/>
            <a:gdLst/>
            <a:ahLst/>
            <a:cxnLst/>
            <a:rect l="l" t="t" r="r" b="b"/>
            <a:pathLst>
              <a:path w="24764" h="151765">
                <a:moveTo>
                  <a:pt x="24637" y="151320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0791994" y="6139351"/>
            <a:ext cx="25400" cy="154940"/>
          </a:xfrm>
          <a:custGeom>
            <a:avLst/>
            <a:gdLst/>
            <a:ahLst/>
            <a:cxnLst/>
            <a:rect l="l" t="t" r="r" b="b"/>
            <a:pathLst>
              <a:path w="25400" h="154939">
                <a:moveTo>
                  <a:pt x="25361" y="154406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0762676" y="5910678"/>
            <a:ext cx="19050" cy="151765"/>
          </a:xfrm>
          <a:custGeom>
            <a:avLst/>
            <a:gdLst/>
            <a:ahLst/>
            <a:cxnLst/>
            <a:rect l="l" t="t" r="r" b="b"/>
            <a:pathLst>
              <a:path w="19050" h="151764">
                <a:moveTo>
                  <a:pt x="19037" y="151472"/>
                </a:move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0737276" y="5682991"/>
            <a:ext cx="15875" cy="146050"/>
          </a:xfrm>
          <a:custGeom>
            <a:avLst/>
            <a:gdLst/>
            <a:ahLst/>
            <a:cxnLst/>
            <a:rect l="l" t="t" r="r" b="b"/>
            <a:pathLst>
              <a:path w="15875" h="146050">
                <a:moveTo>
                  <a:pt x="7816" y="-9525"/>
                </a:moveTo>
                <a:lnTo>
                  <a:pt x="7816" y="155130"/>
                </a:lnTo>
              </a:path>
            </a:pathLst>
          </a:custGeom>
          <a:ln w="34683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0713353" y="5449432"/>
            <a:ext cx="14604" cy="146685"/>
          </a:xfrm>
          <a:custGeom>
            <a:avLst/>
            <a:gdLst/>
            <a:ahLst/>
            <a:cxnLst/>
            <a:rect l="l" t="t" r="r" b="b"/>
            <a:pathLst>
              <a:path w="14604" h="146685">
                <a:moveTo>
                  <a:pt x="7073" y="-9525"/>
                </a:moveTo>
                <a:lnTo>
                  <a:pt x="7073" y="156108"/>
                </a:lnTo>
              </a:path>
            </a:pathLst>
          </a:custGeom>
          <a:ln w="3319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0693295" y="5217826"/>
            <a:ext cx="12700" cy="147955"/>
          </a:xfrm>
          <a:custGeom>
            <a:avLst/>
            <a:gdLst/>
            <a:ahLst/>
            <a:cxnLst/>
            <a:rect l="l" t="t" r="r" b="b"/>
            <a:pathLst>
              <a:path w="12700" h="147954">
                <a:moveTo>
                  <a:pt x="6096" y="-9525"/>
                </a:moveTo>
                <a:lnTo>
                  <a:pt x="6096" y="157086"/>
                </a:lnTo>
              </a:path>
            </a:pathLst>
          </a:custGeom>
          <a:ln w="3124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0675242" y="4989149"/>
            <a:ext cx="11430" cy="149860"/>
          </a:xfrm>
          <a:custGeom>
            <a:avLst/>
            <a:gdLst/>
            <a:ahLst/>
            <a:cxnLst/>
            <a:rect l="l" t="t" r="r" b="b"/>
            <a:pathLst>
              <a:path w="11429" h="149860">
                <a:moveTo>
                  <a:pt x="5480" y="-9525"/>
                </a:moveTo>
                <a:lnTo>
                  <a:pt x="5480" y="159042"/>
                </a:lnTo>
              </a:path>
            </a:pathLst>
          </a:custGeom>
          <a:ln w="3001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0663010" y="4752661"/>
            <a:ext cx="6985" cy="153035"/>
          </a:xfrm>
          <a:custGeom>
            <a:avLst/>
            <a:gdLst/>
            <a:ahLst/>
            <a:cxnLst/>
            <a:rect l="l" t="t" r="r" b="b"/>
            <a:pathLst>
              <a:path w="6985" h="153035">
                <a:moveTo>
                  <a:pt x="3340" y="-9525"/>
                </a:moveTo>
                <a:lnTo>
                  <a:pt x="3340" y="161975"/>
                </a:lnTo>
              </a:path>
            </a:pathLst>
          </a:custGeom>
          <a:ln w="2573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654936" y="4520903"/>
            <a:ext cx="4445" cy="153670"/>
          </a:xfrm>
          <a:custGeom>
            <a:avLst/>
            <a:gdLst/>
            <a:ahLst/>
            <a:cxnLst/>
            <a:rect l="l" t="t" r="r" b="b"/>
            <a:pathLst>
              <a:path w="4445" h="153670">
                <a:moveTo>
                  <a:pt x="2158" y="-9525"/>
                </a:moveTo>
                <a:lnTo>
                  <a:pt x="2158" y="163106"/>
                </a:lnTo>
              </a:path>
            </a:pathLst>
          </a:custGeom>
          <a:ln w="2336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0652261" y="4262098"/>
            <a:ext cx="1905" cy="180975"/>
          </a:xfrm>
          <a:custGeom>
            <a:avLst/>
            <a:gdLst/>
            <a:ahLst/>
            <a:cxnLst/>
            <a:rect l="l" t="t" r="r" b="b"/>
            <a:pathLst>
              <a:path w="1904" h="180975">
                <a:moveTo>
                  <a:pt x="844" y="-9525"/>
                </a:moveTo>
                <a:lnTo>
                  <a:pt x="844" y="190309"/>
                </a:lnTo>
              </a:path>
            </a:pathLst>
          </a:custGeom>
          <a:ln w="2073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" name="object 220"/>
          <p:cNvGrpSpPr/>
          <p:nvPr/>
        </p:nvGrpSpPr>
        <p:grpSpPr>
          <a:xfrm>
            <a:off x="10905239" y="6103447"/>
            <a:ext cx="852169" cy="3350260"/>
            <a:chOff x="5178332" y="6103447"/>
            <a:chExt cx="852169" cy="3350260"/>
          </a:xfrm>
        </p:grpSpPr>
        <p:sp>
          <p:nvSpPr>
            <p:cNvPr id="221" name="object 221"/>
            <p:cNvSpPr/>
            <p:nvPr/>
          </p:nvSpPr>
          <p:spPr>
            <a:xfrm>
              <a:off x="5207927" y="6290825"/>
              <a:ext cx="813435" cy="3152775"/>
            </a:xfrm>
            <a:custGeom>
              <a:avLst/>
              <a:gdLst/>
              <a:ahLst/>
              <a:cxnLst/>
              <a:rect l="l" t="t" r="r" b="b"/>
              <a:pathLst>
                <a:path w="813435" h="3152775">
                  <a:moveTo>
                    <a:pt x="812838" y="3152749"/>
                  </a:moveTo>
                  <a:lnTo>
                    <a:pt x="766393" y="3053260"/>
                  </a:lnTo>
                  <a:lnTo>
                    <a:pt x="734225" y="2980578"/>
                  </a:lnTo>
                  <a:lnTo>
                    <a:pt x="701313" y="2899139"/>
                  </a:lnTo>
                  <a:lnTo>
                    <a:pt x="652640" y="2773375"/>
                  </a:lnTo>
                  <a:lnTo>
                    <a:pt x="640300" y="2740294"/>
                  </a:lnTo>
                  <a:lnTo>
                    <a:pt x="625578" y="2702208"/>
                  </a:lnTo>
                  <a:lnTo>
                    <a:pt x="608933" y="2659610"/>
                  </a:lnTo>
                  <a:lnTo>
                    <a:pt x="590823" y="2612991"/>
                  </a:lnTo>
                  <a:lnTo>
                    <a:pt x="571705" y="2562845"/>
                  </a:lnTo>
                  <a:lnTo>
                    <a:pt x="552038" y="2509665"/>
                  </a:lnTo>
                  <a:lnTo>
                    <a:pt x="532280" y="2453943"/>
                  </a:lnTo>
                  <a:lnTo>
                    <a:pt x="512889" y="2396172"/>
                  </a:lnTo>
                  <a:lnTo>
                    <a:pt x="498631" y="2351795"/>
                  </a:lnTo>
                  <a:lnTo>
                    <a:pt x="483721" y="2304479"/>
                  </a:lnTo>
                  <a:lnTo>
                    <a:pt x="468379" y="2255019"/>
                  </a:lnTo>
                  <a:lnTo>
                    <a:pt x="452825" y="2204206"/>
                  </a:lnTo>
                  <a:lnTo>
                    <a:pt x="437279" y="2152834"/>
                  </a:lnTo>
                  <a:lnTo>
                    <a:pt x="421963" y="2101695"/>
                  </a:lnTo>
                  <a:lnTo>
                    <a:pt x="407095" y="2051583"/>
                  </a:lnTo>
                  <a:lnTo>
                    <a:pt x="392898" y="2003289"/>
                  </a:lnTo>
                  <a:lnTo>
                    <a:pt x="379590" y="1957607"/>
                  </a:lnTo>
                  <a:lnTo>
                    <a:pt x="367393" y="1915330"/>
                  </a:lnTo>
                  <a:lnTo>
                    <a:pt x="356527" y="1877250"/>
                  </a:lnTo>
                  <a:lnTo>
                    <a:pt x="343092" y="1829820"/>
                  </a:lnTo>
                  <a:lnTo>
                    <a:pt x="330402" y="1784726"/>
                  </a:lnTo>
                  <a:lnTo>
                    <a:pt x="318103" y="1740455"/>
                  </a:lnTo>
                  <a:lnTo>
                    <a:pt x="305838" y="1695496"/>
                  </a:lnTo>
                  <a:lnTo>
                    <a:pt x="293253" y="1648337"/>
                  </a:lnTo>
                  <a:lnTo>
                    <a:pt x="279992" y="1597467"/>
                  </a:lnTo>
                  <a:lnTo>
                    <a:pt x="265701" y="1541374"/>
                  </a:lnTo>
                  <a:lnTo>
                    <a:pt x="250024" y="1478546"/>
                  </a:lnTo>
                  <a:lnTo>
                    <a:pt x="239960" y="1433091"/>
                  </a:lnTo>
                  <a:lnTo>
                    <a:pt x="229969" y="1387135"/>
                  </a:lnTo>
                  <a:lnTo>
                    <a:pt x="220051" y="1340471"/>
                  </a:lnTo>
                  <a:lnTo>
                    <a:pt x="210207" y="1292890"/>
                  </a:lnTo>
                  <a:lnTo>
                    <a:pt x="200437" y="1244182"/>
                  </a:lnTo>
                  <a:lnTo>
                    <a:pt x="190743" y="1194139"/>
                  </a:lnTo>
                  <a:lnTo>
                    <a:pt x="181124" y="1142551"/>
                  </a:lnTo>
                  <a:lnTo>
                    <a:pt x="171581" y="1089210"/>
                  </a:lnTo>
                  <a:lnTo>
                    <a:pt x="162115" y="1033907"/>
                  </a:lnTo>
                  <a:lnTo>
                    <a:pt x="154102" y="988436"/>
                  </a:lnTo>
                  <a:lnTo>
                    <a:pt x="144111" y="934829"/>
                  </a:lnTo>
                  <a:lnTo>
                    <a:pt x="133030" y="876675"/>
                  </a:lnTo>
                  <a:lnTo>
                    <a:pt x="121750" y="817564"/>
                  </a:lnTo>
                  <a:lnTo>
                    <a:pt x="111160" y="761085"/>
                  </a:lnTo>
                  <a:lnTo>
                    <a:pt x="102148" y="710828"/>
                  </a:lnTo>
                  <a:lnTo>
                    <a:pt x="95605" y="670382"/>
                  </a:lnTo>
                  <a:lnTo>
                    <a:pt x="88438" y="621067"/>
                  </a:lnTo>
                  <a:lnTo>
                    <a:pt x="81515" y="573069"/>
                  </a:lnTo>
                  <a:lnTo>
                    <a:pt x="74711" y="525690"/>
                  </a:lnTo>
                  <a:lnTo>
                    <a:pt x="67903" y="478231"/>
                  </a:lnTo>
                  <a:lnTo>
                    <a:pt x="60968" y="429993"/>
                  </a:lnTo>
                  <a:lnTo>
                    <a:pt x="53782" y="380278"/>
                  </a:lnTo>
                  <a:lnTo>
                    <a:pt x="46221" y="328387"/>
                  </a:lnTo>
                  <a:lnTo>
                    <a:pt x="38163" y="273621"/>
                  </a:lnTo>
                  <a:lnTo>
                    <a:pt x="29081" y="211407"/>
                  </a:lnTo>
                  <a:lnTo>
                    <a:pt x="20015" y="148501"/>
                  </a:lnTo>
                  <a:lnTo>
                    <a:pt x="11674" y="89339"/>
                  </a:lnTo>
                  <a:lnTo>
                    <a:pt x="4766" y="38360"/>
                  </a:lnTo>
                  <a:lnTo>
                    <a:pt x="0" y="0"/>
                  </a:lnTo>
                </a:path>
              </a:pathLst>
            </a:custGeom>
            <a:ln w="190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187857" y="6112972"/>
              <a:ext cx="16510" cy="142240"/>
            </a:xfrm>
            <a:custGeom>
              <a:avLst/>
              <a:gdLst/>
              <a:ahLst/>
              <a:cxnLst/>
              <a:rect l="l" t="t" r="r" b="b"/>
              <a:pathLst>
                <a:path w="16510" h="142239">
                  <a:moveTo>
                    <a:pt x="8000" y="-9525"/>
                  </a:moveTo>
                  <a:lnTo>
                    <a:pt x="8000" y="151218"/>
                  </a:lnTo>
                </a:path>
              </a:pathLst>
            </a:custGeom>
            <a:ln w="3505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" name="object 223"/>
          <p:cNvSpPr/>
          <p:nvPr/>
        </p:nvSpPr>
        <p:spPr>
          <a:xfrm>
            <a:off x="10895118" y="5880384"/>
            <a:ext cx="11430" cy="150495"/>
          </a:xfrm>
          <a:custGeom>
            <a:avLst/>
            <a:gdLst/>
            <a:ahLst/>
            <a:cxnLst/>
            <a:rect l="l" t="t" r="r" b="b"/>
            <a:pathLst>
              <a:path w="11429" h="150495">
                <a:moveTo>
                  <a:pt x="5607" y="-9525"/>
                </a:moveTo>
                <a:lnTo>
                  <a:pt x="5607" y="160020"/>
                </a:lnTo>
              </a:path>
            </a:pathLst>
          </a:custGeom>
          <a:ln w="3026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0879743" y="5647805"/>
            <a:ext cx="10160" cy="149860"/>
          </a:xfrm>
          <a:custGeom>
            <a:avLst/>
            <a:gdLst/>
            <a:ahLst/>
            <a:cxnLst/>
            <a:rect l="l" t="t" r="r" b="b"/>
            <a:pathLst>
              <a:path w="10160" h="149860">
                <a:moveTo>
                  <a:pt x="4991" y="-9525"/>
                </a:moveTo>
                <a:lnTo>
                  <a:pt x="4991" y="159042"/>
                </a:lnTo>
              </a:path>
            </a:pathLst>
          </a:custGeom>
          <a:ln w="2903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861080" y="5415950"/>
            <a:ext cx="12065" cy="149225"/>
          </a:xfrm>
          <a:custGeom>
            <a:avLst/>
            <a:gdLst/>
            <a:ahLst/>
            <a:cxnLst/>
            <a:rect l="l" t="t" r="r" b="b"/>
            <a:pathLst>
              <a:path w="12064" h="149225">
                <a:moveTo>
                  <a:pt x="6013" y="-9525"/>
                </a:moveTo>
                <a:lnTo>
                  <a:pt x="6013" y="158318"/>
                </a:lnTo>
              </a:path>
            </a:pathLst>
          </a:custGeom>
          <a:ln w="31076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840507" y="5182646"/>
            <a:ext cx="14604" cy="163195"/>
          </a:xfrm>
          <a:custGeom>
            <a:avLst/>
            <a:gdLst/>
            <a:ahLst/>
            <a:cxnLst/>
            <a:rect l="l" t="t" r="r" b="b"/>
            <a:pathLst>
              <a:path w="14604" h="163195">
                <a:moveTo>
                  <a:pt x="14033" y="163195"/>
                </a:moveTo>
                <a:lnTo>
                  <a:pt x="10788" y="125188"/>
                </a:lnTo>
                <a:lnTo>
                  <a:pt x="7145" y="80497"/>
                </a:lnTo>
                <a:lnTo>
                  <a:pt x="3437" y="36355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0820857" y="4953974"/>
            <a:ext cx="12700" cy="148590"/>
          </a:xfrm>
          <a:custGeom>
            <a:avLst/>
            <a:gdLst/>
            <a:ahLst/>
            <a:cxnLst/>
            <a:rect l="l" t="t" r="r" b="b"/>
            <a:pathLst>
              <a:path w="12700" h="148589">
                <a:moveTo>
                  <a:pt x="6324" y="-9525"/>
                </a:moveTo>
                <a:lnTo>
                  <a:pt x="6324" y="158064"/>
                </a:lnTo>
              </a:path>
            </a:pathLst>
          </a:custGeom>
          <a:ln w="3169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0805421" y="4720412"/>
            <a:ext cx="8255" cy="150495"/>
          </a:xfrm>
          <a:custGeom>
            <a:avLst/>
            <a:gdLst/>
            <a:ahLst/>
            <a:cxnLst/>
            <a:rect l="l" t="t" r="r" b="b"/>
            <a:pathLst>
              <a:path w="8254" h="150495">
                <a:moveTo>
                  <a:pt x="4089" y="-9525"/>
                </a:moveTo>
                <a:lnTo>
                  <a:pt x="4089" y="160020"/>
                </a:lnTo>
              </a:path>
            </a:pathLst>
          </a:custGeom>
          <a:ln w="27228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795601" y="4485878"/>
            <a:ext cx="6350" cy="151765"/>
          </a:xfrm>
          <a:custGeom>
            <a:avLst/>
            <a:gdLst/>
            <a:ahLst/>
            <a:cxnLst/>
            <a:rect l="l" t="t" r="r" b="b"/>
            <a:pathLst>
              <a:path w="6350" h="151764">
                <a:moveTo>
                  <a:pt x="3086" y="-9525"/>
                </a:moveTo>
                <a:lnTo>
                  <a:pt x="3086" y="160997"/>
                </a:lnTo>
              </a:path>
            </a:pathLst>
          </a:custGeom>
          <a:ln w="2522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0791430" y="4263069"/>
            <a:ext cx="2540" cy="147955"/>
          </a:xfrm>
          <a:custGeom>
            <a:avLst/>
            <a:gdLst/>
            <a:ahLst/>
            <a:cxnLst/>
            <a:rect l="l" t="t" r="r" b="b"/>
            <a:pathLst>
              <a:path w="2539" h="147954">
                <a:moveTo>
                  <a:pt x="1028" y="-9525"/>
                </a:moveTo>
                <a:lnTo>
                  <a:pt x="1028" y="157086"/>
                </a:lnTo>
              </a:path>
            </a:pathLst>
          </a:custGeom>
          <a:ln w="21107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1056849" y="6113972"/>
            <a:ext cx="833119" cy="3330575"/>
          </a:xfrm>
          <a:custGeom>
            <a:avLst/>
            <a:gdLst/>
            <a:ahLst/>
            <a:cxnLst/>
            <a:rect l="l" t="t" r="r" b="b"/>
            <a:pathLst>
              <a:path w="833120" h="3330575">
                <a:moveTo>
                  <a:pt x="832904" y="3330397"/>
                </a:moveTo>
                <a:lnTo>
                  <a:pt x="752502" y="3094221"/>
                </a:lnTo>
                <a:lnTo>
                  <a:pt x="708331" y="2964751"/>
                </a:lnTo>
                <a:lnTo>
                  <a:pt x="684755" y="2896317"/>
                </a:lnTo>
                <a:lnTo>
                  <a:pt x="666140" y="2843250"/>
                </a:lnTo>
                <a:lnTo>
                  <a:pt x="654105" y="2809063"/>
                </a:lnTo>
                <a:lnTo>
                  <a:pt x="637816" y="2762765"/>
                </a:lnTo>
                <a:lnTo>
                  <a:pt x="618549" y="2707923"/>
                </a:lnTo>
                <a:lnTo>
                  <a:pt x="597579" y="2648107"/>
                </a:lnTo>
                <a:lnTo>
                  <a:pt x="576182" y="2586886"/>
                </a:lnTo>
                <a:lnTo>
                  <a:pt x="555633" y="2527829"/>
                </a:lnTo>
                <a:lnTo>
                  <a:pt x="537209" y="2474506"/>
                </a:lnTo>
                <a:lnTo>
                  <a:pt x="522184" y="2430484"/>
                </a:lnTo>
                <a:lnTo>
                  <a:pt x="498623" y="2358536"/>
                </a:lnTo>
                <a:lnTo>
                  <a:pt x="484665" y="2314965"/>
                </a:lnTo>
                <a:lnTo>
                  <a:pt x="470143" y="2269058"/>
                </a:lnTo>
                <a:lnTo>
                  <a:pt x="455238" y="2221251"/>
                </a:lnTo>
                <a:lnTo>
                  <a:pt x="440132" y="2171984"/>
                </a:lnTo>
                <a:lnTo>
                  <a:pt x="425007" y="2121691"/>
                </a:lnTo>
                <a:lnTo>
                  <a:pt x="410044" y="2070812"/>
                </a:lnTo>
                <a:lnTo>
                  <a:pt x="395425" y="2019782"/>
                </a:lnTo>
                <a:lnTo>
                  <a:pt x="381331" y="1969039"/>
                </a:lnTo>
                <a:lnTo>
                  <a:pt x="367944" y="1919020"/>
                </a:lnTo>
                <a:lnTo>
                  <a:pt x="357311" y="1876633"/>
                </a:lnTo>
                <a:lnTo>
                  <a:pt x="345983" y="1831617"/>
                </a:lnTo>
                <a:lnTo>
                  <a:pt x="334072" y="1784271"/>
                </a:lnTo>
                <a:lnTo>
                  <a:pt x="321689" y="1734894"/>
                </a:lnTo>
                <a:lnTo>
                  <a:pt x="308944" y="1683783"/>
                </a:lnTo>
                <a:lnTo>
                  <a:pt x="295950" y="1631238"/>
                </a:lnTo>
                <a:lnTo>
                  <a:pt x="282816" y="1577555"/>
                </a:lnTo>
                <a:lnTo>
                  <a:pt x="274999" y="1543219"/>
                </a:lnTo>
                <a:lnTo>
                  <a:pt x="266227" y="1506042"/>
                </a:lnTo>
                <a:lnTo>
                  <a:pt x="256483" y="1464891"/>
                </a:lnTo>
                <a:lnTo>
                  <a:pt x="245752" y="1418632"/>
                </a:lnTo>
                <a:lnTo>
                  <a:pt x="234020" y="1366132"/>
                </a:lnTo>
                <a:lnTo>
                  <a:pt x="221271" y="1306255"/>
                </a:lnTo>
                <a:lnTo>
                  <a:pt x="207489" y="1237869"/>
                </a:lnTo>
                <a:lnTo>
                  <a:pt x="192658" y="1159840"/>
                </a:lnTo>
                <a:lnTo>
                  <a:pt x="178886" y="1082772"/>
                </a:lnTo>
                <a:lnTo>
                  <a:pt x="170376" y="1030820"/>
                </a:lnTo>
                <a:lnTo>
                  <a:pt x="161369" y="974249"/>
                </a:lnTo>
                <a:lnTo>
                  <a:pt x="152301" y="916303"/>
                </a:lnTo>
                <a:lnTo>
                  <a:pt x="143611" y="860228"/>
                </a:lnTo>
                <a:lnTo>
                  <a:pt x="135737" y="809269"/>
                </a:lnTo>
                <a:lnTo>
                  <a:pt x="128516" y="763756"/>
                </a:lnTo>
                <a:lnTo>
                  <a:pt x="120002" y="711919"/>
                </a:lnTo>
                <a:lnTo>
                  <a:pt x="110714" y="656614"/>
                </a:lnTo>
                <a:lnTo>
                  <a:pt x="101172" y="600695"/>
                </a:lnTo>
                <a:lnTo>
                  <a:pt x="91897" y="547016"/>
                </a:lnTo>
                <a:lnTo>
                  <a:pt x="83407" y="498432"/>
                </a:lnTo>
                <a:lnTo>
                  <a:pt x="76224" y="457796"/>
                </a:lnTo>
                <a:lnTo>
                  <a:pt x="65812" y="401260"/>
                </a:lnTo>
                <a:lnTo>
                  <a:pt x="58643" y="364318"/>
                </a:lnTo>
                <a:lnTo>
                  <a:pt x="49961" y="319291"/>
                </a:lnTo>
                <a:lnTo>
                  <a:pt x="40373" y="268333"/>
                </a:lnTo>
                <a:lnTo>
                  <a:pt x="30483" y="213600"/>
                </a:lnTo>
                <a:lnTo>
                  <a:pt x="20895" y="157246"/>
                </a:lnTo>
                <a:lnTo>
                  <a:pt x="12216" y="101425"/>
                </a:lnTo>
                <a:lnTo>
                  <a:pt x="5049" y="48291"/>
                </a:lnTo>
                <a:lnTo>
                  <a:pt x="0" y="0"/>
                </a:lnTo>
              </a:path>
            </a:pathLst>
          </a:custGeom>
          <a:ln w="1904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1038270" y="5895437"/>
            <a:ext cx="13335" cy="154940"/>
          </a:xfrm>
          <a:custGeom>
            <a:avLst/>
            <a:gdLst/>
            <a:ahLst/>
            <a:cxnLst/>
            <a:rect l="l" t="t" r="r" b="b"/>
            <a:pathLst>
              <a:path w="13335" h="154939">
                <a:moveTo>
                  <a:pt x="6591" y="-9525"/>
                </a:moveTo>
                <a:lnTo>
                  <a:pt x="6591" y="164325"/>
                </a:lnTo>
              </a:path>
            </a:pathLst>
          </a:custGeom>
          <a:ln w="32232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022031" y="5659831"/>
            <a:ext cx="10160" cy="151765"/>
          </a:xfrm>
          <a:custGeom>
            <a:avLst/>
            <a:gdLst/>
            <a:ahLst/>
            <a:cxnLst/>
            <a:rect l="l" t="t" r="r" b="b"/>
            <a:pathLst>
              <a:path w="10160" h="151764">
                <a:moveTo>
                  <a:pt x="4825" y="-9525"/>
                </a:moveTo>
                <a:lnTo>
                  <a:pt x="4825" y="160909"/>
                </a:lnTo>
              </a:path>
            </a:pathLst>
          </a:custGeom>
          <a:ln w="2870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1006881" y="5428776"/>
            <a:ext cx="12065" cy="153670"/>
          </a:xfrm>
          <a:custGeom>
            <a:avLst/>
            <a:gdLst/>
            <a:ahLst/>
            <a:cxnLst/>
            <a:rect l="l" t="t" r="r" b="b"/>
            <a:pathLst>
              <a:path w="12064" h="153670">
                <a:moveTo>
                  <a:pt x="5784" y="-9524"/>
                </a:moveTo>
                <a:lnTo>
                  <a:pt x="5784" y="163182"/>
                </a:lnTo>
              </a:path>
            </a:pathLst>
          </a:custGeom>
          <a:ln w="3061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987720" y="5201136"/>
            <a:ext cx="12700" cy="147320"/>
          </a:xfrm>
          <a:custGeom>
            <a:avLst/>
            <a:gdLst/>
            <a:ahLst/>
            <a:cxnLst/>
            <a:rect l="l" t="t" r="r" b="b"/>
            <a:pathLst>
              <a:path w="12700" h="147320">
                <a:moveTo>
                  <a:pt x="6254" y="-9524"/>
                </a:moveTo>
                <a:lnTo>
                  <a:pt x="6254" y="156349"/>
                </a:lnTo>
              </a:path>
            </a:pathLst>
          </a:custGeom>
          <a:ln w="3155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0967234" y="4963247"/>
            <a:ext cx="12700" cy="151765"/>
          </a:xfrm>
          <a:custGeom>
            <a:avLst/>
            <a:gdLst/>
            <a:ahLst/>
            <a:cxnLst/>
            <a:rect l="l" t="t" r="r" b="b"/>
            <a:pathLst>
              <a:path w="12700" h="151764">
                <a:moveTo>
                  <a:pt x="6229" y="-9525"/>
                </a:moveTo>
                <a:lnTo>
                  <a:pt x="6229" y="160909"/>
                </a:lnTo>
              </a:path>
            </a:pathLst>
          </a:custGeom>
          <a:ln w="31508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950152" y="4736739"/>
            <a:ext cx="10795" cy="150495"/>
          </a:xfrm>
          <a:custGeom>
            <a:avLst/>
            <a:gdLst/>
            <a:ahLst/>
            <a:cxnLst/>
            <a:rect l="l" t="t" r="r" b="b"/>
            <a:pathLst>
              <a:path w="10795" h="150495">
                <a:moveTo>
                  <a:pt x="5270" y="-9525"/>
                </a:moveTo>
                <a:lnTo>
                  <a:pt x="5270" y="159778"/>
                </a:lnTo>
              </a:path>
            </a:pathLst>
          </a:custGeom>
          <a:ln w="2959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0935528" y="4502279"/>
            <a:ext cx="9525" cy="150495"/>
          </a:xfrm>
          <a:custGeom>
            <a:avLst/>
            <a:gdLst/>
            <a:ahLst/>
            <a:cxnLst/>
            <a:rect l="l" t="t" r="r" b="b"/>
            <a:pathLst>
              <a:path w="9525" h="150495">
                <a:moveTo>
                  <a:pt x="4495" y="-9524"/>
                </a:moveTo>
                <a:lnTo>
                  <a:pt x="4495" y="159765"/>
                </a:lnTo>
              </a:path>
            </a:pathLst>
          </a:custGeom>
          <a:ln w="2804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0929660" y="4263256"/>
            <a:ext cx="3810" cy="157480"/>
          </a:xfrm>
          <a:custGeom>
            <a:avLst/>
            <a:gdLst/>
            <a:ahLst/>
            <a:cxnLst/>
            <a:rect l="l" t="t" r="r" b="b"/>
            <a:pathLst>
              <a:path w="3810" h="157479">
                <a:moveTo>
                  <a:pt x="1860" y="-9525"/>
                </a:moveTo>
                <a:lnTo>
                  <a:pt x="1860" y="166776"/>
                </a:lnTo>
              </a:path>
            </a:pathLst>
          </a:custGeom>
          <a:ln w="2277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0" name="object 240"/>
          <p:cNvGrpSpPr/>
          <p:nvPr/>
        </p:nvGrpSpPr>
        <p:grpSpPr>
          <a:xfrm>
            <a:off x="11121723" y="5803663"/>
            <a:ext cx="927735" cy="3649979"/>
            <a:chOff x="5394816" y="5803662"/>
            <a:chExt cx="927735" cy="3649979"/>
          </a:xfrm>
        </p:grpSpPr>
        <p:sp>
          <p:nvSpPr>
            <p:cNvPr id="241" name="object 241"/>
            <p:cNvSpPr/>
            <p:nvPr/>
          </p:nvSpPr>
          <p:spPr>
            <a:xfrm>
              <a:off x="5416981" y="5946655"/>
              <a:ext cx="895985" cy="3496945"/>
            </a:xfrm>
            <a:custGeom>
              <a:avLst/>
              <a:gdLst/>
              <a:ahLst/>
              <a:cxnLst/>
              <a:rect l="l" t="t" r="r" b="b"/>
              <a:pathLst>
                <a:path w="895985" h="3496945">
                  <a:moveTo>
                    <a:pt x="895883" y="3496919"/>
                  </a:moveTo>
                  <a:lnTo>
                    <a:pt x="860037" y="3409203"/>
                  </a:lnTo>
                  <a:lnTo>
                    <a:pt x="836669" y="3351355"/>
                  </a:lnTo>
                  <a:lnTo>
                    <a:pt x="815501" y="3297626"/>
                  </a:lnTo>
                  <a:lnTo>
                    <a:pt x="786257" y="3222269"/>
                  </a:lnTo>
                  <a:lnTo>
                    <a:pt x="767479" y="3173938"/>
                  </a:lnTo>
                  <a:lnTo>
                    <a:pt x="748060" y="3124154"/>
                  </a:lnTo>
                  <a:lnTo>
                    <a:pt x="728320" y="3073596"/>
                  </a:lnTo>
                  <a:lnTo>
                    <a:pt x="708579" y="3022944"/>
                  </a:lnTo>
                  <a:lnTo>
                    <a:pt x="689157" y="2972879"/>
                  </a:lnTo>
                  <a:lnTo>
                    <a:pt x="670376" y="2924080"/>
                  </a:lnTo>
                  <a:lnTo>
                    <a:pt x="652555" y="2877227"/>
                  </a:lnTo>
                  <a:lnTo>
                    <a:pt x="636016" y="2833001"/>
                  </a:lnTo>
                  <a:lnTo>
                    <a:pt x="621172" y="2792261"/>
                  </a:lnTo>
                  <a:lnTo>
                    <a:pt x="605036" y="2746855"/>
                  </a:lnTo>
                  <a:lnTo>
                    <a:pt x="588085" y="2698189"/>
                  </a:lnTo>
                  <a:lnTo>
                    <a:pt x="570797" y="2647668"/>
                  </a:lnTo>
                  <a:lnTo>
                    <a:pt x="553650" y="2596697"/>
                  </a:lnTo>
                  <a:lnTo>
                    <a:pt x="537121" y="2546681"/>
                  </a:lnTo>
                  <a:lnTo>
                    <a:pt x="521689" y="2499025"/>
                  </a:lnTo>
                  <a:lnTo>
                    <a:pt x="507830" y="2455135"/>
                  </a:lnTo>
                  <a:lnTo>
                    <a:pt x="496023" y="2416416"/>
                  </a:lnTo>
                  <a:lnTo>
                    <a:pt x="484521" y="2377230"/>
                  </a:lnTo>
                  <a:lnTo>
                    <a:pt x="471578" y="2332076"/>
                  </a:lnTo>
                  <a:lnTo>
                    <a:pt x="457667" y="2282574"/>
                  </a:lnTo>
                  <a:lnTo>
                    <a:pt x="443259" y="2230346"/>
                  </a:lnTo>
                  <a:lnTo>
                    <a:pt x="428826" y="2177012"/>
                  </a:lnTo>
                  <a:lnTo>
                    <a:pt x="414839" y="2124194"/>
                  </a:lnTo>
                  <a:lnTo>
                    <a:pt x="401771" y="2073510"/>
                  </a:lnTo>
                  <a:lnTo>
                    <a:pt x="390093" y="2026584"/>
                  </a:lnTo>
                  <a:lnTo>
                    <a:pt x="380276" y="1985035"/>
                  </a:lnTo>
                  <a:lnTo>
                    <a:pt x="367185" y="1927088"/>
                  </a:lnTo>
                  <a:lnTo>
                    <a:pt x="354613" y="1871662"/>
                  </a:lnTo>
                  <a:lnTo>
                    <a:pt x="342516" y="1818396"/>
                  </a:lnTo>
                  <a:lnTo>
                    <a:pt x="330852" y="1766930"/>
                  </a:lnTo>
                  <a:lnTo>
                    <a:pt x="319578" y="1716904"/>
                  </a:lnTo>
                  <a:lnTo>
                    <a:pt x="308651" y="1667958"/>
                  </a:lnTo>
                  <a:lnTo>
                    <a:pt x="298028" y="1619732"/>
                  </a:lnTo>
                  <a:lnTo>
                    <a:pt x="287667" y="1571866"/>
                  </a:lnTo>
                  <a:lnTo>
                    <a:pt x="277360" y="1523941"/>
                  </a:lnTo>
                  <a:lnTo>
                    <a:pt x="265718" y="1471671"/>
                  </a:lnTo>
                  <a:lnTo>
                    <a:pt x="253268" y="1416861"/>
                  </a:lnTo>
                  <a:lnTo>
                    <a:pt x="240533" y="1361321"/>
                  </a:lnTo>
                  <a:lnTo>
                    <a:pt x="228041" y="1306859"/>
                  </a:lnTo>
                  <a:lnTo>
                    <a:pt x="216314" y="1255281"/>
                  </a:lnTo>
                  <a:lnTo>
                    <a:pt x="205879" y="1208397"/>
                  </a:lnTo>
                  <a:lnTo>
                    <a:pt x="197260" y="1168013"/>
                  </a:lnTo>
                  <a:lnTo>
                    <a:pt x="190982" y="1135938"/>
                  </a:lnTo>
                  <a:lnTo>
                    <a:pt x="183918" y="1098424"/>
                  </a:lnTo>
                  <a:lnTo>
                    <a:pt x="175579" y="1056310"/>
                  </a:lnTo>
                  <a:lnTo>
                    <a:pt x="166224" y="1009877"/>
                  </a:lnTo>
                  <a:lnTo>
                    <a:pt x="156112" y="959402"/>
                  </a:lnTo>
                  <a:lnTo>
                    <a:pt x="145503" y="905164"/>
                  </a:lnTo>
                  <a:lnTo>
                    <a:pt x="134654" y="847440"/>
                  </a:lnTo>
                  <a:lnTo>
                    <a:pt x="123825" y="786511"/>
                  </a:lnTo>
                  <a:lnTo>
                    <a:pt x="115096" y="736748"/>
                  </a:lnTo>
                  <a:lnTo>
                    <a:pt x="105767" y="685196"/>
                  </a:lnTo>
                  <a:lnTo>
                    <a:pt x="96083" y="632764"/>
                  </a:lnTo>
                  <a:lnTo>
                    <a:pt x="86288" y="580360"/>
                  </a:lnTo>
                  <a:lnTo>
                    <a:pt x="76624" y="528893"/>
                  </a:lnTo>
                  <a:lnTo>
                    <a:pt x="67335" y="479272"/>
                  </a:lnTo>
                  <a:lnTo>
                    <a:pt x="58665" y="432405"/>
                  </a:lnTo>
                  <a:lnTo>
                    <a:pt x="50858" y="389202"/>
                  </a:lnTo>
                  <a:lnTo>
                    <a:pt x="44157" y="350570"/>
                  </a:lnTo>
                  <a:lnTo>
                    <a:pt x="36272" y="300032"/>
                  </a:lnTo>
                  <a:lnTo>
                    <a:pt x="28428" y="243540"/>
                  </a:lnTo>
                  <a:lnTo>
                    <a:pt x="20918" y="184759"/>
                  </a:lnTo>
                  <a:lnTo>
                    <a:pt x="14030" y="127350"/>
                  </a:lnTo>
                  <a:lnTo>
                    <a:pt x="8054" y="74979"/>
                  </a:lnTo>
                  <a:lnTo>
                    <a:pt x="3281" y="31307"/>
                  </a:lnTo>
                  <a:lnTo>
                    <a:pt x="0" y="0"/>
                  </a:lnTo>
                </a:path>
              </a:pathLst>
            </a:custGeom>
            <a:ln w="1904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404341" y="5813187"/>
              <a:ext cx="6985" cy="80010"/>
            </a:xfrm>
            <a:custGeom>
              <a:avLst/>
              <a:gdLst/>
              <a:ahLst/>
              <a:cxnLst/>
              <a:rect l="l" t="t" r="r" b="b"/>
              <a:pathLst>
                <a:path w="6985" h="80010">
                  <a:moveTo>
                    <a:pt x="3473" y="-9525"/>
                  </a:moveTo>
                  <a:lnTo>
                    <a:pt x="3473" y="89382"/>
                  </a:lnTo>
                </a:path>
              </a:pathLst>
            </a:custGeom>
            <a:ln w="25996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3" name="object 243"/>
          <p:cNvSpPr/>
          <p:nvPr/>
        </p:nvSpPr>
        <p:spPr>
          <a:xfrm>
            <a:off x="11112558" y="5585857"/>
            <a:ext cx="11430" cy="151765"/>
          </a:xfrm>
          <a:custGeom>
            <a:avLst/>
            <a:gdLst/>
            <a:ahLst/>
            <a:cxnLst/>
            <a:rect l="l" t="t" r="r" b="b"/>
            <a:pathLst>
              <a:path w="11429" h="151764">
                <a:moveTo>
                  <a:pt x="5537" y="-9525"/>
                </a:moveTo>
                <a:lnTo>
                  <a:pt x="5537" y="160896"/>
                </a:lnTo>
              </a:path>
            </a:pathLst>
          </a:custGeom>
          <a:ln w="3012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1091294" y="5352514"/>
            <a:ext cx="11430" cy="149860"/>
          </a:xfrm>
          <a:custGeom>
            <a:avLst/>
            <a:gdLst/>
            <a:ahLst/>
            <a:cxnLst/>
            <a:rect l="l" t="t" r="r" b="b"/>
            <a:pathLst>
              <a:path w="11429" h="149860">
                <a:moveTo>
                  <a:pt x="5689" y="-9525"/>
                </a:moveTo>
                <a:lnTo>
                  <a:pt x="5689" y="159232"/>
                </a:lnTo>
              </a:path>
            </a:pathLst>
          </a:custGeom>
          <a:ln w="3042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1070804" y="5120327"/>
            <a:ext cx="12700" cy="153035"/>
          </a:xfrm>
          <a:custGeom>
            <a:avLst/>
            <a:gdLst/>
            <a:ahLst/>
            <a:cxnLst/>
            <a:rect l="l" t="t" r="r" b="b"/>
            <a:pathLst>
              <a:path w="12700" h="153035">
                <a:moveTo>
                  <a:pt x="12522" y="152514"/>
                </a:moveTo>
                <a:lnTo>
                  <a:pt x="10565" y="127242"/>
                </a:lnTo>
                <a:lnTo>
                  <a:pt x="6261" y="74976"/>
                </a:lnTo>
                <a:lnTo>
                  <a:pt x="1956" y="23349"/>
                </a:lnTo>
                <a:lnTo>
                  <a:pt x="0" y="0"/>
                </a:lnTo>
              </a:path>
            </a:pathLst>
          </a:custGeom>
          <a:ln w="1905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1052238" y="4889267"/>
            <a:ext cx="11430" cy="151765"/>
          </a:xfrm>
          <a:custGeom>
            <a:avLst/>
            <a:gdLst/>
            <a:ahLst/>
            <a:cxnLst/>
            <a:rect l="l" t="t" r="r" b="b"/>
            <a:pathLst>
              <a:path w="11429" h="151764">
                <a:moveTo>
                  <a:pt x="5448" y="-9525"/>
                </a:moveTo>
                <a:lnTo>
                  <a:pt x="5448" y="160909"/>
                </a:lnTo>
              </a:path>
            </a:pathLst>
          </a:custGeom>
          <a:ln w="29946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036005" y="4655938"/>
            <a:ext cx="9525" cy="150495"/>
          </a:xfrm>
          <a:custGeom>
            <a:avLst/>
            <a:gdLst/>
            <a:ahLst/>
            <a:cxnLst/>
            <a:rect l="l" t="t" r="r" b="b"/>
            <a:pathLst>
              <a:path w="9525" h="150495">
                <a:moveTo>
                  <a:pt x="4667" y="-9525"/>
                </a:moveTo>
                <a:lnTo>
                  <a:pt x="4667" y="159765"/>
                </a:lnTo>
              </a:path>
            </a:pathLst>
          </a:custGeom>
          <a:ln w="2838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1025451" y="4423738"/>
            <a:ext cx="6985" cy="151765"/>
          </a:xfrm>
          <a:custGeom>
            <a:avLst/>
            <a:gdLst/>
            <a:ahLst/>
            <a:cxnLst/>
            <a:rect l="l" t="t" r="r" b="b"/>
            <a:pathLst>
              <a:path w="6985" h="151764">
                <a:moveTo>
                  <a:pt x="3327" y="-9525"/>
                </a:moveTo>
                <a:lnTo>
                  <a:pt x="3327" y="160909"/>
                </a:lnTo>
              </a:path>
            </a:pathLst>
          </a:custGeom>
          <a:ln w="25704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1019699" y="4263257"/>
            <a:ext cx="3810" cy="80010"/>
          </a:xfrm>
          <a:custGeom>
            <a:avLst/>
            <a:gdLst/>
            <a:ahLst/>
            <a:cxnLst/>
            <a:rect l="l" t="t" r="r" b="b"/>
            <a:pathLst>
              <a:path w="3810" h="80010">
                <a:moveTo>
                  <a:pt x="1650" y="-9525"/>
                </a:moveTo>
                <a:lnTo>
                  <a:pt x="1650" y="89192"/>
                </a:lnTo>
              </a:path>
            </a:pathLst>
          </a:custGeom>
          <a:ln w="22351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0517067" y="9440355"/>
            <a:ext cx="75565" cy="8255"/>
          </a:xfrm>
          <a:custGeom>
            <a:avLst/>
            <a:gdLst/>
            <a:ahLst/>
            <a:cxnLst/>
            <a:rect l="l" t="t" r="r" b="b"/>
            <a:pathLst>
              <a:path w="75564" h="8254">
                <a:moveTo>
                  <a:pt x="19634" y="6718"/>
                </a:moveTo>
                <a:lnTo>
                  <a:pt x="17437" y="0"/>
                </a:lnTo>
                <a:lnTo>
                  <a:pt x="0" y="7366"/>
                </a:lnTo>
                <a:lnTo>
                  <a:pt x="0" y="7670"/>
                </a:lnTo>
                <a:lnTo>
                  <a:pt x="19634" y="6718"/>
                </a:lnTo>
                <a:close/>
              </a:path>
              <a:path w="75564" h="8254">
                <a:moveTo>
                  <a:pt x="75565" y="6718"/>
                </a:moveTo>
                <a:lnTo>
                  <a:pt x="73380" y="0"/>
                </a:lnTo>
                <a:lnTo>
                  <a:pt x="55943" y="7366"/>
                </a:lnTo>
                <a:lnTo>
                  <a:pt x="55943" y="7670"/>
                </a:lnTo>
                <a:lnTo>
                  <a:pt x="75565" y="6718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0727852" y="9442284"/>
            <a:ext cx="19685" cy="6350"/>
          </a:xfrm>
          <a:custGeom>
            <a:avLst/>
            <a:gdLst/>
            <a:ahLst/>
            <a:cxnLst/>
            <a:rect l="l" t="t" r="r" b="b"/>
            <a:pathLst>
              <a:path w="19685" h="6350">
                <a:moveTo>
                  <a:pt x="18237" y="0"/>
                </a:moveTo>
                <a:lnTo>
                  <a:pt x="50" y="4737"/>
                </a:lnTo>
                <a:lnTo>
                  <a:pt x="0" y="5727"/>
                </a:lnTo>
                <a:lnTo>
                  <a:pt x="19380" y="4737"/>
                </a:lnTo>
                <a:lnTo>
                  <a:pt x="18237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0947329" y="9439854"/>
            <a:ext cx="20320" cy="7620"/>
          </a:xfrm>
          <a:custGeom>
            <a:avLst/>
            <a:gdLst/>
            <a:ahLst/>
            <a:cxnLst/>
            <a:rect l="l" t="t" r="r" b="b"/>
            <a:pathLst>
              <a:path w="20320" h="7620">
                <a:moveTo>
                  <a:pt x="17640" y="0"/>
                </a:moveTo>
                <a:lnTo>
                  <a:pt x="63" y="6222"/>
                </a:lnTo>
                <a:lnTo>
                  <a:pt x="0" y="7213"/>
                </a:lnTo>
                <a:lnTo>
                  <a:pt x="20027" y="6527"/>
                </a:lnTo>
                <a:lnTo>
                  <a:pt x="1764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1123419" y="9440102"/>
            <a:ext cx="20320" cy="7620"/>
          </a:xfrm>
          <a:custGeom>
            <a:avLst/>
            <a:gdLst/>
            <a:ahLst/>
            <a:cxnLst/>
            <a:rect l="l" t="t" r="r" b="b"/>
            <a:pathLst>
              <a:path w="20320" h="7620">
                <a:moveTo>
                  <a:pt x="17652" y="0"/>
                </a:moveTo>
                <a:lnTo>
                  <a:pt x="63" y="6222"/>
                </a:lnTo>
                <a:lnTo>
                  <a:pt x="0" y="7213"/>
                </a:lnTo>
                <a:lnTo>
                  <a:pt x="20027" y="6527"/>
                </a:lnTo>
                <a:lnTo>
                  <a:pt x="17652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248111" y="9440002"/>
            <a:ext cx="20320" cy="7620"/>
          </a:xfrm>
          <a:custGeom>
            <a:avLst/>
            <a:gdLst/>
            <a:ahLst/>
            <a:cxnLst/>
            <a:rect l="l" t="t" r="r" b="b"/>
            <a:pathLst>
              <a:path w="20320" h="7620">
                <a:moveTo>
                  <a:pt x="17640" y="0"/>
                </a:moveTo>
                <a:lnTo>
                  <a:pt x="50" y="6223"/>
                </a:lnTo>
                <a:lnTo>
                  <a:pt x="0" y="7213"/>
                </a:lnTo>
                <a:lnTo>
                  <a:pt x="20027" y="6527"/>
                </a:lnTo>
                <a:lnTo>
                  <a:pt x="1764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1472818" y="9439492"/>
            <a:ext cx="57150" cy="8255"/>
          </a:xfrm>
          <a:custGeom>
            <a:avLst/>
            <a:gdLst/>
            <a:ahLst/>
            <a:cxnLst/>
            <a:rect l="l" t="t" r="r" b="b"/>
            <a:pathLst>
              <a:path w="57150" h="8254">
                <a:moveTo>
                  <a:pt x="20980" y="7569"/>
                </a:moveTo>
                <a:lnTo>
                  <a:pt x="17653" y="0"/>
                </a:lnTo>
                <a:lnTo>
                  <a:pt x="63" y="6223"/>
                </a:lnTo>
                <a:lnTo>
                  <a:pt x="0" y="7213"/>
                </a:lnTo>
                <a:lnTo>
                  <a:pt x="20980" y="7569"/>
                </a:lnTo>
                <a:close/>
              </a:path>
              <a:path w="57150" h="8254">
                <a:moveTo>
                  <a:pt x="56730" y="7594"/>
                </a:moveTo>
                <a:lnTo>
                  <a:pt x="54051" y="990"/>
                </a:lnTo>
                <a:lnTo>
                  <a:pt x="36474" y="7213"/>
                </a:lnTo>
                <a:lnTo>
                  <a:pt x="36410" y="8204"/>
                </a:lnTo>
                <a:lnTo>
                  <a:pt x="56730" y="7594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574505" y="9440450"/>
            <a:ext cx="20320" cy="7620"/>
          </a:xfrm>
          <a:custGeom>
            <a:avLst/>
            <a:gdLst/>
            <a:ahLst/>
            <a:cxnLst/>
            <a:rect l="l" t="t" r="r" b="b"/>
            <a:pathLst>
              <a:path w="20320" h="7620">
                <a:moveTo>
                  <a:pt x="17640" y="0"/>
                </a:moveTo>
                <a:lnTo>
                  <a:pt x="63" y="6248"/>
                </a:lnTo>
                <a:lnTo>
                  <a:pt x="0" y="7239"/>
                </a:lnTo>
                <a:lnTo>
                  <a:pt x="19735" y="6553"/>
                </a:lnTo>
                <a:lnTo>
                  <a:pt x="1764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1738478" y="9438131"/>
            <a:ext cx="22225" cy="9525"/>
          </a:xfrm>
          <a:custGeom>
            <a:avLst/>
            <a:gdLst/>
            <a:ahLst/>
            <a:cxnLst/>
            <a:rect l="l" t="t" r="r" b="b"/>
            <a:pathLst>
              <a:path w="22225" h="9525">
                <a:moveTo>
                  <a:pt x="17056" y="0"/>
                </a:moveTo>
                <a:lnTo>
                  <a:pt x="63" y="7391"/>
                </a:lnTo>
                <a:lnTo>
                  <a:pt x="0" y="8394"/>
                </a:lnTo>
                <a:lnTo>
                  <a:pt x="21717" y="9169"/>
                </a:lnTo>
                <a:lnTo>
                  <a:pt x="1705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1880519" y="9439656"/>
            <a:ext cx="20320" cy="7620"/>
          </a:xfrm>
          <a:custGeom>
            <a:avLst/>
            <a:gdLst/>
            <a:ahLst/>
            <a:cxnLst/>
            <a:rect l="l" t="t" r="r" b="b"/>
            <a:pathLst>
              <a:path w="20320" h="7620">
                <a:moveTo>
                  <a:pt x="17640" y="0"/>
                </a:moveTo>
                <a:lnTo>
                  <a:pt x="63" y="6223"/>
                </a:lnTo>
                <a:lnTo>
                  <a:pt x="0" y="7213"/>
                </a:lnTo>
                <a:lnTo>
                  <a:pt x="20015" y="6769"/>
                </a:lnTo>
                <a:lnTo>
                  <a:pt x="1764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2030745" y="9438875"/>
            <a:ext cx="20955" cy="8890"/>
          </a:xfrm>
          <a:custGeom>
            <a:avLst/>
            <a:gdLst/>
            <a:ahLst/>
            <a:cxnLst/>
            <a:rect l="l" t="t" r="r" b="b"/>
            <a:pathLst>
              <a:path w="20954" h="8890">
                <a:moveTo>
                  <a:pt x="17386" y="0"/>
                </a:moveTo>
                <a:lnTo>
                  <a:pt x="63" y="6731"/>
                </a:lnTo>
                <a:lnTo>
                  <a:pt x="0" y="7721"/>
                </a:lnTo>
                <a:lnTo>
                  <a:pt x="20955" y="8597"/>
                </a:lnTo>
                <a:lnTo>
                  <a:pt x="17386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0" name="object 260"/>
          <p:cNvGrpSpPr/>
          <p:nvPr/>
        </p:nvGrpSpPr>
        <p:grpSpPr>
          <a:xfrm>
            <a:off x="9281824" y="9439532"/>
            <a:ext cx="3249295" cy="9525"/>
            <a:chOff x="3554917" y="9439531"/>
            <a:chExt cx="3249295" cy="9525"/>
          </a:xfrm>
        </p:grpSpPr>
        <p:sp>
          <p:nvSpPr>
            <p:cNvPr id="261" name="object 261"/>
            <p:cNvSpPr/>
            <p:nvPr/>
          </p:nvSpPr>
          <p:spPr>
            <a:xfrm>
              <a:off x="4892523" y="9439531"/>
              <a:ext cx="20320" cy="8255"/>
            </a:xfrm>
            <a:custGeom>
              <a:avLst/>
              <a:gdLst/>
              <a:ahLst/>
              <a:cxnLst/>
              <a:rect l="l" t="t" r="r" b="b"/>
              <a:pathLst>
                <a:path w="20320" h="8254">
                  <a:moveTo>
                    <a:pt x="17716" y="0"/>
                  </a:moveTo>
                  <a:lnTo>
                    <a:pt x="63" y="6248"/>
                  </a:lnTo>
                  <a:lnTo>
                    <a:pt x="0" y="7238"/>
                  </a:lnTo>
                  <a:lnTo>
                    <a:pt x="20091" y="7924"/>
                  </a:lnTo>
                  <a:lnTo>
                    <a:pt x="17716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554917" y="9447159"/>
              <a:ext cx="3249295" cy="0"/>
            </a:xfrm>
            <a:custGeom>
              <a:avLst/>
              <a:gdLst/>
              <a:ahLst/>
              <a:cxnLst/>
              <a:rect l="l" t="t" r="r" b="b"/>
              <a:pathLst>
                <a:path w="3249295">
                  <a:moveTo>
                    <a:pt x="0" y="0"/>
                  </a:moveTo>
                  <a:lnTo>
                    <a:pt x="3248723" y="0"/>
                  </a:lnTo>
                </a:path>
              </a:pathLst>
            </a:custGeom>
            <a:ln w="3175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3" name="object 263"/>
          <p:cNvSpPr/>
          <p:nvPr/>
        </p:nvSpPr>
        <p:spPr>
          <a:xfrm>
            <a:off x="9284677" y="3828079"/>
            <a:ext cx="2425700" cy="394335"/>
          </a:xfrm>
          <a:custGeom>
            <a:avLst/>
            <a:gdLst/>
            <a:ahLst/>
            <a:cxnLst/>
            <a:rect l="l" t="t" r="r" b="b"/>
            <a:pathLst>
              <a:path w="2425700" h="394335">
                <a:moveTo>
                  <a:pt x="2425242" y="393763"/>
                </a:moveTo>
                <a:lnTo>
                  <a:pt x="0" y="393763"/>
                </a:lnTo>
                <a:lnTo>
                  <a:pt x="0" y="0"/>
                </a:lnTo>
                <a:lnTo>
                  <a:pt x="2425242" y="0"/>
                </a:lnTo>
                <a:lnTo>
                  <a:pt x="2425242" y="393763"/>
                </a:lnTo>
                <a:close/>
              </a:path>
            </a:pathLst>
          </a:custGeom>
          <a:ln w="6350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8918206" y="542333"/>
            <a:ext cx="2362200" cy="522605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370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8916706" y="1694727"/>
            <a:ext cx="3718560" cy="2363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780">
              <a:spcBef>
                <a:spcPts val="100"/>
              </a:spcBef>
            </a:pPr>
            <a:r>
              <a:rPr sz="900" spc="25" dirty="0">
                <a:solidFill>
                  <a:srgbClr val="00B6F2"/>
                </a:solidFill>
                <a:latin typeface="Tahoma"/>
                <a:cs typeface="Tahoma"/>
              </a:rPr>
              <a:t>Características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Tahoma"/>
                <a:cs typeface="Tahoma"/>
              </a:rPr>
              <a:t>tiempo-corriente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20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dirty="0">
                <a:solidFill>
                  <a:srgbClr val="00B6F2"/>
                </a:solidFill>
                <a:latin typeface="Tahoma"/>
                <a:cs typeface="Tahoma"/>
              </a:rPr>
              <a:t>5.2.9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900" dirty="0">
              <a:latin typeface="Tahoma"/>
              <a:cs typeface="Tahoma"/>
            </a:endParaRPr>
          </a:p>
          <a:p>
            <a:pPr marL="17780" marR="10160">
              <a:lnSpc>
                <a:spcPct val="138900"/>
              </a:lnSpc>
              <a:spcBef>
                <a:spcPts val="22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cartucho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fusible,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existe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fusión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prearco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corresponde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rms.</a:t>
            </a:r>
            <a:endParaRPr sz="600" dirty="0">
              <a:latin typeface="Tahoma"/>
              <a:cs typeface="Tahoma"/>
            </a:endParaRPr>
          </a:p>
          <a:p>
            <a:pPr marL="17780" marR="5080">
              <a:lnSpc>
                <a:spcPct val="128200"/>
              </a:lnSpc>
              <a:spcBef>
                <a:spcPts val="1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prearco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actual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determinar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trazando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curva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escala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logarítmica estandarizada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(ver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figura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continuación).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Esta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curva se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relaciona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únicamente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prearco.</a:t>
            </a:r>
            <a:endParaRPr sz="650" dirty="0">
              <a:latin typeface="Tahoma"/>
              <a:cs typeface="Tahoma"/>
            </a:endParaRPr>
          </a:p>
          <a:p>
            <a:pPr marL="17780" marR="45720">
              <a:lnSpc>
                <a:spcPts val="1000"/>
              </a:lnSpc>
              <a:spcBef>
                <a:spcPts val="7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hacer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mención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prearco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inferiores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I3.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caso,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curva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traza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puntos.</a:t>
            </a:r>
            <a:endParaRPr sz="600" dirty="0">
              <a:latin typeface="Tahoma"/>
              <a:cs typeface="Tahoma"/>
            </a:endParaRPr>
          </a:p>
          <a:p>
            <a:pPr marL="17780" marR="147320">
              <a:lnSpc>
                <a:spcPts val="1000"/>
              </a:lnSpc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posible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determinar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I3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(límite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continua)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diagrama.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curva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extiende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alcanzar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prearco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&gt;600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(dependiendo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fusible).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950" dirty="0">
              <a:latin typeface="Tahoma"/>
              <a:cs typeface="Tahoma"/>
            </a:endParaRPr>
          </a:p>
          <a:p>
            <a:pPr marL="17780"/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característica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tiempo-corriente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da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siempre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tolerancia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(los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actuales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endParaRPr sz="600" dirty="0">
              <a:latin typeface="Tahoma"/>
              <a:cs typeface="Tahoma"/>
            </a:endParaRPr>
          </a:p>
          <a:p>
            <a:pPr marL="17780">
              <a:spcBef>
                <a:spcPts val="130"/>
              </a:spcBef>
            </a:pP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+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0" dirty="0">
                <a:solidFill>
                  <a:srgbClr val="171514"/>
                </a:solidFill>
                <a:latin typeface="Tahoma"/>
                <a:cs typeface="Tahoma"/>
              </a:rPr>
              <a:t>%,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+10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1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+5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90" dirty="0">
                <a:solidFill>
                  <a:srgbClr val="171514"/>
                </a:solidFill>
                <a:latin typeface="Tahoma"/>
                <a:cs typeface="Tahoma"/>
              </a:rPr>
              <a:t>%)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respecto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corriente.</a:t>
            </a:r>
            <a:endParaRPr sz="750" dirty="0">
              <a:latin typeface="Tahoma"/>
              <a:cs typeface="Tahoma"/>
            </a:endParaRPr>
          </a:p>
          <a:p>
            <a:pPr>
              <a:spcBef>
                <a:spcPts val="5"/>
              </a:spcBef>
            </a:pPr>
            <a:endParaRPr sz="950" dirty="0">
              <a:latin typeface="Tahoma"/>
              <a:cs typeface="Tahoma"/>
            </a:endParaRPr>
          </a:p>
          <a:p>
            <a:pPr marL="17780"/>
            <a:r>
              <a:rPr sz="900" spc="25" dirty="0">
                <a:solidFill>
                  <a:srgbClr val="00B6F2"/>
                </a:solidFill>
                <a:latin typeface="Tahoma"/>
                <a:cs typeface="Tahoma"/>
              </a:rPr>
              <a:t>Características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Tahoma"/>
                <a:cs typeface="Tahoma"/>
              </a:rPr>
              <a:t>tiempo-corriente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50" dirty="0">
                <a:solidFill>
                  <a:srgbClr val="00B6F2"/>
                </a:solidFill>
                <a:latin typeface="Tahoma"/>
                <a:cs typeface="Tahoma"/>
              </a:rPr>
              <a:t>Gama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Tahoma"/>
                <a:cs typeface="Tahoma"/>
              </a:rPr>
              <a:t>Schneider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20" dirty="0">
                <a:solidFill>
                  <a:srgbClr val="00B6F2"/>
                </a:solidFill>
                <a:latin typeface="Tahoma"/>
                <a:cs typeface="Tahoma"/>
              </a:rPr>
              <a:t>Electric</a:t>
            </a:r>
            <a:r>
              <a:rPr sz="9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25" dirty="0">
                <a:solidFill>
                  <a:srgbClr val="00B6F2"/>
                </a:solidFill>
                <a:latin typeface="Tahoma"/>
                <a:cs typeface="Tahoma"/>
              </a:rPr>
              <a:t>Fusarc</a:t>
            </a:r>
            <a:endParaRPr sz="900" dirty="0">
              <a:latin typeface="Tahoma"/>
              <a:cs typeface="Tahoma"/>
            </a:endParaRPr>
          </a:p>
          <a:p>
            <a:pPr marL="12700">
              <a:spcBef>
                <a:spcPts val="805"/>
              </a:spcBef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(s)</a:t>
            </a:r>
            <a:endParaRPr sz="500" dirty="0">
              <a:latin typeface="Tahoma"/>
              <a:cs typeface="Tahoma"/>
            </a:endParaRPr>
          </a:p>
          <a:p>
            <a:pPr marL="114300">
              <a:spcBef>
                <a:spcPts val="595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1000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9173517" y="4005459"/>
            <a:ext cx="6540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600"/>
              </a:lnSpc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endParaRPr sz="550">
              <a:latin typeface="Tahoma"/>
              <a:cs typeface="Tahoma"/>
            </a:endParaRPr>
          </a:p>
          <a:p>
            <a:pPr marL="12700">
              <a:lnSpc>
                <a:spcPts val="600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9173517" y="4143483"/>
            <a:ext cx="65405" cy="670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90"/>
              </a:lnSpc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endParaRPr sz="550">
              <a:latin typeface="Tahoma"/>
              <a:cs typeface="Tahoma"/>
            </a:endParaRPr>
          </a:p>
          <a:p>
            <a:pPr marL="12700">
              <a:lnSpc>
                <a:spcPts val="53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550">
              <a:latin typeface="Tahoma"/>
              <a:cs typeface="Tahoma"/>
            </a:endParaRPr>
          </a:p>
          <a:p>
            <a:pPr marL="12700">
              <a:lnSpc>
                <a:spcPts val="610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29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55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62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9066825" y="5013696"/>
            <a:ext cx="17843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45"/>
              </a:lnSpc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endParaRPr sz="700">
              <a:latin typeface="Tahoma"/>
              <a:cs typeface="Tahoma"/>
            </a:endParaRPr>
          </a:p>
          <a:p>
            <a:pPr marR="10795" algn="r">
              <a:lnSpc>
                <a:spcPts val="50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endParaRPr sz="550">
              <a:latin typeface="Tahoma"/>
              <a:cs typeface="Tahoma"/>
            </a:endParaRPr>
          </a:p>
          <a:p>
            <a:pPr marR="10795" algn="r">
              <a:lnSpc>
                <a:spcPts val="54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550">
              <a:latin typeface="Tahoma"/>
              <a:cs typeface="Tahoma"/>
            </a:endParaRPr>
          </a:p>
          <a:p>
            <a:pPr marR="10795" algn="r">
              <a:lnSpc>
                <a:spcPts val="600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9173517" y="5299724"/>
            <a:ext cx="654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9173517" y="5323892"/>
            <a:ext cx="65405" cy="57150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12700">
              <a:spcBef>
                <a:spcPts val="39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295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5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62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9115009" y="6103638"/>
            <a:ext cx="12763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45"/>
              </a:lnSpc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endParaRPr sz="700">
              <a:latin typeface="Tahoma"/>
              <a:cs typeface="Tahoma"/>
            </a:endParaRPr>
          </a:p>
          <a:p>
            <a:pPr marL="71120">
              <a:lnSpc>
                <a:spcPts val="50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endParaRPr sz="550">
              <a:latin typeface="Tahoma"/>
              <a:cs typeface="Tahoma"/>
            </a:endParaRPr>
          </a:p>
          <a:p>
            <a:pPr marL="71120">
              <a:lnSpc>
                <a:spcPts val="54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550">
              <a:latin typeface="Tahoma"/>
              <a:cs typeface="Tahoma"/>
            </a:endParaRPr>
          </a:p>
          <a:p>
            <a:pPr marL="71120">
              <a:lnSpc>
                <a:spcPts val="600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9173517" y="6390033"/>
            <a:ext cx="654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9173517" y="6422513"/>
            <a:ext cx="65405" cy="55499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spcBef>
                <a:spcPts val="325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229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5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62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9163192" y="7174556"/>
            <a:ext cx="76835" cy="332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55"/>
              </a:lnSpc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endParaRPr sz="700">
              <a:latin typeface="Tahoma"/>
              <a:cs typeface="Tahoma"/>
            </a:endParaRPr>
          </a:p>
          <a:p>
            <a:pPr marL="22860">
              <a:lnSpc>
                <a:spcPts val="51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endParaRPr sz="550">
              <a:latin typeface="Tahoma"/>
              <a:cs typeface="Tahoma"/>
            </a:endParaRPr>
          </a:p>
          <a:p>
            <a:pPr marL="22860">
              <a:lnSpc>
                <a:spcPts val="54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550">
              <a:latin typeface="Tahoma"/>
              <a:cs typeface="Tahoma"/>
            </a:endParaRPr>
          </a:p>
          <a:p>
            <a:pPr marL="22860">
              <a:lnSpc>
                <a:spcPts val="600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9173517" y="7463468"/>
            <a:ext cx="654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9173517" y="7495877"/>
            <a:ext cx="65405" cy="55499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spcBef>
                <a:spcPts val="325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229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5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62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9090917" y="8259824"/>
            <a:ext cx="151130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75"/>
              </a:lnSpc>
              <a:spcBef>
                <a:spcPts val="100"/>
              </a:spcBef>
            </a:pP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0.1</a:t>
            </a:r>
            <a:endParaRPr sz="700">
              <a:latin typeface="Tahoma"/>
              <a:cs typeface="Tahoma"/>
            </a:endParaRPr>
          </a:p>
          <a:p>
            <a:pPr marL="95250">
              <a:lnSpc>
                <a:spcPts val="53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endParaRPr sz="550">
              <a:latin typeface="Tahoma"/>
              <a:cs typeface="Tahoma"/>
            </a:endParaRPr>
          </a:p>
          <a:p>
            <a:pPr marL="95250">
              <a:lnSpc>
                <a:spcPts val="545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550">
              <a:latin typeface="Tahoma"/>
              <a:cs typeface="Tahoma"/>
            </a:endParaRPr>
          </a:p>
          <a:p>
            <a:pPr marL="95250">
              <a:lnSpc>
                <a:spcPts val="600"/>
              </a:lnSpc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9173517" y="8553778"/>
            <a:ext cx="654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9173517" y="8586257"/>
            <a:ext cx="65405" cy="55499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spcBef>
                <a:spcPts val="325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229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5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62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9042733" y="9337825"/>
            <a:ext cx="2019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0,01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9219753" y="9462254"/>
            <a:ext cx="1276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9562161" y="9463676"/>
            <a:ext cx="9245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9390" algn="l"/>
              </a:tabLst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	3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r>
              <a:rPr lang="es-ES" sz="5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4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400" dirty="0">
              <a:latin typeface="Tahoma"/>
              <a:cs typeface="Tahoma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0646304" y="9435039"/>
            <a:ext cx="2070735" cy="267335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spcBef>
                <a:spcPts val="325"/>
              </a:spcBef>
              <a:tabLst>
                <a:tab pos="199390" algn="l"/>
                <a:tab pos="1087120" algn="l"/>
                <a:tab pos="1274445" algn="l"/>
              </a:tabLst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	3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 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r>
              <a:rPr lang="es-ES" sz="5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400" spc="15" dirty="0">
                <a:solidFill>
                  <a:srgbClr val="171514"/>
                </a:solidFill>
                <a:latin typeface="Tahoma"/>
                <a:cs typeface="Tahoma"/>
              </a:rPr>
              <a:t>3	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	3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7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r>
              <a:rPr lang="es-ES" sz="5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400" spc="15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400" dirty="0">
              <a:latin typeface="Tahoma"/>
              <a:cs typeface="Tahoma"/>
            </a:endParaRPr>
          </a:p>
          <a:p>
            <a:pPr marR="5080" algn="r">
              <a:spcBef>
                <a:spcPts val="175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(A)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143</a:t>
            </a:r>
            <a:endParaRPr sz="650">
              <a:latin typeface="Tahoma"/>
              <a:cs typeface="Tahoma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8841880" y="3872389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DM105280</a:t>
            </a:r>
            <a:endParaRPr sz="350">
              <a:latin typeface="Tahoma"/>
              <a:cs typeface="Tahoma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9736351" y="3881291"/>
            <a:ext cx="451406" cy="336550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6.3A</a:t>
            </a:r>
            <a:endParaRPr sz="550">
              <a:latin typeface="Tahoma"/>
              <a:cs typeface="Tahoma"/>
            </a:endParaRPr>
          </a:p>
          <a:p>
            <a:pPr marL="12700">
              <a:lnSpc>
                <a:spcPts val="655"/>
              </a:lnSpc>
              <a:spcBef>
                <a:spcPts val="38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  <a:p>
            <a:pPr marL="12700">
              <a:lnSpc>
                <a:spcPts val="535"/>
              </a:lnSpc>
            </a:pP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(36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kV)</a:t>
            </a:r>
            <a:endParaRPr sz="450">
              <a:latin typeface="Tahoma"/>
              <a:cs typeface="Tahoma"/>
            </a:endParaRPr>
          </a:p>
          <a:p>
            <a:pPr marL="12700">
              <a:spcBef>
                <a:spcPts val="5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16A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10108611" y="3881291"/>
            <a:ext cx="138499" cy="33655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16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(36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kV)</a:t>
            </a:r>
            <a:endParaRPr sz="450">
              <a:latin typeface="Tahoma"/>
              <a:cs typeface="Tahoma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10157897" y="4045789"/>
            <a:ext cx="294953" cy="172085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15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25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295"/>
              </a:spcBef>
            </a:pPr>
            <a:r>
              <a:rPr sz="400" dirty="0">
                <a:solidFill>
                  <a:srgbClr val="171514"/>
                </a:solidFill>
                <a:latin typeface="Tahoma"/>
                <a:cs typeface="Tahoma"/>
              </a:rPr>
              <a:t>31,5</a:t>
            </a:r>
            <a:r>
              <a:rPr sz="4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0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400">
              <a:latin typeface="Tahoma"/>
              <a:cs typeface="Tahoma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10464846" y="4049542"/>
            <a:ext cx="84639" cy="168275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43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10527013" y="4049542"/>
            <a:ext cx="84639" cy="168275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10590855" y="4027747"/>
            <a:ext cx="453970" cy="190500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63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390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80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20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100A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70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125A</a:t>
            </a:r>
            <a:endParaRPr sz="5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6689" y="4723727"/>
          <a:ext cx="3797299" cy="15218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96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2044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7820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08902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8298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52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sz="750" b="1" spc="-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8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II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09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máxima</a:t>
                      </a:r>
                      <a:endParaRPr sz="650">
                        <a:latin typeface="Tahoma"/>
                        <a:cs typeface="Tahoma"/>
                      </a:endParaRPr>
                    </a:p>
                    <a:p>
                      <a:pPr marL="1079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máxima</a:t>
                      </a:r>
                      <a:endParaRPr sz="650">
                        <a:latin typeface="Tahoma"/>
                        <a:cs typeface="Tahoma"/>
                      </a:endParaRPr>
                    </a:p>
                    <a:p>
                      <a:pPr marL="11683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3.6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2.8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5.5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15,5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24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38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48.3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542333"/>
            <a:ext cx="2362200" cy="522605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370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3988" y="1701078"/>
            <a:ext cx="3810000" cy="292490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Clase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del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cartucho</a:t>
            </a:r>
            <a:r>
              <a:rPr sz="8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Tahoma"/>
                <a:cs typeface="Tahoma"/>
              </a:rPr>
              <a:t>fusible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20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dirty="0">
                <a:solidFill>
                  <a:srgbClr val="00B6F2"/>
                </a:solidFill>
                <a:latin typeface="Tahoma"/>
                <a:cs typeface="Tahoma"/>
              </a:rPr>
              <a:t>3.3.2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850" dirty="0">
              <a:latin typeface="Tahoma"/>
              <a:cs typeface="Tahoma"/>
            </a:endParaRPr>
          </a:p>
          <a:p>
            <a:pPr marL="12700" marR="482600">
              <a:lnSpc>
                <a:spcPct val="138900"/>
              </a:lnSpc>
              <a:spcBef>
                <a:spcPts val="229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Definiciones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utilizar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divididas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manera:</a:t>
            </a:r>
            <a:endParaRPr sz="600" dirty="0">
              <a:latin typeface="Tahoma"/>
              <a:cs typeface="Tahoma"/>
            </a:endParaRPr>
          </a:p>
          <a:p>
            <a:pPr marL="12700" marR="154940">
              <a:lnSpc>
                <a:spcPct val="128200"/>
              </a:lnSpc>
              <a:spcBef>
                <a:spcPts val="1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Fusibles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respaldo: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limitador 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capaz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cortar,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bajo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específicas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comportamiento,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lang="es-ES"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nominal;</a:t>
            </a:r>
            <a:endParaRPr sz="650" dirty="0">
              <a:latin typeface="Tahoma"/>
              <a:cs typeface="Tahoma"/>
            </a:endParaRPr>
          </a:p>
          <a:p>
            <a:pPr marL="12700" marR="36830">
              <a:lnSpc>
                <a:spcPct val="12820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Fusibles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uso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general: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limitador 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capaz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cortar,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específicas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comportamiento,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bajo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provoca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elemento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h;</a:t>
            </a:r>
            <a:endParaRPr sz="650" dirty="0">
              <a:latin typeface="Tahoma"/>
              <a:cs typeface="Tahoma"/>
            </a:endParaRPr>
          </a:p>
          <a:p>
            <a:pPr marL="12700" marR="226695">
              <a:lnSpc>
                <a:spcPts val="1000"/>
              </a:lnSpc>
              <a:spcBef>
                <a:spcPts val="7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rango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completo: fusible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limitador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capaz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romper,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bajo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específicas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comportamiento,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causan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fusión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(los)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Tahoma"/>
                <a:cs typeface="Tahoma"/>
              </a:rPr>
              <a:t>elemento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(s)</a:t>
            </a:r>
            <a:r>
              <a:rPr lang="es-ES" sz="6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fusible(s),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15"/>
              </a:spcBef>
            </a:pPr>
            <a:endParaRPr sz="1050" dirty="0">
              <a:latin typeface="Tahoma"/>
              <a:cs typeface="Tahoma"/>
            </a:endParaRPr>
          </a:p>
          <a:p>
            <a:pPr marL="12700">
              <a:spcBef>
                <a:spcPts val="5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Límites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conmutación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15" dirty="0">
                <a:solidFill>
                  <a:srgbClr val="00B6F2"/>
                </a:solidFill>
                <a:latin typeface="Tahoma"/>
                <a:cs typeface="Tahoma"/>
              </a:rPr>
              <a:t>(cf.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0" dirty="0">
                <a:solidFill>
                  <a:srgbClr val="00B6F2"/>
                </a:solidFill>
                <a:latin typeface="Tahoma"/>
                <a:cs typeface="Tahoma"/>
              </a:rPr>
              <a:t>§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5.2.8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00B6F2"/>
                </a:solidFill>
                <a:latin typeface="Tahoma"/>
                <a:cs typeface="Tahoma"/>
              </a:rPr>
              <a:t>60282-1)</a:t>
            </a:r>
            <a:endParaRPr sz="800" dirty="0">
              <a:latin typeface="Tahoma"/>
              <a:cs typeface="Tahoma"/>
            </a:endParaRPr>
          </a:p>
          <a:p>
            <a:pPr marL="12700" marR="225425">
              <a:lnSpc>
                <a:spcPct val="138900"/>
              </a:lnSpc>
              <a:spcBef>
                <a:spcPts val="24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importancia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cualquier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diseño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exceda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prescritos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sería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términos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posible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ruptura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 aislamiento externo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incluso descarga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súbita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durante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del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pararrayos.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25"/>
              </a:spcBef>
            </a:pPr>
            <a:endParaRPr sz="800" dirty="0">
              <a:latin typeface="Tahoma"/>
              <a:cs typeface="Tahoma"/>
            </a:endParaRPr>
          </a:p>
          <a:p>
            <a:pPr marL="12700" marR="5080">
              <a:lnSpc>
                <a:spcPct val="151500"/>
              </a:lnSpc>
            </a:pP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tareas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deberá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lang="es-ES"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mencionados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tabla.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Otros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máximos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altos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ciertos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cartuchos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pequeñas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detallan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60282-1.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144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065336" y="2527501"/>
            <a:ext cx="3415665" cy="3620135"/>
            <a:chOff x="3338429" y="2527500"/>
            <a:chExt cx="3415665" cy="3620135"/>
          </a:xfrm>
        </p:grpSpPr>
        <p:sp>
          <p:nvSpPr>
            <p:cNvPr id="3" name="object 3"/>
            <p:cNvSpPr/>
            <p:nvPr/>
          </p:nvSpPr>
          <p:spPr>
            <a:xfrm>
              <a:off x="3344779" y="6140663"/>
              <a:ext cx="3406140" cy="0"/>
            </a:xfrm>
            <a:custGeom>
              <a:avLst/>
              <a:gdLst/>
              <a:ahLst/>
              <a:cxnLst/>
              <a:rect l="l" t="t" r="r" b="b"/>
              <a:pathLst>
                <a:path w="3406140">
                  <a:moveTo>
                    <a:pt x="0" y="0"/>
                  </a:moveTo>
                  <a:lnTo>
                    <a:pt x="3405708" y="0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55353" y="2533850"/>
              <a:ext cx="984885" cy="3607435"/>
            </a:xfrm>
            <a:custGeom>
              <a:avLst/>
              <a:gdLst/>
              <a:ahLst/>
              <a:cxnLst/>
              <a:rect l="l" t="t" r="r" b="b"/>
              <a:pathLst>
                <a:path w="984885" h="3607435">
                  <a:moveTo>
                    <a:pt x="0" y="3606812"/>
                  </a:moveTo>
                  <a:lnTo>
                    <a:pt x="0" y="0"/>
                  </a:lnTo>
                </a:path>
                <a:path w="984885" h="3607435">
                  <a:moveTo>
                    <a:pt x="310578" y="3606812"/>
                  </a:moveTo>
                  <a:lnTo>
                    <a:pt x="310578" y="0"/>
                  </a:lnTo>
                </a:path>
                <a:path w="984885" h="3607435">
                  <a:moveTo>
                    <a:pt x="492252" y="3606812"/>
                  </a:moveTo>
                  <a:lnTo>
                    <a:pt x="492252" y="0"/>
                  </a:lnTo>
                </a:path>
                <a:path w="984885" h="3607435">
                  <a:moveTo>
                    <a:pt x="621144" y="3606812"/>
                  </a:moveTo>
                  <a:lnTo>
                    <a:pt x="621144" y="0"/>
                  </a:lnTo>
                </a:path>
                <a:path w="984885" h="3607435">
                  <a:moveTo>
                    <a:pt x="721131" y="3606812"/>
                  </a:moveTo>
                  <a:lnTo>
                    <a:pt x="721131" y="0"/>
                  </a:lnTo>
                </a:path>
                <a:path w="984885" h="3607435">
                  <a:moveTo>
                    <a:pt x="802830" y="3606812"/>
                  </a:moveTo>
                  <a:lnTo>
                    <a:pt x="802830" y="0"/>
                  </a:lnTo>
                </a:path>
                <a:path w="984885" h="3607435">
                  <a:moveTo>
                    <a:pt x="871893" y="3606812"/>
                  </a:moveTo>
                  <a:lnTo>
                    <a:pt x="871893" y="0"/>
                  </a:lnTo>
                </a:path>
                <a:path w="984885" h="3607435">
                  <a:moveTo>
                    <a:pt x="931722" y="3606812"/>
                  </a:moveTo>
                  <a:lnTo>
                    <a:pt x="931722" y="0"/>
                  </a:lnTo>
                </a:path>
                <a:path w="984885" h="3607435">
                  <a:moveTo>
                    <a:pt x="984504" y="3606812"/>
                  </a:moveTo>
                  <a:lnTo>
                    <a:pt x="984504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687068" y="2533850"/>
              <a:ext cx="0" cy="3607435"/>
            </a:xfrm>
            <a:custGeom>
              <a:avLst/>
              <a:gdLst/>
              <a:ahLst/>
              <a:cxnLst/>
              <a:rect l="l" t="t" r="r" b="b"/>
              <a:pathLst>
                <a:path h="3607435">
                  <a:moveTo>
                    <a:pt x="0" y="360681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44779" y="4993396"/>
              <a:ext cx="3406140" cy="785495"/>
            </a:xfrm>
            <a:custGeom>
              <a:avLst/>
              <a:gdLst/>
              <a:ahLst/>
              <a:cxnLst/>
              <a:rect l="l" t="t" r="r" b="b"/>
              <a:pathLst>
                <a:path w="3406140" h="785495">
                  <a:moveTo>
                    <a:pt x="0" y="785342"/>
                  </a:moveTo>
                  <a:lnTo>
                    <a:pt x="3405708" y="785342"/>
                  </a:lnTo>
                </a:path>
                <a:path w="3406140" h="785495">
                  <a:moveTo>
                    <a:pt x="0" y="573620"/>
                  </a:moveTo>
                  <a:lnTo>
                    <a:pt x="3405708" y="573620"/>
                  </a:lnTo>
                </a:path>
                <a:path w="3406140" h="785495">
                  <a:moveTo>
                    <a:pt x="0" y="423468"/>
                  </a:moveTo>
                  <a:lnTo>
                    <a:pt x="3405708" y="423468"/>
                  </a:lnTo>
                </a:path>
                <a:path w="3406140" h="785495">
                  <a:moveTo>
                    <a:pt x="0" y="306908"/>
                  </a:moveTo>
                  <a:lnTo>
                    <a:pt x="3405708" y="306908"/>
                  </a:lnTo>
                </a:path>
                <a:path w="3406140" h="785495">
                  <a:moveTo>
                    <a:pt x="0" y="211709"/>
                  </a:moveTo>
                  <a:lnTo>
                    <a:pt x="3176841" y="211709"/>
                  </a:lnTo>
                </a:path>
                <a:path w="3406140" h="785495">
                  <a:moveTo>
                    <a:pt x="0" y="131229"/>
                  </a:moveTo>
                  <a:lnTo>
                    <a:pt x="3176841" y="131229"/>
                  </a:lnTo>
                </a:path>
                <a:path w="3406140" h="785495">
                  <a:moveTo>
                    <a:pt x="0" y="61506"/>
                  </a:moveTo>
                  <a:lnTo>
                    <a:pt x="3176841" y="61506"/>
                  </a:lnTo>
                </a:path>
                <a:path w="3406140" h="785495">
                  <a:moveTo>
                    <a:pt x="0" y="0"/>
                  </a:moveTo>
                  <a:lnTo>
                    <a:pt x="3176841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344779" y="4938391"/>
              <a:ext cx="3176905" cy="0"/>
            </a:xfrm>
            <a:custGeom>
              <a:avLst/>
              <a:gdLst/>
              <a:ahLst/>
              <a:cxnLst/>
              <a:rect l="l" t="t" r="r" b="b"/>
              <a:pathLst>
                <a:path w="3176904">
                  <a:moveTo>
                    <a:pt x="0" y="0"/>
                  </a:moveTo>
                  <a:lnTo>
                    <a:pt x="3176841" y="0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344779" y="3736131"/>
              <a:ext cx="3176905" cy="0"/>
            </a:xfrm>
            <a:custGeom>
              <a:avLst/>
              <a:gdLst/>
              <a:ahLst/>
              <a:cxnLst/>
              <a:rect l="l" t="t" r="r" b="b"/>
              <a:pathLst>
                <a:path w="3176904">
                  <a:moveTo>
                    <a:pt x="0" y="0"/>
                  </a:moveTo>
                  <a:lnTo>
                    <a:pt x="3176841" y="0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344779" y="3374197"/>
              <a:ext cx="3176905" cy="1202690"/>
            </a:xfrm>
            <a:custGeom>
              <a:avLst/>
              <a:gdLst/>
              <a:ahLst/>
              <a:cxnLst/>
              <a:rect l="l" t="t" r="r" b="b"/>
              <a:pathLst>
                <a:path w="3176904" h="1202689">
                  <a:moveTo>
                    <a:pt x="0" y="416928"/>
                  </a:moveTo>
                  <a:lnTo>
                    <a:pt x="3176841" y="416928"/>
                  </a:lnTo>
                </a:path>
                <a:path w="3176904" h="1202689">
                  <a:moveTo>
                    <a:pt x="0" y="478434"/>
                  </a:moveTo>
                  <a:lnTo>
                    <a:pt x="3176841" y="478434"/>
                  </a:lnTo>
                </a:path>
                <a:path w="3176904" h="1202689">
                  <a:moveTo>
                    <a:pt x="0" y="548157"/>
                  </a:moveTo>
                  <a:lnTo>
                    <a:pt x="3176841" y="548157"/>
                  </a:lnTo>
                </a:path>
                <a:path w="3176904" h="1202689">
                  <a:moveTo>
                    <a:pt x="0" y="628649"/>
                  </a:moveTo>
                  <a:lnTo>
                    <a:pt x="3176841" y="628649"/>
                  </a:lnTo>
                </a:path>
                <a:path w="3176904" h="1202689">
                  <a:moveTo>
                    <a:pt x="0" y="723849"/>
                  </a:moveTo>
                  <a:lnTo>
                    <a:pt x="3176841" y="723849"/>
                  </a:lnTo>
                </a:path>
                <a:path w="3176904" h="1202689">
                  <a:moveTo>
                    <a:pt x="0" y="840397"/>
                  </a:moveTo>
                  <a:lnTo>
                    <a:pt x="3176841" y="840397"/>
                  </a:lnTo>
                </a:path>
                <a:path w="3176904" h="1202689">
                  <a:moveTo>
                    <a:pt x="0" y="990561"/>
                  </a:moveTo>
                  <a:lnTo>
                    <a:pt x="3176841" y="990561"/>
                  </a:lnTo>
                </a:path>
                <a:path w="3176904" h="1202689">
                  <a:moveTo>
                    <a:pt x="0" y="1202270"/>
                  </a:moveTo>
                  <a:lnTo>
                    <a:pt x="3176841" y="1202270"/>
                  </a:lnTo>
                </a:path>
                <a:path w="3176904" h="1202689">
                  <a:moveTo>
                    <a:pt x="0" y="0"/>
                  </a:moveTo>
                  <a:lnTo>
                    <a:pt x="3176841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344779" y="2533848"/>
              <a:ext cx="3406140" cy="0"/>
            </a:xfrm>
            <a:custGeom>
              <a:avLst/>
              <a:gdLst/>
              <a:ahLst/>
              <a:cxnLst/>
              <a:rect l="l" t="t" r="r" b="b"/>
              <a:pathLst>
                <a:path w="3406140">
                  <a:moveTo>
                    <a:pt x="0" y="0"/>
                  </a:moveTo>
                  <a:lnTo>
                    <a:pt x="3405708" y="0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997659" y="2533850"/>
              <a:ext cx="674370" cy="3607435"/>
            </a:xfrm>
            <a:custGeom>
              <a:avLst/>
              <a:gdLst/>
              <a:ahLst/>
              <a:cxnLst/>
              <a:rect l="l" t="t" r="r" b="b"/>
              <a:pathLst>
                <a:path w="674370" h="3607435">
                  <a:moveTo>
                    <a:pt x="621131" y="3606812"/>
                  </a:moveTo>
                  <a:lnTo>
                    <a:pt x="621131" y="0"/>
                  </a:lnTo>
                </a:path>
                <a:path w="674370" h="3607435">
                  <a:moveTo>
                    <a:pt x="561314" y="3606812"/>
                  </a:moveTo>
                  <a:lnTo>
                    <a:pt x="561314" y="0"/>
                  </a:lnTo>
                </a:path>
                <a:path w="674370" h="3607435">
                  <a:moveTo>
                    <a:pt x="492239" y="3606812"/>
                  </a:moveTo>
                  <a:lnTo>
                    <a:pt x="492239" y="0"/>
                  </a:lnTo>
                </a:path>
                <a:path w="674370" h="3607435">
                  <a:moveTo>
                    <a:pt x="410552" y="3606812"/>
                  </a:moveTo>
                  <a:lnTo>
                    <a:pt x="410552" y="0"/>
                  </a:lnTo>
                </a:path>
                <a:path w="674370" h="3607435">
                  <a:moveTo>
                    <a:pt x="310565" y="3606812"/>
                  </a:moveTo>
                  <a:lnTo>
                    <a:pt x="310565" y="0"/>
                  </a:lnTo>
                </a:path>
                <a:path w="674370" h="3607435">
                  <a:moveTo>
                    <a:pt x="181673" y="3606812"/>
                  </a:moveTo>
                  <a:lnTo>
                    <a:pt x="181673" y="0"/>
                  </a:lnTo>
                </a:path>
                <a:path w="674370" h="3607435">
                  <a:moveTo>
                    <a:pt x="0" y="3606812"/>
                  </a:moveTo>
                  <a:lnTo>
                    <a:pt x="0" y="0"/>
                  </a:lnTo>
                </a:path>
                <a:path w="674370" h="3607435">
                  <a:moveTo>
                    <a:pt x="673912" y="3606812"/>
                  </a:moveTo>
                  <a:lnTo>
                    <a:pt x="673912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718778" y="2533850"/>
              <a:ext cx="1031875" cy="3607435"/>
            </a:xfrm>
            <a:custGeom>
              <a:avLst/>
              <a:gdLst/>
              <a:ahLst/>
              <a:cxnLst/>
              <a:rect l="l" t="t" r="r" b="b"/>
              <a:pathLst>
                <a:path w="1031875" h="3607435">
                  <a:moveTo>
                    <a:pt x="0" y="3606812"/>
                  </a:moveTo>
                  <a:lnTo>
                    <a:pt x="0" y="0"/>
                  </a:lnTo>
                </a:path>
                <a:path w="1031875" h="3607435">
                  <a:moveTo>
                    <a:pt x="1031709" y="3606812"/>
                  </a:moveTo>
                  <a:lnTo>
                    <a:pt x="1031709" y="2766453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339935" y="2533850"/>
              <a:ext cx="363855" cy="3607435"/>
            </a:xfrm>
            <a:custGeom>
              <a:avLst/>
              <a:gdLst/>
              <a:ahLst/>
              <a:cxnLst/>
              <a:rect l="l" t="t" r="r" b="b"/>
              <a:pathLst>
                <a:path w="363854" h="3607435">
                  <a:moveTo>
                    <a:pt x="363372" y="3606812"/>
                  </a:moveTo>
                  <a:lnTo>
                    <a:pt x="363372" y="2766453"/>
                  </a:lnTo>
                </a:path>
                <a:path w="363854" h="3607435">
                  <a:moveTo>
                    <a:pt x="0" y="3606812"/>
                  </a:moveTo>
                  <a:lnTo>
                    <a:pt x="0" y="0"/>
                  </a:lnTo>
                </a:path>
                <a:path w="363854" h="3607435">
                  <a:moveTo>
                    <a:pt x="99987" y="3606812"/>
                  </a:moveTo>
                  <a:lnTo>
                    <a:pt x="99987" y="0"/>
                  </a:lnTo>
                </a:path>
                <a:path w="363854" h="3607435">
                  <a:moveTo>
                    <a:pt x="181686" y="3606812"/>
                  </a:moveTo>
                  <a:lnTo>
                    <a:pt x="181686" y="0"/>
                  </a:lnTo>
                </a:path>
                <a:path w="363854" h="3607435">
                  <a:moveTo>
                    <a:pt x="250748" y="3606812"/>
                  </a:moveTo>
                  <a:lnTo>
                    <a:pt x="250748" y="2766453"/>
                  </a:lnTo>
                </a:path>
                <a:path w="363854" h="3607435">
                  <a:moveTo>
                    <a:pt x="310565" y="3606812"/>
                  </a:moveTo>
                  <a:lnTo>
                    <a:pt x="310565" y="2766453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655353" y="2533850"/>
              <a:ext cx="0" cy="3607435"/>
            </a:xfrm>
            <a:custGeom>
              <a:avLst/>
              <a:gdLst/>
              <a:ahLst/>
              <a:cxnLst/>
              <a:rect l="l" t="t" r="r" b="b"/>
              <a:pathLst>
                <a:path h="3607435">
                  <a:moveTo>
                    <a:pt x="0" y="360681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344777" y="2533850"/>
              <a:ext cx="263525" cy="3607435"/>
            </a:xfrm>
            <a:custGeom>
              <a:avLst/>
              <a:gdLst/>
              <a:ahLst/>
              <a:cxnLst/>
              <a:rect l="l" t="t" r="r" b="b"/>
              <a:pathLst>
                <a:path w="263525" h="3607435">
                  <a:moveTo>
                    <a:pt x="263359" y="3606812"/>
                  </a:moveTo>
                  <a:lnTo>
                    <a:pt x="263359" y="0"/>
                  </a:lnTo>
                </a:path>
                <a:path w="263525" h="3607435">
                  <a:moveTo>
                    <a:pt x="210591" y="3606812"/>
                  </a:moveTo>
                  <a:lnTo>
                    <a:pt x="210591" y="0"/>
                  </a:lnTo>
                </a:path>
                <a:path w="263525" h="3607435">
                  <a:moveTo>
                    <a:pt x="150761" y="3606812"/>
                  </a:moveTo>
                  <a:lnTo>
                    <a:pt x="150761" y="0"/>
                  </a:lnTo>
                </a:path>
                <a:path w="263525" h="3607435">
                  <a:moveTo>
                    <a:pt x="81699" y="3606812"/>
                  </a:moveTo>
                  <a:lnTo>
                    <a:pt x="81699" y="0"/>
                  </a:lnTo>
                </a:path>
                <a:path w="263525" h="3607435">
                  <a:moveTo>
                    <a:pt x="0" y="36068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750486" y="2533848"/>
              <a:ext cx="0" cy="267335"/>
            </a:xfrm>
            <a:custGeom>
              <a:avLst/>
              <a:gdLst/>
              <a:ahLst/>
              <a:cxnLst/>
              <a:rect l="l" t="t" r="r" b="b"/>
              <a:pathLst>
                <a:path h="267335">
                  <a:moveTo>
                    <a:pt x="0" y="26672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590684" y="2533848"/>
              <a:ext cx="113030" cy="267335"/>
            </a:xfrm>
            <a:custGeom>
              <a:avLst/>
              <a:gdLst/>
              <a:ahLst/>
              <a:cxnLst/>
              <a:rect l="l" t="t" r="r" b="b"/>
              <a:pathLst>
                <a:path w="113029" h="267335">
                  <a:moveTo>
                    <a:pt x="112623" y="266725"/>
                  </a:moveTo>
                  <a:lnTo>
                    <a:pt x="112623" y="0"/>
                  </a:lnTo>
                </a:path>
                <a:path w="113029" h="267335">
                  <a:moveTo>
                    <a:pt x="59817" y="266725"/>
                  </a:moveTo>
                  <a:lnTo>
                    <a:pt x="59817" y="0"/>
                  </a:lnTo>
                </a:path>
                <a:path w="113029" h="267335">
                  <a:moveTo>
                    <a:pt x="0" y="2667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344779" y="2533854"/>
              <a:ext cx="3406140" cy="3607435"/>
            </a:xfrm>
            <a:custGeom>
              <a:avLst/>
              <a:gdLst/>
              <a:ahLst/>
              <a:cxnLst/>
              <a:rect l="l" t="t" r="r" b="b"/>
              <a:pathLst>
                <a:path w="3406140" h="3607435">
                  <a:moveTo>
                    <a:pt x="0" y="628637"/>
                  </a:moveTo>
                  <a:lnTo>
                    <a:pt x="2647645" y="628637"/>
                  </a:lnTo>
                  <a:lnTo>
                    <a:pt x="3176841" y="628637"/>
                  </a:lnTo>
                </a:path>
                <a:path w="3406140" h="3607435">
                  <a:moveTo>
                    <a:pt x="2866263" y="3606812"/>
                  </a:moveTo>
                  <a:lnTo>
                    <a:pt x="2866263" y="326720"/>
                  </a:lnTo>
                  <a:lnTo>
                    <a:pt x="2866263" y="0"/>
                  </a:lnTo>
                </a:path>
                <a:path w="3406140" h="3607435">
                  <a:moveTo>
                    <a:pt x="0" y="116497"/>
                  </a:moveTo>
                  <a:lnTo>
                    <a:pt x="2753791" y="116497"/>
                  </a:lnTo>
                  <a:lnTo>
                    <a:pt x="3405708" y="116497"/>
                  </a:lnTo>
                </a:path>
                <a:path w="3406140" h="3607435">
                  <a:moveTo>
                    <a:pt x="2684589" y="3606812"/>
                  </a:moveTo>
                  <a:lnTo>
                    <a:pt x="2684589" y="538441"/>
                  </a:lnTo>
                  <a:lnTo>
                    <a:pt x="2684589" y="196672"/>
                  </a:lnTo>
                  <a:lnTo>
                    <a:pt x="2684589" y="0"/>
                  </a:lnTo>
                </a:path>
                <a:path w="3406140" h="3607435">
                  <a:moveTo>
                    <a:pt x="0" y="186220"/>
                  </a:moveTo>
                  <a:lnTo>
                    <a:pt x="2693962" y="186220"/>
                  </a:lnTo>
                  <a:lnTo>
                    <a:pt x="3405708" y="186220"/>
                  </a:lnTo>
                </a:path>
                <a:path w="3406140" h="3607435">
                  <a:moveTo>
                    <a:pt x="0" y="266725"/>
                  </a:moveTo>
                  <a:lnTo>
                    <a:pt x="2624480" y="266725"/>
                  </a:lnTo>
                  <a:lnTo>
                    <a:pt x="2917761" y="266725"/>
                  </a:lnTo>
                  <a:lnTo>
                    <a:pt x="3405708" y="266725"/>
                  </a:lnTo>
                </a:path>
                <a:path w="3406140" h="3607435">
                  <a:moveTo>
                    <a:pt x="0" y="361924"/>
                  </a:moveTo>
                  <a:lnTo>
                    <a:pt x="2482672" y="361924"/>
                  </a:lnTo>
                  <a:lnTo>
                    <a:pt x="2603741" y="361924"/>
                  </a:lnTo>
                  <a:lnTo>
                    <a:pt x="2836062" y="361924"/>
                  </a:lnTo>
                  <a:lnTo>
                    <a:pt x="3176841" y="361924"/>
                  </a:lnTo>
                </a:path>
                <a:path w="3406140" h="3607435">
                  <a:moveTo>
                    <a:pt x="0" y="478459"/>
                  </a:moveTo>
                  <a:lnTo>
                    <a:pt x="2485275" y="478459"/>
                  </a:lnTo>
                  <a:lnTo>
                    <a:pt x="2736049" y="478459"/>
                  </a:lnTo>
                  <a:lnTo>
                    <a:pt x="3176841" y="478459"/>
                  </a:lnTo>
                </a:path>
                <a:path w="3406140" h="3607435">
                  <a:moveTo>
                    <a:pt x="0" y="55016"/>
                  </a:moveTo>
                  <a:lnTo>
                    <a:pt x="2766479" y="55016"/>
                  </a:lnTo>
                  <a:lnTo>
                    <a:pt x="3405708" y="55016"/>
                  </a:lnTo>
                </a:path>
              </a:pathLst>
            </a:custGeom>
            <a:ln w="3175">
              <a:solidFill>
                <a:srgbClr val="D0D1D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635466" y="3758499"/>
              <a:ext cx="1908175" cy="767080"/>
            </a:xfrm>
            <a:custGeom>
              <a:avLst/>
              <a:gdLst/>
              <a:ahLst/>
              <a:cxnLst/>
              <a:rect l="l" t="t" r="r" b="b"/>
              <a:pathLst>
                <a:path w="1908175" h="767079">
                  <a:moveTo>
                    <a:pt x="1908136" y="0"/>
                  </a:moveTo>
                  <a:lnTo>
                    <a:pt x="0" y="766508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635466" y="3758499"/>
              <a:ext cx="1908175" cy="767080"/>
            </a:xfrm>
            <a:custGeom>
              <a:avLst/>
              <a:gdLst/>
              <a:ahLst/>
              <a:cxnLst/>
              <a:rect l="l" t="t" r="r" b="b"/>
              <a:pathLst>
                <a:path w="1908175" h="767079">
                  <a:moveTo>
                    <a:pt x="0" y="766508"/>
                  </a:moveTo>
                  <a:lnTo>
                    <a:pt x="1908136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641867" y="2987103"/>
              <a:ext cx="902335" cy="362585"/>
            </a:xfrm>
            <a:custGeom>
              <a:avLst/>
              <a:gdLst/>
              <a:ahLst/>
              <a:cxnLst/>
              <a:rect l="l" t="t" r="r" b="b"/>
              <a:pathLst>
                <a:path w="902334" h="362585">
                  <a:moveTo>
                    <a:pt x="901738" y="0"/>
                  </a:moveTo>
                  <a:lnTo>
                    <a:pt x="0" y="362229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641867" y="2987103"/>
              <a:ext cx="902335" cy="362585"/>
            </a:xfrm>
            <a:custGeom>
              <a:avLst/>
              <a:gdLst/>
              <a:ahLst/>
              <a:cxnLst/>
              <a:rect l="l" t="t" r="r" b="b"/>
              <a:pathLst>
                <a:path w="902334" h="362585">
                  <a:moveTo>
                    <a:pt x="0" y="362229"/>
                  </a:moveTo>
                  <a:lnTo>
                    <a:pt x="901738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406357" y="3167629"/>
              <a:ext cx="1137285" cy="457200"/>
            </a:xfrm>
            <a:custGeom>
              <a:avLst/>
              <a:gdLst/>
              <a:ahLst/>
              <a:cxnLst/>
              <a:rect l="l" t="t" r="r" b="b"/>
              <a:pathLst>
                <a:path w="1137284" h="457200">
                  <a:moveTo>
                    <a:pt x="1137246" y="0"/>
                  </a:moveTo>
                  <a:lnTo>
                    <a:pt x="0" y="456844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406357" y="3167629"/>
              <a:ext cx="1137285" cy="457200"/>
            </a:xfrm>
            <a:custGeom>
              <a:avLst/>
              <a:gdLst/>
              <a:ahLst/>
              <a:cxnLst/>
              <a:rect l="l" t="t" r="r" b="b"/>
              <a:pathLst>
                <a:path w="1137284" h="457200">
                  <a:moveTo>
                    <a:pt x="0" y="456844"/>
                  </a:moveTo>
                  <a:lnTo>
                    <a:pt x="1137246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297125" y="3251333"/>
              <a:ext cx="1246505" cy="501015"/>
            </a:xfrm>
            <a:custGeom>
              <a:avLst/>
              <a:gdLst/>
              <a:ahLst/>
              <a:cxnLst/>
              <a:rect l="l" t="t" r="r" b="b"/>
              <a:pathLst>
                <a:path w="1246504" h="501014">
                  <a:moveTo>
                    <a:pt x="1246479" y="0"/>
                  </a:moveTo>
                  <a:lnTo>
                    <a:pt x="0" y="500722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297125" y="3251333"/>
              <a:ext cx="1246505" cy="501015"/>
            </a:xfrm>
            <a:custGeom>
              <a:avLst/>
              <a:gdLst/>
              <a:ahLst/>
              <a:cxnLst/>
              <a:rect l="l" t="t" r="r" b="b"/>
              <a:pathLst>
                <a:path w="1246504" h="501014">
                  <a:moveTo>
                    <a:pt x="0" y="500722"/>
                  </a:moveTo>
                  <a:lnTo>
                    <a:pt x="1246479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217864" y="3312092"/>
              <a:ext cx="1325880" cy="532765"/>
            </a:xfrm>
            <a:custGeom>
              <a:avLst/>
              <a:gdLst/>
              <a:ahLst/>
              <a:cxnLst/>
              <a:rect l="l" t="t" r="r" b="b"/>
              <a:pathLst>
                <a:path w="1325879" h="532764">
                  <a:moveTo>
                    <a:pt x="1325740" y="0"/>
                  </a:moveTo>
                  <a:lnTo>
                    <a:pt x="0" y="532561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17864" y="3312092"/>
              <a:ext cx="1325880" cy="532765"/>
            </a:xfrm>
            <a:custGeom>
              <a:avLst/>
              <a:gdLst/>
              <a:ahLst/>
              <a:cxnLst/>
              <a:rect l="l" t="t" r="r" b="b"/>
              <a:pathLst>
                <a:path w="1325879" h="532764">
                  <a:moveTo>
                    <a:pt x="0" y="532561"/>
                  </a:moveTo>
                  <a:lnTo>
                    <a:pt x="1325740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878711" y="3572050"/>
              <a:ext cx="1664970" cy="669290"/>
            </a:xfrm>
            <a:custGeom>
              <a:avLst/>
              <a:gdLst/>
              <a:ahLst/>
              <a:cxnLst/>
              <a:rect l="l" t="t" r="r" b="b"/>
              <a:pathLst>
                <a:path w="1664970" h="669289">
                  <a:moveTo>
                    <a:pt x="1664893" y="0"/>
                  </a:moveTo>
                  <a:lnTo>
                    <a:pt x="0" y="668807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878711" y="3572050"/>
              <a:ext cx="1664970" cy="669290"/>
            </a:xfrm>
            <a:custGeom>
              <a:avLst/>
              <a:gdLst/>
              <a:ahLst/>
              <a:cxnLst/>
              <a:rect l="l" t="t" r="r" b="b"/>
              <a:pathLst>
                <a:path w="1664970" h="669289">
                  <a:moveTo>
                    <a:pt x="0" y="668807"/>
                  </a:moveTo>
                  <a:lnTo>
                    <a:pt x="1664893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852599" y="5059664"/>
              <a:ext cx="2691130" cy="1081405"/>
            </a:xfrm>
            <a:custGeom>
              <a:avLst/>
              <a:gdLst/>
              <a:ahLst/>
              <a:cxnLst/>
              <a:rect l="l" t="t" r="r" b="b"/>
              <a:pathLst>
                <a:path w="2691129" h="1081404">
                  <a:moveTo>
                    <a:pt x="2691003" y="0"/>
                  </a:moveTo>
                  <a:lnTo>
                    <a:pt x="0" y="1080998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852599" y="5059664"/>
              <a:ext cx="2691130" cy="1081405"/>
            </a:xfrm>
            <a:custGeom>
              <a:avLst/>
              <a:gdLst/>
              <a:ahLst/>
              <a:cxnLst/>
              <a:rect l="l" t="t" r="r" b="b"/>
              <a:pathLst>
                <a:path w="2691129" h="1081404">
                  <a:moveTo>
                    <a:pt x="0" y="1080998"/>
                  </a:moveTo>
                  <a:lnTo>
                    <a:pt x="2691003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44927" y="3521288"/>
              <a:ext cx="1598930" cy="642620"/>
            </a:xfrm>
            <a:custGeom>
              <a:avLst/>
              <a:gdLst/>
              <a:ahLst/>
              <a:cxnLst/>
              <a:rect l="l" t="t" r="r" b="b"/>
              <a:pathLst>
                <a:path w="1598929" h="642620">
                  <a:moveTo>
                    <a:pt x="1598676" y="0"/>
                  </a:moveTo>
                  <a:lnTo>
                    <a:pt x="0" y="642200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944927" y="3521288"/>
              <a:ext cx="1598930" cy="642620"/>
            </a:xfrm>
            <a:custGeom>
              <a:avLst/>
              <a:gdLst/>
              <a:ahLst/>
              <a:cxnLst/>
              <a:rect l="l" t="t" r="r" b="b"/>
              <a:pathLst>
                <a:path w="1598929" h="642620">
                  <a:moveTo>
                    <a:pt x="0" y="642200"/>
                  </a:moveTo>
                  <a:lnTo>
                    <a:pt x="1598676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771396" y="3654308"/>
              <a:ext cx="1772285" cy="712470"/>
            </a:xfrm>
            <a:custGeom>
              <a:avLst/>
              <a:gdLst/>
              <a:ahLst/>
              <a:cxnLst/>
              <a:rect l="l" t="t" r="r" b="b"/>
              <a:pathLst>
                <a:path w="1772284" h="712470">
                  <a:moveTo>
                    <a:pt x="1772208" y="0"/>
                  </a:moveTo>
                  <a:lnTo>
                    <a:pt x="0" y="711898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771396" y="3654308"/>
              <a:ext cx="1772285" cy="712470"/>
            </a:xfrm>
            <a:custGeom>
              <a:avLst/>
              <a:gdLst/>
              <a:ahLst/>
              <a:cxnLst/>
              <a:rect l="l" t="t" r="r" b="b"/>
              <a:pathLst>
                <a:path w="1772284" h="712470">
                  <a:moveTo>
                    <a:pt x="0" y="711898"/>
                  </a:moveTo>
                  <a:lnTo>
                    <a:pt x="1772208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25105" y="3843093"/>
              <a:ext cx="2018664" cy="810895"/>
            </a:xfrm>
            <a:custGeom>
              <a:avLst/>
              <a:gdLst/>
              <a:ahLst/>
              <a:cxnLst/>
              <a:rect l="l" t="t" r="r" b="b"/>
              <a:pathLst>
                <a:path w="2018665" h="810895">
                  <a:moveTo>
                    <a:pt x="2018499" y="0"/>
                  </a:moveTo>
                  <a:lnTo>
                    <a:pt x="0" y="810831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525105" y="3843093"/>
              <a:ext cx="2018664" cy="810895"/>
            </a:xfrm>
            <a:custGeom>
              <a:avLst/>
              <a:gdLst/>
              <a:ahLst/>
              <a:cxnLst/>
              <a:rect l="l" t="t" r="r" b="b"/>
              <a:pathLst>
                <a:path w="2018665" h="810895">
                  <a:moveTo>
                    <a:pt x="0" y="810831"/>
                  </a:moveTo>
                  <a:lnTo>
                    <a:pt x="2018499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03846" y="4255881"/>
              <a:ext cx="2540000" cy="1020444"/>
            </a:xfrm>
            <a:custGeom>
              <a:avLst/>
              <a:gdLst/>
              <a:ahLst/>
              <a:cxnLst/>
              <a:rect l="l" t="t" r="r" b="b"/>
              <a:pathLst>
                <a:path w="2540000" h="1020445">
                  <a:moveTo>
                    <a:pt x="2539758" y="0"/>
                  </a:moveTo>
                  <a:lnTo>
                    <a:pt x="0" y="1020216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003846" y="4255881"/>
              <a:ext cx="2540000" cy="1020444"/>
            </a:xfrm>
            <a:custGeom>
              <a:avLst/>
              <a:gdLst/>
              <a:ahLst/>
              <a:cxnLst/>
              <a:rect l="l" t="t" r="r" b="b"/>
              <a:pathLst>
                <a:path w="2540000" h="1020445">
                  <a:moveTo>
                    <a:pt x="0" y="1020216"/>
                  </a:moveTo>
                  <a:lnTo>
                    <a:pt x="2539758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155389" y="4126481"/>
              <a:ext cx="2388235" cy="959485"/>
            </a:xfrm>
            <a:custGeom>
              <a:avLst/>
              <a:gdLst/>
              <a:ahLst/>
              <a:cxnLst/>
              <a:rect l="l" t="t" r="r" b="b"/>
              <a:pathLst>
                <a:path w="2388234" h="959485">
                  <a:moveTo>
                    <a:pt x="2388209" y="0"/>
                  </a:moveTo>
                  <a:lnTo>
                    <a:pt x="0" y="959345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155389" y="4126481"/>
              <a:ext cx="2388235" cy="959485"/>
            </a:xfrm>
            <a:custGeom>
              <a:avLst/>
              <a:gdLst/>
              <a:ahLst/>
              <a:cxnLst/>
              <a:rect l="l" t="t" r="r" b="b"/>
              <a:pathLst>
                <a:path w="2388234" h="959485">
                  <a:moveTo>
                    <a:pt x="0" y="959345"/>
                  </a:moveTo>
                  <a:lnTo>
                    <a:pt x="2388209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59122" y="4506833"/>
              <a:ext cx="2884805" cy="1158875"/>
            </a:xfrm>
            <a:custGeom>
              <a:avLst/>
              <a:gdLst/>
              <a:ahLst/>
              <a:cxnLst/>
              <a:rect l="l" t="t" r="r" b="b"/>
              <a:pathLst>
                <a:path w="2884804" h="1158875">
                  <a:moveTo>
                    <a:pt x="2884487" y="0"/>
                  </a:moveTo>
                  <a:lnTo>
                    <a:pt x="0" y="1158748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59122" y="4506833"/>
              <a:ext cx="2884805" cy="1158875"/>
            </a:xfrm>
            <a:custGeom>
              <a:avLst/>
              <a:gdLst/>
              <a:ahLst/>
              <a:cxnLst/>
              <a:rect l="l" t="t" r="r" b="b"/>
              <a:pathLst>
                <a:path w="2884804" h="1158875">
                  <a:moveTo>
                    <a:pt x="0" y="1158748"/>
                  </a:moveTo>
                  <a:lnTo>
                    <a:pt x="2884487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215739" y="4080215"/>
              <a:ext cx="2327910" cy="935355"/>
            </a:xfrm>
            <a:custGeom>
              <a:avLst/>
              <a:gdLst/>
              <a:ahLst/>
              <a:cxnLst/>
              <a:rect l="l" t="t" r="r" b="b"/>
              <a:pathLst>
                <a:path w="2327909" h="935354">
                  <a:moveTo>
                    <a:pt x="2327871" y="0"/>
                  </a:moveTo>
                  <a:lnTo>
                    <a:pt x="0" y="935101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215739" y="4080215"/>
              <a:ext cx="2327910" cy="935355"/>
            </a:xfrm>
            <a:custGeom>
              <a:avLst/>
              <a:gdLst/>
              <a:ahLst/>
              <a:cxnLst/>
              <a:rect l="l" t="t" r="r" b="b"/>
              <a:pathLst>
                <a:path w="2327909" h="935354">
                  <a:moveTo>
                    <a:pt x="0" y="935101"/>
                  </a:moveTo>
                  <a:lnTo>
                    <a:pt x="2327871" y="0"/>
                  </a:lnTo>
                </a:path>
              </a:pathLst>
            </a:custGeom>
            <a:ln w="12699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811126" y="4390349"/>
              <a:ext cx="2733040" cy="1097915"/>
            </a:xfrm>
            <a:custGeom>
              <a:avLst/>
              <a:gdLst/>
              <a:ahLst/>
              <a:cxnLst/>
              <a:rect l="l" t="t" r="r" b="b"/>
              <a:pathLst>
                <a:path w="2733040" h="1097914">
                  <a:moveTo>
                    <a:pt x="2732481" y="0"/>
                  </a:moveTo>
                  <a:lnTo>
                    <a:pt x="0" y="1097648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811126" y="4390349"/>
              <a:ext cx="2733040" cy="1097915"/>
            </a:xfrm>
            <a:custGeom>
              <a:avLst/>
              <a:gdLst/>
              <a:ahLst/>
              <a:cxnLst/>
              <a:rect l="l" t="t" r="r" b="b"/>
              <a:pathLst>
                <a:path w="2733040" h="1097914">
                  <a:moveTo>
                    <a:pt x="0" y="1097648"/>
                  </a:moveTo>
                  <a:lnTo>
                    <a:pt x="2732481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71017" y="3961191"/>
              <a:ext cx="2172970" cy="873125"/>
            </a:xfrm>
            <a:custGeom>
              <a:avLst/>
              <a:gdLst/>
              <a:ahLst/>
              <a:cxnLst/>
              <a:rect l="l" t="t" r="r" b="b"/>
              <a:pathLst>
                <a:path w="2172970" h="873125">
                  <a:moveTo>
                    <a:pt x="2172589" y="0"/>
                  </a:moveTo>
                  <a:lnTo>
                    <a:pt x="0" y="872718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71017" y="3961191"/>
              <a:ext cx="2172970" cy="873125"/>
            </a:xfrm>
            <a:custGeom>
              <a:avLst/>
              <a:gdLst/>
              <a:ahLst/>
              <a:cxnLst/>
              <a:rect l="l" t="t" r="r" b="b"/>
              <a:pathLst>
                <a:path w="2172970" h="873125">
                  <a:moveTo>
                    <a:pt x="0" y="872718"/>
                  </a:moveTo>
                  <a:lnTo>
                    <a:pt x="2172589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505972" y="2533850"/>
              <a:ext cx="3088005" cy="3607435"/>
            </a:xfrm>
            <a:custGeom>
              <a:avLst/>
              <a:gdLst/>
              <a:ahLst/>
              <a:cxnLst/>
              <a:rect l="l" t="t" r="r" b="b"/>
              <a:pathLst>
                <a:path w="3088004" h="3607435">
                  <a:moveTo>
                    <a:pt x="3087509" y="0"/>
                  </a:moveTo>
                  <a:lnTo>
                    <a:pt x="0" y="3606812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505972" y="2533850"/>
              <a:ext cx="3088005" cy="3607435"/>
            </a:xfrm>
            <a:custGeom>
              <a:avLst/>
              <a:gdLst/>
              <a:ahLst/>
              <a:cxnLst/>
              <a:rect l="l" t="t" r="r" b="b"/>
              <a:pathLst>
                <a:path w="3088004" h="3607435">
                  <a:moveTo>
                    <a:pt x="0" y="3606812"/>
                  </a:moveTo>
                  <a:lnTo>
                    <a:pt x="3087509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44779" y="2533850"/>
              <a:ext cx="2995295" cy="3499485"/>
            </a:xfrm>
            <a:custGeom>
              <a:avLst/>
              <a:gdLst/>
              <a:ahLst/>
              <a:cxnLst/>
              <a:rect l="l" t="t" r="r" b="b"/>
              <a:pathLst>
                <a:path w="2995295" h="3499485">
                  <a:moveTo>
                    <a:pt x="2995155" y="0"/>
                  </a:moveTo>
                  <a:lnTo>
                    <a:pt x="0" y="3498938"/>
                  </a:lnTo>
                </a:path>
              </a:pathLst>
            </a:custGeom>
            <a:solidFill>
              <a:srgbClr val="9F19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44779" y="2533850"/>
              <a:ext cx="2995295" cy="3499485"/>
            </a:xfrm>
            <a:custGeom>
              <a:avLst/>
              <a:gdLst/>
              <a:ahLst/>
              <a:cxnLst/>
              <a:rect l="l" t="t" r="r" b="b"/>
              <a:pathLst>
                <a:path w="2995295" h="3499485">
                  <a:moveTo>
                    <a:pt x="0" y="3498938"/>
                  </a:moveTo>
                  <a:lnTo>
                    <a:pt x="2995155" y="0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655513" y="2567355"/>
              <a:ext cx="692785" cy="626110"/>
            </a:xfrm>
            <a:custGeom>
              <a:avLst/>
              <a:gdLst/>
              <a:ahLst/>
              <a:cxnLst/>
              <a:rect l="l" t="t" r="r" b="b"/>
              <a:pathLst>
                <a:path w="692785" h="626110">
                  <a:moveTo>
                    <a:pt x="549656" y="95504"/>
                  </a:moveTo>
                  <a:lnTo>
                    <a:pt x="467601" y="0"/>
                  </a:lnTo>
                  <a:lnTo>
                    <a:pt x="0" y="521843"/>
                  </a:lnTo>
                  <a:lnTo>
                    <a:pt x="86360" y="618350"/>
                  </a:lnTo>
                  <a:lnTo>
                    <a:pt x="549656" y="95504"/>
                  </a:lnTo>
                  <a:close/>
                </a:path>
                <a:path w="692785" h="626110">
                  <a:moveTo>
                    <a:pt x="692759" y="225577"/>
                  </a:moveTo>
                  <a:lnTo>
                    <a:pt x="603161" y="133007"/>
                  </a:lnTo>
                  <a:lnTo>
                    <a:pt x="252895" y="507428"/>
                  </a:lnTo>
                  <a:lnTo>
                    <a:pt x="339902" y="625792"/>
                  </a:lnTo>
                  <a:lnTo>
                    <a:pt x="692759" y="2255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18206" y="542333"/>
            <a:ext cx="2362200" cy="522605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1200" spc="4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12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200">
              <a:latin typeface="Tahoma"/>
              <a:cs typeface="Tahoma"/>
            </a:endParaRPr>
          </a:p>
          <a:p>
            <a:pPr marL="12700">
              <a:spcBef>
                <a:spcPts val="370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18206" y="1701077"/>
            <a:ext cx="3677920" cy="11442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0" dirty="0">
                <a:solidFill>
                  <a:srgbClr val="00B6F2"/>
                </a:solidFill>
                <a:latin typeface="Tahoma"/>
                <a:cs typeface="Tahoma"/>
              </a:rPr>
              <a:t>Curvas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limitación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(gama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Tahoma"/>
                <a:cs typeface="Tahoma"/>
              </a:rPr>
              <a:t>Schneider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Tahoma"/>
                <a:cs typeface="Tahoma"/>
              </a:rPr>
              <a:t>Electric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Tahoma"/>
                <a:cs typeface="Tahoma"/>
              </a:rPr>
              <a:t>Fusarc)</a:t>
            </a:r>
            <a:endParaRPr sz="850" dirty="0">
              <a:latin typeface="Tahoma"/>
              <a:cs typeface="Tahoma"/>
            </a:endParaRPr>
          </a:p>
          <a:p>
            <a:pPr marL="12700" marR="5080">
              <a:lnSpc>
                <a:spcPct val="128200"/>
              </a:lnSpc>
              <a:spcBef>
                <a:spcPts val="240"/>
              </a:spcBef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diagrama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muestra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limitado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función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Tahoma"/>
                <a:cs typeface="Tahoma"/>
              </a:rPr>
              <a:t>eficaz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podría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haberse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producido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ausencia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fusible.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1050" dirty="0">
              <a:latin typeface="Tahoma"/>
              <a:cs typeface="Tahoma"/>
            </a:endParaRPr>
          </a:p>
          <a:p>
            <a:pPr marL="12700"/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otras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gamas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consultar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técnicas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catálogos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fabricantes.</a:t>
            </a:r>
            <a:endParaRPr sz="55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600" dirty="0">
              <a:latin typeface="Tahoma"/>
              <a:cs typeface="Tahoma"/>
            </a:endParaRPr>
          </a:p>
          <a:p>
            <a:pPr marR="3526154" algn="r"/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endParaRPr sz="600" dirty="0">
              <a:latin typeface="Tahoma"/>
              <a:cs typeface="Tahoma"/>
            </a:endParaRPr>
          </a:p>
          <a:p>
            <a:pPr marR="3536950" algn="r">
              <a:spcBef>
                <a:spcPts val="23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600" dirty="0">
              <a:latin typeface="Tahoma"/>
              <a:cs typeface="Tahoma"/>
            </a:endParaRPr>
          </a:p>
          <a:p>
            <a:pPr marR="3536950" algn="r">
              <a:spcBef>
                <a:spcPts val="44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94862" y="2943000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2299073" y="2849832"/>
            <a:ext cx="245745" cy="517525"/>
          </a:xfrm>
          <a:prstGeom prst="rect">
            <a:avLst/>
          </a:prstGeom>
        </p:spPr>
        <p:txBody>
          <a:bodyPr vert="horz" wrap="square" lIns="0" tIns="69215" rIns="0" bIns="0" rtlCol="0">
            <a:spAutoFit/>
          </a:bodyPr>
          <a:lstStyle/>
          <a:p>
            <a:pPr marL="12700">
              <a:spcBef>
                <a:spcPts val="545"/>
              </a:spcBef>
            </a:pPr>
            <a:r>
              <a:rPr sz="650" b="1" spc="10" dirty="0">
                <a:solidFill>
                  <a:srgbClr val="3FAC39"/>
                </a:solidFill>
                <a:latin typeface="Arial"/>
                <a:cs typeface="Arial"/>
              </a:rPr>
              <a:t>250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735"/>
              </a:lnSpc>
              <a:spcBef>
                <a:spcPts val="450"/>
              </a:spcBef>
            </a:pPr>
            <a:r>
              <a:rPr sz="650" b="1" spc="10" dirty="0">
                <a:solidFill>
                  <a:srgbClr val="3FAC39"/>
                </a:solidFill>
                <a:latin typeface="Arial"/>
                <a:cs typeface="Arial"/>
              </a:rPr>
              <a:t>200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680"/>
              </a:lnSpc>
            </a:pPr>
            <a:r>
              <a:rPr sz="650" b="1" spc="10" dirty="0">
                <a:solidFill>
                  <a:srgbClr val="3FAC39"/>
                </a:solidFill>
                <a:latin typeface="Arial"/>
                <a:cs typeface="Arial"/>
              </a:rPr>
              <a:t>160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785"/>
              </a:lnSpc>
            </a:pPr>
            <a:r>
              <a:rPr sz="700" b="1" dirty="0">
                <a:solidFill>
                  <a:srgbClr val="3FAC39"/>
                </a:solidFill>
                <a:latin typeface="Arial"/>
                <a:cs typeface="Arial"/>
              </a:rPr>
              <a:t>125A</a:t>
            </a:r>
            <a:endParaRPr sz="7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94862" y="3304797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2299073" y="3425658"/>
            <a:ext cx="2457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solidFill>
                  <a:srgbClr val="3FAC39"/>
                </a:solidFill>
                <a:latin typeface="Arial"/>
                <a:cs typeface="Arial"/>
              </a:rPr>
              <a:t>100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2348514" y="3495284"/>
            <a:ext cx="212090" cy="320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00"/>
              </a:spcBef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80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ts val="740"/>
              </a:lnSpc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63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ts val="815"/>
              </a:lnSpc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50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956532" y="3643222"/>
            <a:ext cx="113030" cy="404495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>
              <a:spcBef>
                <a:spcPts val="28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endParaRPr sz="600">
              <a:latin typeface="Tahoma"/>
              <a:cs typeface="Tahoma"/>
            </a:endParaRPr>
          </a:p>
          <a:p>
            <a:pPr marL="50800">
              <a:spcBef>
                <a:spcPts val="19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600">
              <a:latin typeface="Tahoma"/>
              <a:cs typeface="Tahoma"/>
            </a:endParaRPr>
          </a:p>
          <a:p>
            <a:pPr marL="50800">
              <a:spcBef>
                <a:spcPts val="45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2274372" y="3718124"/>
            <a:ext cx="285750" cy="304165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86360">
              <a:spcBef>
                <a:spcPts val="395"/>
              </a:spcBef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40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  <a:p>
            <a:pPr marL="12700">
              <a:spcBef>
                <a:spcPts val="275"/>
              </a:spcBef>
            </a:pPr>
            <a:r>
              <a:rPr sz="650" b="1" spc="5" dirty="0">
                <a:solidFill>
                  <a:srgbClr val="3FAC39"/>
                </a:solidFill>
                <a:latin typeface="Arial"/>
                <a:cs typeface="Arial"/>
              </a:rPr>
              <a:t>31,5</a:t>
            </a:r>
            <a:r>
              <a:rPr sz="65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65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2348514" y="3981815"/>
            <a:ext cx="2120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25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2323811" y="4060061"/>
            <a:ext cx="236854" cy="480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830">
              <a:lnSpc>
                <a:spcPts val="795"/>
              </a:lnSpc>
              <a:spcBef>
                <a:spcPts val="100"/>
              </a:spcBef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20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  <a:p>
            <a:pPr marL="36830">
              <a:lnSpc>
                <a:spcPts val="795"/>
              </a:lnSpc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16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  <a:p>
            <a:pPr marL="36830">
              <a:spcBef>
                <a:spcPts val="295"/>
              </a:spcBef>
            </a:pPr>
            <a:r>
              <a:rPr sz="700" b="1" spc="10" dirty="0">
                <a:solidFill>
                  <a:srgbClr val="3FAC39"/>
                </a:solidFill>
                <a:latin typeface="Arial"/>
                <a:cs typeface="Arial"/>
              </a:rPr>
              <a:t>10</a:t>
            </a:r>
            <a:r>
              <a:rPr sz="700" b="1" spc="-1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00" b="1" spc="-25" dirty="0">
                <a:solidFill>
                  <a:srgbClr val="3FAC39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  <a:p>
            <a:pPr marL="12700">
              <a:spcBef>
                <a:spcPts val="15"/>
              </a:spcBef>
            </a:pPr>
            <a:r>
              <a:rPr sz="700" b="1" dirty="0">
                <a:solidFill>
                  <a:srgbClr val="3FAC39"/>
                </a:solidFill>
                <a:latin typeface="Arial"/>
                <a:cs typeface="Arial"/>
              </a:rPr>
              <a:t>6.3A</a:t>
            </a:r>
            <a:endParaRPr sz="7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94862" y="4145278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8994862" y="4507076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94862" y="4849847"/>
            <a:ext cx="69215" cy="40005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7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45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2397956" y="4934036"/>
            <a:ext cx="1377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10" dirty="0">
                <a:solidFill>
                  <a:srgbClr val="3FAC39"/>
                </a:solidFill>
                <a:latin typeface="Arial"/>
                <a:cs typeface="Arial"/>
              </a:rPr>
              <a:t>4A</a:t>
            </a:r>
            <a:endParaRPr sz="7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994862" y="5347536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994862" y="5709334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657767" y="6133882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967935" y="6133875"/>
            <a:ext cx="3759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1770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	6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0689473" y="6133875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1721221" y="6133875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2031431" y="6133875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8916123" y="6030390"/>
            <a:ext cx="552450" cy="281305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38100">
              <a:spcBef>
                <a:spcPts val="385"/>
              </a:spcBef>
            </a:pP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0.1</a:t>
            </a:r>
            <a:r>
              <a:rPr sz="600" spc="3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spc="22" baseline="-5092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lang="es-ES" sz="900" spc="22" baseline="-509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spc="37" baseline="-509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spc="22" baseline="-5092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900" baseline="-50925" dirty="0">
              <a:latin typeface="Tahoma"/>
              <a:cs typeface="Tahoma"/>
            </a:endParaRPr>
          </a:p>
          <a:p>
            <a:pPr marR="30480" algn="r">
              <a:spcBef>
                <a:spcPts val="285"/>
              </a:spcBef>
            </a:pP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0.1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974282" y="6133875"/>
            <a:ext cx="5664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  <a:tabLst>
                <a:tab pos="217170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	6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600" spc="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spc="22" baseline="-46296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endParaRPr sz="900" baseline="-46296" dirty="0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2185405" y="6194500"/>
            <a:ext cx="39116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900" spc="22" baseline="46296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lang="es-ES" sz="900" spc="22" baseline="46296" dirty="0">
                <a:solidFill>
                  <a:srgbClr val="171514"/>
                </a:solidFill>
                <a:latin typeface="Tahoma"/>
                <a:cs typeface="Tahoma"/>
              </a:rPr>
              <a:t>  </a:t>
            </a:r>
            <a:r>
              <a:rPr sz="900" spc="22" baseline="46296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900" spc="-127" baseline="46296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0408260" y="6194500"/>
            <a:ext cx="69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2705406" y="10147803"/>
            <a:ext cx="2222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4C5152"/>
                </a:solidFill>
                <a:latin typeface="Tahoma"/>
                <a:cs typeface="Tahoma"/>
              </a:rPr>
              <a:t>yo</a:t>
            </a:r>
            <a:r>
              <a:rPr sz="5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Tahoma"/>
                <a:cs typeface="Tahoma"/>
              </a:rPr>
              <a:t>145</a:t>
            </a:r>
            <a:endParaRPr sz="500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 rot="18720000">
            <a:off x="11358804" y="2887515"/>
            <a:ext cx="499010" cy="1025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85"/>
              </a:lnSpc>
            </a:pPr>
            <a:r>
              <a:rPr sz="750" i="1" spc="20" dirty="0">
                <a:solidFill>
                  <a:srgbClr val="3FAC39"/>
                </a:solidFill>
                <a:latin typeface="Arial"/>
                <a:cs typeface="Arial"/>
              </a:rPr>
              <a:t>Ia</a:t>
            </a:r>
            <a:r>
              <a:rPr sz="750" i="1" spc="-3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50" i="1" spc="-10" dirty="0">
                <a:solidFill>
                  <a:srgbClr val="3FAC39"/>
                </a:solidFill>
                <a:latin typeface="Arial"/>
                <a:cs typeface="Arial"/>
              </a:rPr>
              <a:t>=</a:t>
            </a:r>
            <a:r>
              <a:rPr sz="750" i="1" spc="-3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1125" i="1" spc="7" baseline="3703" dirty="0">
                <a:solidFill>
                  <a:srgbClr val="3FAC39"/>
                </a:solidFill>
                <a:latin typeface="Arial"/>
                <a:cs typeface="Arial"/>
              </a:rPr>
              <a:t>1,8</a:t>
            </a:r>
            <a:r>
              <a:rPr sz="1125" i="1" spc="-52" baseline="3703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1125" i="1" spc="37" baseline="3703" dirty="0">
                <a:solidFill>
                  <a:srgbClr val="3FAC39"/>
                </a:solidFill>
                <a:latin typeface="Arial"/>
                <a:cs typeface="Arial"/>
              </a:rPr>
              <a:t>Ik</a:t>
            </a:r>
            <a:r>
              <a:rPr sz="1125" i="1" spc="15" baseline="3703" dirty="0">
                <a:solidFill>
                  <a:srgbClr val="3FAC39"/>
                </a:solidFill>
                <a:latin typeface="Arial"/>
                <a:cs typeface="Arial"/>
              </a:rPr>
              <a:t>2</a:t>
            </a:r>
            <a:endParaRPr sz="1125" baseline="3703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 rot="18720000">
            <a:off x="11622415" y="2962004"/>
            <a:ext cx="357098" cy="1025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85"/>
              </a:lnSpc>
            </a:pPr>
            <a:r>
              <a:rPr sz="750" i="1" spc="-50" dirty="0">
                <a:solidFill>
                  <a:srgbClr val="3FAC39"/>
                </a:solidFill>
                <a:latin typeface="Arial"/>
                <a:cs typeface="Arial"/>
              </a:rPr>
              <a:t>Es</a:t>
            </a:r>
            <a:r>
              <a:rPr sz="750" i="1" spc="-3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750" i="1" spc="-10" dirty="0">
                <a:solidFill>
                  <a:srgbClr val="3FAC39"/>
                </a:solidFill>
                <a:latin typeface="Arial"/>
                <a:cs typeface="Arial"/>
              </a:rPr>
              <a:t>=</a:t>
            </a:r>
            <a:r>
              <a:rPr sz="750" i="1" spc="-35" dirty="0">
                <a:solidFill>
                  <a:srgbClr val="3FAC39"/>
                </a:solidFill>
                <a:latin typeface="Arial"/>
                <a:cs typeface="Arial"/>
              </a:rPr>
              <a:t> </a:t>
            </a:r>
            <a:r>
              <a:rPr sz="1125" i="1" spc="37" baseline="3703" dirty="0">
                <a:solidFill>
                  <a:srgbClr val="3FAC39"/>
                </a:solidFill>
                <a:latin typeface="Arial"/>
                <a:cs typeface="Arial"/>
              </a:rPr>
              <a:t>Ik</a:t>
            </a:r>
            <a:r>
              <a:rPr sz="1125" i="1" spc="15" baseline="3703" dirty="0">
                <a:solidFill>
                  <a:srgbClr val="3FAC39"/>
                </a:solidFill>
                <a:latin typeface="Arial"/>
                <a:cs typeface="Arial"/>
              </a:rPr>
              <a:t>2</a:t>
            </a:r>
            <a:endParaRPr sz="1125" baseline="3703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8835093" y="2472956"/>
            <a:ext cx="61555" cy="23622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171514"/>
                </a:solidFill>
                <a:latin typeface="Tahoma"/>
                <a:cs typeface="Tahoma"/>
              </a:rPr>
              <a:t>DE58242</a:t>
            </a:r>
            <a:endParaRPr sz="4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2887" y="1692753"/>
          <a:ext cx="3796664" cy="52871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58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4198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5158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9722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157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50" dirty="0">
                          <a:solidFill>
                            <a:srgbClr val="00B6F2"/>
                          </a:solidFill>
                          <a:latin typeface="Tahoma"/>
                          <a:cs typeface="Tahoma"/>
                        </a:rPr>
                        <a:t>Normas</a:t>
                      </a:r>
                      <a:r>
                        <a:rPr sz="950" spc="-50" dirty="0">
                          <a:solidFill>
                            <a:srgbClr val="00B6F2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950" dirty="0">
                          <a:solidFill>
                            <a:srgbClr val="00B6F2"/>
                          </a:solidFill>
                          <a:latin typeface="Tahoma"/>
                          <a:cs typeface="Tahoma"/>
                        </a:rPr>
                        <a:t>IEC</a:t>
                      </a:r>
                      <a:endParaRPr sz="950" dirty="0">
                        <a:latin typeface="Tahoma"/>
                        <a:cs typeface="Tahoma"/>
                      </a:endParaRPr>
                    </a:p>
                  </a:txBody>
                  <a:tcPr marL="0" marR="0" marT="8255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14472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Familia</a:t>
                      </a:r>
                      <a:r>
                        <a:rPr sz="5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productos</a:t>
                      </a:r>
                      <a:endParaRPr sz="500">
                        <a:latin typeface="Arial"/>
                        <a:cs typeface="Arial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normas</a:t>
                      </a:r>
                      <a:r>
                        <a:rPr sz="750" b="1" spc="-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IEC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654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Producto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estándar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IEC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Productos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Viejo</a:t>
                      </a:r>
                      <a:r>
                        <a:rPr sz="650" b="1" spc="-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estándar</a:t>
                      </a:r>
                      <a:endParaRPr sz="650">
                        <a:latin typeface="Arial"/>
                        <a:cs typeface="Arial"/>
                      </a:endParaRPr>
                    </a:p>
                    <a:p>
                      <a:pPr marL="1333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CEI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33400">
                <a:tc>
                  <a:txBody>
                    <a:bodyPr/>
                    <a:lstStyle/>
                    <a:p>
                      <a:pPr>
                        <a:lnSpc>
                          <a:spcPts val="885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85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ts val="885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325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generales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corriente.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ts val="88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60044-6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67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instrumentos.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25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inductiva.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2002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339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61869-4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225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combinados.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1714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33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76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3390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lang="es-ES"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capacitor.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1714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2202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286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33074">
                <a:tc>
                  <a:txBody>
                    <a:bodyPr/>
                    <a:lstStyle/>
                    <a:p>
                      <a:pPr marL="541020">
                        <a:lnSpc>
                          <a:spcPts val="885"/>
                        </a:lnSpc>
                        <a:spcBef>
                          <a:spcPts val="6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61869-6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85"/>
                        </a:lnSpc>
                        <a:spcBef>
                          <a:spcPts val="6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61869-7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76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ts val="835"/>
                        </a:lnSpc>
                        <a:spcBef>
                          <a:spcPts val="11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397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ts val="885"/>
                        </a:lnSpc>
                        <a:spcBef>
                          <a:spcPts val="6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60044-7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76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31514">
                <a:tc>
                  <a:txBody>
                    <a:bodyPr/>
                    <a:lstStyle/>
                    <a:p>
                      <a:pPr marL="541020">
                        <a:lnSpc>
                          <a:spcPts val="869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ts val="819"/>
                        </a:lnSpc>
                        <a:spcBef>
                          <a:spcPts val="110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ES"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electrónico.</a:t>
                      </a:r>
                      <a:endParaRPr sz="700" dirty="0">
                        <a:latin typeface="Tahoma"/>
                        <a:cs typeface="Tahoma"/>
                      </a:endParaRPr>
                    </a:p>
                  </a:txBody>
                  <a:tcPr marL="0" marR="0" marT="1397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31438">
                <a:tc gridSpan="4">
                  <a:txBody>
                    <a:bodyPr/>
                    <a:lstStyle/>
                    <a:p>
                      <a:pPr marL="541020">
                        <a:lnSpc>
                          <a:spcPts val="805"/>
                        </a:lnSpc>
                        <a:spcBef>
                          <a:spcPts val="130"/>
                        </a:spcBef>
                        <a:tabLst>
                          <a:tab pos="1205865" algn="l"/>
                          <a:tab pos="1889125" algn="l"/>
                          <a:tab pos="3797935" algn="l"/>
                        </a:tabLst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general	</a:t>
                      </a:r>
                      <a:r>
                        <a:rPr sz="550" u="sng" spc="30" dirty="0">
                          <a:solidFill>
                            <a:srgbClr val="171514"/>
                          </a:solidFill>
                          <a:uFill>
                            <a:solidFill>
                              <a:srgbClr val="4D555B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r>
                        <a:rPr sz="550" u="sng" spc="25" dirty="0">
                          <a:solidFill>
                            <a:srgbClr val="171514"/>
                          </a:solidFill>
                          <a:uFill>
                            <a:solidFill>
                              <a:srgbClr val="4D555B"/>
                            </a:solidFill>
                          </a:uFill>
                          <a:latin typeface="Tahoma"/>
                          <a:cs typeface="Tahoma"/>
                        </a:rPr>
                        <a:t>transformadores	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1651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6617">
                <a:tc>
                  <a:txBody>
                    <a:bodyPr/>
                    <a:lstStyle/>
                    <a:p>
                      <a:pPr marL="54102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76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61869-8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350" marB="0"/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5400" marB="0"/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60044-8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350" marB="0"/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30508">
                <a:tc>
                  <a:txBody>
                    <a:bodyPr/>
                    <a:lstStyle/>
                    <a:p>
                      <a:pPr marR="102235" algn="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baja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304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electrónica.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165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25406">
                <a:tc>
                  <a:txBody>
                    <a:bodyPr/>
                    <a:lstStyle/>
                    <a:p>
                      <a:pPr marL="54102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540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9551">
                <a:tc>
                  <a:txBody>
                    <a:bodyPr/>
                    <a:lstStyle/>
                    <a:p>
                      <a:pPr marR="100330" algn="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61869-9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76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Interfaz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digital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3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163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instrumentos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2286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461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76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01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29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2358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pasivos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baja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potencia.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460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762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019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70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60044-7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29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236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baja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potencia.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1459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238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  <a:tr h="129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7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combinados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349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8"/>
                  </a:ext>
                </a:extLst>
              </a:tr>
              <a:tr h="1332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349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9"/>
                  </a:ext>
                </a:extLst>
              </a:tr>
              <a:tr h="1238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independientes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combinados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fusión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independiente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238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1"/>
                  </a:ext>
                </a:extLst>
              </a:tr>
              <a:tr h="14230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61869-14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603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32"/>
                  </a:ext>
                </a:extLst>
              </a:tr>
              <a:tr h="12362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CC.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1714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3"/>
                  </a:ext>
                </a:extLst>
              </a:tr>
              <a:tr h="14565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238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34"/>
                  </a:ext>
                </a:extLst>
              </a:tr>
              <a:tr h="129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ES"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CC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35"/>
                  </a:ext>
                </a:extLst>
              </a:tr>
              <a:tr h="1240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aplicaciones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CC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505988"/>
            <a:ext cx="2694940" cy="554990"/>
          </a:xfrm>
          <a:prstGeom prst="rect">
            <a:avLst/>
          </a:prstGeom>
        </p:spPr>
        <p:txBody>
          <a:bodyPr vert="horz" wrap="square" lIns="0" tIns="74295" rIns="0" bIns="0" rtlCol="0">
            <a:spAutoFit/>
          </a:bodyPr>
          <a:lstStyle/>
          <a:p>
            <a:pPr marL="12700">
              <a:spcBef>
                <a:spcPts val="585"/>
              </a:spcBef>
            </a:pPr>
            <a:r>
              <a:rPr sz="1300" spc="55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13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3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instrumentos</a:t>
            </a:r>
            <a:endParaRPr sz="1300">
              <a:latin typeface="Tahoma"/>
              <a:cs typeface="Tahoma"/>
            </a:endParaRPr>
          </a:p>
          <a:p>
            <a:pPr marL="12700">
              <a:spcBef>
                <a:spcPts val="505"/>
              </a:spcBef>
            </a:pPr>
            <a:r>
              <a:rPr sz="1350" spc="50" dirty="0">
                <a:solidFill>
                  <a:srgbClr val="171514"/>
                </a:solidFill>
                <a:latin typeface="Tahoma"/>
                <a:cs typeface="Tahoma"/>
              </a:rPr>
              <a:t>Introducción</a:t>
            </a:r>
            <a:endParaRPr sz="135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146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18906" y="2485462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542906" y="2485462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6" y="528666"/>
            <a:ext cx="2528570" cy="78041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700" marR="5080">
              <a:lnSpc>
                <a:spcPct val="114700"/>
              </a:lnSpc>
              <a:spcBef>
                <a:spcPts val="175"/>
              </a:spcBef>
            </a:pP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Transformador de </a:t>
            </a:r>
            <a:r>
              <a:rPr sz="1300" spc="50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13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1500" spc="55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lang="es-ES" sz="150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 err="1">
                <a:solidFill>
                  <a:srgbClr val="171514"/>
                </a:solidFill>
                <a:latin typeface="Tahoma"/>
                <a:cs typeface="Tahoma"/>
              </a:rPr>
              <a:t>primario</a:t>
            </a:r>
            <a:r>
              <a:rPr sz="15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8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Tahoma"/>
                <a:cs typeface="Tahoma"/>
              </a:rPr>
              <a:t>IEC.</a:t>
            </a:r>
            <a:endParaRPr sz="1500" dirty="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7" y="1672223"/>
            <a:ext cx="349059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tiene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objetivo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proporcionar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proporcional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primaria.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02901" y="1728000"/>
            <a:ext cx="2484120" cy="327654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67945" rIns="0" bIns="0" rtlCol="0">
            <a:spAutoFit/>
          </a:bodyPr>
          <a:lstStyle/>
          <a:p>
            <a:pPr marL="50800">
              <a:spcBef>
                <a:spcPts val="535"/>
              </a:spcBef>
            </a:pPr>
            <a:r>
              <a:rPr sz="600" spc="10" dirty="0">
                <a:solidFill>
                  <a:srgbClr val="FFFFFF"/>
                </a:solidFill>
                <a:latin typeface="Tahoma"/>
                <a:cs typeface="Tahoma"/>
              </a:rPr>
              <a:t>¡Tenga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FFFFFF"/>
                </a:solidFill>
                <a:latin typeface="Tahoma"/>
                <a:cs typeface="Tahoma"/>
              </a:rPr>
              <a:t>cuenta!</a:t>
            </a:r>
            <a:endParaRPr sz="600">
              <a:latin typeface="Tahoma"/>
              <a:cs typeface="Tahoma"/>
            </a:endParaRPr>
          </a:p>
          <a:p>
            <a:pPr marL="50800">
              <a:spcBef>
                <a:spcPts val="430"/>
              </a:spcBef>
            </a:pPr>
            <a:r>
              <a:rPr sz="750" spc="40" dirty="0">
                <a:solidFill>
                  <a:srgbClr val="FFFFFF"/>
                </a:solidFill>
                <a:latin typeface="Tahoma"/>
                <a:cs typeface="Tahoma"/>
              </a:rPr>
              <a:t>Nunca</a:t>
            </a:r>
            <a:r>
              <a:rPr sz="7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deje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FFFFFF"/>
                </a:solidFill>
                <a:latin typeface="Tahoma"/>
                <a:cs typeface="Tahoma"/>
              </a:rPr>
              <a:t>un</a:t>
            </a:r>
            <a:r>
              <a:rPr sz="7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FFFFFF"/>
                </a:solidFill>
                <a:latin typeface="Tahoma"/>
                <a:cs typeface="Tahoma"/>
              </a:rPr>
              <a:t>CT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7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FFFFFF"/>
                </a:solidFill>
                <a:latin typeface="Tahoma"/>
                <a:cs typeface="Tahoma"/>
              </a:rPr>
              <a:t>un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circuito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abierto.</a:t>
            </a:r>
            <a:endParaRPr sz="7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92807" y="2120482"/>
            <a:ext cx="180593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20" dirty="0">
                <a:solidFill>
                  <a:srgbClr val="00B6F2"/>
                </a:solidFill>
                <a:latin typeface="Tahoma"/>
                <a:cs typeface="Tahoma"/>
              </a:rPr>
              <a:t>Relación</a:t>
            </a:r>
            <a:r>
              <a:rPr sz="7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transformación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(K)</a:t>
            </a:r>
            <a:r>
              <a:rPr sz="700" spc="19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4" baseline="-32407" dirty="0">
                <a:solidFill>
                  <a:srgbClr val="00B6F2"/>
                </a:solidFill>
                <a:latin typeface="Tahoma"/>
                <a:cs typeface="Tahoma"/>
              </a:rPr>
              <a:t>r</a:t>
            </a:r>
            <a:endParaRPr sz="900" baseline="-32407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246577" y="2353891"/>
            <a:ext cx="5137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120" baseline="17361" dirty="0" err="1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450" spc="25" dirty="0" err="1">
                <a:solidFill>
                  <a:srgbClr val="3FAC39"/>
                </a:solidFill>
                <a:latin typeface="Tahoma"/>
                <a:cs typeface="Tahoma"/>
              </a:rPr>
              <a:t>p</a:t>
            </a:r>
            <a:r>
              <a:rPr sz="450" spc="-229" dirty="0" err="1">
                <a:solidFill>
                  <a:srgbClr val="3FAC39"/>
                </a:solidFill>
                <a:latin typeface="Tahoma"/>
                <a:cs typeface="Tahoma"/>
              </a:rPr>
              <a:t>a</a:t>
            </a:r>
            <a:r>
              <a:rPr sz="450" spc="20" dirty="0" err="1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sz="450" spc="-8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450" spc="25" dirty="0">
                <a:solidFill>
                  <a:srgbClr val="3FAC39"/>
                </a:solidFill>
                <a:latin typeface="Tahoma"/>
                <a:cs typeface="Tahoma"/>
              </a:rPr>
              <a:t>g</a:t>
            </a:r>
            <a:r>
              <a:rPr lang="es-ES" sz="4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200" spc="-187" baseline="-3125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lang="es-ES" sz="1200" baseline="-312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200" spc="67" baseline="17361" dirty="0">
                <a:solidFill>
                  <a:srgbClr val="3FAC39"/>
                </a:solidFill>
                <a:latin typeface="Tahoma"/>
                <a:cs typeface="Tahoma"/>
              </a:rPr>
              <a:t>N2</a:t>
            </a:r>
            <a:endParaRPr sz="1200" baseline="17361" dirty="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275345" y="2496943"/>
            <a:ext cx="4591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10515" algn="l"/>
              </a:tabLst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	</a:t>
            </a:r>
            <a:r>
              <a:rPr sz="800" spc="45" dirty="0">
                <a:solidFill>
                  <a:srgbClr val="3FAC39"/>
                </a:solidFill>
                <a:latin typeface="Tahoma"/>
                <a:cs typeface="Tahoma"/>
              </a:rPr>
              <a:t>N1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918206" y="2395953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985972" y="2429482"/>
            <a:ext cx="10731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303938" y="2606671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867406" y="2715371"/>
            <a:ext cx="3926840" cy="31366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 marR="425450">
              <a:lnSpc>
                <a:spcPct val="111100"/>
              </a:lnSpc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cumplir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61869-2,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pero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definirse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otras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(ANSI,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GB,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etc.).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650" dirty="0">
              <a:latin typeface="Tahoma"/>
              <a:cs typeface="Tahoma"/>
            </a:endParaRPr>
          </a:p>
          <a:p>
            <a:pPr marL="63500" marR="280035">
              <a:lnSpc>
                <a:spcPct val="125000"/>
              </a:lnSpc>
            </a:pP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Comprende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varios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devanados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primarios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varios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devanados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secundarios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propio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magnético,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todos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ellos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encapsulados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resina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 err="1">
                <a:solidFill>
                  <a:srgbClr val="171514"/>
                </a:solidFill>
                <a:latin typeface="Tahoma"/>
                <a:cs typeface="Tahoma"/>
              </a:rPr>
              <a:t>aislante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700" dirty="0">
              <a:latin typeface="Tahoma"/>
              <a:cs typeface="Tahoma"/>
            </a:endParaRPr>
          </a:p>
          <a:p>
            <a:pPr marL="63500" marR="375285">
              <a:lnSpc>
                <a:spcPts val="1050"/>
              </a:lnSpc>
              <a:spcBef>
                <a:spcPts val="70"/>
              </a:spcBef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peligroso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dejar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abierto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porque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aparecer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peligrosos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tanto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personas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equipos.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900" dirty="0">
              <a:latin typeface="Tahoma"/>
              <a:cs typeface="Tahoma"/>
            </a:endParaRPr>
          </a:p>
          <a:p>
            <a:pPr marL="63500" marR="690880">
              <a:lnSpc>
                <a:spcPct val="106700"/>
              </a:lnSpc>
              <a:spcBef>
                <a:spcPts val="5"/>
              </a:spcBef>
            </a:pPr>
            <a:r>
              <a:rPr sz="1500" spc="45" dirty="0">
                <a:solidFill>
                  <a:srgbClr val="3FAC39"/>
                </a:solidFill>
                <a:latin typeface="Tahoma"/>
                <a:cs typeface="Tahoma"/>
              </a:rPr>
              <a:t>Características</a:t>
            </a:r>
            <a:r>
              <a:rPr sz="1500" spc="-7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1500" spc="-7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500" spc="55" dirty="0" err="1">
                <a:solidFill>
                  <a:srgbClr val="3FAC39"/>
                </a:solidFill>
                <a:latin typeface="Tahoma"/>
                <a:cs typeface="Tahoma"/>
              </a:rPr>
              <a:t>circuito</a:t>
            </a:r>
            <a:r>
              <a:rPr sz="1500" spc="-7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500" spc="75" dirty="0" err="1">
                <a:solidFill>
                  <a:srgbClr val="3FAC39"/>
                </a:solidFill>
                <a:latin typeface="Tahoma"/>
                <a:cs typeface="Tahoma"/>
              </a:rPr>
              <a:t>primario</a:t>
            </a:r>
            <a:r>
              <a:rPr lang="es-ES" sz="1500" spc="7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500" spc="75" dirty="0" err="1">
                <a:solidFill>
                  <a:srgbClr val="3FAC39"/>
                </a:solidFill>
                <a:latin typeface="Tahoma"/>
                <a:cs typeface="Tahoma"/>
              </a:rPr>
              <a:t>según</a:t>
            </a:r>
            <a:r>
              <a:rPr sz="1500" spc="-8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500" spc="80" dirty="0">
                <a:solidFill>
                  <a:srgbClr val="3FAC39"/>
                </a:solidFill>
                <a:latin typeface="Tahoma"/>
                <a:cs typeface="Tahoma"/>
              </a:rPr>
              <a:t>normas</a:t>
            </a:r>
            <a:r>
              <a:rPr sz="1500" spc="-8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500" spc="-20" dirty="0">
                <a:solidFill>
                  <a:srgbClr val="3FAC39"/>
                </a:solidFill>
                <a:latin typeface="Tahoma"/>
                <a:cs typeface="Tahoma"/>
              </a:rPr>
              <a:t>IEC.</a:t>
            </a:r>
            <a:endParaRPr sz="1500" dirty="0">
              <a:latin typeface="Tahoma"/>
              <a:cs typeface="Tahoma"/>
            </a:endParaRPr>
          </a:p>
          <a:p>
            <a:pPr marL="63500">
              <a:spcBef>
                <a:spcPts val="380"/>
              </a:spcBef>
            </a:pP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Frecuencia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25" dirty="0">
                <a:solidFill>
                  <a:srgbClr val="00B6F2"/>
                </a:solidFill>
                <a:latin typeface="Tahoma"/>
                <a:cs typeface="Tahoma"/>
              </a:rPr>
              <a:t>(f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35" dirty="0">
                <a:solidFill>
                  <a:srgbClr val="00B6F2"/>
                </a:solidFill>
                <a:latin typeface="Tahoma"/>
                <a:cs typeface="Tahoma"/>
              </a:rPr>
              <a:t>)</a:t>
            </a:r>
            <a:r>
              <a:rPr sz="900" spc="44" baseline="-32407" dirty="0">
                <a:solidFill>
                  <a:srgbClr val="00B6F2"/>
                </a:solidFill>
                <a:latin typeface="Tahoma"/>
                <a:cs typeface="Tahoma"/>
              </a:rPr>
              <a:t>r</a:t>
            </a:r>
            <a:endParaRPr sz="900" baseline="-32407" dirty="0">
              <a:latin typeface="Tahoma"/>
              <a:cs typeface="Tahoma"/>
            </a:endParaRPr>
          </a:p>
          <a:p>
            <a:pPr marL="63500" marR="55880">
              <a:lnSpc>
                <a:spcPct val="125000"/>
              </a:lnSpc>
              <a:spcBef>
                <a:spcPts val="265"/>
              </a:spcBef>
            </a:pP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instalar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definido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Hz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red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Hz.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mantiene.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lang="es-ES" sz="7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garantiza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lo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contrario.</a:t>
            </a:r>
            <a:endParaRPr sz="700" dirty="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100" dirty="0">
              <a:latin typeface="Tahoma"/>
              <a:cs typeface="Tahoma"/>
            </a:endParaRPr>
          </a:p>
          <a:p>
            <a:pPr marL="63500"/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7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del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circuito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primario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25" dirty="0">
                <a:solidFill>
                  <a:srgbClr val="00B6F2"/>
                </a:solidFill>
                <a:latin typeface="Tahoma"/>
                <a:cs typeface="Tahoma"/>
              </a:rPr>
              <a:t>(U)</a:t>
            </a:r>
            <a:r>
              <a:rPr sz="750" spc="9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4" baseline="-32407" dirty="0">
                <a:solidFill>
                  <a:srgbClr val="00B6F2"/>
                </a:solidFill>
                <a:latin typeface="Tahoma"/>
                <a:cs typeface="Tahoma"/>
              </a:rPr>
              <a:t>pr</a:t>
            </a:r>
            <a:endParaRPr sz="900" baseline="-32407" dirty="0">
              <a:latin typeface="Tahoma"/>
              <a:cs typeface="Tahoma"/>
            </a:endParaRPr>
          </a:p>
          <a:p>
            <a:pPr marL="63500">
              <a:spcBef>
                <a:spcPts val="434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general:</a:t>
            </a:r>
            <a:endParaRPr sz="750" dirty="0">
              <a:latin typeface="Tahoma"/>
              <a:cs typeface="Tahoma"/>
            </a:endParaRPr>
          </a:p>
          <a:p>
            <a:pPr marL="63500">
              <a:spcBef>
                <a:spcPts val="350"/>
              </a:spcBef>
            </a:pPr>
            <a:r>
              <a:rPr sz="550" spc="20" dirty="0">
                <a:solidFill>
                  <a:srgbClr val="3FAC39"/>
                </a:solidFill>
                <a:latin typeface="Tahoma"/>
                <a:cs typeface="Tahoma"/>
              </a:rPr>
              <a:t>Tensión</a:t>
            </a:r>
            <a:r>
              <a:rPr sz="550" spc="-3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3FAC39"/>
                </a:solidFill>
                <a:latin typeface="Tahoma"/>
                <a:cs typeface="Tahoma"/>
              </a:rPr>
              <a:t>nominal</a:t>
            </a:r>
            <a:r>
              <a:rPr sz="550" spc="-3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550" spc="-2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3FAC39"/>
                </a:solidFill>
                <a:latin typeface="Tahoma"/>
                <a:cs typeface="Tahoma"/>
              </a:rPr>
              <a:t>CT</a:t>
            </a:r>
            <a:r>
              <a:rPr sz="550" spc="-3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550" spc="-125" dirty="0">
                <a:solidFill>
                  <a:srgbClr val="3FAC39"/>
                </a:solidFill>
                <a:latin typeface="Lucida Sans Unicode"/>
                <a:cs typeface="Lucida Sans Unicode"/>
              </a:rPr>
              <a:t>≥</a:t>
            </a:r>
            <a:r>
              <a:rPr sz="550" spc="-75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550" spc="20" dirty="0">
                <a:solidFill>
                  <a:srgbClr val="3FAC39"/>
                </a:solidFill>
                <a:latin typeface="Tahoma"/>
                <a:cs typeface="Tahoma"/>
              </a:rPr>
              <a:t>tensión</a:t>
            </a:r>
            <a:r>
              <a:rPr sz="550" spc="-2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3FAC39"/>
                </a:solidFill>
                <a:latin typeface="Tahoma"/>
                <a:cs typeface="Tahoma"/>
              </a:rPr>
              <a:t>nominal</a:t>
            </a:r>
            <a:r>
              <a:rPr sz="550" spc="-3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3FAC39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3FAC39"/>
                </a:solidFill>
                <a:latin typeface="Tahoma"/>
                <a:cs typeface="Tahoma"/>
              </a:rPr>
              <a:t>instalación</a:t>
            </a:r>
            <a:endParaRPr sz="550" dirty="0">
              <a:latin typeface="Tahoma"/>
              <a:cs typeface="Tahoma"/>
            </a:endParaRPr>
          </a:p>
          <a:p>
            <a:pPr marL="63500" marR="295275">
              <a:lnSpc>
                <a:spcPct val="134600"/>
              </a:lnSpc>
              <a:spcBef>
                <a:spcPts val="2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establece el nivel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aislamiento del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equipo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(consulte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capítulo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'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Introducción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'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guía).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elegiríamos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función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instalación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U,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tabla: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30913" y="5835827"/>
            <a:ext cx="3815715" cy="150682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27305" rIns="0" bIns="0" rtlCol="0">
            <a:spAutoFit/>
          </a:bodyPr>
          <a:lstStyle/>
          <a:p>
            <a:pPr>
              <a:spcBef>
                <a:spcPts val="215"/>
              </a:spcBef>
              <a:tabLst>
                <a:tab pos="359410" algn="l"/>
                <a:tab pos="734060" algn="l"/>
                <a:tab pos="1318895" algn="l"/>
                <a:tab pos="1787525" algn="l"/>
                <a:tab pos="2277745" algn="l"/>
                <a:tab pos="2639695" algn="l"/>
                <a:tab pos="2900680" algn="l"/>
                <a:tab pos="3161665" algn="l"/>
                <a:tab pos="3688079" algn="l"/>
              </a:tabLst>
            </a:pP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Ud.	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3.3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lang="es-ES" sz="8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5.5</a:t>
            </a:r>
            <a:r>
              <a:rPr lang="es-ES" sz="8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	6.6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lang="es-ES" sz="800" dirty="0">
                <a:solidFill>
                  <a:srgbClr val="171514"/>
                </a:solidFill>
                <a:latin typeface="Tahoma"/>
                <a:cs typeface="Tahoma"/>
              </a:rPr>
              <a:t>  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11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800" spc="5" dirty="0">
                <a:solidFill>
                  <a:srgbClr val="171514"/>
                </a:solidFill>
                <a:latin typeface="Tahoma"/>
                <a:cs typeface="Tahoma"/>
              </a:rPr>
              <a:t>13.8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15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22</a:t>
            </a:r>
            <a:r>
              <a:rPr lang="es-ES" sz="8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 30</a:t>
            </a: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33</a:t>
            </a:r>
            <a:endParaRPr sz="800" dirty="0">
              <a:latin typeface="Tahoma"/>
              <a:cs typeface="Tahoma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8930912" y="6017215"/>
          <a:ext cx="3799836" cy="96827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0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467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5051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9560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8321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679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7970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4163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17970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9466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</a:tblGrid>
              <a:tr h="161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13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7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U</a:t>
                      </a:r>
                      <a:r>
                        <a:rPr sz="675" spc="-104" baseline="-30864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p</a:t>
                      </a:r>
                      <a:r>
                        <a:rPr sz="800" spc="-7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</a:t>
                      </a:r>
                      <a:r>
                        <a:rPr sz="675" spc="-104" baseline="-30864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r</a:t>
                      </a:r>
                      <a:r>
                        <a:rPr sz="800" spc="-7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.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6510" marB="0">
                    <a:lnR w="3175">
                      <a:solidFill>
                        <a:srgbClr val="4D555B"/>
                      </a:solidFill>
                      <a:prstDash val="solid"/>
                    </a:lnR>
                    <a:solidFill>
                      <a:srgbClr val="83C881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7,2</a:t>
                      </a:r>
                      <a:r>
                        <a:rPr sz="35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kilovoltios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1380">
                <a:tc rowSpan="4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19685" algn="ctr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12</a:t>
                      </a:r>
                      <a:r>
                        <a:rPr sz="3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kilovoltios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1380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17,5</a:t>
                      </a:r>
                      <a:r>
                        <a:rPr sz="35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kilovoltios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61380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197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24</a:t>
                      </a:r>
                      <a:r>
                        <a:rPr sz="3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kilovoltios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350" marB="0"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61380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063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36</a:t>
                      </a:r>
                      <a:r>
                        <a:rPr sz="300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kilovoltios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350" marB="0">
                    <a:lnL w="3175">
                      <a:solidFill>
                        <a:srgbClr val="4D555B"/>
                      </a:solidFill>
                      <a:prstDash val="solid"/>
                    </a:lnL>
                    <a:lnR w="3175">
                      <a:solidFill>
                        <a:srgbClr val="4D555B"/>
                      </a:solidFill>
                      <a:prstDash val="solid"/>
                    </a:lnR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8918297" y="7079315"/>
            <a:ext cx="3592829" cy="451406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L="12700">
              <a:spcBef>
                <a:spcPts val="380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especial:</a:t>
            </a:r>
            <a:endParaRPr sz="700" dirty="0">
              <a:latin typeface="Tahoma"/>
              <a:cs typeface="Tahoma"/>
            </a:endParaRPr>
          </a:p>
          <a:p>
            <a:pPr marL="12700" marR="5080">
              <a:lnSpc>
                <a:spcPts val="1050"/>
              </a:lnSpc>
              <a:spcBef>
                <a:spcPts val="70"/>
              </a:spcBef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anillo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instalado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aislador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cable,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dieléctrico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cable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aislador.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147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6689" y="2441929"/>
            <a:ext cx="3798570" cy="3175"/>
            <a:chOff x="3189783" y="2441928"/>
            <a:chExt cx="3798570" cy="3175"/>
          </a:xfrm>
        </p:grpSpPr>
        <p:sp>
          <p:nvSpPr>
            <p:cNvPr id="3" name="object 3"/>
            <p:cNvSpPr/>
            <p:nvPr/>
          </p:nvSpPr>
          <p:spPr>
            <a:xfrm>
              <a:off x="3189783" y="24435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21784" y="244351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916689" y="2603308"/>
            <a:ext cx="3798570" cy="3175"/>
            <a:chOff x="3189783" y="2603307"/>
            <a:chExt cx="3798570" cy="3175"/>
          </a:xfrm>
        </p:grpSpPr>
        <p:sp>
          <p:nvSpPr>
            <p:cNvPr id="6" name="object 6"/>
            <p:cNvSpPr/>
            <p:nvPr/>
          </p:nvSpPr>
          <p:spPr>
            <a:xfrm>
              <a:off x="3189783" y="260489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21784" y="260489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916689" y="2764688"/>
            <a:ext cx="3798570" cy="3175"/>
            <a:chOff x="3189783" y="2764687"/>
            <a:chExt cx="3798570" cy="3175"/>
          </a:xfrm>
        </p:grpSpPr>
        <p:sp>
          <p:nvSpPr>
            <p:cNvPr id="9" name="object 9"/>
            <p:cNvSpPr/>
            <p:nvPr/>
          </p:nvSpPr>
          <p:spPr>
            <a:xfrm>
              <a:off x="3189783" y="276627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621784" y="276627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16689" y="2926068"/>
            <a:ext cx="3798570" cy="3175"/>
            <a:chOff x="3189783" y="2926067"/>
            <a:chExt cx="3798570" cy="3175"/>
          </a:xfrm>
        </p:grpSpPr>
        <p:sp>
          <p:nvSpPr>
            <p:cNvPr id="12" name="object 12"/>
            <p:cNvSpPr/>
            <p:nvPr/>
          </p:nvSpPr>
          <p:spPr>
            <a:xfrm>
              <a:off x="3189783" y="292765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21784" y="292765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8916689" y="3087448"/>
            <a:ext cx="3798570" cy="3175"/>
            <a:chOff x="3189783" y="3087447"/>
            <a:chExt cx="3798570" cy="3175"/>
          </a:xfrm>
        </p:grpSpPr>
        <p:sp>
          <p:nvSpPr>
            <p:cNvPr id="15" name="object 15"/>
            <p:cNvSpPr/>
            <p:nvPr/>
          </p:nvSpPr>
          <p:spPr>
            <a:xfrm>
              <a:off x="3189783" y="308903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21784" y="308903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916689" y="3248828"/>
            <a:ext cx="3798570" cy="3175"/>
            <a:chOff x="3189783" y="3248827"/>
            <a:chExt cx="3798570" cy="3175"/>
          </a:xfrm>
        </p:grpSpPr>
        <p:sp>
          <p:nvSpPr>
            <p:cNvPr id="18" name="object 18"/>
            <p:cNvSpPr/>
            <p:nvPr/>
          </p:nvSpPr>
          <p:spPr>
            <a:xfrm>
              <a:off x="3189783" y="32504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21784" y="325041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9204691" y="3828632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204691" y="4315141"/>
            <a:ext cx="756285" cy="0"/>
          </a:xfrm>
          <a:custGeom>
            <a:avLst/>
            <a:gdLst/>
            <a:ahLst/>
            <a:cxnLst/>
            <a:rect l="l" t="t" r="r" b="b"/>
            <a:pathLst>
              <a:path w="756285">
                <a:moveTo>
                  <a:pt x="0" y="0"/>
                </a:moveTo>
                <a:lnTo>
                  <a:pt x="756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8916689" y="4542523"/>
            <a:ext cx="3798570" cy="3175"/>
            <a:chOff x="3189783" y="4542522"/>
            <a:chExt cx="3798570" cy="3175"/>
          </a:xfrm>
        </p:grpSpPr>
        <p:sp>
          <p:nvSpPr>
            <p:cNvPr id="23" name="object 23"/>
            <p:cNvSpPr/>
            <p:nvPr/>
          </p:nvSpPr>
          <p:spPr>
            <a:xfrm>
              <a:off x="3189783" y="454410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621784" y="454410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8916689" y="4689502"/>
            <a:ext cx="3798570" cy="3175"/>
            <a:chOff x="3189783" y="4689501"/>
            <a:chExt cx="3798570" cy="3175"/>
          </a:xfrm>
        </p:grpSpPr>
        <p:sp>
          <p:nvSpPr>
            <p:cNvPr id="26" name="object 26"/>
            <p:cNvSpPr/>
            <p:nvPr/>
          </p:nvSpPr>
          <p:spPr>
            <a:xfrm>
              <a:off x="3189783" y="469108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21784" y="469108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9204691" y="5669357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5">
                <a:moveTo>
                  <a:pt x="0" y="0"/>
                </a:moveTo>
                <a:lnTo>
                  <a:pt x="35999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00205" y="528666"/>
            <a:ext cx="2532380" cy="78041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5875" marR="5080" indent="-3810">
              <a:lnSpc>
                <a:spcPct val="114700"/>
              </a:lnSpc>
              <a:spcBef>
                <a:spcPts val="175"/>
              </a:spcBef>
            </a:pP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Transformador de </a:t>
            </a:r>
            <a:r>
              <a:rPr sz="1300" spc="50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13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1500" spc="55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lang="es-ES" sz="150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 err="1">
                <a:solidFill>
                  <a:srgbClr val="171514"/>
                </a:solidFill>
                <a:latin typeface="Tahoma"/>
                <a:cs typeface="Tahoma"/>
              </a:rPr>
              <a:t>primario</a:t>
            </a:r>
            <a:r>
              <a:rPr sz="15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8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Tahoma"/>
                <a:cs typeface="Tahoma"/>
              </a:rPr>
              <a:t>IEC.</a:t>
            </a:r>
            <a:endParaRPr sz="1500" dirty="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878590" y="1720128"/>
            <a:ext cx="36353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funcionamiento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primaria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120" dirty="0">
                <a:solidFill>
                  <a:srgbClr val="00B6F2"/>
                </a:solidFill>
                <a:latin typeface="Tahoma"/>
                <a:cs typeface="Tahoma"/>
              </a:rPr>
              <a:t>(</a:t>
            </a:r>
            <a:r>
              <a:rPr sz="900" spc="-179" baseline="-32407" dirty="0">
                <a:solidFill>
                  <a:srgbClr val="00B6F2"/>
                </a:solidFill>
                <a:latin typeface="Tahoma"/>
                <a:cs typeface="Tahoma"/>
              </a:rPr>
              <a:t>P</a:t>
            </a:r>
            <a:r>
              <a:rPr sz="700" spc="-120" dirty="0">
                <a:solidFill>
                  <a:srgbClr val="00B6F2"/>
                </a:solidFill>
                <a:latin typeface="Tahoma"/>
                <a:cs typeface="Tahoma"/>
              </a:rPr>
              <a:t>I)</a:t>
            </a:r>
            <a:r>
              <a:rPr sz="900" spc="-179" baseline="-32407" dirty="0">
                <a:solidFill>
                  <a:srgbClr val="00B6F2"/>
                </a:solidFill>
                <a:latin typeface="Tahoma"/>
                <a:cs typeface="Tahoma"/>
              </a:rPr>
              <a:t>D</a:t>
            </a:r>
            <a:endParaRPr sz="900" baseline="-32407" dirty="0">
              <a:latin typeface="Tahoma"/>
              <a:cs typeface="Tahoma"/>
            </a:endParaRPr>
          </a:p>
          <a:p>
            <a:pPr marL="38100" marR="30480">
              <a:lnSpc>
                <a:spcPct val="159000"/>
              </a:lnSpc>
              <a:spcBef>
                <a:spcPts val="254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instalación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I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(A)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(para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alimentador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transformador,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lang="es-ES" sz="5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)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550" spc="-50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D</a:t>
            </a:r>
            <a:r>
              <a:rPr sz="550" spc="-50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(I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0" dirty="0">
                <a:solidFill>
                  <a:srgbClr val="171514"/>
                </a:solidFill>
                <a:latin typeface="Tahoma"/>
                <a:cs typeface="Tahoma"/>
              </a:rPr>
              <a:t>)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teniendo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cuenta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posibles</a:t>
            </a:r>
            <a:endParaRPr sz="550" dirty="0">
              <a:latin typeface="Tahoma"/>
              <a:cs typeface="Tahoma"/>
            </a:endParaRPr>
          </a:p>
          <a:p>
            <a:pPr marL="38100">
              <a:spcBef>
                <a:spcPts val="640"/>
              </a:spcBef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1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Tahoma"/>
                <a:cs typeface="Tahoma"/>
              </a:rPr>
              <a:t>potencia.</a:t>
            </a:r>
            <a:endParaRPr sz="300" dirty="0">
              <a:latin typeface="Tahoma"/>
              <a:cs typeface="Tahoma"/>
            </a:endParaRPr>
          </a:p>
          <a:p>
            <a:pPr marL="38100">
              <a:spcBef>
                <a:spcPts val="185"/>
              </a:spcBef>
            </a:pPr>
            <a:r>
              <a:rPr sz="800" spc="-20" dirty="0">
                <a:solidFill>
                  <a:srgbClr val="171514"/>
                </a:solidFill>
                <a:latin typeface="Tahoma"/>
                <a:cs typeface="Tahoma"/>
              </a:rPr>
              <a:t>Si: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03989" y="2447395"/>
            <a:ext cx="812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03990" y="2608735"/>
            <a:ext cx="1898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Ud.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03989" y="2770076"/>
            <a:ext cx="2260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PAG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03990" y="2931416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Tahoma"/>
                <a:cs typeface="Tahoma"/>
              </a:rPr>
              <a:t>q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878590" y="3126444"/>
            <a:ext cx="1822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15" baseline="17361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450" spc="-10" dirty="0">
                <a:solidFill>
                  <a:srgbClr val="171514"/>
                </a:solidFill>
                <a:latin typeface="Tahoma"/>
                <a:cs typeface="Tahoma"/>
              </a:rPr>
              <a:t>PD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335993" y="2466445"/>
            <a:ext cx="10198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aparente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kVA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335994" y="2640485"/>
            <a:ext cx="14192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335993" y="2782775"/>
            <a:ext cx="13906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activa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motor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kW.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335994" y="2956816"/>
            <a:ext cx="16198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reactiva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condensadores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kvar.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335991" y="3131015"/>
            <a:ext cx="13074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3988" y="3348082"/>
            <a:ext cx="2916555" cy="286385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Tendremos:</a:t>
            </a:r>
            <a:endParaRPr sz="750">
              <a:latin typeface="Tahoma"/>
              <a:cs typeface="Tahoma"/>
            </a:endParaRPr>
          </a:p>
          <a:p>
            <a:pPr marL="120650" indent="-108585">
              <a:spcBef>
                <a:spcPts val="35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Cubículo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entrada,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entrada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grupo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electrógeno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alimentador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transformador.</a:t>
            </a:r>
            <a:endParaRPr sz="55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322784" y="3663533"/>
            <a:ext cx="812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903990" y="3739123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932539" y="3772652"/>
            <a:ext cx="160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3FAC39"/>
                </a:solidFill>
                <a:latin typeface="Tahoma"/>
                <a:cs typeface="Tahoma"/>
              </a:rPr>
              <a:t>PD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230126" y="3840113"/>
            <a:ext cx="2774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90" dirty="0">
                <a:solidFill>
                  <a:srgbClr val="3FAC39"/>
                </a:solidFill>
                <a:latin typeface="Lucida Sans Unicode"/>
                <a:cs typeface="Lucida Sans Unicode"/>
              </a:rPr>
              <a:t>√3×U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03991" y="4024263"/>
            <a:ext cx="66040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200000"/>
              <a:buChar char="•"/>
              <a:tabLst>
                <a:tab pos="121285" algn="l"/>
              </a:tabLst>
            </a:pPr>
            <a:r>
              <a:rPr sz="400" spc="15" dirty="0">
                <a:solidFill>
                  <a:srgbClr val="171514"/>
                </a:solidFill>
                <a:latin typeface="Tahoma"/>
                <a:cs typeface="Tahoma"/>
              </a:rPr>
              <a:t>alimentador</a:t>
            </a:r>
            <a:r>
              <a:rPr sz="4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Tahoma"/>
                <a:cs typeface="Tahoma"/>
              </a:rPr>
              <a:t>motor</a:t>
            </a:r>
            <a:endParaRPr sz="40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538786" y="4150042"/>
            <a:ext cx="2260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solidFill>
                  <a:srgbClr val="3FAC39"/>
                </a:solidFill>
                <a:latin typeface="Tahoma"/>
                <a:cs typeface="Tahoma"/>
              </a:rPr>
              <a:t>PAG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236730" y="4332972"/>
            <a:ext cx="6477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70" dirty="0">
                <a:solidFill>
                  <a:srgbClr val="3FAC39"/>
                </a:solidFill>
                <a:latin typeface="Lucida Sans Unicode"/>
                <a:cs typeface="Lucida Sans Unicode"/>
              </a:rPr>
              <a:t>√3×U×cosφ×η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03992" y="4225632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932539" y="4259160"/>
            <a:ext cx="160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3FAC39"/>
                </a:solidFill>
                <a:latin typeface="Tahoma"/>
                <a:cs typeface="Tahoma"/>
              </a:rPr>
              <a:t>PD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903990" y="4539778"/>
            <a:ext cx="88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Tahoma"/>
                <a:cs typeface="Tahoma"/>
              </a:rPr>
              <a:t>η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335994" y="4566194"/>
            <a:ext cx="7308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Eficiencia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motor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903990" y="4780366"/>
            <a:ext cx="3603625" cy="6870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54380">
              <a:lnSpc>
                <a:spcPct val="125000"/>
              </a:lnSpc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conocen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exactos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25" dirty="0">
                <a:solidFill>
                  <a:srgbClr val="171514"/>
                </a:solidFill>
                <a:latin typeface="Tahoma"/>
                <a:cs typeface="Tahoma"/>
              </a:rPr>
              <a:t>ϕ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η,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tomar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 err="1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lang="es-ES" sz="70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aproximación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inicial: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25" dirty="0">
                <a:solidFill>
                  <a:srgbClr val="171514"/>
                </a:solidFill>
                <a:latin typeface="Tahoma"/>
                <a:cs typeface="Tahoma"/>
              </a:rPr>
              <a:t>ϕ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0,8;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η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0,8.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509"/>
              </a:spcBef>
              <a:buClr>
                <a:srgbClr val="3FAC39"/>
              </a:buClr>
              <a:buSzPct val="200000"/>
              <a:buChar char="•"/>
              <a:tabLst>
                <a:tab pos="121285" algn="l"/>
              </a:tabLst>
            </a:pPr>
            <a:r>
              <a:rPr sz="400" spc="15" dirty="0">
                <a:solidFill>
                  <a:srgbClr val="171514"/>
                </a:solidFill>
                <a:latin typeface="Tahoma"/>
                <a:cs typeface="Tahoma"/>
              </a:rPr>
              <a:t>Alimentador</a:t>
            </a:r>
            <a:r>
              <a:rPr sz="4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0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00" spc="15" dirty="0">
                <a:solidFill>
                  <a:srgbClr val="171514"/>
                </a:solidFill>
                <a:latin typeface="Tahoma"/>
                <a:cs typeface="Tahoma"/>
              </a:rPr>
              <a:t>condensadores</a:t>
            </a:r>
            <a:endParaRPr sz="400" dirty="0">
              <a:latin typeface="Tahoma"/>
              <a:cs typeface="Tahoma"/>
            </a:endParaRPr>
          </a:p>
          <a:p>
            <a:pPr marL="120650" marR="5080">
              <a:lnSpc>
                <a:spcPct val="174900"/>
              </a:lnSpc>
              <a:spcBef>
                <a:spcPts val="20"/>
              </a:spcBef>
            </a:pPr>
            <a:r>
              <a:rPr sz="500" dirty="0">
                <a:solidFill>
                  <a:srgbClr val="171514"/>
                </a:solidFill>
                <a:latin typeface="Tahoma"/>
                <a:cs typeface="Tahoma"/>
              </a:rPr>
              <a:t>1,3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coeficiente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30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7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cuenta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debido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 err="1">
                <a:solidFill>
                  <a:srgbClr val="171514"/>
                </a:solidFill>
                <a:latin typeface="Tahoma"/>
                <a:cs typeface="Tahoma"/>
              </a:rPr>
              <a:t>armónicos</a:t>
            </a:r>
            <a:r>
              <a:rPr lang="es-ES" sz="5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condensador.</a:t>
            </a:r>
            <a:endParaRPr sz="500" dirty="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215936" y="5510607"/>
            <a:ext cx="2889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solidFill>
                  <a:srgbClr val="3FAC39"/>
                </a:solidFill>
                <a:latin typeface="Tahoma"/>
                <a:cs typeface="Tahoma"/>
              </a:rPr>
              <a:t>1,3×Q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284905" y="5517008"/>
            <a:ext cx="2484120" cy="2124075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99695" rIns="0" bIns="0" rtlCol="0">
            <a:spAutoFit/>
          </a:bodyPr>
          <a:lstStyle/>
          <a:p>
            <a:pPr marL="50800">
              <a:spcBef>
                <a:spcPts val="785"/>
              </a:spcBef>
            </a:pPr>
            <a:r>
              <a:rPr sz="650" b="1" spc="5" dirty="0">
                <a:solidFill>
                  <a:srgbClr val="4C5152"/>
                </a:solidFill>
                <a:latin typeface="Arial"/>
                <a:cs typeface="Arial"/>
              </a:rPr>
              <a:t>Ejemplo</a:t>
            </a:r>
            <a:r>
              <a:rPr sz="650" b="1" spc="-4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-15" dirty="0">
                <a:solidFill>
                  <a:srgbClr val="4C5152"/>
                </a:solidFill>
                <a:latin typeface="Arial"/>
                <a:cs typeface="Arial"/>
              </a:rPr>
              <a:t>1:</a:t>
            </a:r>
            <a:endParaRPr sz="650" dirty="0">
              <a:latin typeface="Arial"/>
              <a:cs typeface="Arial"/>
            </a:endParaRPr>
          </a:p>
          <a:p>
            <a:pPr marL="50800" marR="442595">
              <a:lnSpc>
                <a:spcPts val="1200"/>
              </a:lnSpc>
              <a:spcBef>
                <a:spcPts val="110"/>
              </a:spcBef>
            </a:pPr>
            <a:r>
              <a:rPr sz="550" spc="35" dirty="0">
                <a:solidFill>
                  <a:srgbClr val="4C5152"/>
                </a:solidFill>
                <a:latin typeface="Tahoma"/>
                <a:cs typeface="Tahoma"/>
              </a:rPr>
              <a:t>Un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dispositivo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protección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térmica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Tahoma"/>
                <a:cs typeface="Tahoma"/>
              </a:rPr>
              <a:t>un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Tahoma"/>
                <a:cs typeface="Tahoma"/>
              </a:rPr>
              <a:t>motor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4C5152"/>
                </a:solidFill>
                <a:latin typeface="Tahoma"/>
                <a:cs typeface="Tahoma"/>
              </a:rPr>
              <a:t>tiene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Tahoma"/>
                <a:cs typeface="Tahoma"/>
              </a:rPr>
              <a:t>un</a:t>
            </a:r>
            <a:r>
              <a:rPr lang="es-ES" sz="550" spc="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30" dirty="0" err="1">
                <a:solidFill>
                  <a:srgbClr val="4C5152"/>
                </a:solidFill>
                <a:latin typeface="Tahoma"/>
                <a:cs typeface="Tahoma"/>
              </a:rPr>
              <a:t>rango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ajuste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entre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4C5152"/>
                </a:solidFill>
                <a:latin typeface="Tahoma"/>
                <a:cs typeface="Tahoma"/>
              </a:rPr>
              <a:t>0,3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Tahoma"/>
                <a:cs typeface="Tahoma"/>
              </a:rPr>
              <a:t>y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4C5152"/>
                </a:solidFill>
                <a:latin typeface="Tahoma"/>
                <a:cs typeface="Tahoma"/>
              </a:rPr>
              <a:t>1,2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-90" dirty="0">
                <a:solidFill>
                  <a:srgbClr val="4C5152"/>
                </a:solidFill>
                <a:latin typeface="Tahoma"/>
                <a:cs typeface="Tahoma"/>
              </a:rPr>
              <a:t>×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-20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4C5152"/>
                </a:solidFill>
                <a:latin typeface="Tahoma"/>
                <a:cs typeface="Tahoma"/>
              </a:rPr>
              <a:t>TC.</a:t>
            </a:r>
            <a:r>
              <a:rPr sz="550" spc="-9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0" baseline="-34722" dirty="0">
                <a:solidFill>
                  <a:srgbClr val="4C5152"/>
                </a:solidFill>
                <a:latin typeface="Tahoma"/>
                <a:cs typeface="Tahoma"/>
              </a:rPr>
              <a:t>r</a:t>
            </a:r>
            <a:endParaRPr sz="600" baseline="-34722" dirty="0">
              <a:latin typeface="Tahoma"/>
              <a:cs typeface="Tahoma"/>
            </a:endParaRPr>
          </a:p>
          <a:p>
            <a:pPr marL="50800" marR="447675">
              <a:lnSpc>
                <a:spcPts val="1200"/>
              </a:lnSpc>
            </a:pP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proteger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este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motor,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ajuste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4C5152"/>
                </a:solidFill>
                <a:latin typeface="Tahoma"/>
                <a:cs typeface="Tahoma"/>
              </a:rPr>
              <a:t>requerido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4C5152"/>
                </a:solidFill>
                <a:latin typeface="Tahoma"/>
                <a:cs typeface="Tahoma"/>
              </a:rPr>
              <a:t>debe</a:t>
            </a:r>
            <a:r>
              <a:rPr lang="es-ES" sz="650" spc="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4C5152"/>
                </a:solidFill>
                <a:latin typeface="Tahoma"/>
                <a:cs typeface="Tahoma"/>
              </a:rPr>
              <a:t>corresponder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motor.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5"/>
              </a:spcBef>
            </a:pPr>
            <a:endParaRPr sz="900" dirty="0">
              <a:latin typeface="Tahoma"/>
              <a:cs typeface="Tahoma"/>
            </a:endParaRPr>
          </a:p>
          <a:p>
            <a:pPr marL="50800" marR="485140">
              <a:lnSpc>
                <a:spcPct val="153800"/>
              </a:lnSpc>
            </a:pPr>
            <a:r>
              <a:rPr sz="650" spc="5" dirty="0">
                <a:solidFill>
                  <a:srgbClr val="4C5152"/>
                </a:solidFill>
                <a:latin typeface="Tahoma"/>
                <a:cs typeface="Tahoma"/>
              </a:rPr>
              <a:t>Si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suponemos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que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4C5152"/>
                </a:solidFill>
                <a:latin typeface="Tahoma"/>
                <a:cs typeface="Tahoma"/>
              </a:rPr>
              <a:t>p</a:t>
            </a:r>
            <a:r>
              <a:rPr sz="600" spc="-15" baseline="-34722" dirty="0">
                <a:solidFill>
                  <a:srgbClr val="4C5152"/>
                </a:solidFill>
                <a:latin typeface="Tahoma"/>
                <a:cs typeface="Tahoma"/>
              </a:rPr>
              <a:t>r</a:t>
            </a:r>
            <a:r>
              <a:rPr sz="650" spc="-10" dirty="0">
                <a:solidFill>
                  <a:srgbClr val="4C5152"/>
                </a:solidFill>
                <a:latin typeface="Tahoma"/>
                <a:cs typeface="Tahoma"/>
              </a:rPr>
              <a:t>ara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motor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25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A,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4C5152"/>
                </a:solidFill>
                <a:latin typeface="Tahoma"/>
                <a:cs typeface="Tahoma"/>
              </a:rPr>
              <a:t>ajuste</a:t>
            </a:r>
            <a:r>
              <a:rPr lang="es-ES" sz="650" spc="1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4C5152"/>
                </a:solidFill>
                <a:latin typeface="Tahoma"/>
                <a:cs typeface="Tahoma"/>
              </a:rPr>
              <a:t>necesario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Tahoma"/>
                <a:cs typeface="Tahoma"/>
              </a:rPr>
              <a:t>es,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tanto,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25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4C5152"/>
                </a:solidFill>
                <a:latin typeface="Tahoma"/>
                <a:cs typeface="Tahoma"/>
              </a:rPr>
              <a:t>A;</a:t>
            </a:r>
            <a:endParaRPr sz="650" dirty="0">
              <a:latin typeface="Tahoma"/>
              <a:cs typeface="Tahoma"/>
            </a:endParaRPr>
          </a:p>
          <a:p>
            <a:pPr marL="158750" marR="518795" indent="-108585">
              <a:lnSpc>
                <a:spcPct val="153800"/>
              </a:lnSpc>
              <a:buClr>
                <a:srgbClr val="3FAC39"/>
              </a:buClr>
              <a:buSzPct val="107692"/>
              <a:buChar char="•"/>
              <a:tabLst>
                <a:tab pos="159385" algn="l"/>
              </a:tabLst>
            </a:pPr>
            <a:r>
              <a:rPr sz="650" spc="5" dirty="0">
                <a:solidFill>
                  <a:srgbClr val="4C5152"/>
                </a:solidFill>
                <a:latin typeface="Tahoma"/>
                <a:cs typeface="Tahoma"/>
              </a:rPr>
              <a:t>Si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usamos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un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CT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Tahoma"/>
                <a:cs typeface="Tahoma"/>
              </a:rPr>
              <a:t>100/5,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el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relé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nunca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verá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25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A</a:t>
            </a:r>
            <a:r>
              <a:rPr lang="es-ES" sz="650" spc="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4C5152"/>
                </a:solidFill>
                <a:latin typeface="Tahoma"/>
                <a:cs typeface="Tahoma"/>
              </a:rPr>
              <a:t>porque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: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100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4C5152"/>
                </a:solidFill>
                <a:latin typeface="Tahoma"/>
                <a:cs typeface="Tahoma"/>
              </a:rPr>
              <a:t>×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0,3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30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4C5152"/>
                </a:solidFill>
                <a:latin typeface="Tahoma"/>
                <a:cs typeface="Tahoma"/>
              </a:rPr>
              <a:t>&gt;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25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A.</a:t>
            </a:r>
            <a:endParaRPr sz="650" dirty="0">
              <a:latin typeface="Tahoma"/>
              <a:cs typeface="Tahoma"/>
            </a:endParaRPr>
          </a:p>
          <a:p>
            <a:pPr marL="158750" indent="-108585">
              <a:spcBef>
                <a:spcPts val="420"/>
              </a:spcBef>
              <a:buClr>
                <a:srgbClr val="3FAC39"/>
              </a:buClr>
              <a:buSzPct val="107692"/>
              <a:buChar char="•"/>
              <a:tabLst>
                <a:tab pos="159385" algn="l"/>
              </a:tabLst>
            </a:pP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si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por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contrario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elegimos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CT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50/5,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tendremos: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0,3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4C5152"/>
                </a:solidFill>
                <a:latin typeface="Tahoma"/>
                <a:cs typeface="Tahoma"/>
              </a:rPr>
              <a:t>&lt;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endParaRPr sz="650" dirty="0">
              <a:latin typeface="Tahoma"/>
              <a:cs typeface="Tahoma"/>
            </a:endParaRPr>
          </a:p>
          <a:p>
            <a:pPr marL="158750" marR="164465">
              <a:lnSpc>
                <a:spcPct val="153800"/>
              </a:lnSpc>
            </a:pPr>
            <a:r>
              <a:rPr sz="650" spc="-105" dirty="0">
                <a:solidFill>
                  <a:srgbClr val="4C5152"/>
                </a:solidFill>
                <a:latin typeface="Tahoma"/>
                <a:cs typeface="Tahoma"/>
              </a:rPr>
              <a:t>&lt;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1,2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y</a:t>
            </a:r>
            <a:r>
              <a:rPr sz="600" spc="-37" baseline="-34722" dirty="0">
                <a:solidFill>
                  <a:srgbClr val="4C5152"/>
                </a:solidFill>
                <a:latin typeface="Tahoma"/>
                <a:cs typeface="Tahoma"/>
              </a:rPr>
              <a:t>r</a:t>
            </a:r>
            <a:r>
              <a:rPr sz="600" spc="-75" baseline="-34722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por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tanto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podremos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configurar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nuestro</a:t>
            </a:r>
            <a:r>
              <a:rPr sz="6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relé.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4C5152"/>
                </a:solidFill>
                <a:latin typeface="Tahoma"/>
                <a:cs typeface="Tahoma"/>
              </a:rPr>
              <a:t>Por</a:t>
            </a:r>
            <a:r>
              <a:rPr lang="es-ES" sz="650" spc="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4C5152"/>
                </a:solidFill>
                <a:latin typeface="Tahoma"/>
                <a:cs typeface="Tahoma"/>
              </a:rPr>
              <a:t>tanto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,</a:t>
            </a:r>
            <a:r>
              <a:rPr sz="65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este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4C5152"/>
                </a:solidFill>
                <a:latin typeface="Tahoma"/>
                <a:cs typeface="Tahoma"/>
              </a:rPr>
              <a:t>CT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es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adecuado.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03990" y="5579847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32539" y="5613375"/>
            <a:ext cx="160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3FAC39"/>
                </a:solidFill>
                <a:latin typeface="Tahoma"/>
                <a:cs typeface="Tahoma"/>
              </a:rPr>
              <a:t>PD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248041" y="5680838"/>
            <a:ext cx="2774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90" dirty="0">
                <a:solidFill>
                  <a:srgbClr val="3FAC39"/>
                </a:solidFill>
                <a:latin typeface="Lucida Sans Unicode"/>
                <a:cs typeface="Lucida Sans Unicode"/>
              </a:rPr>
              <a:t>√3×U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03989" y="5871338"/>
            <a:ext cx="75819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228571"/>
              <a:buChar char="•"/>
              <a:tabLst>
                <a:tab pos="121285" algn="l"/>
              </a:tabLst>
            </a:pPr>
            <a:r>
              <a:rPr sz="350" spc="10" dirty="0">
                <a:solidFill>
                  <a:srgbClr val="171514"/>
                </a:solidFill>
                <a:latin typeface="Tahoma"/>
                <a:cs typeface="Tahoma"/>
              </a:rPr>
              <a:t>Seccionamiento</a:t>
            </a:r>
            <a:r>
              <a:rPr sz="3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3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50" spc="15" dirty="0">
                <a:solidFill>
                  <a:srgbClr val="171514"/>
                </a:solidFill>
                <a:latin typeface="Tahoma"/>
                <a:cs typeface="Tahoma"/>
              </a:rPr>
              <a:t>autobuses</a:t>
            </a:r>
            <a:endParaRPr sz="350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011957" y="5966588"/>
            <a:ext cx="29292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mayor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circular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012005" y="6021505"/>
            <a:ext cx="1886585" cy="185948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577215">
              <a:spcBef>
                <a:spcPts val="130"/>
              </a:spcBef>
            </a:pP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PD</a:t>
            </a:r>
            <a:endParaRPr sz="450">
              <a:latin typeface="Tahoma"/>
              <a:cs typeface="Tahoma"/>
            </a:endParaRPr>
          </a:p>
          <a:p>
            <a:pPr marL="12700">
              <a:spcBef>
                <a:spcPts val="45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seccionamiento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barra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forma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permanente.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878550" y="6297917"/>
            <a:ext cx="3849370" cy="1359346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 marL="38100">
              <a:spcBef>
                <a:spcPts val="640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primaria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0" dirty="0">
                <a:solidFill>
                  <a:srgbClr val="00B6F2"/>
                </a:solidFill>
                <a:latin typeface="Tahoma"/>
                <a:cs typeface="Tahoma"/>
              </a:rPr>
              <a:t>(I</a:t>
            </a:r>
            <a:r>
              <a:rPr sz="800" spc="-9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262" baseline="-32407" dirty="0">
                <a:solidFill>
                  <a:srgbClr val="00B6F2"/>
                </a:solidFill>
                <a:latin typeface="Tahoma"/>
                <a:cs typeface="Tahoma"/>
              </a:rPr>
              <a:t>p</a:t>
            </a:r>
            <a:r>
              <a:rPr sz="800" spc="-175" dirty="0">
                <a:solidFill>
                  <a:srgbClr val="00B6F2"/>
                </a:solidFill>
                <a:latin typeface="Tahoma"/>
                <a:cs typeface="Tahoma"/>
              </a:rPr>
              <a:t>) </a:t>
            </a:r>
            <a:r>
              <a:rPr sz="900" spc="44" baseline="-32407" dirty="0">
                <a:solidFill>
                  <a:srgbClr val="00B6F2"/>
                </a:solidFill>
                <a:latin typeface="Tahoma"/>
                <a:cs typeface="Tahoma"/>
              </a:rPr>
              <a:t>r</a:t>
            </a:r>
            <a:endParaRPr sz="900" baseline="-32407" dirty="0">
              <a:latin typeface="Tahoma"/>
              <a:cs typeface="Tahoma"/>
            </a:endParaRPr>
          </a:p>
          <a:p>
            <a:pPr marL="38100" marR="176530">
              <a:lnSpc>
                <a:spcPct val="125000"/>
              </a:lnSpc>
              <a:spcBef>
                <a:spcPts val="265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1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-135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90" dirty="0">
                <a:solidFill>
                  <a:srgbClr val="171514"/>
                </a:solidFill>
                <a:latin typeface="Tahoma"/>
                <a:cs typeface="Tahoma"/>
              </a:rPr>
              <a:t>(</a:t>
            </a:r>
            <a:r>
              <a:rPr sz="675" spc="-135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00" spc="-90" dirty="0">
                <a:solidFill>
                  <a:srgbClr val="171514"/>
                </a:solidFill>
                <a:latin typeface="Tahoma"/>
                <a:cs typeface="Tahoma"/>
              </a:rPr>
              <a:t>I)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siempre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será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mayor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(I)</a:t>
            </a:r>
            <a:r>
              <a:rPr lang="es-ES"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instalación.</a:t>
            </a:r>
            <a:endParaRPr sz="700" dirty="0">
              <a:latin typeface="Tahoma"/>
              <a:cs typeface="Tahoma"/>
            </a:endParaRPr>
          </a:p>
          <a:p>
            <a:pPr marL="38100" marR="297180">
              <a:lnSpc>
                <a:spcPct val="125000"/>
              </a:lnSpc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estandarizados: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12,5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15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30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75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múltiplos</a:t>
            </a:r>
            <a:r>
              <a:rPr lang="es-ES"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fracciones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decimales.</a:t>
            </a:r>
            <a:endParaRPr sz="700" dirty="0">
              <a:latin typeface="Tahoma"/>
              <a:cs typeface="Tahoma"/>
            </a:endParaRPr>
          </a:p>
          <a:p>
            <a:pPr marL="38100" marR="30480">
              <a:lnSpc>
                <a:spcPts val="1050"/>
              </a:lnSpc>
              <a:spcBef>
                <a:spcPts val="65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 los dispositivos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medida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protección habituales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basados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corriente, la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normalmente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supera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1,5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veces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funcionamiento.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debemos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comprobar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elegida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permita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alcanzar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umbral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Tahoma"/>
                <a:cs typeface="Tahoma"/>
              </a:rPr>
              <a:t>ajuste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fallo.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865890" y="7717074"/>
            <a:ext cx="3451225" cy="11857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17780">
              <a:lnSpc>
                <a:spcPct val="133400"/>
              </a:lnSpc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poder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soportar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dirty="0">
                <a:solidFill>
                  <a:srgbClr val="171514"/>
                </a:solidFill>
                <a:latin typeface="Tahoma"/>
                <a:cs typeface="Tahoma"/>
              </a:rPr>
              <a:t>1,2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veces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forma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constante</a:t>
            </a:r>
            <a:r>
              <a:rPr lang="es-ES" sz="5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evitar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demasiado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elevado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instalación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cuadro.</a:t>
            </a:r>
            <a:endParaRPr sz="5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900" dirty="0">
              <a:latin typeface="Tahoma"/>
              <a:cs typeface="Tahoma"/>
            </a:endParaRPr>
          </a:p>
          <a:p>
            <a:pPr marL="50800" marR="67310">
              <a:lnSpc>
                <a:spcPct val="125000"/>
              </a:lnSpc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°C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TI,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TI 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(I </a:t>
            </a:r>
            <a:r>
              <a:rPr sz="700" spc="-60" dirty="0">
                <a:solidFill>
                  <a:srgbClr val="171514"/>
                </a:solidFill>
                <a:latin typeface="Tahoma"/>
                <a:cs typeface="Tahoma"/>
              </a:rPr>
              <a:t>) 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d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be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ser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mayor que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I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multip</a:t>
            </a:r>
            <a:r>
              <a:rPr sz="675" spc="-22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675" spc="-22" baseline="-30864" dirty="0">
                <a:solidFill>
                  <a:srgbClr val="171514"/>
                </a:solidFill>
                <a:latin typeface="Tahoma"/>
                <a:cs typeface="Tahoma"/>
              </a:rPr>
              <a:t>D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icado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factor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derating</a:t>
            </a:r>
            <a:r>
              <a:rPr lang="es-ES"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correspondiente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celda.</a:t>
            </a:r>
            <a:endParaRPr sz="700" dirty="0">
              <a:latin typeface="Tahoma"/>
              <a:cs typeface="Tahoma"/>
            </a:endParaRPr>
          </a:p>
          <a:p>
            <a:pPr marL="50800">
              <a:spcBef>
                <a:spcPts val="31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tabla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61869-1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temperatura.</a:t>
            </a:r>
            <a:endParaRPr sz="600" dirty="0">
              <a:latin typeface="Tahoma"/>
              <a:cs typeface="Tahoma"/>
            </a:endParaRPr>
          </a:p>
          <a:p>
            <a:pPr marL="50800" marR="209550" indent="-635">
              <a:lnSpc>
                <a:spcPts val="1050"/>
              </a:lnSpc>
              <a:spcBef>
                <a:spcPts val="90"/>
              </a:spcBef>
            </a:pP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regla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general,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podría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ser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I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grado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po</a:t>
            </a:r>
            <a:r>
              <a:rPr sz="675" spc="-22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75" spc="-22" baseline="-30864" dirty="0">
                <a:solidFill>
                  <a:srgbClr val="171514"/>
                </a:solidFill>
                <a:latin typeface="Tahoma"/>
                <a:cs typeface="Tahoma"/>
              </a:rPr>
              <a:t>n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encima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°C.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(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Consulte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lang="es-ES"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capítulo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'Reducción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potencia'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guía).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148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18906" y="3151907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218907" y="4760267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930907" y="5967971"/>
            <a:ext cx="3798570" cy="3175"/>
            <a:chOff x="3204001" y="5967970"/>
            <a:chExt cx="3798570" cy="3175"/>
          </a:xfrm>
        </p:grpSpPr>
        <p:sp>
          <p:nvSpPr>
            <p:cNvPr id="5" name="object 5"/>
            <p:cNvSpPr/>
            <p:nvPr/>
          </p:nvSpPr>
          <p:spPr>
            <a:xfrm>
              <a:off x="3204001" y="5969557"/>
              <a:ext cx="1170305" cy="0"/>
            </a:xfrm>
            <a:custGeom>
              <a:avLst/>
              <a:gdLst/>
              <a:ahLst/>
              <a:cxnLst/>
              <a:rect l="l" t="t" r="r" b="b"/>
              <a:pathLst>
                <a:path w="1170304">
                  <a:moveTo>
                    <a:pt x="0" y="0"/>
                  </a:moveTo>
                  <a:lnTo>
                    <a:pt x="1170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74000" y="5969557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930907" y="6129351"/>
            <a:ext cx="3798570" cy="3175"/>
            <a:chOff x="3204001" y="6129350"/>
            <a:chExt cx="3798570" cy="3175"/>
          </a:xfrm>
        </p:grpSpPr>
        <p:sp>
          <p:nvSpPr>
            <p:cNvPr id="8" name="object 8"/>
            <p:cNvSpPr/>
            <p:nvPr/>
          </p:nvSpPr>
          <p:spPr>
            <a:xfrm>
              <a:off x="3204001" y="6130937"/>
              <a:ext cx="1170305" cy="0"/>
            </a:xfrm>
            <a:custGeom>
              <a:avLst/>
              <a:gdLst/>
              <a:ahLst/>
              <a:cxnLst/>
              <a:rect l="l" t="t" r="r" b="b"/>
              <a:pathLst>
                <a:path w="1170304">
                  <a:moveTo>
                    <a:pt x="0" y="0"/>
                  </a:moveTo>
                  <a:lnTo>
                    <a:pt x="1170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74000" y="6130937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930907" y="6290730"/>
            <a:ext cx="3798570" cy="3175"/>
            <a:chOff x="3204001" y="6290729"/>
            <a:chExt cx="3798570" cy="3175"/>
          </a:xfrm>
        </p:grpSpPr>
        <p:sp>
          <p:nvSpPr>
            <p:cNvPr id="11" name="object 11"/>
            <p:cNvSpPr/>
            <p:nvPr/>
          </p:nvSpPr>
          <p:spPr>
            <a:xfrm>
              <a:off x="3204001" y="6292316"/>
              <a:ext cx="1170305" cy="0"/>
            </a:xfrm>
            <a:custGeom>
              <a:avLst/>
              <a:gdLst/>
              <a:ahLst/>
              <a:cxnLst/>
              <a:rect l="l" t="t" r="r" b="b"/>
              <a:pathLst>
                <a:path w="1170304">
                  <a:moveTo>
                    <a:pt x="0" y="0"/>
                  </a:moveTo>
                  <a:lnTo>
                    <a:pt x="1170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374000" y="6292316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8930907" y="6452110"/>
            <a:ext cx="3798570" cy="3175"/>
            <a:chOff x="3204001" y="6452109"/>
            <a:chExt cx="3798570" cy="3175"/>
          </a:xfrm>
        </p:grpSpPr>
        <p:sp>
          <p:nvSpPr>
            <p:cNvPr id="14" name="object 14"/>
            <p:cNvSpPr/>
            <p:nvPr/>
          </p:nvSpPr>
          <p:spPr>
            <a:xfrm>
              <a:off x="3204001" y="6453696"/>
              <a:ext cx="1170305" cy="0"/>
            </a:xfrm>
            <a:custGeom>
              <a:avLst/>
              <a:gdLst/>
              <a:ahLst/>
              <a:cxnLst/>
              <a:rect l="l" t="t" r="r" b="b"/>
              <a:pathLst>
                <a:path w="1170304">
                  <a:moveTo>
                    <a:pt x="0" y="0"/>
                  </a:moveTo>
                  <a:lnTo>
                    <a:pt x="1170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74000" y="6453696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30907" y="6613490"/>
            <a:ext cx="3798570" cy="3175"/>
            <a:chOff x="3204001" y="6613489"/>
            <a:chExt cx="3798570" cy="3175"/>
          </a:xfrm>
        </p:grpSpPr>
        <p:sp>
          <p:nvSpPr>
            <p:cNvPr id="17" name="object 17"/>
            <p:cNvSpPr/>
            <p:nvPr/>
          </p:nvSpPr>
          <p:spPr>
            <a:xfrm>
              <a:off x="3204001" y="6615076"/>
              <a:ext cx="1170305" cy="0"/>
            </a:xfrm>
            <a:custGeom>
              <a:avLst/>
              <a:gdLst/>
              <a:ahLst/>
              <a:cxnLst/>
              <a:rect l="l" t="t" r="r" b="b"/>
              <a:pathLst>
                <a:path w="1170304">
                  <a:moveTo>
                    <a:pt x="0" y="0"/>
                  </a:moveTo>
                  <a:lnTo>
                    <a:pt x="1170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74000" y="6615076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930907" y="6774870"/>
            <a:ext cx="3798570" cy="3175"/>
            <a:chOff x="3204001" y="6774869"/>
            <a:chExt cx="3798570" cy="3175"/>
          </a:xfrm>
        </p:grpSpPr>
        <p:sp>
          <p:nvSpPr>
            <p:cNvPr id="20" name="object 20"/>
            <p:cNvSpPr/>
            <p:nvPr/>
          </p:nvSpPr>
          <p:spPr>
            <a:xfrm>
              <a:off x="3204001" y="6776456"/>
              <a:ext cx="1170305" cy="0"/>
            </a:xfrm>
            <a:custGeom>
              <a:avLst/>
              <a:gdLst/>
              <a:ahLst/>
              <a:cxnLst/>
              <a:rect l="l" t="t" r="r" b="b"/>
              <a:pathLst>
                <a:path w="1170304">
                  <a:moveTo>
                    <a:pt x="0" y="0"/>
                  </a:moveTo>
                  <a:lnTo>
                    <a:pt x="1170000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74000" y="6776456"/>
              <a:ext cx="2628265" cy="0"/>
            </a:xfrm>
            <a:custGeom>
              <a:avLst/>
              <a:gdLst/>
              <a:ahLst/>
              <a:cxnLst/>
              <a:rect l="l" t="t" r="r" b="b"/>
              <a:pathLst>
                <a:path w="2628265">
                  <a:moveTo>
                    <a:pt x="0" y="0"/>
                  </a:moveTo>
                  <a:lnTo>
                    <a:pt x="2627998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18206" y="528666"/>
            <a:ext cx="2528570" cy="78041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700" marR="5080">
              <a:lnSpc>
                <a:spcPct val="114700"/>
              </a:lnSpc>
              <a:spcBef>
                <a:spcPts val="175"/>
              </a:spcBef>
            </a:pP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Transformador de </a:t>
            </a:r>
            <a:r>
              <a:rPr sz="1300" spc="50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13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1500" spc="55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lang="es-ES" sz="150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 err="1">
                <a:solidFill>
                  <a:srgbClr val="171514"/>
                </a:solidFill>
                <a:latin typeface="Tahoma"/>
                <a:cs typeface="Tahoma"/>
              </a:rPr>
              <a:t>primario</a:t>
            </a:r>
            <a:r>
              <a:rPr sz="15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8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Tahoma"/>
                <a:cs typeface="Tahoma"/>
              </a:rPr>
              <a:t>IEC.</a:t>
            </a:r>
            <a:endParaRPr sz="1500" dirty="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892806" y="1707428"/>
            <a:ext cx="3716020" cy="446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cortocircuito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térmico</a:t>
            </a:r>
            <a:r>
              <a:rPr sz="8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50" dirty="0">
                <a:solidFill>
                  <a:srgbClr val="00B6F2"/>
                </a:solidFill>
                <a:latin typeface="Tahoma"/>
                <a:cs typeface="Tahoma"/>
              </a:rPr>
              <a:t>(I</a:t>
            </a:r>
            <a:r>
              <a:rPr sz="800" spc="-8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135" baseline="-32407" dirty="0">
                <a:solidFill>
                  <a:srgbClr val="00B6F2"/>
                </a:solidFill>
                <a:latin typeface="Tahoma"/>
                <a:cs typeface="Tahoma"/>
              </a:rPr>
              <a:t>t</a:t>
            </a:r>
            <a:r>
              <a:rPr sz="800" spc="-90" dirty="0">
                <a:solidFill>
                  <a:srgbClr val="00B6F2"/>
                </a:solidFill>
                <a:latin typeface="Tahoma"/>
                <a:cs typeface="Tahoma"/>
              </a:rPr>
              <a:t>)</a:t>
            </a:r>
            <a:r>
              <a:rPr sz="900" spc="-135" baseline="-32407" dirty="0">
                <a:solidFill>
                  <a:srgbClr val="00B6F2"/>
                </a:solidFill>
                <a:latin typeface="Tahoma"/>
                <a:cs typeface="Tahoma"/>
              </a:rPr>
              <a:t>h</a:t>
            </a:r>
            <a:endParaRPr sz="900" baseline="-32407" dirty="0">
              <a:latin typeface="Tahoma"/>
              <a:cs typeface="Tahoma"/>
            </a:endParaRPr>
          </a:p>
          <a:p>
            <a:pPr marL="38100" marR="30480">
              <a:lnSpc>
                <a:spcPct val="134600"/>
              </a:lnSpc>
              <a:spcBef>
                <a:spcPts val="25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térmica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eficaz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instalación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considera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s.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18207" y="2393618"/>
            <a:ext cx="3686175" cy="5645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capaz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soportar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fluir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través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primario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tanto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térmica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dinámicamente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solucione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efectivamente.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950" dirty="0">
              <a:latin typeface="Tahoma"/>
              <a:cs typeface="Tahoma"/>
            </a:endParaRPr>
          </a:p>
          <a:p>
            <a:pPr marL="12700">
              <a:spcBef>
                <a:spcPts val="5"/>
              </a:spcBef>
            </a:pPr>
            <a:r>
              <a:rPr sz="800" spc="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800" spc="4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red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expresada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MT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entonces: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306013" y="2986807"/>
            <a:ext cx="277495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910"/>
              </a:lnSpc>
              <a:spcBef>
                <a:spcPts val="100"/>
              </a:spcBef>
            </a:pPr>
            <a:r>
              <a:rPr sz="800" spc="-10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endParaRPr sz="800">
              <a:latin typeface="Tahoma"/>
              <a:cs typeface="Tahoma"/>
            </a:endParaRPr>
          </a:p>
          <a:p>
            <a:pPr marL="74930">
              <a:lnSpc>
                <a:spcPts val="190"/>
              </a:lnSpc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244258" y="3163388"/>
            <a:ext cx="2774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90" dirty="0">
                <a:solidFill>
                  <a:srgbClr val="3FAC39"/>
                </a:solidFill>
                <a:latin typeface="Lucida Sans Unicode"/>
                <a:cs typeface="Lucida Sans Unicode"/>
              </a:rPr>
              <a:t>√3×U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77712" y="2919955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18207" y="3062399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46754" y="3095927"/>
            <a:ext cx="1600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3FAC39"/>
                </a:solidFill>
                <a:latin typeface="Tahoma"/>
                <a:cs typeface="Tahoma"/>
              </a:rPr>
              <a:t>PD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880077" y="3442787"/>
            <a:ext cx="3755390" cy="9886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instala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cubículo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protegido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fusible,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lang="es-ES" sz="650" spc="1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22" baseline="-30864" dirty="0" err="1">
                <a:solidFill>
                  <a:srgbClr val="171514"/>
                </a:solidFill>
                <a:latin typeface="Tahoma"/>
                <a:cs typeface="Tahoma"/>
              </a:rPr>
              <a:t>th</a:t>
            </a:r>
            <a:r>
              <a:rPr sz="675" spc="44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utilizar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80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700" spc="-1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-97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00" spc="-65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7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000" dirty="0">
              <a:latin typeface="Tahoma"/>
              <a:cs typeface="Tahoma"/>
            </a:endParaRPr>
          </a:p>
          <a:p>
            <a:pPr marL="50800"/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80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yo</a:t>
            </a:r>
            <a:r>
              <a:rPr sz="5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-172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550" spc="-114" dirty="0">
                <a:solidFill>
                  <a:srgbClr val="171514"/>
                </a:solidFill>
                <a:latin typeface="Tahoma"/>
                <a:cs typeface="Tahoma"/>
              </a:rPr>
              <a:t>&gt;</a:t>
            </a:r>
            <a:r>
              <a:rPr sz="55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yo</a:t>
            </a:r>
            <a:r>
              <a:rPr sz="550" spc="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22" baseline="-30864" dirty="0">
                <a:solidFill>
                  <a:srgbClr val="171514"/>
                </a:solidFill>
                <a:latin typeface="Tahoma"/>
                <a:cs typeface="Tahoma"/>
              </a:rPr>
              <a:t>th</a:t>
            </a: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desconexión,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luego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22" baseline="-30864" dirty="0">
                <a:solidFill>
                  <a:srgbClr val="171514"/>
                </a:solidFill>
                <a:latin typeface="Tahoma"/>
                <a:cs typeface="Tahoma"/>
              </a:rPr>
              <a:t>th</a:t>
            </a:r>
            <a:r>
              <a:rPr sz="675" spc="44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22" baseline="-30864" dirty="0">
                <a:solidFill>
                  <a:srgbClr val="171514"/>
                </a:solidFill>
                <a:latin typeface="Tahoma"/>
                <a:cs typeface="Tahoma"/>
              </a:rPr>
              <a:t>th</a:t>
            </a: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15" dirty="0">
                <a:solidFill>
                  <a:srgbClr val="171514"/>
                </a:solidFill>
                <a:latin typeface="Tahoma"/>
                <a:cs typeface="Tahoma"/>
              </a:rPr>
              <a:t>segundo</a:t>
            </a:r>
            <a:r>
              <a:rPr sz="3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1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endParaRPr sz="300" dirty="0">
              <a:latin typeface="Tahoma"/>
              <a:cs typeface="Tahoma"/>
            </a:endParaRPr>
          </a:p>
          <a:p>
            <a:pPr marL="50800">
              <a:spcBef>
                <a:spcPts val="3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dispositivo.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1100" dirty="0">
              <a:latin typeface="Tahoma"/>
              <a:cs typeface="Tahoma"/>
            </a:endParaRPr>
          </a:p>
          <a:p>
            <a:pPr marL="50800"/>
            <a:r>
              <a:rPr sz="750" spc="25" dirty="0">
                <a:solidFill>
                  <a:srgbClr val="00B6F2"/>
                </a:solidFill>
                <a:latin typeface="Tahoma"/>
                <a:cs typeface="Tahoma"/>
              </a:rPr>
              <a:t>Coeficiente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00B6F2"/>
                </a:solidFill>
                <a:latin typeface="Tahoma"/>
                <a:cs typeface="Tahoma"/>
              </a:rPr>
              <a:t>sobrecorriente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20" dirty="0">
                <a:solidFill>
                  <a:srgbClr val="00B6F2"/>
                </a:solidFill>
                <a:latin typeface="Tahoma"/>
                <a:cs typeface="Tahoma"/>
              </a:rPr>
              <a:t>(K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50" spc="-65" dirty="0">
                <a:solidFill>
                  <a:srgbClr val="00B6F2"/>
                </a:solidFill>
                <a:latin typeface="Tahoma"/>
                <a:cs typeface="Tahoma"/>
              </a:rPr>
              <a:t>)</a:t>
            </a:r>
            <a:r>
              <a:rPr sz="7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22" baseline="-32407" dirty="0">
                <a:solidFill>
                  <a:srgbClr val="00B6F2"/>
                </a:solidFill>
                <a:latin typeface="Tahoma"/>
                <a:cs typeface="Tahoma"/>
              </a:rPr>
              <a:t>si</a:t>
            </a:r>
            <a:endParaRPr sz="900" baseline="-32407" dirty="0">
              <a:latin typeface="Tahoma"/>
              <a:cs typeface="Tahoma"/>
            </a:endParaRPr>
          </a:p>
          <a:p>
            <a:pPr marL="50800">
              <a:spcBef>
                <a:spcPts val="430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Saber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esto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nos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permite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saber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será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fácil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fabricar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no.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230220" y="4614218"/>
            <a:ext cx="29845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50" spc="-105" dirty="0" err="1">
                <a:solidFill>
                  <a:srgbClr val="3FAC39"/>
                </a:solidFill>
                <a:latin typeface="Tahoma"/>
                <a:cs typeface="Tahoma"/>
              </a:rPr>
              <a:t>y</a:t>
            </a:r>
            <a:r>
              <a:rPr sz="675" spc="-75" baseline="-30864" dirty="0" err="1">
                <a:solidFill>
                  <a:srgbClr val="3FAC39"/>
                </a:solidFill>
                <a:latin typeface="Tahoma"/>
                <a:cs typeface="Tahoma"/>
              </a:rPr>
              <a:t>t</a:t>
            </a:r>
            <a:r>
              <a:rPr sz="650" spc="-300" dirty="0" err="1">
                <a:solidFill>
                  <a:srgbClr val="3FAC39"/>
                </a:solidFill>
                <a:latin typeface="Tahoma"/>
                <a:cs typeface="Tahoma"/>
              </a:rPr>
              <a:t>o</a:t>
            </a:r>
            <a:r>
              <a:rPr sz="675" spc="37" baseline="-30864" dirty="0" err="1">
                <a:solidFill>
                  <a:srgbClr val="3FAC39"/>
                </a:solidFill>
                <a:latin typeface="Tahoma"/>
                <a:cs typeface="Tahoma"/>
              </a:rPr>
              <a:t>h</a:t>
            </a:r>
            <a:r>
              <a:rPr lang="es-ES" sz="675" baseline="-3086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Tahoma"/>
                <a:cs typeface="Tahoma"/>
              </a:rPr>
              <a:t>1</a:t>
            </a:r>
            <a:r>
              <a:rPr sz="6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326003" y="4771748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18207" y="4670758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85973" y="4704287"/>
            <a:ext cx="1257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3FAC39"/>
                </a:solidFill>
                <a:latin typeface="Tahoma"/>
                <a:cs typeface="Tahoma"/>
              </a:rPr>
              <a:t>si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354551" y="4849724"/>
            <a:ext cx="8445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3FAC39"/>
                </a:solidFill>
                <a:latin typeface="Tahoma"/>
                <a:cs typeface="Tahoma"/>
              </a:rPr>
              <a:t>pr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892796" y="5017583"/>
            <a:ext cx="3386454" cy="591829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38100">
              <a:spcBef>
                <a:spcPts val="315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Cuanto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65" dirty="0">
                <a:solidFill>
                  <a:srgbClr val="171514"/>
                </a:solidFill>
                <a:latin typeface="Tahoma"/>
                <a:cs typeface="Tahoma"/>
              </a:rPr>
              <a:t>men</a:t>
            </a:r>
            <a:r>
              <a:rPr sz="675" spc="-97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750" spc="-6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75" spc="-97" baseline="-30864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75" spc="89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sea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K,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fácil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será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fabricar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Tahoma"/>
                <a:cs typeface="Tahoma"/>
              </a:rPr>
              <a:t>CT.</a:t>
            </a:r>
            <a:endParaRPr sz="750" dirty="0">
              <a:latin typeface="Tahoma"/>
              <a:cs typeface="Tahoma"/>
            </a:endParaRPr>
          </a:p>
          <a:p>
            <a:pPr marL="38100" marR="30480">
              <a:lnSpc>
                <a:spcPts val="1050"/>
              </a:lnSpc>
              <a:spcBef>
                <a:spcPts val="60"/>
              </a:spcBef>
            </a:pP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675" spc="-247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700" spc="-185" dirty="0">
                <a:solidFill>
                  <a:srgbClr val="171514"/>
                </a:solidFill>
                <a:latin typeface="Tahoma"/>
                <a:cs typeface="Tahoma"/>
              </a:rPr>
              <a:t>v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ada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provoca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sobredimensionamiento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sección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devanado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primario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tanto,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número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espiras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estará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limitado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junto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fuerza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electromotriz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inducida;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será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aún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difícil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producir.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30912" y="5603595"/>
            <a:ext cx="3798570" cy="14940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33655" rIns="0" bIns="0" rtlCol="0">
            <a:spAutoFit/>
          </a:bodyPr>
          <a:lstStyle/>
          <a:p>
            <a:pPr marL="35560">
              <a:spcBef>
                <a:spcPts val="265"/>
              </a:spcBef>
              <a:tabLst>
                <a:tab pos="1205865" algn="l"/>
              </a:tabLst>
            </a:pPr>
            <a:r>
              <a:rPr sz="700" b="1" spc="25" dirty="0">
                <a:solidFill>
                  <a:srgbClr val="FFFFFF"/>
                </a:solidFill>
                <a:latin typeface="Arial"/>
                <a:cs typeface="Arial"/>
              </a:rPr>
              <a:t>Orden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35" dirty="0">
                <a:solidFill>
                  <a:srgbClr val="FFFFFF"/>
                </a:solidFill>
                <a:latin typeface="Arial"/>
                <a:cs typeface="Arial"/>
              </a:rPr>
              <a:t>magnitud	</a:t>
            </a:r>
            <a:r>
              <a:rPr sz="750" b="1" spc="15" dirty="0">
                <a:solidFill>
                  <a:srgbClr val="FFFFFF"/>
                </a:solidFill>
                <a:latin typeface="Arial"/>
                <a:cs typeface="Arial"/>
              </a:rPr>
              <a:t>Fabricar</a:t>
            </a:r>
            <a:endParaRPr sz="7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30912" y="5786577"/>
            <a:ext cx="3798570" cy="189796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60960" rIns="0" bIns="0" rtlCol="0">
            <a:spAutoFit/>
          </a:bodyPr>
          <a:lstStyle/>
          <a:p>
            <a:pPr>
              <a:lnSpc>
                <a:spcPts val="950"/>
              </a:lnSpc>
              <a:spcBef>
                <a:spcPts val="480"/>
              </a:spcBef>
            </a:pPr>
            <a:r>
              <a:rPr sz="1200" spc="37" baseline="17361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1200" spc="-217" baseline="17361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endParaRPr sz="45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854701" y="5932747"/>
            <a:ext cx="3662045" cy="671195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76200">
              <a:spcBef>
                <a:spcPts val="470"/>
              </a:spcBef>
              <a:tabLst>
                <a:tab pos="1245870" algn="l"/>
              </a:tabLst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750" spc="-1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-262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750" spc="-175" dirty="0">
                <a:solidFill>
                  <a:srgbClr val="171514"/>
                </a:solidFill>
                <a:latin typeface="Tahoma"/>
                <a:cs typeface="Tahoma"/>
              </a:rPr>
              <a:t>&lt;</a:t>
            </a:r>
            <a:r>
              <a:rPr sz="675" spc="-262" baseline="-30864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75" spc="427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100	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Estándar</a:t>
            </a:r>
            <a:endParaRPr sz="750">
              <a:latin typeface="Tahoma"/>
              <a:cs typeface="Tahoma"/>
            </a:endParaRPr>
          </a:p>
          <a:p>
            <a:pPr marL="76200">
              <a:spcBef>
                <a:spcPts val="370"/>
              </a:spcBef>
              <a:tabLst>
                <a:tab pos="1245870" algn="l"/>
              </a:tabLst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&lt;K</a:t>
            </a:r>
            <a:r>
              <a:rPr sz="750" spc="2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75" spc="127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&lt;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300	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veces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difícil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ciertas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secundarias.</a:t>
            </a:r>
            <a:endParaRPr sz="700">
              <a:latin typeface="Tahoma"/>
              <a:cs typeface="Tahoma"/>
            </a:endParaRPr>
          </a:p>
          <a:p>
            <a:pPr marL="76200">
              <a:spcBef>
                <a:spcPts val="370"/>
              </a:spcBef>
              <a:tabLst>
                <a:tab pos="1245870" algn="l"/>
              </a:tabLst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&lt;K</a:t>
            </a:r>
            <a:r>
              <a:rPr sz="750" spc="2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75" spc="127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&lt;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400	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Difícil</a:t>
            </a:r>
            <a:endParaRPr sz="750">
              <a:latin typeface="Tahoma"/>
              <a:cs typeface="Tahoma"/>
            </a:endParaRPr>
          </a:p>
          <a:p>
            <a:pPr marL="76200">
              <a:spcBef>
                <a:spcPts val="370"/>
              </a:spcBef>
              <a:tabLst>
                <a:tab pos="1245870" algn="l"/>
              </a:tabLst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400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&lt;K</a:t>
            </a:r>
            <a:r>
              <a:rPr sz="750" spc="2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75" spc="127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&lt;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500	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Limitado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ciertas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secundarias.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18201" y="6625267"/>
            <a:ext cx="3524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&gt;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500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0088226" y="6644318"/>
            <a:ext cx="9340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Tahoma"/>
                <a:cs typeface="Tahoma"/>
              </a:rPr>
              <a:t>Muy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menudo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imposible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918201" y="6863164"/>
            <a:ext cx="358457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5800"/>
              </a:lnSpc>
              <a:spcBef>
                <a:spcPts val="100"/>
              </a:spcBef>
            </a:pP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TC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adaptarse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limitaciones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relacionadas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uso,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ya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aplicaciones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protección.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149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48691" y="4665357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292690" y="4665357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>
                <a:moveTo>
                  <a:pt x="0" y="0"/>
                </a:moveTo>
                <a:lnTo>
                  <a:pt x="144005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916687" y="4892738"/>
            <a:ext cx="3798570" cy="3175"/>
            <a:chOff x="3189781" y="4892737"/>
            <a:chExt cx="3798570" cy="3175"/>
          </a:xfrm>
        </p:grpSpPr>
        <p:sp>
          <p:nvSpPr>
            <p:cNvPr id="5" name="object 5"/>
            <p:cNvSpPr/>
            <p:nvPr/>
          </p:nvSpPr>
          <p:spPr>
            <a:xfrm>
              <a:off x="3189781" y="4894324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29781" y="4894324"/>
              <a:ext cx="3258185" cy="0"/>
            </a:xfrm>
            <a:custGeom>
              <a:avLst/>
              <a:gdLst/>
              <a:ahLst/>
              <a:cxnLst/>
              <a:rect l="l" t="t" r="r" b="b"/>
              <a:pathLst>
                <a:path w="3258184">
                  <a:moveTo>
                    <a:pt x="0" y="0"/>
                  </a:moveTo>
                  <a:lnTo>
                    <a:pt x="3257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916687" y="5054118"/>
            <a:ext cx="3798570" cy="3175"/>
            <a:chOff x="3189781" y="5054117"/>
            <a:chExt cx="3798570" cy="3175"/>
          </a:xfrm>
        </p:grpSpPr>
        <p:sp>
          <p:nvSpPr>
            <p:cNvPr id="8" name="object 8"/>
            <p:cNvSpPr/>
            <p:nvPr/>
          </p:nvSpPr>
          <p:spPr>
            <a:xfrm>
              <a:off x="3189781" y="5055704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729781" y="5055704"/>
              <a:ext cx="3258185" cy="0"/>
            </a:xfrm>
            <a:custGeom>
              <a:avLst/>
              <a:gdLst/>
              <a:ahLst/>
              <a:cxnLst/>
              <a:rect l="l" t="t" r="r" b="b"/>
              <a:pathLst>
                <a:path w="3258184">
                  <a:moveTo>
                    <a:pt x="0" y="0"/>
                  </a:moveTo>
                  <a:lnTo>
                    <a:pt x="3257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916687" y="5215498"/>
            <a:ext cx="3798570" cy="3175"/>
            <a:chOff x="3189781" y="5215497"/>
            <a:chExt cx="3798570" cy="3175"/>
          </a:xfrm>
        </p:grpSpPr>
        <p:sp>
          <p:nvSpPr>
            <p:cNvPr id="11" name="object 11"/>
            <p:cNvSpPr/>
            <p:nvPr/>
          </p:nvSpPr>
          <p:spPr>
            <a:xfrm>
              <a:off x="3189781" y="5217085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729781" y="5217085"/>
              <a:ext cx="3258185" cy="0"/>
            </a:xfrm>
            <a:custGeom>
              <a:avLst/>
              <a:gdLst/>
              <a:ahLst/>
              <a:cxnLst/>
              <a:rect l="l" t="t" r="r" b="b"/>
              <a:pathLst>
                <a:path w="3258184">
                  <a:moveTo>
                    <a:pt x="0" y="0"/>
                  </a:moveTo>
                  <a:lnTo>
                    <a:pt x="3257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8916687" y="5376879"/>
            <a:ext cx="3798570" cy="3175"/>
            <a:chOff x="3189781" y="5376878"/>
            <a:chExt cx="3798570" cy="3175"/>
          </a:xfrm>
        </p:grpSpPr>
        <p:sp>
          <p:nvSpPr>
            <p:cNvPr id="14" name="object 14"/>
            <p:cNvSpPr/>
            <p:nvPr/>
          </p:nvSpPr>
          <p:spPr>
            <a:xfrm>
              <a:off x="3189781" y="5378465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729781" y="5378465"/>
              <a:ext cx="3258185" cy="0"/>
            </a:xfrm>
            <a:custGeom>
              <a:avLst/>
              <a:gdLst/>
              <a:ahLst/>
              <a:cxnLst/>
              <a:rect l="l" t="t" r="r" b="b"/>
              <a:pathLst>
                <a:path w="3258184">
                  <a:moveTo>
                    <a:pt x="0" y="0"/>
                  </a:moveTo>
                  <a:lnTo>
                    <a:pt x="3257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916687" y="5538257"/>
            <a:ext cx="3798570" cy="3175"/>
            <a:chOff x="3189781" y="5538256"/>
            <a:chExt cx="3798570" cy="3175"/>
          </a:xfrm>
        </p:grpSpPr>
        <p:sp>
          <p:nvSpPr>
            <p:cNvPr id="17" name="object 17"/>
            <p:cNvSpPr/>
            <p:nvPr/>
          </p:nvSpPr>
          <p:spPr>
            <a:xfrm>
              <a:off x="3189781" y="5539844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729781" y="5539844"/>
              <a:ext cx="3258185" cy="0"/>
            </a:xfrm>
            <a:custGeom>
              <a:avLst/>
              <a:gdLst/>
              <a:ahLst/>
              <a:cxnLst/>
              <a:rect l="l" t="t" r="r" b="b"/>
              <a:pathLst>
                <a:path w="3258184">
                  <a:moveTo>
                    <a:pt x="0" y="0"/>
                  </a:moveTo>
                  <a:lnTo>
                    <a:pt x="3257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8916689" y="5808129"/>
          <a:ext cx="3794759" cy="95387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91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7350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8208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8298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sz="700" b="1" spc="-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sz="4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619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Consumo</a:t>
                      </a:r>
                      <a:r>
                        <a:rPr sz="750" b="1" spc="-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(VA/m)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298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2.5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0.008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0.005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0,13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0.003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0,09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0.002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8916687" y="7297001"/>
          <a:ext cx="3796664" cy="133883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555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572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7383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09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4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T="571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438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Máx.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consumo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2438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VA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(por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circuito)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Amperímetro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Electromagnético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transductor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Autoalimentado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Alimentación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externa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Inducción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Vatímetro,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varmetro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21" name="object 21"/>
          <p:cNvSpPr/>
          <p:nvPr/>
        </p:nvSpPr>
        <p:spPr>
          <a:xfrm>
            <a:off x="8916689" y="8904123"/>
            <a:ext cx="3794760" cy="183515"/>
          </a:xfrm>
          <a:custGeom>
            <a:avLst/>
            <a:gdLst/>
            <a:ahLst/>
            <a:cxnLst/>
            <a:rect l="l" t="t" r="r" b="b"/>
            <a:pathLst>
              <a:path w="3794759" h="183515">
                <a:moveTo>
                  <a:pt x="1897189" y="0"/>
                </a:moveTo>
                <a:lnTo>
                  <a:pt x="0" y="0"/>
                </a:lnTo>
                <a:lnTo>
                  <a:pt x="0" y="182994"/>
                </a:lnTo>
                <a:lnTo>
                  <a:pt x="1897189" y="182994"/>
                </a:lnTo>
                <a:lnTo>
                  <a:pt x="1897189" y="0"/>
                </a:lnTo>
                <a:close/>
              </a:path>
              <a:path w="3794759" h="183515">
                <a:moveTo>
                  <a:pt x="3794404" y="0"/>
                </a:moveTo>
                <a:lnTo>
                  <a:pt x="1897202" y="0"/>
                </a:lnTo>
                <a:lnTo>
                  <a:pt x="1897202" y="182994"/>
                </a:lnTo>
                <a:lnTo>
                  <a:pt x="3794404" y="182994"/>
                </a:lnTo>
                <a:lnTo>
                  <a:pt x="3794404" y="0"/>
                </a:lnTo>
                <a:close/>
              </a:path>
            </a:pathLst>
          </a:custGeom>
          <a:solidFill>
            <a:srgbClr val="83C88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8916688" y="9379479"/>
            <a:ext cx="3794760" cy="3175"/>
            <a:chOff x="3189782" y="9379478"/>
            <a:chExt cx="3794760" cy="3175"/>
          </a:xfrm>
        </p:grpSpPr>
        <p:sp>
          <p:nvSpPr>
            <p:cNvPr id="23" name="object 23"/>
            <p:cNvSpPr/>
            <p:nvPr/>
          </p:nvSpPr>
          <p:spPr>
            <a:xfrm>
              <a:off x="3189782" y="9381066"/>
              <a:ext cx="1897380" cy="0"/>
            </a:xfrm>
            <a:custGeom>
              <a:avLst/>
              <a:gdLst/>
              <a:ahLst/>
              <a:cxnLst/>
              <a:rect l="l" t="t" r="r" b="b"/>
              <a:pathLst>
                <a:path w="1897379">
                  <a:moveTo>
                    <a:pt x="0" y="0"/>
                  </a:moveTo>
                  <a:lnTo>
                    <a:pt x="18972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086982" y="9381066"/>
              <a:ext cx="1897380" cy="0"/>
            </a:xfrm>
            <a:custGeom>
              <a:avLst/>
              <a:gdLst/>
              <a:ahLst/>
              <a:cxnLst/>
              <a:rect l="l" t="t" r="r" b="b"/>
              <a:pathLst>
                <a:path w="1897379">
                  <a:moveTo>
                    <a:pt x="0" y="0"/>
                  </a:moveTo>
                  <a:lnTo>
                    <a:pt x="18972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8916688" y="9085520"/>
            <a:ext cx="3794760" cy="3175"/>
            <a:chOff x="3189782" y="9085519"/>
            <a:chExt cx="3794760" cy="3175"/>
          </a:xfrm>
        </p:grpSpPr>
        <p:sp>
          <p:nvSpPr>
            <p:cNvPr id="26" name="object 26"/>
            <p:cNvSpPr/>
            <p:nvPr/>
          </p:nvSpPr>
          <p:spPr>
            <a:xfrm>
              <a:off x="3189782" y="9087106"/>
              <a:ext cx="1897380" cy="0"/>
            </a:xfrm>
            <a:custGeom>
              <a:avLst/>
              <a:gdLst/>
              <a:ahLst/>
              <a:cxnLst/>
              <a:rect l="l" t="t" r="r" b="b"/>
              <a:pathLst>
                <a:path w="1897379">
                  <a:moveTo>
                    <a:pt x="0" y="0"/>
                  </a:moveTo>
                  <a:lnTo>
                    <a:pt x="18972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086982" y="9087106"/>
              <a:ext cx="1897380" cy="0"/>
            </a:xfrm>
            <a:custGeom>
              <a:avLst/>
              <a:gdLst/>
              <a:ahLst/>
              <a:cxnLst/>
              <a:rect l="l" t="t" r="r" b="b"/>
              <a:pathLst>
                <a:path w="1897379">
                  <a:moveTo>
                    <a:pt x="0" y="0"/>
                  </a:moveTo>
                  <a:lnTo>
                    <a:pt x="18972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8916688" y="9232500"/>
            <a:ext cx="3794760" cy="3175"/>
            <a:chOff x="3189782" y="9232499"/>
            <a:chExt cx="3794760" cy="3175"/>
          </a:xfrm>
        </p:grpSpPr>
        <p:sp>
          <p:nvSpPr>
            <p:cNvPr id="29" name="object 29"/>
            <p:cNvSpPr/>
            <p:nvPr/>
          </p:nvSpPr>
          <p:spPr>
            <a:xfrm>
              <a:off x="3189782" y="9234086"/>
              <a:ext cx="1897380" cy="0"/>
            </a:xfrm>
            <a:custGeom>
              <a:avLst/>
              <a:gdLst/>
              <a:ahLst/>
              <a:cxnLst/>
              <a:rect l="l" t="t" r="r" b="b"/>
              <a:pathLst>
                <a:path w="1897379">
                  <a:moveTo>
                    <a:pt x="0" y="0"/>
                  </a:moveTo>
                  <a:lnTo>
                    <a:pt x="18972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86982" y="9234086"/>
              <a:ext cx="1897380" cy="0"/>
            </a:xfrm>
            <a:custGeom>
              <a:avLst/>
              <a:gdLst/>
              <a:ahLst/>
              <a:cxnLst/>
              <a:rect l="l" t="t" r="r" b="b"/>
              <a:pathLst>
                <a:path w="1897379">
                  <a:moveTo>
                    <a:pt x="0" y="0"/>
                  </a:moveTo>
                  <a:lnTo>
                    <a:pt x="18972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00205" y="528666"/>
            <a:ext cx="2752090" cy="78041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5875" marR="5080" indent="-3810">
              <a:lnSpc>
                <a:spcPct val="114700"/>
              </a:lnSpc>
              <a:spcBef>
                <a:spcPts val="175"/>
              </a:spcBef>
            </a:pP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Transformador de </a:t>
            </a:r>
            <a:r>
              <a:rPr sz="1300" spc="50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13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1500" spc="55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lang="es-ES" sz="150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5" dirty="0" err="1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15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8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15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Tahoma"/>
                <a:cs typeface="Tahoma"/>
              </a:rPr>
              <a:t>IEC.</a:t>
            </a:r>
            <a:endParaRPr sz="1500" dirty="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03990" y="1701078"/>
            <a:ext cx="212661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¿Corriente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secundaria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60" dirty="0">
                <a:solidFill>
                  <a:srgbClr val="00B6F2"/>
                </a:solidFill>
                <a:latin typeface="Tahoma"/>
                <a:cs typeface="Tahoma"/>
              </a:rPr>
              <a:t>(I)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Tahoma"/>
                <a:cs typeface="Tahoma"/>
              </a:rPr>
              <a:t>5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50" dirty="0">
                <a:solidFill>
                  <a:srgbClr val="00B6F2"/>
                </a:solidFill>
                <a:latin typeface="Tahoma"/>
                <a:cs typeface="Tahoma"/>
              </a:rPr>
              <a:t>o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00B6F2"/>
                </a:solidFill>
                <a:latin typeface="Tahoma"/>
                <a:cs typeface="Tahoma"/>
              </a:rPr>
              <a:t>1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5" dirty="0">
                <a:solidFill>
                  <a:srgbClr val="00B6F2"/>
                </a:solidFill>
                <a:latin typeface="Tahoma"/>
                <a:cs typeface="Tahoma"/>
              </a:rPr>
              <a:t>A?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486516" y="1819187"/>
            <a:ext cx="110489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0" dirty="0">
                <a:solidFill>
                  <a:srgbClr val="00B6F2"/>
                </a:solidFill>
                <a:latin typeface="Tahoma"/>
                <a:cs typeface="Tahoma"/>
              </a:rPr>
              <a:t>señor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03989" y="1871222"/>
            <a:ext cx="1019810" cy="273152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general:</a:t>
            </a:r>
            <a:endParaRPr sz="750">
              <a:latin typeface="Tahoma"/>
              <a:cs typeface="Tahoma"/>
            </a:endParaRPr>
          </a:p>
          <a:p>
            <a:pPr marL="1206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local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A;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03989" y="2156178"/>
            <a:ext cx="13627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remoto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04026" y="2289477"/>
            <a:ext cx="12941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especial: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local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600075" y="2119855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702588" y="2253205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150285" y="2386555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03989" y="2524467"/>
            <a:ext cx="2978150" cy="12249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aplicación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remota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prohibido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pero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conlleva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lang="es-ES" sz="5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dimensiones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sección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cable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(pérdida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línea: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8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40" dirty="0">
                <a:solidFill>
                  <a:srgbClr val="171514"/>
                </a:solidFill>
                <a:latin typeface="Tahoma"/>
                <a:cs typeface="Tahoma"/>
              </a:rPr>
              <a:t>I²).</a:t>
            </a:r>
            <a:endParaRPr sz="5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700" dirty="0">
              <a:latin typeface="Tahoma"/>
              <a:cs typeface="Tahoma"/>
            </a:endParaRPr>
          </a:p>
          <a:p>
            <a:pPr marL="12700">
              <a:spcBef>
                <a:spcPts val="505"/>
              </a:spcBef>
            </a:pP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Clase</a:t>
            </a:r>
            <a:r>
              <a:rPr sz="80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precisión</a:t>
            </a:r>
            <a:endParaRPr sz="800" dirty="0">
              <a:latin typeface="Tahoma"/>
              <a:cs typeface="Tahoma"/>
            </a:endParaRPr>
          </a:p>
          <a:p>
            <a:pPr marL="120650" indent="-108585">
              <a:spcBef>
                <a:spcPts val="47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Medición: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0,1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0,5.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16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cuadro: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1.</a:t>
            </a:r>
            <a:endParaRPr sz="750" dirty="0">
              <a:latin typeface="Tahoma"/>
              <a:cs typeface="Tahoma"/>
            </a:endParaRPr>
          </a:p>
          <a:p>
            <a:pPr marL="120650" indent="-108585">
              <a:spcBef>
                <a:spcPts val="35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sobrecorriente: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5P.</a:t>
            </a:r>
            <a:endParaRPr sz="550" dirty="0">
              <a:latin typeface="Tahoma"/>
              <a:cs typeface="Tahoma"/>
            </a:endParaRPr>
          </a:p>
          <a:p>
            <a:pPr marL="120650" indent="-108585">
              <a:spcBef>
                <a:spcPts val="24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diferencial: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PX.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26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secuencia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cero: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5P.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284905" y="3852012"/>
            <a:ext cx="2484120" cy="657231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99695" rIns="0" bIns="0" rtlCol="0">
            <a:spAutoFit/>
          </a:bodyPr>
          <a:lstStyle/>
          <a:p>
            <a:pPr marL="50800">
              <a:spcBef>
                <a:spcPts val="785"/>
              </a:spcBef>
            </a:pPr>
            <a:r>
              <a:rPr sz="650" b="1" dirty="0">
                <a:solidFill>
                  <a:srgbClr val="4C5152"/>
                </a:solidFill>
                <a:latin typeface="Arial"/>
                <a:cs typeface="Arial"/>
              </a:rPr>
              <a:t>Ejemplo:</a:t>
            </a:r>
            <a:endParaRPr sz="650">
              <a:latin typeface="Arial"/>
              <a:cs typeface="Arial"/>
            </a:endParaRPr>
          </a:p>
          <a:p>
            <a:pPr marL="158750" indent="-108585">
              <a:spcBef>
                <a:spcPts val="520"/>
              </a:spcBef>
              <a:buClr>
                <a:srgbClr val="3FAC39"/>
              </a:buClr>
              <a:buSzPct val="127272"/>
              <a:buChar char="•"/>
              <a:tabLst>
                <a:tab pos="159385" algn="l"/>
              </a:tabLst>
            </a:pP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Sección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del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4C5152"/>
                </a:solidFill>
                <a:latin typeface="Tahoma"/>
                <a:cs typeface="Tahoma"/>
              </a:rPr>
              <a:t>cable: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4C5152"/>
                </a:solidFill>
                <a:latin typeface="Tahoma"/>
                <a:cs typeface="Tahoma"/>
              </a:rPr>
              <a:t>2,5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mm</a:t>
            </a:r>
            <a:r>
              <a:rPr sz="300" spc="20" dirty="0">
                <a:solidFill>
                  <a:srgbClr val="4C5152"/>
                </a:solidFill>
                <a:latin typeface="Tahoma"/>
                <a:cs typeface="Tahoma"/>
              </a:rPr>
              <a:t>2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.</a:t>
            </a:r>
            <a:endParaRPr sz="550">
              <a:latin typeface="Tahoma"/>
              <a:cs typeface="Tahoma"/>
            </a:endParaRPr>
          </a:p>
          <a:p>
            <a:pPr marL="158750" indent="-108585">
              <a:spcBef>
                <a:spcPts val="690"/>
              </a:spcBef>
              <a:buClr>
                <a:srgbClr val="3FAC39"/>
              </a:buClr>
              <a:buSzPct val="175000"/>
              <a:buChar char="•"/>
              <a:tabLst>
                <a:tab pos="159385" algn="l"/>
              </a:tabLst>
            </a:pPr>
            <a:r>
              <a:rPr sz="400" spc="15" dirty="0">
                <a:solidFill>
                  <a:srgbClr val="4C5152"/>
                </a:solidFill>
                <a:latin typeface="Tahoma"/>
                <a:cs typeface="Tahoma"/>
              </a:rPr>
              <a:t>Longitud</a:t>
            </a:r>
            <a:r>
              <a:rPr sz="40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400" spc="15" dirty="0">
                <a:solidFill>
                  <a:srgbClr val="4C5152"/>
                </a:solidFill>
                <a:latin typeface="Tahoma"/>
                <a:cs typeface="Tahoma"/>
              </a:rPr>
              <a:t>del</a:t>
            </a:r>
            <a:r>
              <a:rPr sz="400" spc="-2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400" spc="10" dirty="0">
                <a:solidFill>
                  <a:srgbClr val="4C5152"/>
                </a:solidFill>
                <a:latin typeface="Tahoma"/>
                <a:cs typeface="Tahoma"/>
              </a:rPr>
              <a:t>cable</a:t>
            </a:r>
            <a:r>
              <a:rPr sz="400" spc="-2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400" spc="20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400" spc="-2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400" spc="10" dirty="0">
                <a:solidFill>
                  <a:srgbClr val="4C5152"/>
                </a:solidFill>
                <a:latin typeface="Tahoma"/>
                <a:cs typeface="Tahoma"/>
              </a:rPr>
              <a:t>alimentación/retorno):</a:t>
            </a:r>
            <a:r>
              <a:rPr sz="400" spc="-2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400" dirty="0">
                <a:solidFill>
                  <a:srgbClr val="4C5152"/>
                </a:solidFill>
                <a:latin typeface="Tahoma"/>
                <a:cs typeface="Tahoma"/>
              </a:rPr>
              <a:t>5,8</a:t>
            </a:r>
            <a:r>
              <a:rPr sz="400" spc="-2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400" spc="10" dirty="0">
                <a:solidFill>
                  <a:srgbClr val="4C5152"/>
                </a:solidFill>
                <a:latin typeface="Tahoma"/>
                <a:cs typeface="Tahoma"/>
              </a:rPr>
              <a:t>m.</a:t>
            </a:r>
            <a:endParaRPr sz="400">
              <a:latin typeface="Tahoma"/>
              <a:cs typeface="Tahoma"/>
            </a:endParaRPr>
          </a:p>
          <a:p>
            <a:pPr marL="158750" indent="-108585">
              <a:spcBef>
                <a:spcPts val="520"/>
              </a:spcBef>
              <a:buClr>
                <a:srgbClr val="3FAC39"/>
              </a:buClr>
              <a:buSzPct val="116666"/>
              <a:buChar char="•"/>
              <a:tabLst>
                <a:tab pos="159385" algn="l"/>
              </a:tabLst>
            </a:pP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Potencia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consumida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Tahoma"/>
                <a:cs typeface="Tahoma"/>
              </a:rPr>
              <a:t>por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el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cableado: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1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4C5152"/>
                </a:solidFill>
                <a:latin typeface="Tahoma"/>
                <a:cs typeface="Tahoma"/>
              </a:rPr>
              <a:t>VA.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903990" y="3805282"/>
            <a:ext cx="3338195" cy="662305"/>
          </a:xfrm>
          <a:prstGeom prst="rect">
            <a:avLst/>
          </a:prstGeom>
        </p:spPr>
        <p:txBody>
          <a:bodyPr vert="horz" wrap="square" lIns="0" tIns="75565" rIns="0" bIns="0" rtlCol="0">
            <a:spAutoFit/>
          </a:bodyPr>
          <a:lstStyle/>
          <a:p>
            <a:pPr marL="12700">
              <a:spcBef>
                <a:spcPts val="595"/>
              </a:spcBef>
            </a:pPr>
            <a:r>
              <a:rPr sz="950" spc="50" dirty="0">
                <a:solidFill>
                  <a:srgbClr val="00B6F2"/>
                </a:solidFill>
                <a:latin typeface="Tahoma"/>
                <a:cs typeface="Tahoma"/>
              </a:rPr>
              <a:t>Poder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00B6F2"/>
                </a:solidFill>
                <a:latin typeface="Tahoma"/>
                <a:cs typeface="Tahoma"/>
              </a:rPr>
              <a:t>real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0" dirty="0">
                <a:solidFill>
                  <a:srgbClr val="00B6F2"/>
                </a:solidFill>
                <a:latin typeface="Tahoma"/>
                <a:cs typeface="Tahoma"/>
              </a:rPr>
              <a:t>que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debe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brindar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el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dirty="0">
                <a:solidFill>
                  <a:srgbClr val="00B6F2"/>
                </a:solidFill>
                <a:latin typeface="Tahoma"/>
                <a:cs typeface="Tahoma"/>
              </a:rPr>
              <a:t>TC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en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20" dirty="0">
                <a:solidFill>
                  <a:srgbClr val="00B6F2"/>
                </a:solidFill>
                <a:latin typeface="Tahoma"/>
                <a:cs typeface="Tahoma"/>
              </a:rPr>
              <a:t>VA</a:t>
            </a:r>
            <a:endParaRPr sz="950" dirty="0">
              <a:latin typeface="Tahoma"/>
              <a:cs typeface="Tahoma"/>
            </a:endParaRPr>
          </a:p>
          <a:p>
            <a:pPr marL="12700" marR="5080">
              <a:lnSpc>
                <a:spcPct val="116599"/>
              </a:lnSpc>
              <a:spcBef>
                <a:spcPts val="245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suma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consumo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cableado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Tahoma"/>
                <a:cs typeface="Tahoma"/>
              </a:rPr>
              <a:t>conectado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lang="es-ES" sz="7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Tahoma"/>
                <a:cs typeface="Tahoma"/>
              </a:rPr>
              <a:t>TC.</a:t>
            </a:r>
            <a:endParaRPr sz="750" dirty="0">
              <a:latin typeface="Tahoma"/>
              <a:cs typeface="Tahoma"/>
            </a:endParaRPr>
          </a:p>
          <a:p>
            <a:pPr marL="12700">
              <a:spcBef>
                <a:spcPts val="250"/>
              </a:spcBef>
            </a:pP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Consumo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cableado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cobre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(pérdidas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cableado),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sabiendo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que: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312822" y="4445598"/>
            <a:ext cx="81280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540">
              <a:lnSpc>
                <a:spcPct val="144800"/>
              </a:lnSpc>
              <a:spcBef>
                <a:spcPts val="100"/>
              </a:spcBef>
            </a:pPr>
            <a:r>
              <a:rPr sz="800" spc="20" dirty="0">
                <a:solidFill>
                  <a:srgbClr val="3FAC39"/>
                </a:solidFill>
                <a:latin typeface="Tahoma"/>
                <a:cs typeface="Tahoma"/>
              </a:rPr>
              <a:t>l</a:t>
            </a:r>
            <a:r>
              <a:rPr lang="es-ES" sz="800" spc="2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320796" y="4445598"/>
            <a:ext cx="81280" cy="379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175">
              <a:lnSpc>
                <a:spcPct val="144800"/>
              </a:lnSpc>
              <a:spcBef>
                <a:spcPts val="100"/>
              </a:spcBef>
            </a:pPr>
            <a:r>
              <a:rPr sz="800" spc="20" dirty="0">
                <a:solidFill>
                  <a:srgbClr val="3FAC39"/>
                </a:solidFill>
                <a:latin typeface="Tahoma"/>
                <a:cs typeface="Tahoma"/>
              </a:rPr>
              <a:t>l</a:t>
            </a:r>
            <a:r>
              <a:rPr lang="es-ES" sz="800" spc="2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-10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903990" y="4594898"/>
            <a:ext cx="10433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680720" algn="l"/>
              </a:tabLst>
            </a:pPr>
            <a:r>
              <a:rPr sz="750" spc="40" dirty="0">
                <a:solidFill>
                  <a:srgbClr val="3FAC39"/>
                </a:solidFill>
                <a:latin typeface="Tahoma"/>
                <a:cs typeface="Tahoma"/>
              </a:rPr>
              <a:t>P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50" dirty="0">
                <a:solidFill>
                  <a:srgbClr val="3FAC39"/>
                </a:solidFill>
                <a:latin typeface="Tahoma"/>
                <a:cs typeface="Tahoma"/>
              </a:rPr>
              <a:t>R×I</a:t>
            </a:r>
            <a:r>
              <a:rPr sz="450" spc="10" dirty="0">
                <a:solidFill>
                  <a:srgbClr val="3FAC39"/>
                </a:solidFill>
                <a:latin typeface="Tahoma"/>
                <a:cs typeface="Tahoma"/>
              </a:rPr>
              <a:t>2</a:t>
            </a:r>
            <a:r>
              <a:rPr sz="450" dirty="0">
                <a:solidFill>
                  <a:srgbClr val="3FAC39"/>
                </a:solidFill>
                <a:latin typeface="Tahoma"/>
                <a:cs typeface="Tahoma"/>
              </a:rPr>
              <a:t>	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50" dirty="0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3FAC39"/>
                </a:solidFill>
                <a:latin typeface="Tahoma"/>
                <a:cs typeface="Tahoma"/>
              </a:rPr>
              <a:t>ρ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479651" y="4607599"/>
            <a:ext cx="7346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entonces</a:t>
            </a:r>
            <a:r>
              <a:rPr sz="650" spc="-20" dirty="0">
                <a:solidFill>
                  <a:srgbClr val="3FAC39"/>
                </a:solidFill>
                <a:latin typeface="Tahoma"/>
                <a:cs typeface="Tahoma"/>
              </a:rPr>
              <a:t>(VA)</a:t>
            </a:r>
            <a:r>
              <a:rPr sz="6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6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r>
              <a:rPr sz="6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903987" y="4898205"/>
            <a:ext cx="96964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52450" algn="l"/>
              </a:tabLst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0,44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400" spc="10" dirty="0" err="1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4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00" spc="10" dirty="0" err="1">
                <a:solidFill>
                  <a:srgbClr val="171514"/>
                </a:solidFill>
                <a:latin typeface="Tahoma"/>
                <a:cs typeface="Tahoma"/>
              </a:rPr>
              <a:t>yo</a:t>
            </a:r>
            <a:r>
              <a:rPr lang="es-ES" sz="4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-125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5A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903992" y="5065895"/>
            <a:ext cx="9817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0,0176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yo</a:t>
            </a:r>
            <a:r>
              <a:rPr lang="es-ES" sz="7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443997" y="5252676"/>
            <a:ext cx="20796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Longitud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metros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enlace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(ida/retorno)</a:t>
            </a:r>
            <a:endParaRPr sz="55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443997" y="5407667"/>
            <a:ext cx="10483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Sección</a:t>
            </a:r>
            <a:r>
              <a:rPr sz="6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cableado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Tahoma"/>
                <a:cs typeface="Tahoma"/>
              </a:rPr>
              <a:t>mm</a:t>
            </a:r>
            <a:r>
              <a:rPr sz="350" spc="4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35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563260" y="5007933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563262" y="5169312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903993" y="5220926"/>
            <a:ext cx="5206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903992" y="5382267"/>
            <a:ext cx="812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903988" y="5655731"/>
            <a:ext cx="186626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Consumo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indicativo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cableado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04539" y="6859110"/>
            <a:ext cx="3605529" cy="41910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12700">
              <a:spcBef>
                <a:spcPts val="245"/>
              </a:spcBef>
            </a:pPr>
            <a:r>
              <a:rPr sz="700" b="1" spc="5" dirty="0">
                <a:solidFill>
                  <a:srgbClr val="171514"/>
                </a:solidFill>
                <a:latin typeface="Arial"/>
                <a:cs typeface="Arial"/>
              </a:rPr>
              <a:t>Consumo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dirty="0">
                <a:solidFill>
                  <a:srgbClr val="171514"/>
                </a:solidFill>
                <a:latin typeface="Arial"/>
                <a:cs typeface="Arial"/>
              </a:rPr>
              <a:t>dispositivos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171514"/>
                </a:solidFill>
                <a:latin typeface="Arial"/>
                <a:cs typeface="Arial"/>
              </a:rPr>
              <a:t>medida</a:t>
            </a:r>
            <a:r>
              <a:rPr sz="7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5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171514"/>
                </a:solidFill>
                <a:latin typeface="Arial"/>
                <a:cs typeface="Arial"/>
              </a:rPr>
              <a:t>protección.</a:t>
            </a:r>
            <a:endParaRPr sz="700" dirty="0">
              <a:latin typeface="Arial"/>
              <a:cs typeface="Arial"/>
            </a:endParaRPr>
          </a:p>
          <a:p>
            <a:pPr marL="12700" marR="5080">
              <a:lnSpc>
                <a:spcPct val="116599"/>
              </a:lnSpc>
              <a:spcBef>
                <a:spcPts val="15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consumos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varios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dispositivos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indican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ficha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técnica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 err="1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lang="es-ES" sz="7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 err="1">
                <a:solidFill>
                  <a:srgbClr val="171514"/>
                </a:solidFill>
                <a:latin typeface="Tahoma"/>
                <a:cs typeface="Tahoma"/>
              </a:rPr>
              <a:t>Consumos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indicativos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16688" y="8689882"/>
            <a:ext cx="3794760" cy="375285"/>
          </a:xfrm>
          <a:prstGeom prst="rect">
            <a:avLst/>
          </a:prstGeom>
        </p:spPr>
        <p:txBody>
          <a:bodyPr vert="horz" wrap="square" lIns="0" tIns="74295" rIns="0" bIns="0" rtlCol="0">
            <a:spAutoFit/>
          </a:bodyPr>
          <a:lstStyle/>
          <a:p>
            <a:pPr marL="28575">
              <a:spcBef>
                <a:spcPts val="585"/>
              </a:spcBef>
            </a:pP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Consumos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indicativos</a:t>
            </a:r>
            <a:endParaRPr sz="700">
              <a:latin typeface="Tahoma"/>
              <a:cs typeface="Tahoma"/>
            </a:endParaRPr>
          </a:p>
          <a:p>
            <a:pPr marL="35560">
              <a:spcBef>
                <a:spcPts val="525"/>
              </a:spcBef>
              <a:tabLst>
                <a:tab pos="1932939" algn="l"/>
              </a:tabLst>
            </a:pPr>
            <a:r>
              <a:rPr sz="450" b="1" spc="5" dirty="0">
                <a:solidFill>
                  <a:srgbClr val="FFFFFF"/>
                </a:solidFill>
                <a:latin typeface="Arial"/>
                <a:cs typeface="Arial"/>
              </a:rPr>
              <a:t>Dispositivo	</a:t>
            </a:r>
            <a:r>
              <a:rPr sz="750" b="1" spc="35" dirty="0">
                <a:solidFill>
                  <a:srgbClr val="FFFFFF"/>
                </a:solidFill>
                <a:latin typeface="Arial"/>
                <a:cs typeface="Arial"/>
              </a:rPr>
              <a:t>Máx.</a:t>
            </a:r>
            <a:r>
              <a:rPr sz="75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0" dirty="0">
                <a:solidFill>
                  <a:srgbClr val="FFFFFF"/>
                </a:solidFill>
                <a:latin typeface="Arial"/>
                <a:cs typeface="Arial"/>
              </a:rPr>
              <a:t>consumo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30" dirty="0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-20" dirty="0">
                <a:solidFill>
                  <a:srgbClr val="FFFFFF"/>
                </a:solidFill>
                <a:latin typeface="Arial"/>
                <a:cs typeface="Arial"/>
              </a:rPr>
              <a:t>VA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FFFFFF"/>
                </a:solidFill>
                <a:latin typeface="Arial"/>
                <a:cs typeface="Arial"/>
              </a:rPr>
              <a:t>(por</a:t>
            </a:r>
            <a:r>
              <a:rPr sz="75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FFFFFF"/>
                </a:solidFill>
                <a:latin typeface="Arial"/>
                <a:cs typeface="Arial"/>
              </a:rPr>
              <a:t>circuito)</a:t>
            </a:r>
            <a:endParaRPr sz="7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03921" y="9115555"/>
            <a:ext cx="104457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sobrecorriente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estático</a:t>
            </a:r>
            <a:endParaRPr sz="550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03920" y="9256220"/>
            <a:ext cx="14859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electromagnético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sobrecorriente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801097" y="9090154"/>
            <a:ext cx="3175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0,2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endParaRPr sz="750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801097" y="9237169"/>
            <a:ext cx="2374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endParaRPr sz="750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150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22691" y="3340307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978690" y="5748768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934689" y="5976148"/>
            <a:ext cx="3798570" cy="3175"/>
            <a:chOff x="3207783" y="5976147"/>
            <a:chExt cx="3798570" cy="3175"/>
          </a:xfrm>
        </p:grpSpPr>
        <p:sp>
          <p:nvSpPr>
            <p:cNvPr id="5" name="object 5"/>
            <p:cNvSpPr/>
            <p:nvPr/>
          </p:nvSpPr>
          <p:spPr>
            <a:xfrm>
              <a:off x="3207783" y="597773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39784" y="597773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934689" y="6137529"/>
            <a:ext cx="3798570" cy="3175"/>
            <a:chOff x="3207783" y="6137528"/>
            <a:chExt cx="3798570" cy="3175"/>
          </a:xfrm>
        </p:grpSpPr>
        <p:sp>
          <p:nvSpPr>
            <p:cNvPr id="8" name="object 8"/>
            <p:cNvSpPr/>
            <p:nvPr/>
          </p:nvSpPr>
          <p:spPr>
            <a:xfrm>
              <a:off x="3207783" y="613911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39784" y="613911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934689" y="6298907"/>
            <a:ext cx="3798570" cy="3175"/>
            <a:chOff x="3207783" y="6298906"/>
            <a:chExt cx="3798570" cy="3175"/>
          </a:xfrm>
        </p:grpSpPr>
        <p:sp>
          <p:nvSpPr>
            <p:cNvPr id="11" name="object 11"/>
            <p:cNvSpPr/>
            <p:nvPr/>
          </p:nvSpPr>
          <p:spPr>
            <a:xfrm>
              <a:off x="3207783" y="630049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639784" y="630049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9726690" y="8212212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5">
                <a:moveTo>
                  <a:pt x="0" y="0"/>
                </a:moveTo>
                <a:lnTo>
                  <a:pt x="252006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726689" y="8698723"/>
            <a:ext cx="720090" cy="0"/>
          </a:xfrm>
          <a:custGeom>
            <a:avLst/>
            <a:gdLst/>
            <a:ahLst/>
            <a:cxnLst/>
            <a:rect l="l" t="t" r="r" b="b"/>
            <a:pathLst>
              <a:path w="720089">
                <a:moveTo>
                  <a:pt x="0" y="0"/>
                </a:moveTo>
                <a:lnTo>
                  <a:pt x="720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726689" y="9318582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8934687" y="9545964"/>
            <a:ext cx="3798570" cy="3175"/>
            <a:chOff x="3207781" y="9545963"/>
            <a:chExt cx="3798570" cy="3175"/>
          </a:xfrm>
        </p:grpSpPr>
        <p:sp>
          <p:nvSpPr>
            <p:cNvPr id="17" name="object 17"/>
            <p:cNvSpPr/>
            <p:nvPr/>
          </p:nvSpPr>
          <p:spPr>
            <a:xfrm>
              <a:off x="3207781" y="954755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639780" y="954755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934687" y="9707342"/>
            <a:ext cx="3798570" cy="3175"/>
            <a:chOff x="3207781" y="9707341"/>
            <a:chExt cx="3798570" cy="3175"/>
          </a:xfrm>
        </p:grpSpPr>
        <p:sp>
          <p:nvSpPr>
            <p:cNvPr id="20" name="object 20"/>
            <p:cNvSpPr/>
            <p:nvPr/>
          </p:nvSpPr>
          <p:spPr>
            <a:xfrm>
              <a:off x="3207781" y="970892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39780" y="970892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18206" y="528666"/>
            <a:ext cx="2748280" cy="78041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700" marR="5080">
              <a:lnSpc>
                <a:spcPct val="114700"/>
              </a:lnSpc>
              <a:spcBef>
                <a:spcPts val="175"/>
              </a:spcBef>
            </a:pP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Transformador de </a:t>
            </a:r>
            <a:r>
              <a:rPr sz="1300" spc="50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13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45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1500" spc="55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lang="es-ES" sz="150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65" dirty="0" err="1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15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7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15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8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15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500" spc="-20" dirty="0">
                <a:solidFill>
                  <a:srgbClr val="171514"/>
                </a:solidFill>
                <a:latin typeface="Tahoma"/>
                <a:cs typeface="Tahoma"/>
              </a:rPr>
              <a:t>IEC.</a:t>
            </a:r>
            <a:endParaRPr sz="1500" dirty="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883889" y="1707427"/>
            <a:ext cx="3718560" cy="9004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</a:pPr>
            <a:r>
              <a:rPr sz="800" spc="20" dirty="0">
                <a:solidFill>
                  <a:srgbClr val="00B6F2"/>
                </a:solidFill>
                <a:latin typeface="Tahoma"/>
                <a:cs typeface="Tahoma"/>
              </a:rPr>
              <a:t>Salida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endParaRPr sz="800" dirty="0">
              <a:latin typeface="Tahoma"/>
              <a:cs typeface="Tahoma"/>
            </a:endParaRPr>
          </a:p>
          <a:p>
            <a:pPr marL="50800" marR="185420">
              <a:lnSpc>
                <a:spcPct val="134600"/>
              </a:lnSpc>
              <a:spcBef>
                <a:spcPts val="25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Tome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 valor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estandarizado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inmediatamente superior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 real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proporcionar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TC.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normalizados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son: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2,5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-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-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-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15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VA.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1150" dirty="0">
              <a:latin typeface="Tahoma"/>
              <a:cs typeface="Tahoma"/>
            </a:endParaRPr>
          </a:p>
          <a:p>
            <a:pPr marL="50800"/>
            <a:r>
              <a:rPr sz="700" spc="20" dirty="0">
                <a:solidFill>
                  <a:srgbClr val="00B6F2"/>
                </a:solidFill>
                <a:latin typeface="Tahoma"/>
                <a:cs typeface="Tahoma"/>
              </a:rPr>
              <a:t>Factor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seguridad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del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instrumento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00B6F2"/>
                </a:solidFill>
                <a:latin typeface="Tahoma"/>
                <a:cs typeface="Tahoma"/>
              </a:rPr>
              <a:t>(F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114" dirty="0">
                <a:solidFill>
                  <a:srgbClr val="00B6F2"/>
                </a:solidFill>
                <a:latin typeface="Tahoma"/>
                <a:cs typeface="Tahoma"/>
              </a:rPr>
              <a:t>)</a:t>
            </a:r>
            <a:r>
              <a:rPr sz="900" spc="-172" baseline="-32407" dirty="0">
                <a:solidFill>
                  <a:srgbClr val="00B6F2"/>
                </a:solidFill>
                <a:latin typeface="Tahoma"/>
                <a:cs typeface="Tahoma"/>
              </a:rPr>
              <a:t>S</a:t>
            </a:r>
            <a:endParaRPr sz="900" baseline="-32407" dirty="0">
              <a:latin typeface="Tahoma"/>
              <a:cs typeface="Tahoma"/>
            </a:endParaRPr>
          </a:p>
          <a:p>
            <a:pPr marL="50800">
              <a:spcBef>
                <a:spcPts val="59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dispositivos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medición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definida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seguridad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896590" y="2623927"/>
            <a:ext cx="11995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instrumento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F.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600" spc="-7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675" spc="-37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F.</a:t>
            </a:r>
            <a:endParaRPr sz="60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896593" y="2763627"/>
            <a:ext cx="14058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soportada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tiempo: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25" dirty="0">
                <a:solidFill>
                  <a:srgbClr val="171514"/>
                </a:solidFill>
                <a:latin typeface="Lucida Sans Unicode"/>
                <a:cs typeface="Lucida Sans Unicode"/>
              </a:rPr>
              <a:t>≤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55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-7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endParaRPr sz="675" baseline="-30864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22030" y="2865227"/>
            <a:ext cx="35223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800" spc="2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(I)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endParaRPr sz="60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356413" y="2604927"/>
            <a:ext cx="22104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75" spc="-7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75" spc="165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elegirá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short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consumidor-</a:t>
            </a:r>
            <a:r>
              <a:rPr sz="7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≤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10.</a:t>
            </a:r>
            <a:endParaRPr sz="75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1509746" y="2975006"/>
            <a:ext cx="39243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sustantivo,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masculino,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plural</a:t>
            </a:r>
            <a:r>
              <a:rPr sz="200" spc="15" dirty="0">
                <a:solidFill>
                  <a:srgbClr val="171514"/>
                </a:solidFill>
                <a:latin typeface="Tahoma"/>
                <a:cs typeface="Tahoma"/>
              </a:rPr>
              <a:t>—</a:t>
            </a:r>
            <a:endParaRPr sz="2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896566" y="2943256"/>
            <a:ext cx="560705" cy="192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3980">
              <a:lnSpc>
                <a:spcPts val="515"/>
              </a:lnSpc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endParaRPr sz="450">
              <a:latin typeface="Tahoma"/>
              <a:cs typeface="Tahoma"/>
            </a:endParaRPr>
          </a:p>
          <a:p>
            <a:pPr marL="38100">
              <a:lnSpc>
                <a:spcPts val="875"/>
              </a:lnSpc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actual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(y</a:t>
            </a:r>
            <a:r>
              <a:rPr sz="750" spc="-7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75" spc="-209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50" spc="-130" dirty="0">
                <a:solidFill>
                  <a:srgbClr val="171514"/>
                </a:solidFill>
                <a:latin typeface="Tahoma"/>
                <a:cs typeface="Tahoma"/>
              </a:rPr>
              <a:t>)</a:t>
            </a:r>
            <a:r>
              <a:rPr sz="675" spc="-157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279113" y="3175207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21989" y="3250798"/>
            <a:ext cx="787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307692" y="3284936"/>
            <a:ext cx="39243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sustantivo,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masculino,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plural</a:t>
            </a:r>
            <a:r>
              <a:rPr sz="200" spc="15" dirty="0">
                <a:solidFill>
                  <a:srgbClr val="3FAC39"/>
                </a:solidFill>
                <a:latin typeface="Tahoma"/>
                <a:cs typeface="Tahoma"/>
              </a:rPr>
              <a:t>—</a:t>
            </a:r>
            <a:endParaRPr sz="20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78072" y="3284326"/>
            <a:ext cx="1149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275786" y="3351788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304334" y="3429765"/>
            <a:ext cx="8445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3FAC39"/>
                </a:solidFill>
                <a:latin typeface="Tahoma"/>
                <a:cs typeface="Tahoma"/>
              </a:rPr>
              <a:t>pr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896556" y="3468640"/>
            <a:ext cx="3806825" cy="1093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>
              <a:lnSpc>
                <a:spcPct val="145800"/>
              </a:lnSpc>
              <a:spcBef>
                <a:spcPts val="100"/>
              </a:spcBef>
            </a:pPr>
            <a:r>
              <a:rPr sz="600" spc="-7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00" spc="-75" dirty="0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i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 valor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 primaria para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 cual el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error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 secundaria </a:t>
            </a:r>
            <a:r>
              <a:rPr sz="600" spc="-95" dirty="0">
                <a:solidFill>
                  <a:srgbClr val="171514"/>
                </a:solidFill>
                <a:latin typeface="Tahoma"/>
                <a:cs typeface="Tahoma"/>
              </a:rPr>
              <a:t>=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 </a:t>
            </a:r>
            <a:r>
              <a:rPr sz="600" spc="-55" dirty="0">
                <a:solidFill>
                  <a:srgbClr val="171514"/>
                </a:solidFill>
                <a:latin typeface="Tahoma"/>
                <a:cs typeface="Tahoma"/>
              </a:rPr>
              <a:t>%. </a:t>
            </a:r>
            <a:r>
              <a:rPr sz="6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lang="es-ES" sz="60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transductor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diseñado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soportar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I,</a:t>
            </a:r>
            <a:r>
              <a:rPr sz="675" spc="-60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decir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250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seguro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será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destruido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primaria,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estar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saturado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antes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75" spc="7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cundario.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 err="1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lang="es-ES" sz="60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adecuado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seguridad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10.</a:t>
            </a:r>
            <a:endParaRPr sz="600" dirty="0">
              <a:latin typeface="Tahoma"/>
              <a:cs typeface="Tahoma"/>
            </a:endParaRPr>
          </a:p>
          <a:p>
            <a:pPr marL="38100" marR="59690">
              <a:lnSpc>
                <a:spcPct val="134600"/>
              </a:lnSpc>
              <a:spcBef>
                <a:spcPts val="1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acuerdo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normas,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TI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Schneider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Electric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tienen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seguridad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10.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embargo, según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 características actuales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consumidor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puede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solicitar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factor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seguridad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bajo.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09289" y="4704338"/>
            <a:ext cx="3627754" cy="113697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Factor</a:t>
            </a:r>
            <a:r>
              <a:rPr sz="8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límite</a:t>
            </a:r>
            <a:r>
              <a:rPr sz="8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precisión</a:t>
            </a:r>
            <a:r>
              <a:rPr sz="8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-20" dirty="0">
                <a:solidFill>
                  <a:srgbClr val="00B6F2"/>
                </a:solidFill>
                <a:latin typeface="Tahoma"/>
                <a:cs typeface="Tahoma"/>
              </a:rPr>
              <a:t>(ALF)</a:t>
            </a:r>
            <a:endParaRPr sz="800" dirty="0">
              <a:latin typeface="Tahoma"/>
              <a:cs typeface="Tahoma"/>
            </a:endParaRPr>
          </a:p>
          <a:p>
            <a:pPr marL="25400" marR="17780">
              <a:lnSpc>
                <a:spcPct val="134600"/>
              </a:lnSpc>
              <a:spcBef>
                <a:spcPts val="250"/>
              </a:spcBef>
            </a:pP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aplicaciones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tenemos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limitaciones: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adecuada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aplicación.</a:t>
            </a:r>
            <a:endParaRPr sz="650" dirty="0">
              <a:latin typeface="Tahoma"/>
              <a:cs typeface="Tahoma"/>
            </a:endParaRPr>
          </a:p>
          <a:p>
            <a:pPr marL="25400">
              <a:spcBef>
                <a:spcPts val="170"/>
              </a:spcBef>
            </a:pP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Determinaremos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ALF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requerido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manera:</a:t>
            </a:r>
            <a:endParaRPr sz="750" dirty="0">
              <a:latin typeface="Tahoma"/>
              <a:cs typeface="Tahoma"/>
            </a:endParaRPr>
          </a:p>
          <a:p>
            <a:pPr marL="133350" marR="2013585" indent="-108585">
              <a:lnSpc>
                <a:spcPts val="1050"/>
              </a:lnSpc>
              <a:spcBef>
                <a:spcPts val="60"/>
              </a:spcBef>
              <a:buClr>
                <a:srgbClr val="3FAC39"/>
              </a:buClr>
              <a:buSzPct val="145454"/>
              <a:buChar char="•"/>
              <a:tabLst>
                <a:tab pos="1339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Protección contra sobrecorriente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definido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;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funcionará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perfectamente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si:</a:t>
            </a:r>
            <a:endParaRPr sz="550" dirty="0">
              <a:latin typeface="Tahoma"/>
              <a:cs typeface="Tahoma"/>
            </a:endParaRPr>
          </a:p>
          <a:p>
            <a:pPr marL="1136650">
              <a:lnSpc>
                <a:spcPts val="830"/>
              </a:lnSpc>
              <a:spcBef>
                <a:spcPts val="384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 dirty="0">
              <a:latin typeface="Tahoma"/>
              <a:cs typeface="Tahoma"/>
            </a:endParaRPr>
          </a:p>
          <a:p>
            <a:pPr marL="25400">
              <a:lnSpc>
                <a:spcPts val="830"/>
              </a:lnSpc>
              <a:tabLst>
                <a:tab pos="1137920" algn="l"/>
              </a:tabLst>
            </a:pP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ALF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Tahoma"/>
                <a:cs typeface="Tahoma"/>
              </a:rPr>
              <a:t>real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3FAC39"/>
                </a:solidFill>
                <a:latin typeface="Tahoma"/>
                <a:cs typeface="Tahoma"/>
              </a:rPr>
              <a:t>de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3FAC39"/>
                </a:solidFill>
                <a:latin typeface="Tahoma"/>
                <a:cs typeface="Tahoma"/>
              </a:rPr>
              <a:t>CT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&gt;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2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r>
              <a:rPr sz="450" spc="-30" dirty="0">
                <a:solidFill>
                  <a:srgbClr val="3FAC39"/>
                </a:solidFill>
                <a:latin typeface="Tahoma"/>
                <a:cs typeface="Tahoma"/>
              </a:rPr>
              <a:t>re	</a:t>
            </a:r>
            <a:r>
              <a:rPr sz="1200" spc="-44" baseline="-48611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1200" baseline="-48611" dirty="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063721" y="5869975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21988" y="6142957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896590" y="6015143"/>
            <a:ext cx="1619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15" baseline="17361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450" spc="-10" dirty="0">
                <a:solidFill>
                  <a:srgbClr val="171514"/>
                </a:solidFill>
                <a:latin typeface="Tahoma"/>
                <a:cs typeface="Tahoma"/>
              </a:rPr>
              <a:t>re</a:t>
            </a:r>
            <a:endParaRPr sz="45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353990" y="6019715"/>
            <a:ext cx="102489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Configuración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umbral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353990" y="6155695"/>
            <a:ext cx="15468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951657" y="6252723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921989" y="8141751"/>
            <a:ext cx="71882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ALF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Tahoma"/>
                <a:cs typeface="Tahoma"/>
              </a:rPr>
              <a:t>reales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&gt;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2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96568" y="6410384"/>
            <a:ext cx="3782695" cy="1866537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38100">
              <a:spcBef>
                <a:spcPts val="195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umbrales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configuración,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usaremos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umbral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alto</a:t>
            </a:r>
            <a:endParaRPr sz="650" dirty="0">
              <a:latin typeface="Tahoma"/>
              <a:cs typeface="Tahoma"/>
            </a:endParaRPr>
          </a:p>
          <a:p>
            <a:pPr marL="254000" marR="173990" indent="-108585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33333"/>
              <a:buChar char="-"/>
              <a:tabLst>
                <a:tab pos="25463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alimentador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transformador,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tendremos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umbral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instantáneo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establecido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-52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14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máx.,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ALF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requerido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5" dirty="0">
                <a:solidFill>
                  <a:srgbClr val="171514"/>
                </a:solidFill>
                <a:latin typeface="Tahoma"/>
                <a:cs typeface="Tahoma"/>
              </a:rPr>
              <a:t>&gt;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28,</a:t>
            </a:r>
            <a:endParaRPr sz="600" dirty="0">
              <a:latin typeface="Tahoma"/>
              <a:cs typeface="Tahoma"/>
            </a:endParaRPr>
          </a:p>
          <a:p>
            <a:pPr marL="254000" marR="30480" indent="-108585">
              <a:lnSpc>
                <a:spcPts val="1050"/>
              </a:lnSpc>
              <a:buClr>
                <a:srgbClr val="3FAC39"/>
              </a:buClr>
              <a:buSzPct val="145454"/>
              <a:buChar char="-"/>
              <a:tabLst>
                <a:tab pos="25463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alimentador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motor,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tendremos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umbral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alto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establecido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675" spc="-22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máx.,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lo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da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ALF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real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requerido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90" dirty="0">
                <a:solidFill>
                  <a:srgbClr val="171514"/>
                </a:solidFill>
                <a:latin typeface="Tahoma"/>
                <a:cs typeface="Tahoma"/>
              </a:rPr>
              <a:t>&gt;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16.</a:t>
            </a:r>
            <a:endParaRPr sz="550" dirty="0">
              <a:latin typeface="Tahoma"/>
              <a:cs typeface="Tahoma"/>
            </a:endParaRPr>
          </a:p>
          <a:p>
            <a:pPr marL="146050" indent="-108585">
              <a:spcBef>
                <a:spcPts val="340"/>
              </a:spcBef>
              <a:buClr>
                <a:srgbClr val="3FAC39"/>
              </a:buClr>
              <a:buSzPct val="160000"/>
              <a:buChar char="•"/>
              <a:tabLst>
                <a:tab pos="146685" algn="l"/>
              </a:tabLst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sobrecorriente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definido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inverso.</a:t>
            </a:r>
            <a:endParaRPr sz="500" dirty="0">
              <a:latin typeface="Tahoma"/>
              <a:cs typeface="Tahoma"/>
            </a:endParaRPr>
          </a:p>
          <a:p>
            <a:pPr marL="146050">
              <a:spcBef>
                <a:spcPts val="250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todos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casos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consultar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ficha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técnica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relé.</a:t>
            </a:r>
            <a:endParaRPr sz="700" dirty="0">
              <a:latin typeface="Tahoma"/>
              <a:cs typeface="Tahoma"/>
            </a:endParaRPr>
          </a:p>
          <a:p>
            <a:pPr marL="146050" marR="141605">
              <a:lnSpc>
                <a:spcPts val="1050"/>
              </a:lnSpc>
              <a:spcBef>
                <a:spcPts val="7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dispositivos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protección,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garantizar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toda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curva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disparo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veces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configurada.</a:t>
            </a:r>
            <a:endParaRPr sz="650" dirty="0">
              <a:latin typeface="Tahoma"/>
              <a:cs typeface="Tahoma"/>
            </a:endParaRPr>
          </a:p>
          <a:p>
            <a:pPr marL="38100">
              <a:spcBef>
                <a:spcPts val="90"/>
              </a:spcBef>
            </a:pP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ALF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Tahoma"/>
                <a:cs typeface="Tahoma"/>
              </a:rPr>
              <a:t>real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&gt;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3FAC39"/>
                </a:solidFill>
                <a:latin typeface="Tahoma"/>
                <a:cs typeface="Tahoma"/>
              </a:rPr>
              <a:t>20×I</a:t>
            </a:r>
            <a:r>
              <a:rPr lang="es-ES" sz="7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75" spc="30" baseline="-30864" dirty="0">
                <a:solidFill>
                  <a:srgbClr val="3FAC39"/>
                </a:solidFill>
                <a:latin typeface="Tahoma"/>
                <a:cs typeface="Tahoma"/>
              </a:rPr>
              <a:t>re</a:t>
            </a:r>
            <a:endParaRPr sz="675" baseline="-30864" dirty="0">
              <a:latin typeface="Tahoma"/>
              <a:cs typeface="Tahoma"/>
            </a:endParaRPr>
          </a:p>
          <a:p>
            <a:pPr marL="152400">
              <a:spcBef>
                <a:spcPts val="3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Casos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especiales:</a:t>
            </a:r>
            <a:endParaRPr sz="600" dirty="0">
              <a:latin typeface="Tahoma"/>
              <a:cs typeface="Tahoma"/>
            </a:endParaRPr>
          </a:p>
          <a:p>
            <a:pPr marL="146050">
              <a:spcBef>
                <a:spcPts val="130"/>
              </a:spcBef>
            </a:pPr>
            <a:r>
              <a:rPr sz="800" spc="-35" dirty="0">
                <a:solidFill>
                  <a:srgbClr val="3FAC39"/>
                </a:solidFill>
                <a:latin typeface="Tahoma"/>
                <a:cs typeface="Tahoma"/>
              </a:rPr>
              <a:t>-</a:t>
            </a:r>
            <a:r>
              <a:rPr sz="800" spc="3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igual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I:</a:t>
            </a:r>
            <a:r>
              <a:rPr sz="750" spc="3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30" baseline="-30864" dirty="0">
                <a:solidFill>
                  <a:srgbClr val="171514"/>
                </a:solidFill>
                <a:latin typeface="Tahoma"/>
                <a:cs typeface="Tahoma"/>
              </a:rPr>
              <a:t>re</a:t>
            </a:r>
            <a:endParaRPr sz="675" baseline="-30864" dirty="0">
              <a:latin typeface="Tahoma"/>
              <a:cs typeface="Tahoma"/>
            </a:endParaRPr>
          </a:p>
          <a:p>
            <a:pPr marL="915669">
              <a:spcBef>
                <a:spcPts val="695"/>
              </a:spcBef>
            </a:pPr>
            <a:r>
              <a:rPr sz="1200" spc="-22" baseline="17361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450" spc="-15" dirty="0">
                <a:solidFill>
                  <a:srgbClr val="3FAC39"/>
                </a:solidFill>
                <a:latin typeface="Tahoma"/>
                <a:cs typeface="Tahoma"/>
              </a:rPr>
              <a:t>re</a:t>
            </a:r>
            <a:endParaRPr sz="450" dirty="0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801172" y="8223692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829721" y="8333420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004589" y="8357042"/>
            <a:ext cx="2536190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35" dirty="0">
                <a:solidFill>
                  <a:srgbClr val="3FAC39"/>
                </a:solidFill>
                <a:latin typeface="Tahoma"/>
                <a:cs typeface="Tahoma"/>
              </a:rPr>
              <a:t>-</a:t>
            </a:r>
            <a:r>
              <a:rPr sz="800" spc="3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inferior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7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00" spc="-75" dirty="0">
                <a:solidFill>
                  <a:srgbClr val="171514"/>
                </a:solidFill>
                <a:latin typeface="Tahoma"/>
                <a:cs typeface="Tahoma"/>
              </a:rPr>
              <a:t>: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e</a:t>
            </a:r>
            <a:endParaRPr sz="675" baseline="-30864">
              <a:latin typeface="Tahoma"/>
              <a:cs typeface="Tahoma"/>
            </a:endParaRPr>
          </a:p>
          <a:p>
            <a:pPr marL="781050">
              <a:spcBef>
                <a:spcPts val="530"/>
              </a:spcBef>
            </a:pPr>
            <a:r>
              <a:rPr sz="700" spc="25" dirty="0">
                <a:solidFill>
                  <a:srgbClr val="3FAC39"/>
                </a:solidFill>
                <a:latin typeface="Tahoma"/>
                <a:cs typeface="Tahoma"/>
              </a:rPr>
              <a:t>yo</a:t>
            </a:r>
            <a:r>
              <a:rPr sz="70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3FAC39"/>
                </a:solidFill>
                <a:latin typeface="Tahoma"/>
                <a:cs typeface="Tahoma"/>
              </a:rPr>
              <a:t>secundario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21989" y="8647313"/>
            <a:ext cx="9112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3FAC39"/>
                </a:solidFill>
                <a:latin typeface="Tahoma"/>
                <a:cs typeface="Tahoma"/>
              </a:rPr>
              <a:t>ALF</a:t>
            </a:r>
            <a:r>
              <a:rPr sz="60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3FAC39"/>
                </a:solidFill>
                <a:latin typeface="Tahoma"/>
                <a:cs typeface="Tahoma"/>
              </a:rPr>
              <a:t>reales</a:t>
            </a:r>
            <a:r>
              <a:rPr sz="60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00" spc="-95" dirty="0">
                <a:solidFill>
                  <a:srgbClr val="3FAC39"/>
                </a:solidFill>
                <a:latin typeface="Tahoma"/>
                <a:cs typeface="Tahoma"/>
              </a:rPr>
              <a:t>&gt;</a:t>
            </a:r>
            <a:r>
              <a:rPr sz="60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3FAC39"/>
                </a:solidFill>
                <a:latin typeface="Tahoma"/>
                <a:cs typeface="Tahoma"/>
              </a:rPr>
              <a:t>2</a:t>
            </a:r>
            <a:r>
              <a:rPr sz="60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00" spc="-95" dirty="0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r>
              <a:rPr sz="350" spc="10" dirty="0">
                <a:solidFill>
                  <a:srgbClr val="3FAC39"/>
                </a:solidFill>
                <a:latin typeface="Tahoma"/>
                <a:cs typeface="Tahoma"/>
              </a:rPr>
              <a:t>Carolina</a:t>
            </a:r>
            <a:r>
              <a:rPr sz="350" spc="-2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350" spc="15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350" spc="-2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350" spc="10" dirty="0">
                <a:solidFill>
                  <a:srgbClr val="3FAC39"/>
                </a:solidFill>
                <a:latin typeface="Tahoma"/>
                <a:cs typeface="Tahoma"/>
              </a:rPr>
              <a:t>Sur</a:t>
            </a:r>
            <a:endParaRPr sz="35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063719" y="8819930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029989" y="8698776"/>
            <a:ext cx="3098165" cy="442429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017269">
              <a:spcBef>
                <a:spcPts val="19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 dirty="0">
              <a:latin typeface="Tahoma"/>
              <a:cs typeface="Tahoma"/>
            </a:endParaRPr>
          </a:p>
          <a:p>
            <a:pPr marL="120650" marR="5080" indent="-108585">
              <a:lnSpc>
                <a:spcPts val="1050"/>
              </a:lnSpc>
              <a:spcBef>
                <a:spcPts val="50"/>
              </a:spcBef>
            </a:pPr>
            <a:r>
              <a:rPr sz="800" spc="-35" dirty="0">
                <a:solidFill>
                  <a:srgbClr val="3FAC39"/>
                </a:solidFill>
                <a:latin typeface="Tahoma"/>
                <a:cs typeface="Tahoma"/>
              </a:rPr>
              <a:t>-</a:t>
            </a:r>
            <a:r>
              <a:rPr sz="800" spc="1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tiene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umbral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alto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instantáneo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utiliza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(nunca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válido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alimentadores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otros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cuadros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ingresantes):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909288" y="9153481"/>
            <a:ext cx="1096645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7780" algn="r">
              <a:lnSpc>
                <a:spcPts val="830"/>
              </a:lnSpc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yo</a:t>
            </a:r>
            <a:r>
              <a:rPr sz="80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3FAC39"/>
                </a:solidFill>
                <a:latin typeface="Tahoma"/>
                <a:cs typeface="Tahoma"/>
              </a:rPr>
              <a:t>2</a:t>
            </a:r>
            <a:endParaRPr sz="800" dirty="0">
              <a:latin typeface="Tahoma"/>
              <a:cs typeface="Tahoma"/>
            </a:endParaRPr>
          </a:p>
          <a:p>
            <a:pPr marL="25400">
              <a:lnSpc>
                <a:spcPts val="830"/>
              </a:lnSpc>
              <a:tabLst>
                <a:tab pos="886460" algn="l"/>
              </a:tabLst>
            </a:pPr>
            <a:r>
              <a:rPr sz="650" spc="15" dirty="0">
                <a:solidFill>
                  <a:srgbClr val="3FAC39"/>
                </a:solidFill>
                <a:latin typeface="Tahoma"/>
                <a:cs typeface="Tahoma"/>
              </a:rPr>
              <a:t>ALFA</a:t>
            </a:r>
            <a:r>
              <a:rPr sz="6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Tahoma"/>
                <a:cs typeface="Tahoma"/>
              </a:rPr>
              <a:t>real</a:t>
            </a:r>
            <a:r>
              <a:rPr lang="es-ES" sz="650" spc="2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20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&gt;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2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50" dirty="0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r>
              <a:rPr sz="450" spc="-50" dirty="0">
                <a:solidFill>
                  <a:srgbClr val="3FAC39"/>
                </a:solidFill>
                <a:latin typeface="Tahoma"/>
                <a:cs typeface="Tahoma"/>
              </a:rPr>
              <a:t>r	</a:t>
            </a:r>
            <a:r>
              <a:rPr sz="1200" spc="-44" baseline="-48611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1200" baseline="-48611" dirty="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811718" y="9439790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896587" y="9551431"/>
            <a:ext cx="2743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17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75" spc="7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80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353939" y="9570481"/>
            <a:ext cx="22434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umbral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configuración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alto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instantáneo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módulo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2705406" y="10147803"/>
            <a:ext cx="2222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4C5152"/>
                </a:solidFill>
                <a:latin typeface="Tahoma"/>
                <a:cs typeface="Tahoma"/>
              </a:rPr>
              <a:t>yo</a:t>
            </a:r>
            <a:r>
              <a:rPr sz="5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Tahoma"/>
                <a:cs typeface="Tahoma"/>
              </a:rPr>
              <a:t>151</a:t>
            </a:r>
            <a:endParaRPr sz="5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16689" y="2520533"/>
            <a:ext cx="3798570" cy="3175"/>
            <a:chOff x="3189783" y="2520532"/>
            <a:chExt cx="3798570" cy="3175"/>
          </a:xfrm>
        </p:grpSpPr>
        <p:sp>
          <p:nvSpPr>
            <p:cNvPr id="3" name="object 3"/>
            <p:cNvSpPr/>
            <p:nvPr/>
          </p:nvSpPr>
          <p:spPr>
            <a:xfrm>
              <a:off x="3189783" y="252211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21783" y="252211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916689" y="2656714"/>
            <a:ext cx="3798570" cy="3175"/>
            <a:chOff x="3189783" y="2656713"/>
            <a:chExt cx="3798570" cy="3175"/>
          </a:xfrm>
        </p:grpSpPr>
        <p:sp>
          <p:nvSpPr>
            <p:cNvPr id="6" name="object 6"/>
            <p:cNvSpPr/>
            <p:nvPr/>
          </p:nvSpPr>
          <p:spPr>
            <a:xfrm>
              <a:off x="3189783" y="265830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21783" y="265830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916689" y="2792893"/>
            <a:ext cx="3798570" cy="3175"/>
            <a:chOff x="3189783" y="2792892"/>
            <a:chExt cx="3798570" cy="3175"/>
          </a:xfrm>
        </p:grpSpPr>
        <p:sp>
          <p:nvSpPr>
            <p:cNvPr id="9" name="object 9"/>
            <p:cNvSpPr/>
            <p:nvPr/>
          </p:nvSpPr>
          <p:spPr>
            <a:xfrm>
              <a:off x="3189783" y="279448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621783" y="279448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916689" y="2929073"/>
            <a:ext cx="3798570" cy="3175"/>
            <a:chOff x="3189783" y="2929072"/>
            <a:chExt cx="3798570" cy="3175"/>
          </a:xfrm>
        </p:grpSpPr>
        <p:sp>
          <p:nvSpPr>
            <p:cNvPr id="12" name="object 12"/>
            <p:cNvSpPr/>
            <p:nvPr/>
          </p:nvSpPr>
          <p:spPr>
            <a:xfrm>
              <a:off x="3189783" y="293065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21783" y="293065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8916689" y="3065252"/>
            <a:ext cx="3798570" cy="3175"/>
            <a:chOff x="3189783" y="3065251"/>
            <a:chExt cx="3798570" cy="3175"/>
          </a:xfrm>
        </p:grpSpPr>
        <p:sp>
          <p:nvSpPr>
            <p:cNvPr id="15" name="object 15"/>
            <p:cNvSpPr/>
            <p:nvPr/>
          </p:nvSpPr>
          <p:spPr>
            <a:xfrm>
              <a:off x="3189783" y="306683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21783" y="306683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916689" y="3334783"/>
            <a:ext cx="3798570" cy="3175"/>
            <a:chOff x="3189783" y="3334782"/>
            <a:chExt cx="3798570" cy="3175"/>
          </a:xfrm>
        </p:grpSpPr>
        <p:sp>
          <p:nvSpPr>
            <p:cNvPr id="18" name="object 18"/>
            <p:cNvSpPr/>
            <p:nvPr/>
          </p:nvSpPr>
          <p:spPr>
            <a:xfrm>
              <a:off x="3189783" y="333637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21783" y="333637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916689" y="4008273"/>
            <a:ext cx="3798570" cy="3175"/>
            <a:chOff x="3189783" y="4008272"/>
            <a:chExt cx="3798570" cy="3175"/>
          </a:xfrm>
        </p:grpSpPr>
        <p:sp>
          <p:nvSpPr>
            <p:cNvPr id="21" name="object 21"/>
            <p:cNvSpPr/>
            <p:nvPr/>
          </p:nvSpPr>
          <p:spPr>
            <a:xfrm>
              <a:off x="3189783" y="400985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21783" y="400985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8916689" y="4144453"/>
            <a:ext cx="3798570" cy="3175"/>
            <a:chOff x="3189783" y="4144452"/>
            <a:chExt cx="3798570" cy="3175"/>
          </a:xfrm>
        </p:grpSpPr>
        <p:sp>
          <p:nvSpPr>
            <p:cNvPr id="24" name="object 24"/>
            <p:cNvSpPr/>
            <p:nvPr/>
          </p:nvSpPr>
          <p:spPr>
            <a:xfrm>
              <a:off x="3189783" y="414603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621783" y="414603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8916689" y="4280632"/>
            <a:ext cx="3798570" cy="3175"/>
            <a:chOff x="3189783" y="4280631"/>
            <a:chExt cx="3798570" cy="3175"/>
          </a:xfrm>
        </p:grpSpPr>
        <p:sp>
          <p:nvSpPr>
            <p:cNvPr id="27" name="object 27"/>
            <p:cNvSpPr/>
            <p:nvPr/>
          </p:nvSpPr>
          <p:spPr>
            <a:xfrm>
              <a:off x="3189783" y="428221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21783" y="428221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9636690" y="3790080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204690" y="5848936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204689" y="6335447"/>
            <a:ext cx="504190" cy="0"/>
          </a:xfrm>
          <a:custGeom>
            <a:avLst/>
            <a:gdLst/>
            <a:ahLst/>
            <a:cxnLst/>
            <a:rect l="l" t="t" r="r" b="b"/>
            <a:pathLst>
              <a:path w="504189">
                <a:moveTo>
                  <a:pt x="0" y="0"/>
                </a:moveTo>
                <a:lnTo>
                  <a:pt x="503999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176689" y="7398587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204690" y="7885096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860905" y="5725110"/>
            <a:ext cx="417830" cy="417830"/>
          </a:xfrm>
          <a:custGeom>
            <a:avLst/>
            <a:gdLst/>
            <a:ahLst/>
            <a:cxnLst/>
            <a:rect l="l" t="t" r="r" b="b"/>
            <a:pathLst>
              <a:path w="417830" h="417829">
                <a:moveTo>
                  <a:pt x="208800" y="417614"/>
                </a:moveTo>
                <a:lnTo>
                  <a:pt x="256676" y="412100"/>
                </a:lnTo>
                <a:lnTo>
                  <a:pt x="300625" y="396395"/>
                </a:lnTo>
                <a:lnTo>
                  <a:pt x="339394" y="371750"/>
                </a:lnTo>
                <a:lnTo>
                  <a:pt x="371729" y="339417"/>
                </a:lnTo>
                <a:lnTo>
                  <a:pt x="396378" y="300649"/>
                </a:lnTo>
                <a:lnTo>
                  <a:pt x="412086" y="256697"/>
                </a:lnTo>
                <a:lnTo>
                  <a:pt x="417601" y="208813"/>
                </a:lnTo>
                <a:lnTo>
                  <a:pt x="412086" y="160941"/>
                </a:lnTo>
                <a:lnTo>
                  <a:pt x="396378" y="116991"/>
                </a:lnTo>
                <a:lnTo>
                  <a:pt x="371729" y="78220"/>
                </a:lnTo>
                <a:lnTo>
                  <a:pt x="339394" y="45880"/>
                </a:lnTo>
                <a:lnTo>
                  <a:pt x="300625" y="21227"/>
                </a:lnTo>
                <a:lnTo>
                  <a:pt x="256676" y="5516"/>
                </a:lnTo>
                <a:lnTo>
                  <a:pt x="208800" y="0"/>
                </a:lnTo>
                <a:lnTo>
                  <a:pt x="160925" y="5516"/>
                </a:lnTo>
                <a:lnTo>
                  <a:pt x="116976" y="21227"/>
                </a:lnTo>
                <a:lnTo>
                  <a:pt x="78207" y="45880"/>
                </a:lnTo>
                <a:lnTo>
                  <a:pt x="45871" y="78220"/>
                </a:lnTo>
                <a:lnTo>
                  <a:pt x="21222" y="116991"/>
                </a:lnTo>
                <a:lnTo>
                  <a:pt x="5514" y="160941"/>
                </a:lnTo>
                <a:lnTo>
                  <a:pt x="0" y="208813"/>
                </a:lnTo>
                <a:lnTo>
                  <a:pt x="5514" y="256697"/>
                </a:lnTo>
                <a:lnTo>
                  <a:pt x="21222" y="300649"/>
                </a:lnTo>
                <a:lnTo>
                  <a:pt x="45871" y="339417"/>
                </a:lnTo>
                <a:lnTo>
                  <a:pt x="78207" y="371750"/>
                </a:lnTo>
                <a:lnTo>
                  <a:pt x="116976" y="396395"/>
                </a:lnTo>
                <a:lnTo>
                  <a:pt x="160925" y="412100"/>
                </a:lnTo>
                <a:lnTo>
                  <a:pt x="208800" y="417614"/>
                </a:lnTo>
                <a:close/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433058" y="5824832"/>
            <a:ext cx="221487" cy="221500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6484867" y="5595923"/>
            <a:ext cx="422909" cy="450850"/>
            <a:chOff x="757960" y="5595923"/>
            <a:chExt cx="422909" cy="450850"/>
          </a:xfrm>
        </p:grpSpPr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7960" y="5824832"/>
              <a:ext cx="221487" cy="22150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868704" y="5600686"/>
              <a:ext cx="307340" cy="224154"/>
            </a:xfrm>
            <a:custGeom>
              <a:avLst/>
              <a:gdLst/>
              <a:ahLst/>
              <a:cxnLst/>
              <a:rect l="l" t="t" r="r" b="b"/>
              <a:pathLst>
                <a:path w="307340" h="224154">
                  <a:moveTo>
                    <a:pt x="0" y="224091"/>
                  </a:moveTo>
                  <a:lnTo>
                    <a:pt x="0" y="0"/>
                  </a:lnTo>
                  <a:lnTo>
                    <a:pt x="307327" y="0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7225669" y="5600692"/>
            <a:ext cx="318135" cy="224154"/>
          </a:xfrm>
          <a:custGeom>
            <a:avLst/>
            <a:gdLst/>
            <a:ahLst/>
            <a:cxnLst/>
            <a:rect l="l" t="t" r="r" b="b"/>
            <a:pathLst>
              <a:path w="318135" h="224154">
                <a:moveTo>
                  <a:pt x="0" y="0"/>
                </a:moveTo>
                <a:lnTo>
                  <a:pt x="318135" y="0"/>
                </a:lnTo>
                <a:lnTo>
                  <a:pt x="318135" y="2240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284906" y="5933918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96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706360" y="5933918"/>
            <a:ext cx="149860" cy="0"/>
          </a:xfrm>
          <a:custGeom>
            <a:avLst/>
            <a:gdLst/>
            <a:ahLst/>
            <a:cxnLst/>
            <a:rect l="l" t="t" r="r" b="b"/>
            <a:pathLst>
              <a:path w="149859">
                <a:moveTo>
                  <a:pt x="0" y="0"/>
                </a:moveTo>
                <a:lnTo>
                  <a:pt x="14978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283268" y="5933918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>
                <a:moveTo>
                  <a:pt x="0" y="0"/>
                </a:moveTo>
                <a:lnTo>
                  <a:pt x="14978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654550" y="5933918"/>
            <a:ext cx="153670" cy="0"/>
          </a:xfrm>
          <a:custGeom>
            <a:avLst/>
            <a:gdLst/>
            <a:ahLst/>
            <a:cxnLst/>
            <a:rect l="l" t="t" r="r" b="b"/>
            <a:pathLst>
              <a:path w="153669">
                <a:moveTo>
                  <a:pt x="0" y="0"/>
                </a:moveTo>
                <a:lnTo>
                  <a:pt x="153149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284904" y="5840256"/>
            <a:ext cx="61594" cy="187960"/>
          </a:xfrm>
          <a:custGeom>
            <a:avLst/>
            <a:gdLst/>
            <a:ahLst/>
            <a:cxnLst/>
            <a:rect l="l" t="t" r="r" b="b"/>
            <a:pathLst>
              <a:path w="61595" h="187960">
                <a:moveTo>
                  <a:pt x="61201" y="0"/>
                </a:moveTo>
                <a:lnTo>
                  <a:pt x="0" y="0"/>
                </a:lnTo>
                <a:lnTo>
                  <a:pt x="0" y="187477"/>
                </a:lnTo>
                <a:lnTo>
                  <a:pt x="61201" y="187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860905" y="7273121"/>
            <a:ext cx="417830" cy="417830"/>
          </a:xfrm>
          <a:custGeom>
            <a:avLst/>
            <a:gdLst/>
            <a:ahLst/>
            <a:cxnLst/>
            <a:rect l="l" t="t" r="r" b="b"/>
            <a:pathLst>
              <a:path w="417830" h="417829">
                <a:moveTo>
                  <a:pt x="208800" y="417614"/>
                </a:moveTo>
                <a:lnTo>
                  <a:pt x="256676" y="412100"/>
                </a:lnTo>
                <a:lnTo>
                  <a:pt x="300625" y="396395"/>
                </a:lnTo>
                <a:lnTo>
                  <a:pt x="339394" y="371750"/>
                </a:lnTo>
                <a:lnTo>
                  <a:pt x="371729" y="339417"/>
                </a:lnTo>
                <a:lnTo>
                  <a:pt x="396378" y="300649"/>
                </a:lnTo>
                <a:lnTo>
                  <a:pt x="412086" y="256697"/>
                </a:lnTo>
                <a:lnTo>
                  <a:pt x="417601" y="208813"/>
                </a:lnTo>
                <a:lnTo>
                  <a:pt x="412086" y="160941"/>
                </a:lnTo>
                <a:lnTo>
                  <a:pt x="396378" y="116991"/>
                </a:lnTo>
                <a:lnTo>
                  <a:pt x="371729" y="78220"/>
                </a:lnTo>
                <a:lnTo>
                  <a:pt x="339394" y="45880"/>
                </a:lnTo>
                <a:lnTo>
                  <a:pt x="300625" y="21227"/>
                </a:lnTo>
                <a:lnTo>
                  <a:pt x="256676" y="5516"/>
                </a:lnTo>
                <a:lnTo>
                  <a:pt x="208800" y="0"/>
                </a:lnTo>
                <a:lnTo>
                  <a:pt x="160925" y="5516"/>
                </a:lnTo>
                <a:lnTo>
                  <a:pt x="116976" y="21227"/>
                </a:lnTo>
                <a:lnTo>
                  <a:pt x="78207" y="45880"/>
                </a:lnTo>
                <a:lnTo>
                  <a:pt x="45871" y="78220"/>
                </a:lnTo>
                <a:lnTo>
                  <a:pt x="21222" y="116991"/>
                </a:lnTo>
                <a:lnTo>
                  <a:pt x="5514" y="160941"/>
                </a:lnTo>
                <a:lnTo>
                  <a:pt x="0" y="208813"/>
                </a:lnTo>
                <a:lnTo>
                  <a:pt x="5514" y="256697"/>
                </a:lnTo>
                <a:lnTo>
                  <a:pt x="21222" y="300649"/>
                </a:lnTo>
                <a:lnTo>
                  <a:pt x="45871" y="339417"/>
                </a:lnTo>
                <a:lnTo>
                  <a:pt x="78207" y="371750"/>
                </a:lnTo>
                <a:lnTo>
                  <a:pt x="116976" y="396395"/>
                </a:lnTo>
                <a:lnTo>
                  <a:pt x="160925" y="412100"/>
                </a:lnTo>
                <a:lnTo>
                  <a:pt x="208800" y="417614"/>
                </a:lnTo>
                <a:close/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433058" y="7372842"/>
            <a:ext cx="221487" cy="221500"/>
          </a:xfrm>
          <a:prstGeom prst="rect">
            <a:avLst/>
          </a:prstGeom>
        </p:spPr>
      </p:pic>
      <p:grpSp>
        <p:nvGrpSpPr>
          <p:cNvPr id="47" name="object 47"/>
          <p:cNvGrpSpPr/>
          <p:nvPr/>
        </p:nvGrpSpPr>
        <p:grpSpPr>
          <a:xfrm>
            <a:off x="6484867" y="7143934"/>
            <a:ext cx="422909" cy="450850"/>
            <a:chOff x="757960" y="7143934"/>
            <a:chExt cx="422909" cy="450850"/>
          </a:xfrm>
        </p:grpSpPr>
        <p:pic>
          <p:nvPicPr>
            <p:cNvPr id="48" name="object 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7960" y="7372843"/>
              <a:ext cx="221487" cy="221500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868704" y="7148696"/>
              <a:ext cx="307340" cy="224154"/>
            </a:xfrm>
            <a:custGeom>
              <a:avLst/>
              <a:gdLst/>
              <a:ahLst/>
              <a:cxnLst/>
              <a:rect l="l" t="t" r="r" b="b"/>
              <a:pathLst>
                <a:path w="307340" h="224154">
                  <a:moveTo>
                    <a:pt x="0" y="224091"/>
                  </a:moveTo>
                  <a:lnTo>
                    <a:pt x="0" y="0"/>
                  </a:lnTo>
                  <a:lnTo>
                    <a:pt x="307327" y="0"/>
                  </a:lnTo>
                </a:path>
              </a:pathLst>
            </a:custGeom>
            <a:ln w="95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/>
          <p:nvPr/>
        </p:nvSpPr>
        <p:spPr>
          <a:xfrm>
            <a:off x="7225669" y="7148703"/>
            <a:ext cx="318135" cy="224154"/>
          </a:xfrm>
          <a:custGeom>
            <a:avLst/>
            <a:gdLst/>
            <a:ahLst/>
            <a:cxnLst/>
            <a:rect l="l" t="t" r="r" b="b"/>
            <a:pathLst>
              <a:path w="318135" h="224154">
                <a:moveTo>
                  <a:pt x="0" y="0"/>
                </a:moveTo>
                <a:lnTo>
                  <a:pt x="318135" y="0"/>
                </a:lnTo>
                <a:lnTo>
                  <a:pt x="318135" y="2240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284906" y="7481929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96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706360" y="7481929"/>
            <a:ext cx="149860" cy="0"/>
          </a:xfrm>
          <a:custGeom>
            <a:avLst/>
            <a:gdLst/>
            <a:ahLst/>
            <a:cxnLst/>
            <a:rect l="l" t="t" r="r" b="b"/>
            <a:pathLst>
              <a:path w="149859">
                <a:moveTo>
                  <a:pt x="0" y="0"/>
                </a:moveTo>
                <a:lnTo>
                  <a:pt x="14978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283268" y="7481929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>
                <a:moveTo>
                  <a:pt x="0" y="0"/>
                </a:moveTo>
                <a:lnTo>
                  <a:pt x="14978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654550" y="7481929"/>
            <a:ext cx="153670" cy="0"/>
          </a:xfrm>
          <a:custGeom>
            <a:avLst/>
            <a:gdLst/>
            <a:ahLst/>
            <a:cxnLst/>
            <a:rect l="l" t="t" r="r" b="b"/>
            <a:pathLst>
              <a:path w="153669">
                <a:moveTo>
                  <a:pt x="0" y="0"/>
                </a:moveTo>
                <a:lnTo>
                  <a:pt x="153149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284904" y="7388217"/>
            <a:ext cx="61594" cy="187960"/>
          </a:xfrm>
          <a:custGeom>
            <a:avLst/>
            <a:gdLst/>
            <a:ahLst/>
            <a:cxnLst/>
            <a:rect l="l" t="t" r="r" b="b"/>
            <a:pathLst>
              <a:path w="61595" h="187959">
                <a:moveTo>
                  <a:pt x="61201" y="0"/>
                </a:moveTo>
                <a:lnTo>
                  <a:pt x="0" y="0"/>
                </a:lnTo>
                <a:lnTo>
                  <a:pt x="0" y="187477"/>
                </a:lnTo>
                <a:lnTo>
                  <a:pt x="61201" y="187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00206" y="514087"/>
            <a:ext cx="2187575" cy="54864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2700">
              <a:spcBef>
                <a:spcPts val="520"/>
              </a:spcBef>
            </a:pP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13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00" spc="6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3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endParaRPr sz="1300">
              <a:latin typeface="Tahoma"/>
              <a:cs typeface="Tahoma"/>
            </a:endParaRPr>
          </a:p>
          <a:p>
            <a:pPr marL="15875">
              <a:spcBef>
                <a:spcPts val="455"/>
              </a:spcBef>
            </a:pPr>
            <a:r>
              <a:rPr sz="1400" spc="5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140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50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865858" y="1673494"/>
            <a:ext cx="3629660" cy="82676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43180">
              <a:lnSpc>
                <a:spcPct val="134600"/>
              </a:lnSpc>
              <a:spcBef>
                <a:spcPts val="100"/>
              </a:spcBef>
            </a:pP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Muchos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fabricantes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relés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recomiendan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PX.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PX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menudo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solicita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forma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de:</a:t>
            </a:r>
            <a:endParaRPr sz="650" dirty="0">
              <a:latin typeface="Tahoma"/>
              <a:cs typeface="Tahoma"/>
            </a:endParaRPr>
          </a:p>
          <a:p>
            <a:pPr marL="50800">
              <a:lnSpc>
                <a:spcPts val="925"/>
              </a:lnSpc>
              <a:spcBef>
                <a:spcPts val="384"/>
              </a:spcBef>
            </a:pPr>
            <a:r>
              <a:rPr sz="1125" spc="-209" baseline="18518" dirty="0">
                <a:solidFill>
                  <a:srgbClr val="3FAC39"/>
                </a:solidFill>
                <a:latin typeface="Tahoma"/>
                <a:cs typeface="Tahoma"/>
              </a:rPr>
              <a:t>m</a:t>
            </a:r>
            <a:r>
              <a:rPr sz="450" spc="-20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r>
              <a:rPr sz="1125" spc="30" baseline="18518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1125" spc="-60" baseline="18518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25" spc="-254" baseline="18518" dirty="0">
                <a:solidFill>
                  <a:srgbClr val="3FAC39"/>
                </a:solidFill>
                <a:latin typeface="Lucida Sans Unicode"/>
                <a:cs typeface="Lucida Sans Unicode"/>
              </a:rPr>
              <a:t>≤</a:t>
            </a:r>
            <a:r>
              <a:rPr sz="1125" spc="-67" baseline="18518" dirty="0">
                <a:solidFill>
                  <a:srgbClr val="3FAC39"/>
                </a:solidFill>
                <a:latin typeface="Lucida Sans Unicode"/>
                <a:cs typeface="Lucida Sans Unicode"/>
              </a:rPr>
              <a:t> </a:t>
            </a:r>
            <a:r>
              <a:rPr sz="1125" spc="37" baseline="18518" dirty="0">
                <a:solidFill>
                  <a:srgbClr val="3FAC39"/>
                </a:solidFill>
                <a:latin typeface="Tahoma"/>
                <a:cs typeface="Tahoma"/>
              </a:rPr>
              <a:t>a</a:t>
            </a:r>
            <a:r>
              <a:rPr sz="1125" spc="-60" baseline="18518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25" spc="-89" baseline="18518" dirty="0">
                <a:solidFill>
                  <a:srgbClr val="3FAC39"/>
                </a:solidFill>
                <a:latin typeface="Tahoma"/>
                <a:cs typeface="Tahoma"/>
              </a:rPr>
              <a:t>•</a:t>
            </a:r>
            <a:r>
              <a:rPr sz="1125" spc="-60" baseline="18518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25" spc="-15" baseline="18518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450" spc="-65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r>
              <a:rPr sz="1125" spc="-52" baseline="18518" dirty="0">
                <a:solidFill>
                  <a:srgbClr val="3FAC39"/>
                </a:solidFill>
                <a:latin typeface="Tahoma"/>
                <a:cs typeface="Tahoma"/>
              </a:rPr>
              <a:t>(R</a:t>
            </a:r>
            <a:r>
              <a:rPr sz="1125" spc="75" baseline="18518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10" dirty="0" err="1">
                <a:solidFill>
                  <a:srgbClr val="3FAC39"/>
                </a:solidFill>
                <a:latin typeface="Tahoma"/>
                <a:cs typeface="Tahoma"/>
              </a:rPr>
              <a:t>Conn</a:t>
            </a:r>
            <a:r>
              <a:rPr sz="200" dirty="0" err="1">
                <a:solidFill>
                  <a:srgbClr val="3FAC39"/>
                </a:solidFill>
                <a:latin typeface="Tahoma"/>
                <a:cs typeface="Tahoma"/>
              </a:rPr>
              <a:t>e</a:t>
            </a:r>
            <a:r>
              <a:rPr sz="200" spc="-100" dirty="0" err="1">
                <a:solidFill>
                  <a:srgbClr val="3FAC39"/>
                </a:solidFill>
                <a:latin typeface="Tahoma"/>
                <a:cs typeface="Tahoma"/>
              </a:rPr>
              <a:t>c</a:t>
            </a:r>
            <a:r>
              <a:rPr sz="1200" spc="-735" baseline="17361" dirty="0" err="1">
                <a:solidFill>
                  <a:srgbClr val="3FAC39"/>
                </a:solidFill>
                <a:latin typeface="Tahoma"/>
                <a:cs typeface="Tahoma"/>
              </a:rPr>
              <a:t>+</a:t>
            </a:r>
            <a:r>
              <a:rPr sz="200" spc="5" dirty="0" err="1">
                <a:solidFill>
                  <a:srgbClr val="3FAC39"/>
                </a:solidFill>
                <a:latin typeface="Tahoma"/>
                <a:cs typeface="Tahoma"/>
              </a:rPr>
              <a:t>ticu</a:t>
            </a:r>
            <a:r>
              <a:rPr sz="200" spc="-50" dirty="0" err="1">
                <a:solidFill>
                  <a:srgbClr val="3FAC39"/>
                </a:solidFill>
                <a:latin typeface="Tahoma"/>
                <a:cs typeface="Tahoma"/>
              </a:rPr>
              <a:t>t</a:t>
            </a:r>
            <a:r>
              <a:rPr sz="1200" baseline="17361" dirty="0" err="1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sz="1200" spc="104" baseline="17361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450" spc="25" dirty="0">
                <a:solidFill>
                  <a:srgbClr val="3FAC39"/>
                </a:solidFill>
                <a:latin typeface="Tahoma"/>
                <a:cs typeface="Tahoma"/>
              </a:rPr>
              <a:t>b</a:t>
            </a:r>
            <a:r>
              <a:rPr lang="es-ES" sz="4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200" spc="-97" baseline="17361" dirty="0">
                <a:solidFill>
                  <a:srgbClr val="3FAC39"/>
                </a:solidFill>
                <a:latin typeface="Tahoma"/>
                <a:cs typeface="Tahoma"/>
              </a:rPr>
              <a:t>+R)</a:t>
            </a:r>
            <a:r>
              <a:rPr sz="1200" spc="-254" baseline="17361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3FAC39"/>
                </a:solidFill>
                <a:latin typeface="Tahoma"/>
                <a:cs typeface="Tahoma"/>
              </a:rPr>
              <a:t>r</a:t>
            </a:r>
            <a:endParaRPr sz="450" dirty="0">
              <a:latin typeface="Tahoma"/>
              <a:cs typeface="Tahoma"/>
            </a:endParaRPr>
          </a:p>
          <a:p>
            <a:pPr marL="50800">
              <a:lnSpc>
                <a:spcPts val="805"/>
              </a:lnSpc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ecuación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exacta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relé.</a:t>
            </a:r>
            <a:endParaRPr sz="700" dirty="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000" dirty="0">
              <a:latin typeface="Tahoma"/>
              <a:cs typeface="Tahoma"/>
            </a:endParaRPr>
          </a:p>
          <a:p>
            <a:pPr marL="50800"/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caracterizan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CT.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03986" y="2636944"/>
            <a:ext cx="825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903986" y="2773088"/>
            <a:ext cx="889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335990" y="2538900"/>
            <a:ext cx="12160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punto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inflexión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voltios</a:t>
            </a:r>
            <a:endParaRPr sz="500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335989" y="2655994"/>
            <a:ext cx="9613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Coeficiente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asimetría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335989" y="2792211"/>
            <a:ext cx="21983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Máx.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devanado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Ohmios.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335989" y="2922740"/>
            <a:ext cx="2919730" cy="267970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spcBef>
                <a:spcPts val="295"/>
              </a:spcBef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bucle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(línea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alimentación/retorno)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ohmios</a:t>
            </a:r>
            <a:endParaRPr sz="500">
              <a:latin typeface="Tahoma"/>
              <a:cs typeface="Tahoma"/>
            </a:endParaRPr>
          </a:p>
          <a:p>
            <a:pPr marL="12700">
              <a:spcBef>
                <a:spcPts val="27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relés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ubicados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335989" y="3161967"/>
            <a:ext cx="3154680" cy="283411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12700">
              <a:spcBef>
                <a:spcPts val="330"/>
              </a:spcBef>
            </a:pP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Ohmios</a:t>
            </a:r>
            <a:endParaRPr sz="700">
              <a:latin typeface="Tahoma"/>
              <a:cs typeface="Tahoma"/>
            </a:endParaRPr>
          </a:p>
          <a:p>
            <a:pPr marL="12700">
              <a:spcBef>
                <a:spcPts val="235"/>
              </a:spcBef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vista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878590" y="2500801"/>
            <a:ext cx="197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75" spc="-67" baseline="-30864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973889" y="2882888"/>
            <a:ext cx="16764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Connecticut</a:t>
            </a:r>
            <a:endParaRPr sz="200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878586" y="2895046"/>
            <a:ext cx="181610" cy="2978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>
              <a:lnSpc>
                <a:spcPct val="111700"/>
              </a:lnSpc>
              <a:spcBef>
                <a:spcPts val="100"/>
              </a:spcBef>
            </a:pPr>
            <a:r>
              <a:rPr sz="800" spc="50" dirty="0" err="1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75" spc="22" baseline="-30864" dirty="0" err="1">
                <a:solidFill>
                  <a:srgbClr val="171514"/>
                </a:solidFill>
                <a:latin typeface="Tahoma"/>
                <a:cs typeface="Tahoma"/>
              </a:rPr>
              <a:t>b</a:t>
            </a:r>
            <a:r>
              <a:rPr lang="es-ES" sz="675" spc="2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50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75" spc="30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endParaRPr sz="675" baseline="-30864" dirty="0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8878586" y="3314962"/>
            <a:ext cx="1358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3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75" spc="-52" baseline="-30864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endParaRPr sz="675" baseline="-30864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335990" y="3410954"/>
            <a:ext cx="1359535" cy="361950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2700">
              <a:spcBef>
                <a:spcPts val="495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fuera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zona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proteger</a:t>
            </a:r>
            <a:endParaRPr sz="700">
              <a:latin typeface="Tahoma"/>
              <a:cs typeface="Tahoma"/>
            </a:endParaRPr>
          </a:p>
          <a:p>
            <a:pPr marL="363220">
              <a:spcBef>
                <a:spcPts val="45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9681842" y="3801560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335989" y="3713272"/>
            <a:ext cx="266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4945" algn="l"/>
              </a:tabLst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	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715269" y="3734708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364537" y="3791248"/>
            <a:ext cx="5524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endParaRPr sz="45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749610" y="3911287"/>
            <a:ext cx="9080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norte</a:t>
            </a:r>
            <a:endParaRPr sz="20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903990" y="3988540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03986" y="4124684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335990" y="4013940"/>
            <a:ext cx="12706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335990" y="4156471"/>
            <a:ext cx="10293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transformación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endParaRPr sz="550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933657" y="4098267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974906" y="4234448"/>
            <a:ext cx="9080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norte</a:t>
            </a:r>
            <a:endParaRPr sz="200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865888" y="4330268"/>
            <a:ext cx="2965450" cy="1191260"/>
          </a:xfrm>
          <a:prstGeom prst="rect">
            <a:avLst/>
          </a:prstGeom>
        </p:spPr>
        <p:txBody>
          <a:bodyPr vert="horz" wrap="square" lIns="0" tIns="74295" rIns="0" bIns="0" rtlCol="0">
            <a:spAutoFit/>
          </a:bodyPr>
          <a:lstStyle/>
          <a:p>
            <a:pPr marL="50800">
              <a:spcBef>
                <a:spcPts val="585"/>
              </a:spcBef>
            </a:pPr>
            <a:r>
              <a:rPr sz="900" spc="25" dirty="0">
                <a:solidFill>
                  <a:srgbClr val="00B6F2"/>
                </a:solidFill>
                <a:latin typeface="Tahoma"/>
                <a:cs typeface="Tahoma"/>
              </a:rPr>
              <a:t>¿Qué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Tahoma"/>
                <a:cs typeface="Tahoma"/>
              </a:rPr>
              <a:t>valores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0" dirty="0">
                <a:solidFill>
                  <a:srgbClr val="00B6F2"/>
                </a:solidFill>
                <a:latin typeface="Tahoma"/>
                <a:cs typeface="Tahoma"/>
              </a:rPr>
              <a:t>se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55" dirty="0">
                <a:solidFill>
                  <a:srgbClr val="00B6F2"/>
                </a:solidFill>
                <a:latin typeface="Tahoma"/>
                <a:cs typeface="Tahoma"/>
              </a:rPr>
              <a:t>me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95" dirty="0">
                <a:solidFill>
                  <a:srgbClr val="00B6F2"/>
                </a:solidFill>
                <a:latin typeface="Tahoma"/>
                <a:cs typeface="Tahoma"/>
              </a:rPr>
              <a:t>deb</a:t>
            </a:r>
            <a:r>
              <a:rPr sz="900" spc="-142" baseline="-32407" dirty="0">
                <a:solidFill>
                  <a:srgbClr val="00B6F2"/>
                </a:solidFill>
                <a:latin typeface="Tahoma"/>
                <a:cs typeface="Tahoma"/>
              </a:rPr>
              <a:t>F</a:t>
            </a:r>
            <a:r>
              <a:rPr sz="900" spc="-120" baseline="-32407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Tahoma"/>
                <a:cs typeface="Tahoma"/>
              </a:rPr>
              <a:t>en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5" dirty="0">
                <a:solidFill>
                  <a:srgbClr val="00B6F2"/>
                </a:solidFill>
                <a:latin typeface="Tahoma"/>
                <a:cs typeface="Tahoma"/>
              </a:rPr>
              <a:t>dar</a:t>
            </a:r>
            <a:r>
              <a:rPr sz="9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Tahoma"/>
                <a:cs typeface="Tahoma"/>
              </a:rPr>
              <a:t>para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Tahoma"/>
                <a:cs typeface="Tahoma"/>
              </a:rPr>
              <a:t>determinar</a:t>
            </a:r>
            <a:r>
              <a:rPr sz="9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55" dirty="0">
                <a:solidFill>
                  <a:srgbClr val="00B6F2"/>
                </a:solidFill>
                <a:latin typeface="Tahoma"/>
                <a:cs typeface="Tahoma"/>
              </a:rPr>
              <a:t>E?</a:t>
            </a:r>
            <a:r>
              <a:rPr sz="900" spc="-82" baseline="-32407" dirty="0">
                <a:solidFill>
                  <a:srgbClr val="00B6F2"/>
                </a:solidFill>
                <a:latin typeface="Tahoma"/>
                <a:cs typeface="Tahoma"/>
              </a:rPr>
              <a:t>k</a:t>
            </a:r>
            <a:endParaRPr sz="900" baseline="-32407">
              <a:latin typeface="Tahoma"/>
              <a:cs typeface="Tahoma"/>
            </a:endParaRPr>
          </a:p>
          <a:p>
            <a:pPr marL="50800">
              <a:spcBef>
                <a:spcPts val="4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elige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función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aplicación:</a:t>
            </a:r>
            <a:endParaRPr sz="750">
              <a:latin typeface="Tahoma"/>
              <a:cs typeface="Tahoma"/>
            </a:endParaRPr>
          </a:p>
          <a:p>
            <a:pPr marL="158750" indent="-108585">
              <a:spcBef>
                <a:spcPts val="400"/>
              </a:spcBef>
              <a:buClr>
                <a:srgbClr val="3FAC39"/>
              </a:buClr>
              <a:buSzPct val="160000"/>
              <a:buChar char="•"/>
              <a:tabLst>
                <a:tab pos="159385" algn="l"/>
              </a:tabLst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5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grupo</a:t>
            </a:r>
            <a:r>
              <a:rPr sz="5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electrógeno;</a:t>
            </a:r>
            <a:endParaRPr sz="500">
              <a:latin typeface="Tahoma"/>
              <a:cs typeface="Tahoma"/>
            </a:endParaRPr>
          </a:p>
          <a:p>
            <a:pPr marL="158750" indent="-108585">
              <a:spcBef>
                <a:spcPts val="350"/>
              </a:spcBef>
              <a:buClr>
                <a:srgbClr val="3FAC39"/>
              </a:buClr>
              <a:buSzPct val="133333"/>
              <a:buChar char="•"/>
              <a:tabLst>
                <a:tab pos="1593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motor;</a:t>
            </a:r>
            <a:endParaRPr sz="600">
              <a:latin typeface="Tahoma"/>
              <a:cs typeface="Tahoma"/>
            </a:endParaRPr>
          </a:p>
          <a:p>
            <a:pPr marL="1587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1593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transformador;</a:t>
            </a:r>
            <a:endParaRPr sz="550">
              <a:latin typeface="Tahoma"/>
              <a:cs typeface="Tahoma"/>
            </a:endParaRPr>
          </a:p>
          <a:p>
            <a:pPr marL="158750" indent="-108585">
              <a:spcBef>
                <a:spcPts val="390"/>
              </a:spcBef>
              <a:buClr>
                <a:srgbClr val="3FAC39"/>
              </a:buClr>
              <a:buSzPct val="145454"/>
              <a:buChar char="•"/>
              <a:tabLst>
                <a:tab pos="1593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barra.</a:t>
            </a:r>
            <a:endParaRPr sz="550">
              <a:latin typeface="Tahoma"/>
              <a:cs typeface="Tahoma"/>
            </a:endParaRPr>
          </a:p>
          <a:p>
            <a:pPr>
              <a:spcBef>
                <a:spcPts val="40"/>
              </a:spcBef>
              <a:buClr>
                <a:srgbClr val="3FAC39"/>
              </a:buClr>
              <a:buFont typeface="Tahoma"/>
              <a:buChar char="•"/>
            </a:pPr>
            <a:endParaRPr sz="1200">
              <a:latin typeface="Tahoma"/>
              <a:cs typeface="Tahoma"/>
            </a:endParaRPr>
          </a:p>
          <a:p>
            <a:pPr marL="158750" indent="-108585">
              <a:spcBef>
                <a:spcPts val="5"/>
              </a:spcBef>
              <a:buClr>
                <a:srgbClr val="3FAC39"/>
              </a:buClr>
              <a:buSzPct val="160000"/>
              <a:buChar char="•"/>
              <a:tabLst>
                <a:tab pos="159385" algn="l"/>
              </a:tabLst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grupo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electrógeno: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endParaRPr sz="50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907701" y="5537937"/>
            <a:ext cx="313690" cy="109645"/>
          </a:xfrm>
          <a:prstGeom prst="rect">
            <a:avLst/>
          </a:prstGeom>
          <a:ln w="9525">
            <a:solidFill>
              <a:srgbClr val="231F20"/>
            </a:solidFill>
          </a:ln>
        </p:spPr>
        <p:txBody>
          <a:bodyPr vert="horz" wrap="square" lIns="0" tIns="1905" rIns="0" bIns="0" rtlCol="0">
            <a:spAutoFit/>
          </a:bodyPr>
          <a:lstStyle/>
          <a:p>
            <a:pPr marL="46355">
              <a:spcBef>
                <a:spcPts val="15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endParaRPr sz="700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119356" y="5526307"/>
            <a:ext cx="27044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6520">
              <a:lnSpc>
                <a:spcPts val="745"/>
              </a:lnSpc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sabe: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grupo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electrógeno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sí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solo</a:t>
            </a:r>
            <a:endParaRPr sz="650">
              <a:latin typeface="Tahoma"/>
              <a:cs typeface="Tahoma"/>
            </a:endParaRPr>
          </a:p>
          <a:p>
            <a:pPr marL="12700">
              <a:lnSpc>
                <a:spcPts val="204"/>
              </a:lnSpc>
              <a:tabLst>
                <a:tab pos="563880" algn="l"/>
              </a:tabLst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Sur</a:t>
            </a:r>
            <a:r>
              <a:rPr sz="2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254711" y="5683837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903988" y="5772128"/>
            <a:ext cx="266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4945" algn="l"/>
              </a:tabLst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	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283268" y="5793564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6524153" y="5912770"/>
            <a:ext cx="23876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Connecticut</a:t>
            </a:r>
            <a:endParaRPr sz="300">
              <a:latin typeface="Tahoma"/>
              <a:cs typeface="Tahoma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7022261" y="5912770"/>
            <a:ext cx="16573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solidFill>
                  <a:srgbClr val="171514"/>
                </a:solidFill>
                <a:latin typeface="Tahoma"/>
                <a:cs typeface="Tahoma"/>
              </a:rPr>
              <a:t>GRAMO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7474583" y="5912770"/>
            <a:ext cx="23876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Connecticut</a:t>
            </a:r>
            <a:endParaRPr sz="300">
              <a:latin typeface="Tahoma"/>
              <a:cs typeface="Tahoma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8932537" y="5850105"/>
            <a:ext cx="5524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endParaRPr sz="450">
              <a:latin typeface="Tahoma"/>
              <a:cs typeface="Tahoma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9249841" y="5860418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317609" y="5970145"/>
            <a:ext cx="9080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norte</a:t>
            </a:r>
            <a:endParaRPr sz="200">
              <a:latin typeface="Tahoma"/>
              <a:cs typeface="Tahoma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8986590" y="6006467"/>
            <a:ext cx="14433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r>
              <a:rPr sz="700" spc="-15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75" spc="30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noce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gen: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tomaremos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232460" y="6214796"/>
            <a:ext cx="43434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400" spc="-25" dirty="0">
                <a:solidFill>
                  <a:srgbClr val="3FAC39"/>
                </a:solidFill>
                <a:latin typeface="Tahoma"/>
                <a:cs typeface="Tahoma"/>
              </a:rPr>
              <a:t>7×I </a:t>
            </a:r>
            <a:r>
              <a:rPr sz="400" spc="20" dirty="0">
                <a:solidFill>
                  <a:srgbClr val="3FAC39"/>
                </a:solidFill>
                <a:latin typeface="Tahoma"/>
                <a:cs typeface="Tahoma"/>
              </a:rPr>
              <a:t>ge</a:t>
            </a:r>
            <a:r>
              <a:rPr sz="400" spc="-204" dirty="0">
                <a:solidFill>
                  <a:srgbClr val="3FAC39"/>
                </a:solidFill>
                <a:latin typeface="Tahoma"/>
                <a:cs typeface="Tahoma"/>
              </a:rPr>
              <a:t>n</a:t>
            </a:r>
            <a:r>
              <a:rPr sz="675" spc="82" baseline="-30864" dirty="0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sz="400" spc="15" dirty="0">
                <a:solidFill>
                  <a:srgbClr val="3FAC39"/>
                </a:solidFill>
                <a:latin typeface="Tahoma"/>
                <a:cs typeface="Tahoma"/>
              </a:rPr>
              <a:t>eración</a:t>
            </a:r>
            <a:endParaRPr sz="400">
              <a:latin typeface="Tahoma"/>
              <a:cs typeface="Tahoma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8903988" y="6258637"/>
            <a:ext cx="266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4945" algn="l"/>
              </a:tabLst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	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8932538" y="6336615"/>
            <a:ext cx="5524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endParaRPr sz="450">
              <a:latin typeface="Tahoma"/>
              <a:cs typeface="Tahoma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393806" y="6346929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461610" y="6456654"/>
            <a:ext cx="9080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norte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8878551" y="6442928"/>
            <a:ext cx="1960880" cy="756285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46050">
              <a:spcBef>
                <a:spcPts val="495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6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75" spc="-89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sconoce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gen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I: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tomaremos</a:t>
            </a:r>
            <a:endParaRPr sz="700" dirty="0">
              <a:latin typeface="Tahoma"/>
              <a:cs typeface="Tahoma"/>
            </a:endParaRPr>
          </a:p>
          <a:p>
            <a:pPr marL="38100">
              <a:spcBef>
                <a:spcPts val="450"/>
              </a:spcBef>
            </a:pPr>
            <a:r>
              <a:rPr sz="800" spc="-8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675" spc="-7" baseline="-30864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r>
              <a:rPr lang="es-ES" sz="675" baseline="-3086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75" spc="-7" baseline="-3086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45" dirty="0">
                <a:solidFill>
                  <a:srgbClr val="3FAC39"/>
                </a:solidFill>
                <a:latin typeface="Tahoma"/>
                <a:cs typeface="Tahoma"/>
              </a:rPr>
              <a:t>7×I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204" dirty="0">
                <a:solidFill>
                  <a:srgbClr val="3FAC39"/>
                </a:solidFill>
                <a:latin typeface="Tahoma"/>
                <a:cs typeface="Tahoma"/>
              </a:rPr>
              <a:t>(</a:t>
            </a:r>
            <a:r>
              <a:rPr sz="300" spc="7" baseline="-69444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r>
              <a:rPr sz="300" spc="-104" baseline="-69444" dirty="0">
                <a:solidFill>
                  <a:srgbClr val="3FAC39"/>
                </a:solidFill>
                <a:latin typeface="Tahoma"/>
                <a:cs typeface="Tahoma"/>
              </a:rPr>
              <a:t>e</a:t>
            </a:r>
            <a:r>
              <a:rPr sz="750" spc="-385" dirty="0">
                <a:solidFill>
                  <a:srgbClr val="3FAC39"/>
                </a:solidFill>
                <a:latin typeface="Tahoma"/>
                <a:cs typeface="Tahoma"/>
              </a:rPr>
              <a:t>C</a:t>
            </a:r>
            <a:r>
              <a:rPr sz="300" spc="15" baseline="-69444" dirty="0">
                <a:solidFill>
                  <a:srgbClr val="3FAC39"/>
                </a:solidFill>
                <a:latin typeface="Tahoma"/>
                <a:cs typeface="Tahoma"/>
              </a:rPr>
              <a:t>ñor </a:t>
            </a:r>
            <a:r>
              <a:rPr sz="750" spc="-45" dirty="0">
                <a:solidFill>
                  <a:srgbClr val="3FAC39"/>
                </a:solidFill>
                <a:latin typeface="Tahoma"/>
                <a:cs typeface="Tahoma"/>
              </a:rPr>
              <a:t>T)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(CT)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22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300" spc="7" baseline="-69444" dirty="0">
                <a:solidFill>
                  <a:srgbClr val="3FAC39"/>
                </a:solidFill>
                <a:latin typeface="Tahoma"/>
                <a:cs typeface="Tahoma"/>
              </a:rPr>
              <a:t>se</a:t>
            </a:r>
            <a:r>
              <a:rPr sz="300" spc="-44" baseline="-69444" dirty="0">
                <a:solidFill>
                  <a:srgbClr val="3FAC39"/>
                </a:solidFill>
                <a:latin typeface="Tahoma"/>
                <a:cs typeface="Tahoma"/>
              </a:rPr>
              <a:t>ñ</a:t>
            </a:r>
            <a:r>
              <a:rPr sz="750" spc="-380" dirty="0">
                <a:solidFill>
                  <a:srgbClr val="3FAC39"/>
                </a:solidFill>
                <a:latin typeface="Tahoma"/>
                <a:cs typeface="Tahoma"/>
              </a:rPr>
              <a:t>1</a:t>
            </a:r>
            <a:r>
              <a:rPr sz="300" spc="15" baseline="-69444" dirty="0">
                <a:solidFill>
                  <a:srgbClr val="3FAC39"/>
                </a:solidFill>
                <a:latin typeface="Tahoma"/>
                <a:cs typeface="Tahoma"/>
              </a:rPr>
              <a:t>or</a:t>
            </a:r>
            <a:r>
              <a:rPr lang="es-ES" sz="300" baseline="-6944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Tahoma"/>
                <a:cs typeface="Tahoma"/>
              </a:rPr>
              <a:t>o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5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Tahoma"/>
                <a:cs typeface="Tahoma"/>
              </a:rPr>
              <a:t>A</a:t>
            </a:r>
            <a:endParaRPr sz="75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150" dirty="0">
              <a:latin typeface="Tahoma"/>
              <a:cs typeface="Tahoma"/>
            </a:endParaRPr>
          </a:p>
          <a:p>
            <a:pPr marL="146050" indent="-108585">
              <a:buClr>
                <a:srgbClr val="3FAC39"/>
              </a:buClr>
              <a:buSzPct val="145454"/>
              <a:buChar char="•"/>
              <a:tabLst>
                <a:tab pos="1466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diferencial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motor:</a:t>
            </a:r>
            <a:endParaRPr sz="550" dirty="0">
              <a:latin typeface="Tahoma"/>
              <a:cs typeface="Tahoma"/>
            </a:endParaRPr>
          </a:p>
          <a:p>
            <a:pPr marL="146050">
              <a:spcBef>
                <a:spcPts val="34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conoce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arranque: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tomaremos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907701" y="7085940"/>
            <a:ext cx="313690" cy="109645"/>
          </a:xfrm>
          <a:prstGeom prst="rect">
            <a:avLst/>
          </a:prstGeom>
          <a:ln w="9525">
            <a:solidFill>
              <a:srgbClr val="231F20"/>
            </a:solidFill>
          </a:ln>
        </p:spPr>
        <p:txBody>
          <a:bodyPr vert="horz" wrap="square" lIns="0" tIns="1905" rIns="0" bIns="0" rtlCol="0">
            <a:spAutoFit/>
          </a:bodyPr>
          <a:lstStyle/>
          <a:p>
            <a:pPr marL="46355">
              <a:spcBef>
                <a:spcPts val="15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Relé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0226712" y="7233486"/>
            <a:ext cx="60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8903988" y="7366226"/>
            <a:ext cx="6350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solidFill>
                  <a:srgbClr val="3FAC39"/>
                </a:solidFill>
                <a:latin typeface="Tahoma"/>
                <a:cs typeface="Tahoma"/>
              </a:rPr>
              <a:t>yo</a:t>
            </a:r>
            <a:r>
              <a:rPr sz="450" spc="-2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450" spc="-7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450" spc="-2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450" spc="15" dirty="0" err="1">
                <a:solidFill>
                  <a:srgbClr val="3FAC39"/>
                </a:solidFill>
                <a:latin typeface="Tahoma"/>
                <a:cs typeface="Tahoma"/>
              </a:rPr>
              <a:t>yo</a:t>
            </a:r>
            <a:r>
              <a:rPr lang="es-ES" sz="4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300" spc="10" dirty="0" err="1">
                <a:solidFill>
                  <a:srgbClr val="3FAC39"/>
                </a:solidFill>
                <a:latin typeface="Tahoma"/>
                <a:cs typeface="Tahoma"/>
              </a:rPr>
              <a:t>puesta</a:t>
            </a:r>
            <a:r>
              <a:rPr sz="300" spc="-2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300" spc="10" dirty="0">
                <a:solidFill>
                  <a:srgbClr val="3FAC39"/>
                </a:solidFill>
                <a:latin typeface="Tahoma"/>
                <a:cs typeface="Tahoma"/>
              </a:rPr>
              <a:t>en</a:t>
            </a:r>
            <a:r>
              <a:rPr sz="300" spc="-2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300" spc="10" dirty="0">
                <a:solidFill>
                  <a:srgbClr val="3FAC39"/>
                </a:solidFill>
                <a:latin typeface="Tahoma"/>
                <a:cs typeface="Tahoma"/>
              </a:rPr>
              <a:t>marcha</a:t>
            </a:r>
            <a:endParaRPr sz="300" dirty="0">
              <a:latin typeface="Tahoma"/>
              <a:cs typeface="Tahoma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9876003" y="7321777"/>
            <a:ext cx="266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4945" algn="l"/>
              </a:tabLst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	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0255269" y="7343215"/>
            <a:ext cx="2146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524153" y="7460771"/>
            <a:ext cx="23876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Connecticut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7019771" y="7460771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METRO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7474583" y="7460771"/>
            <a:ext cx="23876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Connecticut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8932539" y="7399754"/>
            <a:ext cx="3829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80340" algn="l"/>
              </a:tabLst>
            </a:pPr>
            <a:r>
              <a:rPr sz="450" spc="-5" dirty="0">
                <a:solidFill>
                  <a:srgbClr val="3FAC39"/>
                </a:solidFill>
                <a:latin typeface="Tahoma"/>
                <a:cs typeface="Tahoma"/>
              </a:rPr>
              <a:t>F	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Carolina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200" spc="-1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Sur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904537" y="7399754"/>
            <a:ext cx="5524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0221842" y="7410068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0289609" y="7519794"/>
            <a:ext cx="9080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norte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8903988" y="7808287"/>
            <a:ext cx="2667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94945" algn="l"/>
              </a:tabLst>
            </a:pPr>
            <a:r>
              <a:rPr sz="800" spc="-30" dirty="0">
                <a:solidFill>
                  <a:srgbClr val="3FAC39"/>
                </a:solidFill>
                <a:latin typeface="Tahoma"/>
                <a:cs typeface="Tahoma"/>
              </a:rPr>
              <a:t>I	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973889" y="7506069"/>
            <a:ext cx="1568450" cy="361315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50800">
              <a:spcBef>
                <a:spcPts val="495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r>
              <a:rPr sz="700" spc="-15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75" spc="30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noce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motor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I: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tomaremos</a:t>
            </a:r>
            <a:endParaRPr sz="700">
              <a:latin typeface="Tahoma"/>
              <a:cs typeface="Tahoma"/>
            </a:endParaRPr>
          </a:p>
          <a:p>
            <a:pPr marL="306705">
              <a:spcBef>
                <a:spcPts val="450"/>
              </a:spcBef>
            </a:pPr>
            <a:r>
              <a:rPr sz="800" spc="-45" dirty="0">
                <a:solidFill>
                  <a:srgbClr val="3FAC39"/>
                </a:solidFill>
                <a:latin typeface="Tahoma"/>
                <a:cs typeface="Tahoma"/>
              </a:rPr>
              <a:t>7×y</a:t>
            </a:r>
            <a:r>
              <a:rPr sz="675" spc="-67" baseline="-30864" dirty="0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sz="800" spc="-45" dirty="0">
                <a:solidFill>
                  <a:srgbClr val="3FAC39"/>
                </a:solidFill>
                <a:latin typeface="Tahoma"/>
                <a:cs typeface="Tahoma"/>
              </a:rPr>
              <a:t>o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8932538" y="7886264"/>
            <a:ext cx="5524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303843" y="7896577"/>
            <a:ext cx="800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9371610" y="8006305"/>
            <a:ext cx="9080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norte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8878551" y="7992577"/>
            <a:ext cx="1783080" cy="361315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46050">
              <a:spcBef>
                <a:spcPts val="495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700" spc="-265" dirty="0" err="1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675" spc="30" baseline="-30864" dirty="0" err="1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lang="es-ES" sz="675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conoce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motor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I: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tomaremos</a:t>
            </a:r>
            <a:endParaRPr sz="700" dirty="0">
              <a:latin typeface="Tahoma"/>
              <a:cs typeface="Tahoma"/>
            </a:endParaRPr>
          </a:p>
          <a:p>
            <a:pPr marL="38100">
              <a:spcBef>
                <a:spcPts val="450"/>
              </a:spcBef>
            </a:pPr>
            <a:r>
              <a:rPr sz="800" spc="-8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675" spc="-7" baseline="-30864" dirty="0">
                <a:solidFill>
                  <a:srgbClr val="3FAC39"/>
                </a:solidFill>
                <a:latin typeface="Tahoma"/>
                <a:cs typeface="Tahoma"/>
              </a:rPr>
              <a:t>F</a:t>
            </a:r>
            <a:r>
              <a:rPr lang="es-ES" sz="675" baseline="-3086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75" spc="-7" baseline="-3086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45" dirty="0">
                <a:solidFill>
                  <a:srgbClr val="3FAC39"/>
                </a:solidFill>
                <a:latin typeface="Tahoma"/>
                <a:cs typeface="Tahoma"/>
              </a:rPr>
              <a:t>7×I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204" dirty="0">
                <a:solidFill>
                  <a:srgbClr val="3FAC39"/>
                </a:solidFill>
                <a:latin typeface="Tahoma"/>
                <a:cs typeface="Tahoma"/>
              </a:rPr>
              <a:t>(</a:t>
            </a:r>
            <a:r>
              <a:rPr sz="300" spc="7" baseline="-69444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r>
              <a:rPr sz="300" spc="-104" baseline="-69444" dirty="0">
                <a:solidFill>
                  <a:srgbClr val="3FAC39"/>
                </a:solidFill>
                <a:latin typeface="Tahoma"/>
                <a:cs typeface="Tahoma"/>
              </a:rPr>
              <a:t>e</a:t>
            </a:r>
            <a:r>
              <a:rPr sz="750" spc="-385" dirty="0">
                <a:solidFill>
                  <a:srgbClr val="3FAC39"/>
                </a:solidFill>
                <a:latin typeface="Tahoma"/>
                <a:cs typeface="Tahoma"/>
              </a:rPr>
              <a:t>C</a:t>
            </a:r>
            <a:r>
              <a:rPr sz="300" spc="15" baseline="-69444" dirty="0">
                <a:solidFill>
                  <a:srgbClr val="3FAC39"/>
                </a:solidFill>
                <a:latin typeface="Tahoma"/>
                <a:cs typeface="Tahoma"/>
              </a:rPr>
              <a:t>ñor </a:t>
            </a:r>
            <a:r>
              <a:rPr sz="750" spc="-45" dirty="0">
                <a:solidFill>
                  <a:srgbClr val="3FAC39"/>
                </a:solidFill>
                <a:latin typeface="Tahoma"/>
                <a:cs typeface="Tahoma"/>
              </a:rPr>
              <a:t>T)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3FAC39"/>
                </a:solidFill>
                <a:latin typeface="Tahoma"/>
                <a:cs typeface="Tahoma"/>
              </a:rPr>
              <a:t>I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35" dirty="0">
                <a:solidFill>
                  <a:srgbClr val="3FAC39"/>
                </a:solidFill>
                <a:latin typeface="Tahoma"/>
                <a:cs typeface="Tahoma"/>
              </a:rPr>
              <a:t>(CT)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220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300" spc="7" baseline="-69444" dirty="0">
                <a:solidFill>
                  <a:srgbClr val="3FAC39"/>
                </a:solidFill>
                <a:latin typeface="Tahoma"/>
                <a:cs typeface="Tahoma"/>
              </a:rPr>
              <a:t>se</a:t>
            </a:r>
            <a:r>
              <a:rPr sz="300" spc="-44" baseline="-69444" dirty="0">
                <a:solidFill>
                  <a:srgbClr val="3FAC39"/>
                </a:solidFill>
                <a:latin typeface="Tahoma"/>
                <a:cs typeface="Tahoma"/>
              </a:rPr>
              <a:t>ñ</a:t>
            </a:r>
            <a:r>
              <a:rPr sz="750" spc="-380" dirty="0">
                <a:solidFill>
                  <a:srgbClr val="3FAC39"/>
                </a:solidFill>
                <a:latin typeface="Tahoma"/>
                <a:cs typeface="Tahoma"/>
              </a:rPr>
              <a:t>1</a:t>
            </a:r>
            <a:r>
              <a:rPr sz="300" spc="15" baseline="-69444" dirty="0">
                <a:solidFill>
                  <a:srgbClr val="3FAC39"/>
                </a:solidFill>
                <a:latin typeface="Tahoma"/>
                <a:cs typeface="Tahoma"/>
              </a:rPr>
              <a:t>or</a:t>
            </a:r>
            <a:r>
              <a:rPr lang="es-ES" sz="300" baseline="-6944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3FAC39"/>
                </a:solidFill>
                <a:latin typeface="Tahoma"/>
                <a:cs typeface="Tahoma"/>
              </a:rPr>
              <a:t>o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5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3FAC39"/>
                </a:solidFill>
                <a:latin typeface="Tahoma"/>
                <a:cs typeface="Tahoma"/>
              </a:rPr>
              <a:t>A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152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280210" y="6646599"/>
            <a:ext cx="1786889" cy="1779270"/>
            <a:chOff x="3553303" y="6646599"/>
            <a:chExt cx="1786889" cy="1779270"/>
          </a:xfrm>
        </p:grpSpPr>
        <p:sp>
          <p:nvSpPr>
            <p:cNvPr id="3" name="object 3"/>
            <p:cNvSpPr/>
            <p:nvPr/>
          </p:nvSpPr>
          <p:spPr>
            <a:xfrm>
              <a:off x="3556288" y="6649584"/>
              <a:ext cx="1781175" cy="1770380"/>
            </a:xfrm>
            <a:custGeom>
              <a:avLst/>
              <a:gdLst/>
              <a:ahLst/>
              <a:cxnLst/>
              <a:rect l="l" t="t" r="r" b="b"/>
              <a:pathLst>
                <a:path w="1781175" h="1770379">
                  <a:moveTo>
                    <a:pt x="0" y="0"/>
                  </a:moveTo>
                  <a:lnTo>
                    <a:pt x="1780768" y="0"/>
                  </a:lnTo>
                  <a:lnTo>
                    <a:pt x="1780768" y="1770075"/>
                  </a:lnTo>
                </a:path>
              </a:pathLst>
            </a:custGeom>
            <a:ln w="596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19848" y="7225120"/>
              <a:ext cx="6985" cy="961390"/>
            </a:xfrm>
            <a:custGeom>
              <a:avLst/>
              <a:gdLst/>
              <a:ahLst/>
              <a:cxnLst/>
              <a:rect l="l" t="t" r="r" b="b"/>
              <a:pathLst>
                <a:path w="6985" h="961390">
                  <a:moveTo>
                    <a:pt x="6934" y="0"/>
                  </a:moveTo>
                  <a:lnTo>
                    <a:pt x="0" y="961377"/>
                  </a:lnTo>
                </a:path>
              </a:pathLst>
            </a:custGeom>
            <a:ln w="5969">
              <a:solidFill>
                <a:srgbClr val="939598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723919" y="6941596"/>
              <a:ext cx="6985" cy="1481455"/>
            </a:xfrm>
            <a:custGeom>
              <a:avLst/>
              <a:gdLst/>
              <a:ahLst/>
              <a:cxnLst/>
              <a:rect l="l" t="t" r="r" b="b"/>
              <a:pathLst>
                <a:path w="6985" h="1481454">
                  <a:moveTo>
                    <a:pt x="6934" y="0"/>
                  </a:moveTo>
                  <a:lnTo>
                    <a:pt x="0" y="1481086"/>
                  </a:lnTo>
                </a:path>
              </a:pathLst>
            </a:custGeom>
            <a:ln w="5969">
              <a:solidFill>
                <a:srgbClr val="939598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15378" y="7081915"/>
              <a:ext cx="6985" cy="1339215"/>
            </a:xfrm>
            <a:custGeom>
              <a:avLst/>
              <a:gdLst/>
              <a:ahLst/>
              <a:cxnLst/>
              <a:rect l="l" t="t" r="r" b="b"/>
              <a:pathLst>
                <a:path w="6985" h="1339215">
                  <a:moveTo>
                    <a:pt x="6934" y="0"/>
                  </a:moveTo>
                  <a:lnTo>
                    <a:pt x="0" y="1338656"/>
                  </a:lnTo>
                </a:path>
              </a:pathLst>
            </a:custGeom>
            <a:ln w="5969">
              <a:solidFill>
                <a:srgbClr val="939598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19905" y="7225120"/>
              <a:ext cx="6985" cy="722630"/>
            </a:xfrm>
            <a:custGeom>
              <a:avLst/>
              <a:gdLst/>
              <a:ahLst/>
              <a:cxnLst/>
              <a:rect l="l" t="t" r="r" b="b"/>
              <a:pathLst>
                <a:path w="6985" h="722629">
                  <a:moveTo>
                    <a:pt x="6934" y="0"/>
                  </a:moveTo>
                  <a:lnTo>
                    <a:pt x="0" y="722604"/>
                  </a:lnTo>
                </a:path>
              </a:pathLst>
            </a:custGeom>
            <a:ln w="5969">
              <a:solidFill>
                <a:srgbClr val="939598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9258905" y="6436164"/>
            <a:ext cx="50165" cy="66040"/>
          </a:xfrm>
          <a:custGeom>
            <a:avLst/>
            <a:gdLst/>
            <a:ahLst/>
            <a:cxnLst/>
            <a:rect l="l" t="t" r="r" b="b"/>
            <a:pathLst>
              <a:path w="50164" h="66039">
                <a:moveTo>
                  <a:pt x="24892" y="0"/>
                </a:moveTo>
                <a:lnTo>
                  <a:pt x="0" y="65430"/>
                </a:lnTo>
                <a:lnTo>
                  <a:pt x="49796" y="65430"/>
                </a:lnTo>
                <a:lnTo>
                  <a:pt x="2489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258905" y="7483749"/>
            <a:ext cx="50165" cy="66040"/>
          </a:xfrm>
          <a:custGeom>
            <a:avLst/>
            <a:gdLst/>
            <a:ahLst/>
            <a:cxnLst/>
            <a:rect l="l" t="t" r="r" b="b"/>
            <a:pathLst>
              <a:path w="50164" h="66040">
                <a:moveTo>
                  <a:pt x="24892" y="0"/>
                </a:moveTo>
                <a:lnTo>
                  <a:pt x="0" y="65430"/>
                </a:lnTo>
                <a:lnTo>
                  <a:pt x="49796" y="65430"/>
                </a:lnTo>
                <a:lnTo>
                  <a:pt x="2489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9251436" y="8397338"/>
            <a:ext cx="2091055" cy="50165"/>
            <a:chOff x="3524529" y="8397337"/>
            <a:chExt cx="2091055" cy="50165"/>
          </a:xfrm>
        </p:grpSpPr>
        <p:sp>
          <p:nvSpPr>
            <p:cNvPr id="11" name="object 11"/>
            <p:cNvSpPr/>
            <p:nvPr/>
          </p:nvSpPr>
          <p:spPr>
            <a:xfrm>
              <a:off x="3524529" y="8422314"/>
              <a:ext cx="2059939" cy="0"/>
            </a:xfrm>
            <a:custGeom>
              <a:avLst/>
              <a:gdLst/>
              <a:ahLst/>
              <a:cxnLst/>
              <a:rect l="l" t="t" r="r" b="b"/>
              <a:pathLst>
                <a:path w="2059939">
                  <a:moveTo>
                    <a:pt x="0" y="0"/>
                  </a:moveTo>
                  <a:lnTo>
                    <a:pt x="2059736" y="0"/>
                  </a:lnTo>
                </a:path>
              </a:pathLst>
            </a:custGeom>
            <a:ln w="74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549851" y="8397337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5">
                  <a:moveTo>
                    <a:pt x="0" y="0"/>
                  </a:moveTo>
                  <a:lnTo>
                    <a:pt x="0" y="49783"/>
                  </a:lnTo>
                  <a:lnTo>
                    <a:pt x="65430" y="24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11276757" y="7344098"/>
            <a:ext cx="66040" cy="50165"/>
          </a:xfrm>
          <a:custGeom>
            <a:avLst/>
            <a:gdLst/>
            <a:ahLst/>
            <a:cxnLst/>
            <a:rect l="l" t="t" r="r" b="b"/>
            <a:pathLst>
              <a:path w="66039" h="50165">
                <a:moveTo>
                  <a:pt x="0" y="0"/>
                </a:moveTo>
                <a:lnTo>
                  <a:pt x="0" y="49784"/>
                </a:lnTo>
                <a:lnTo>
                  <a:pt x="65430" y="24892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9251436" y="6934728"/>
            <a:ext cx="200025" cy="6350"/>
            <a:chOff x="3524529" y="6934728"/>
            <a:chExt cx="200025" cy="6350"/>
          </a:xfrm>
        </p:grpSpPr>
        <p:sp>
          <p:nvSpPr>
            <p:cNvPr id="15" name="object 15"/>
            <p:cNvSpPr/>
            <p:nvPr/>
          </p:nvSpPr>
          <p:spPr>
            <a:xfrm>
              <a:off x="3556288" y="6937713"/>
              <a:ext cx="168275" cy="0"/>
            </a:xfrm>
            <a:custGeom>
              <a:avLst/>
              <a:gdLst/>
              <a:ahLst/>
              <a:cxnLst/>
              <a:rect l="l" t="t" r="r" b="b"/>
              <a:pathLst>
                <a:path w="168275">
                  <a:moveTo>
                    <a:pt x="0" y="0"/>
                  </a:moveTo>
                  <a:lnTo>
                    <a:pt x="167894" y="0"/>
                  </a:lnTo>
                </a:path>
              </a:pathLst>
            </a:custGeom>
            <a:ln w="5969">
              <a:solidFill>
                <a:srgbClr val="93959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524529" y="6937713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188" y="0"/>
                  </a:lnTo>
                </a:path>
              </a:pathLst>
            </a:custGeom>
            <a:ln w="596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251435" y="664954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88" y="0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251435" y="708343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88" y="0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251435" y="722525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88" y="0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251435" y="770444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88" y="0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251435" y="794760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88" y="0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251435" y="806561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88" y="0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251435" y="8186573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88" y="0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284203" y="7083300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477" y="0"/>
                </a:lnTo>
              </a:path>
            </a:pathLst>
          </a:custGeom>
          <a:ln w="596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283195" y="7225420"/>
            <a:ext cx="567055" cy="0"/>
          </a:xfrm>
          <a:custGeom>
            <a:avLst/>
            <a:gdLst/>
            <a:ahLst/>
            <a:cxnLst/>
            <a:rect l="l" t="t" r="r" b="b"/>
            <a:pathLst>
              <a:path w="567054">
                <a:moveTo>
                  <a:pt x="0" y="0"/>
                </a:moveTo>
                <a:lnTo>
                  <a:pt x="566521" y="0"/>
                </a:lnTo>
              </a:path>
            </a:pathLst>
          </a:custGeom>
          <a:ln w="596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251435" y="7369274"/>
            <a:ext cx="2048510" cy="0"/>
          </a:xfrm>
          <a:custGeom>
            <a:avLst/>
            <a:gdLst/>
            <a:ahLst/>
            <a:cxnLst/>
            <a:rect l="l" t="t" r="r" b="b"/>
            <a:pathLst>
              <a:path w="2048510">
                <a:moveTo>
                  <a:pt x="0" y="0"/>
                </a:moveTo>
                <a:lnTo>
                  <a:pt x="2048090" y="0"/>
                </a:lnTo>
              </a:path>
            </a:pathLst>
          </a:custGeom>
          <a:ln w="745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282185" y="7704642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>
                <a:moveTo>
                  <a:pt x="0" y="0"/>
                </a:moveTo>
                <a:lnTo>
                  <a:pt x="168046" y="0"/>
                </a:lnTo>
              </a:path>
            </a:pathLst>
          </a:custGeom>
          <a:ln w="596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284204" y="7947731"/>
            <a:ext cx="1266825" cy="0"/>
          </a:xfrm>
          <a:custGeom>
            <a:avLst/>
            <a:gdLst/>
            <a:ahLst/>
            <a:cxnLst/>
            <a:rect l="l" t="t" r="r" b="b"/>
            <a:pathLst>
              <a:path w="1266825">
                <a:moveTo>
                  <a:pt x="0" y="0"/>
                </a:moveTo>
                <a:lnTo>
                  <a:pt x="1266583" y="0"/>
                </a:lnTo>
              </a:path>
            </a:pathLst>
          </a:custGeom>
          <a:ln w="596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9282184" y="8065587"/>
            <a:ext cx="363220" cy="0"/>
          </a:xfrm>
          <a:custGeom>
            <a:avLst/>
            <a:gdLst/>
            <a:ahLst/>
            <a:cxnLst/>
            <a:rect l="l" t="t" r="r" b="b"/>
            <a:pathLst>
              <a:path w="363220">
                <a:moveTo>
                  <a:pt x="0" y="0"/>
                </a:moveTo>
                <a:lnTo>
                  <a:pt x="363080" y="0"/>
                </a:lnTo>
              </a:path>
            </a:pathLst>
          </a:custGeom>
          <a:ln w="596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283195" y="8186487"/>
            <a:ext cx="567055" cy="0"/>
          </a:xfrm>
          <a:custGeom>
            <a:avLst/>
            <a:gdLst/>
            <a:ahLst/>
            <a:cxnLst/>
            <a:rect l="l" t="t" r="r" b="b"/>
            <a:pathLst>
              <a:path w="567054">
                <a:moveTo>
                  <a:pt x="0" y="0"/>
                </a:moveTo>
                <a:lnTo>
                  <a:pt x="566521" y="0"/>
                </a:lnTo>
              </a:path>
            </a:pathLst>
          </a:custGeom>
          <a:ln w="5969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547274" y="8189662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6029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9846846" y="8189662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6029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808362" y="8401797"/>
            <a:ext cx="0" cy="48260"/>
          </a:xfrm>
          <a:custGeom>
            <a:avLst/>
            <a:gdLst/>
            <a:ahLst/>
            <a:cxnLst/>
            <a:rect l="l" t="t" r="r" b="b"/>
            <a:pathLst>
              <a:path h="48259">
                <a:moveTo>
                  <a:pt x="0" y="0"/>
                </a:moveTo>
                <a:lnTo>
                  <a:pt x="0" y="48171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064243" y="8421704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257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294345" y="8401797"/>
            <a:ext cx="0" cy="48260"/>
          </a:xfrm>
          <a:custGeom>
            <a:avLst/>
            <a:gdLst/>
            <a:ahLst/>
            <a:cxnLst/>
            <a:rect l="l" t="t" r="r" b="b"/>
            <a:pathLst>
              <a:path h="48259">
                <a:moveTo>
                  <a:pt x="0" y="0"/>
                </a:moveTo>
                <a:lnTo>
                  <a:pt x="0" y="48171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642422" y="8420573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387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450734" y="8422688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27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284721" y="6476751"/>
            <a:ext cx="0" cy="1973580"/>
          </a:xfrm>
          <a:custGeom>
            <a:avLst/>
            <a:gdLst/>
            <a:ahLst/>
            <a:cxnLst/>
            <a:rect l="l" t="t" r="r" b="b"/>
            <a:pathLst>
              <a:path h="1973579">
                <a:moveTo>
                  <a:pt x="0" y="0"/>
                </a:moveTo>
                <a:lnTo>
                  <a:pt x="0" y="1973211"/>
                </a:lnTo>
              </a:path>
            </a:pathLst>
          </a:custGeom>
          <a:ln w="745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455362" y="6647720"/>
            <a:ext cx="1610995" cy="579755"/>
          </a:xfrm>
          <a:custGeom>
            <a:avLst/>
            <a:gdLst/>
            <a:ahLst/>
            <a:cxnLst/>
            <a:rect l="l" t="t" r="r" b="b"/>
            <a:pathLst>
              <a:path w="1610995" h="579754">
                <a:moveTo>
                  <a:pt x="0" y="290779"/>
                </a:moveTo>
                <a:lnTo>
                  <a:pt x="391426" y="579691"/>
                </a:lnTo>
                <a:lnTo>
                  <a:pt x="1096010" y="579691"/>
                </a:lnTo>
                <a:lnTo>
                  <a:pt x="1096010" y="0"/>
                </a:lnTo>
                <a:lnTo>
                  <a:pt x="1610461" y="0"/>
                </a:lnTo>
              </a:path>
            </a:pathLst>
          </a:custGeom>
          <a:ln w="14909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447906" y="7702724"/>
            <a:ext cx="1613535" cy="481330"/>
          </a:xfrm>
          <a:custGeom>
            <a:avLst/>
            <a:gdLst/>
            <a:ahLst/>
            <a:cxnLst/>
            <a:rect l="l" t="t" r="r" b="b"/>
            <a:pathLst>
              <a:path w="1613535" h="481329">
                <a:moveTo>
                  <a:pt x="0" y="0"/>
                </a:moveTo>
                <a:lnTo>
                  <a:pt x="197573" y="361607"/>
                </a:lnTo>
                <a:lnTo>
                  <a:pt x="398894" y="480898"/>
                </a:lnTo>
                <a:lnTo>
                  <a:pt x="1099743" y="480898"/>
                </a:lnTo>
                <a:lnTo>
                  <a:pt x="1099743" y="240449"/>
                </a:lnTo>
                <a:lnTo>
                  <a:pt x="1613344" y="240449"/>
                </a:lnTo>
              </a:path>
            </a:pathLst>
          </a:custGeom>
          <a:ln w="14909">
            <a:solidFill>
              <a:srgbClr val="46B751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294269" y="7343995"/>
            <a:ext cx="0" cy="48260"/>
          </a:xfrm>
          <a:custGeom>
            <a:avLst/>
            <a:gdLst/>
            <a:ahLst/>
            <a:cxnLst/>
            <a:rect l="l" t="t" r="r" b="b"/>
            <a:pathLst>
              <a:path h="48259">
                <a:moveTo>
                  <a:pt x="0" y="0"/>
                </a:moveTo>
                <a:lnTo>
                  <a:pt x="0" y="48171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776194" y="7345143"/>
            <a:ext cx="0" cy="48260"/>
          </a:xfrm>
          <a:custGeom>
            <a:avLst/>
            <a:gdLst/>
            <a:ahLst/>
            <a:cxnLst/>
            <a:rect l="l" t="t" r="r" b="b"/>
            <a:pathLst>
              <a:path h="48259">
                <a:moveTo>
                  <a:pt x="0" y="0"/>
                </a:moveTo>
                <a:lnTo>
                  <a:pt x="0" y="48171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455582" y="736751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27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9647967" y="7367735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27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852319" y="736647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27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552118" y="736899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27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1064149" y="7367098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279"/>
                </a:lnTo>
              </a:path>
            </a:pathLst>
          </a:custGeom>
          <a:ln w="596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6401318" y="2922200"/>
            <a:ext cx="1653539" cy="882650"/>
            <a:chOff x="674411" y="2922200"/>
            <a:chExt cx="1653539" cy="882650"/>
          </a:xfrm>
        </p:grpSpPr>
        <p:sp>
          <p:nvSpPr>
            <p:cNvPr id="49" name="object 49"/>
            <p:cNvSpPr/>
            <p:nvPr/>
          </p:nvSpPr>
          <p:spPr>
            <a:xfrm>
              <a:off x="740826" y="2922200"/>
              <a:ext cx="0" cy="882650"/>
            </a:xfrm>
            <a:custGeom>
              <a:avLst/>
              <a:gdLst/>
              <a:ahLst/>
              <a:cxnLst/>
              <a:rect l="l" t="t" r="r" b="b"/>
              <a:pathLst>
                <a:path h="882650">
                  <a:moveTo>
                    <a:pt x="0" y="0"/>
                  </a:moveTo>
                  <a:lnTo>
                    <a:pt x="0" y="882484"/>
                  </a:lnTo>
                </a:path>
              </a:pathLst>
            </a:custGeom>
            <a:ln w="123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701205" y="3160572"/>
              <a:ext cx="78740" cy="78740"/>
            </a:xfrm>
            <a:custGeom>
              <a:avLst/>
              <a:gdLst/>
              <a:ahLst/>
              <a:cxnLst/>
              <a:rect l="l" t="t" r="r" b="b"/>
              <a:pathLst>
                <a:path w="78740" h="78739">
                  <a:moveTo>
                    <a:pt x="78232" y="0"/>
                  </a:moveTo>
                  <a:lnTo>
                    <a:pt x="0" y="0"/>
                  </a:lnTo>
                  <a:lnTo>
                    <a:pt x="0" y="78231"/>
                  </a:lnTo>
                  <a:lnTo>
                    <a:pt x="78232" y="78231"/>
                  </a:lnTo>
                  <a:lnTo>
                    <a:pt x="782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4411" y="3334771"/>
              <a:ext cx="129514" cy="129527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786268" y="3313441"/>
              <a:ext cx="1210310" cy="43815"/>
            </a:xfrm>
            <a:custGeom>
              <a:avLst/>
              <a:gdLst/>
              <a:ahLst/>
              <a:cxnLst/>
              <a:rect l="l" t="t" r="r" b="b"/>
              <a:pathLst>
                <a:path w="1210310" h="43814">
                  <a:moveTo>
                    <a:pt x="0" y="43738"/>
                  </a:moveTo>
                  <a:lnTo>
                    <a:pt x="44780" y="0"/>
                  </a:lnTo>
                  <a:lnTo>
                    <a:pt x="1209789" y="0"/>
                  </a:lnTo>
                </a:path>
              </a:pathLst>
            </a:custGeom>
            <a:ln w="659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87298" y="3438495"/>
              <a:ext cx="1211580" cy="45085"/>
            </a:xfrm>
            <a:custGeom>
              <a:avLst/>
              <a:gdLst/>
              <a:ahLst/>
              <a:cxnLst/>
              <a:rect l="l" t="t" r="r" b="b"/>
              <a:pathLst>
                <a:path w="1211580" h="45085">
                  <a:moveTo>
                    <a:pt x="0" y="0"/>
                  </a:moveTo>
                  <a:lnTo>
                    <a:pt x="43738" y="44780"/>
                  </a:lnTo>
                  <a:lnTo>
                    <a:pt x="1211554" y="44780"/>
                  </a:lnTo>
                </a:path>
              </a:pathLst>
            </a:custGeom>
            <a:ln w="659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20378" y="352577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357" y="0"/>
                  </a:lnTo>
                </a:path>
              </a:pathLst>
            </a:custGeom>
            <a:ln w="576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045815" y="3525315"/>
              <a:ext cx="895985" cy="635"/>
            </a:xfrm>
            <a:custGeom>
              <a:avLst/>
              <a:gdLst/>
              <a:ahLst/>
              <a:cxnLst/>
              <a:rect l="l" t="t" r="r" b="b"/>
              <a:pathLst>
                <a:path w="895985" h="635">
                  <a:moveTo>
                    <a:pt x="0" y="444"/>
                  </a:moveTo>
                  <a:lnTo>
                    <a:pt x="895832" y="0"/>
                  </a:lnTo>
                </a:path>
              </a:pathLst>
            </a:custGeom>
            <a:ln w="5765">
              <a:solidFill>
                <a:srgbClr val="46B75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48181" y="352531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357" y="0"/>
                  </a:lnTo>
                </a:path>
              </a:pathLst>
            </a:custGeom>
            <a:ln w="576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020378" y="327256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357" y="0"/>
                  </a:lnTo>
                </a:path>
              </a:pathLst>
            </a:custGeom>
            <a:ln w="576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045815" y="3272106"/>
              <a:ext cx="895985" cy="635"/>
            </a:xfrm>
            <a:custGeom>
              <a:avLst/>
              <a:gdLst/>
              <a:ahLst/>
              <a:cxnLst/>
              <a:rect l="l" t="t" r="r" b="b"/>
              <a:pathLst>
                <a:path w="895985" h="635">
                  <a:moveTo>
                    <a:pt x="0" y="444"/>
                  </a:moveTo>
                  <a:lnTo>
                    <a:pt x="895832" y="0"/>
                  </a:lnTo>
                </a:path>
              </a:pathLst>
            </a:custGeom>
            <a:ln w="5765">
              <a:solidFill>
                <a:srgbClr val="46B751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948181" y="327210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357" y="0"/>
                  </a:lnTo>
                </a:path>
              </a:pathLst>
            </a:custGeom>
            <a:ln w="576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922279" y="3495107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873"/>
                  </a:lnTo>
                </a:path>
              </a:pathLst>
            </a:custGeom>
            <a:ln w="5765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026111" y="3358091"/>
              <a:ext cx="39370" cy="85090"/>
            </a:xfrm>
            <a:custGeom>
              <a:avLst/>
              <a:gdLst/>
              <a:ahLst/>
              <a:cxnLst/>
              <a:rect l="l" t="t" r="r" b="b"/>
              <a:pathLst>
                <a:path w="39369" h="85089">
                  <a:moveTo>
                    <a:pt x="39115" y="85090"/>
                  </a:moveTo>
                  <a:lnTo>
                    <a:pt x="0" y="85090"/>
                  </a:lnTo>
                  <a:lnTo>
                    <a:pt x="0" y="0"/>
                  </a:lnTo>
                  <a:lnTo>
                    <a:pt x="39115" y="0"/>
                  </a:lnTo>
                  <a:lnTo>
                    <a:pt x="39115" y="85090"/>
                  </a:lnTo>
                  <a:close/>
                </a:path>
              </a:pathLst>
            </a:custGeom>
            <a:ln w="659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046435" y="344388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h="40004">
                  <a:moveTo>
                    <a:pt x="0" y="0"/>
                  </a:moveTo>
                  <a:lnTo>
                    <a:pt x="0" y="39560"/>
                  </a:lnTo>
                </a:path>
              </a:pathLst>
            </a:custGeom>
            <a:ln w="659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046435" y="3314632"/>
              <a:ext cx="0" cy="43815"/>
            </a:xfrm>
            <a:custGeom>
              <a:avLst/>
              <a:gdLst/>
              <a:ahLst/>
              <a:cxnLst/>
              <a:rect l="l" t="t" r="r" b="b"/>
              <a:pathLst>
                <a:path h="43814">
                  <a:moveTo>
                    <a:pt x="0" y="0"/>
                  </a:moveTo>
                  <a:lnTo>
                    <a:pt x="0" y="43637"/>
                  </a:lnTo>
                </a:path>
              </a:pathLst>
            </a:custGeom>
            <a:ln w="6591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996795" y="3253612"/>
              <a:ext cx="328295" cy="384810"/>
            </a:xfrm>
            <a:custGeom>
              <a:avLst/>
              <a:gdLst/>
              <a:ahLst/>
              <a:cxnLst/>
              <a:rect l="l" t="t" r="r" b="b"/>
              <a:pathLst>
                <a:path w="328294" h="384810">
                  <a:moveTo>
                    <a:pt x="328206" y="0"/>
                  </a:moveTo>
                  <a:lnTo>
                    <a:pt x="284861" y="0"/>
                  </a:lnTo>
                  <a:lnTo>
                    <a:pt x="284861" y="59690"/>
                  </a:lnTo>
                  <a:lnTo>
                    <a:pt x="284861" y="228600"/>
                  </a:lnTo>
                  <a:lnTo>
                    <a:pt x="40487" y="228600"/>
                  </a:lnTo>
                  <a:lnTo>
                    <a:pt x="40487" y="59690"/>
                  </a:lnTo>
                  <a:lnTo>
                    <a:pt x="284861" y="59690"/>
                  </a:lnTo>
                  <a:lnTo>
                    <a:pt x="284861" y="0"/>
                  </a:lnTo>
                  <a:lnTo>
                    <a:pt x="0" y="0"/>
                  </a:lnTo>
                  <a:lnTo>
                    <a:pt x="0" y="59690"/>
                  </a:lnTo>
                  <a:lnTo>
                    <a:pt x="0" y="228600"/>
                  </a:lnTo>
                  <a:lnTo>
                    <a:pt x="0" y="384810"/>
                  </a:lnTo>
                  <a:lnTo>
                    <a:pt x="328206" y="384810"/>
                  </a:lnTo>
                  <a:lnTo>
                    <a:pt x="328206" y="228981"/>
                  </a:lnTo>
                  <a:lnTo>
                    <a:pt x="328206" y="228600"/>
                  </a:lnTo>
                  <a:lnTo>
                    <a:pt x="328206" y="59690"/>
                  </a:lnTo>
                  <a:lnTo>
                    <a:pt x="328206" y="59499"/>
                  </a:lnTo>
                  <a:lnTo>
                    <a:pt x="32820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037006" y="3483269"/>
              <a:ext cx="245110" cy="0"/>
            </a:xfrm>
            <a:custGeom>
              <a:avLst/>
              <a:gdLst/>
              <a:ahLst/>
              <a:cxnLst/>
              <a:rect l="l" t="t" r="r" b="b"/>
              <a:pathLst>
                <a:path w="245110">
                  <a:moveTo>
                    <a:pt x="0" y="0"/>
                  </a:moveTo>
                  <a:lnTo>
                    <a:pt x="244843" y="0"/>
                  </a:lnTo>
                </a:path>
              </a:pathLst>
            </a:custGeom>
            <a:ln w="65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038414" y="3313433"/>
              <a:ext cx="244475" cy="0"/>
            </a:xfrm>
            <a:custGeom>
              <a:avLst/>
              <a:gdLst/>
              <a:ahLst/>
              <a:cxnLst/>
              <a:rect l="l" t="t" r="r" b="b"/>
              <a:pathLst>
                <a:path w="244475">
                  <a:moveTo>
                    <a:pt x="0" y="0"/>
                  </a:moveTo>
                  <a:lnTo>
                    <a:pt x="244462" y="0"/>
                  </a:lnTo>
                </a:path>
              </a:pathLst>
            </a:custGeom>
            <a:ln w="65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036879" y="3274733"/>
              <a:ext cx="246379" cy="342265"/>
            </a:xfrm>
            <a:custGeom>
              <a:avLst/>
              <a:gdLst/>
              <a:ahLst/>
              <a:cxnLst/>
              <a:rect l="l" t="t" r="r" b="b"/>
              <a:pathLst>
                <a:path w="246380" h="342264">
                  <a:moveTo>
                    <a:pt x="246011" y="341833"/>
                  </a:moveTo>
                  <a:lnTo>
                    <a:pt x="0" y="341833"/>
                  </a:lnTo>
                  <a:lnTo>
                    <a:pt x="0" y="0"/>
                  </a:lnTo>
                  <a:lnTo>
                    <a:pt x="246011" y="0"/>
                  </a:lnTo>
                  <a:lnTo>
                    <a:pt x="246011" y="341833"/>
                  </a:lnTo>
                  <a:close/>
                </a:path>
              </a:pathLst>
            </a:custGeom>
            <a:ln w="65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996745" y="3254246"/>
              <a:ext cx="327660" cy="382905"/>
            </a:xfrm>
            <a:custGeom>
              <a:avLst/>
              <a:gdLst/>
              <a:ahLst/>
              <a:cxnLst/>
              <a:rect l="l" t="t" r="r" b="b"/>
              <a:pathLst>
                <a:path w="327660" h="382904">
                  <a:moveTo>
                    <a:pt x="327317" y="382904"/>
                  </a:moveTo>
                  <a:lnTo>
                    <a:pt x="0" y="382904"/>
                  </a:lnTo>
                  <a:lnTo>
                    <a:pt x="0" y="0"/>
                  </a:lnTo>
                  <a:lnTo>
                    <a:pt x="327317" y="0"/>
                  </a:lnTo>
                  <a:lnTo>
                    <a:pt x="327317" y="382904"/>
                  </a:lnTo>
                  <a:close/>
                </a:path>
              </a:pathLst>
            </a:custGeom>
            <a:ln w="65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83830" y="3329431"/>
              <a:ext cx="853440" cy="167005"/>
            </a:xfrm>
            <a:custGeom>
              <a:avLst/>
              <a:gdLst/>
              <a:ahLst/>
              <a:cxnLst/>
              <a:rect l="l" t="t" r="r" b="b"/>
              <a:pathLst>
                <a:path w="853439" h="167004">
                  <a:moveTo>
                    <a:pt x="40284" y="67322"/>
                  </a:moveTo>
                  <a:lnTo>
                    <a:pt x="20142" y="0"/>
                  </a:lnTo>
                  <a:lnTo>
                    <a:pt x="0" y="67322"/>
                  </a:lnTo>
                  <a:lnTo>
                    <a:pt x="40284" y="67322"/>
                  </a:lnTo>
                  <a:close/>
                </a:path>
                <a:path w="853439" h="167004">
                  <a:moveTo>
                    <a:pt x="852995" y="143713"/>
                  </a:moveTo>
                  <a:lnTo>
                    <a:pt x="846442" y="137160"/>
                  </a:lnTo>
                  <a:lnTo>
                    <a:pt x="830249" y="137160"/>
                  </a:lnTo>
                  <a:lnTo>
                    <a:pt x="823683" y="143713"/>
                  </a:lnTo>
                  <a:lnTo>
                    <a:pt x="823683" y="159918"/>
                  </a:lnTo>
                  <a:lnTo>
                    <a:pt x="830249" y="166471"/>
                  </a:lnTo>
                  <a:lnTo>
                    <a:pt x="846442" y="166471"/>
                  </a:lnTo>
                  <a:lnTo>
                    <a:pt x="852995" y="159918"/>
                  </a:lnTo>
                  <a:lnTo>
                    <a:pt x="852995" y="151815"/>
                  </a:lnTo>
                  <a:lnTo>
                    <a:pt x="852995" y="143713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6831263" y="3374156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5173"/>
                </a:lnTo>
              </a:path>
            </a:pathLst>
          </a:custGeom>
          <a:ln w="4940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501252" y="3017083"/>
            <a:ext cx="40640" cy="67945"/>
          </a:xfrm>
          <a:custGeom>
            <a:avLst/>
            <a:gdLst/>
            <a:ahLst/>
            <a:cxnLst/>
            <a:rect l="l" t="t" r="r" b="b"/>
            <a:pathLst>
              <a:path w="40640" h="67944">
                <a:moveTo>
                  <a:pt x="40284" y="0"/>
                </a:moveTo>
                <a:lnTo>
                  <a:pt x="0" y="0"/>
                </a:lnTo>
                <a:lnTo>
                  <a:pt x="20142" y="67335"/>
                </a:lnTo>
                <a:lnTo>
                  <a:pt x="4028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521031" y="2924521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4">
                <a:moveTo>
                  <a:pt x="0" y="124968"/>
                </a:moveTo>
                <a:lnTo>
                  <a:pt x="0" y="0"/>
                </a:lnTo>
              </a:path>
            </a:pathLst>
          </a:custGeom>
          <a:ln w="49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18206" y="407447"/>
            <a:ext cx="3468370" cy="664845"/>
          </a:xfrm>
          <a:prstGeom prst="rect">
            <a:avLst/>
          </a:prstGeom>
        </p:spPr>
        <p:txBody>
          <a:bodyPr vert="horz" wrap="square" lIns="0" tIns="96520" rIns="0" bIns="0" rtlCol="0">
            <a:spAutoFit/>
          </a:bodyPr>
          <a:lstStyle/>
          <a:p>
            <a:pPr marL="12700">
              <a:spcBef>
                <a:spcPts val="760"/>
              </a:spcBef>
            </a:pPr>
            <a:r>
              <a:rPr sz="1900" spc="-5" dirty="0">
                <a:solidFill>
                  <a:srgbClr val="171514"/>
                </a:solidFill>
                <a:latin typeface="Tahoma"/>
                <a:cs typeface="Tahoma"/>
              </a:rPr>
              <a:t>LPCT:</a:t>
            </a:r>
            <a:endParaRPr sz="1900">
              <a:latin typeface="Tahoma"/>
              <a:cs typeface="Tahoma"/>
            </a:endParaRPr>
          </a:p>
          <a:p>
            <a:pPr marL="12700">
              <a:spcBef>
                <a:spcPts val="470"/>
              </a:spcBef>
            </a:pPr>
            <a:r>
              <a:rPr sz="1350" spc="60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135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35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135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0" dirty="0">
                <a:solidFill>
                  <a:srgbClr val="171514"/>
                </a:solidFill>
                <a:latin typeface="Tahoma"/>
                <a:cs typeface="Tahoma"/>
              </a:rPr>
              <a:t>electrónicos</a:t>
            </a:r>
            <a:endParaRPr sz="135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302901" y="1728001"/>
            <a:ext cx="2484120" cy="1012457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577850">
              <a:lnSpc>
                <a:spcPts val="1300"/>
              </a:lnSpc>
              <a:spcBef>
                <a:spcPts val="95"/>
              </a:spcBef>
            </a:pP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Los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FFFFFF"/>
                </a:solidFill>
                <a:latin typeface="Tahoma"/>
                <a:cs typeface="Tahoma"/>
              </a:rPr>
              <a:t>LPCT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(transformadores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corriente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FFFFFF"/>
                </a:solidFill>
                <a:latin typeface="Tahoma"/>
                <a:cs typeface="Tahoma"/>
              </a:rPr>
              <a:t>baja</a:t>
            </a:r>
            <a:r>
              <a:rPr lang="es-ES" sz="650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FFFFFF"/>
                </a:solidFill>
                <a:latin typeface="Tahoma"/>
                <a:cs typeface="Tahoma"/>
              </a:rPr>
              <a:t>potencia</a:t>
            </a:r>
            <a:r>
              <a:rPr sz="650" spc="15" dirty="0">
                <a:solidFill>
                  <a:srgbClr val="FFFFFF"/>
                </a:solidFill>
                <a:latin typeface="Tahoma"/>
                <a:cs typeface="Tahoma"/>
              </a:rPr>
              <a:t>)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cumplen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6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FFFFFF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FFFFFF"/>
                </a:solidFill>
                <a:latin typeface="Tahoma"/>
                <a:cs typeface="Tahoma"/>
              </a:rPr>
              <a:t>norma</a:t>
            </a:r>
            <a:r>
              <a:rPr sz="6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FFFFFF"/>
                </a:solidFill>
                <a:latin typeface="Tahoma"/>
                <a:cs typeface="Tahoma"/>
              </a:rPr>
              <a:t>IEC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FFFFFF"/>
                </a:solidFill>
                <a:latin typeface="Tahoma"/>
                <a:cs typeface="Tahoma"/>
              </a:rPr>
              <a:t>61869-10.</a:t>
            </a:r>
            <a:endParaRPr sz="650" dirty="0">
              <a:latin typeface="Tahoma"/>
              <a:cs typeface="Tahoma"/>
            </a:endParaRPr>
          </a:p>
          <a:p>
            <a:pPr marL="50800" marR="313055">
              <a:lnSpc>
                <a:spcPts val="1300"/>
              </a:lnSpc>
            </a:pPr>
            <a:r>
              <a:rPr sz="750" spc="10" dirty="0">
                <a:solidFill>
                  <a:srgbClr val="FFFFFF"/>
                </a:solidFill>
                <a:latin typeface="Tahoma"/>
                <a:cs typeface="Tahoma"/>
              </a:rPr>
              <a:t>Se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trata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sensores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corriente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 err="1">
                <a:solidFill>
                  <a:srgbClr val="FFFFFF"/>
                </a:solidFill>
                <a:latin typeface="Tahoma"/>
                <a:cs typeface="Tahoma"/>
              </a:rPr>
              <a:t>salida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lang="es-ES" sz="75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tensión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continua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FFFFFF"/>
                </a:solidFill>
                <a:latin typeface="Tahoma"/>
                <a:cs typeface="Tahoma"/>
              </a:rPr>
              <a:t>que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tienen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la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Tahoma"/>
                <a:cs typeface="Tahoma"/>
              </a:rPr>
              <a:t>ventaja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tener</a:t>
            </a:r>
            <a:r>
              <a:rPr lang="es-ES" sz="750" spc="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FFFFFF"/>
                </a:solidFill>
                <a:latin typeface="Tahoma"/>
                <a:cs typeface="Tahoma"/>
              </a:rPr>
              <a:t>un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abanico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aplicaciones </a:t>
            </a:r>
            <a:r>
              <a:rPr sz="750" spc="40" dirty="0">
                <a:solidFill>
                  <a:srgbClr val="FFFFFF"/>
                </a:solidFill>
                <a:latin typeface="Tahoma"/>
                <a:cs typeface="Tahoma"/>
              </a:rPr>
              <a:t>muy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amplio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,</a:t>
            </a:r>
            <a:r>
              <a:rPr lang="es-ES" sz="750" spc="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simplificando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la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selección.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918206" y="1726478"/>
            <a:ext cx="3632200" cy="10979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00B6F2"/>
                </a:solidFill>
                <a:latin typeface="Tahoma"/>
                <a:cs typeface="Tahoma"/>
              </a:rPr>
              <a:t>Transformadores</a:t>
            </a:r>
            <a:r>
              <a:rPr sz="6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00B6F2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00B6F2"/>
                </a:solidFill>
                <a:latin typeface="Tahoma"/>
                <a:cs typeface="Tahoma"/>
              </a:rPr>
              <a:t>baja</a:t>
            </a:r>
            <a:r>
              <a:rPr sz="65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00B6F2"/>
                </a:solidFill>
                <a:latin typeface="Tahoma"/>
                <a:cs typeface="Tahoma"/>
              </a:rPr>
              <a:t>potencia</a:t>
            </a:r>
            <a:r>
              <a:rPr sz="650" spc="-3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00B6F2"/>
                </a:solidFill>
                <a:latin typeface="Tahoma"/>
                <a:cs typeface="Tahoma"/>
              </a:rPr>
              <a:t>LPCT</a:t>
            </a:r>
            <a:endParaRPr sz="65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  <a:spcBef>
                <a:spcPts val="280"/>
              </a:spcBef>
            </a:pP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LPCT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sensor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magnético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derivación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integrada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salida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tensión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(mV)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representa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(A).</a:t>
            </a:r>
            <a:endParaRPr sz="650" dirty="0">
              <a:latin typeface="Tahoma"/>
              <a:cs typeface="Tahoma"/>
            </a:endParaRPr>
          </a:p>
          <a:p>
            <a:pPr marL="12700" marR="365125">
              <a:lnSpc>
                <a:spcPct val="125000"/>
              </a:lnSpc>
              <a:spcBef>
                <a:spcPts val="10"/>
              </a:spcBef>
            </a:pP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LPCT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cumple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61869-10.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LPCT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proporcionan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funciones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medición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protección.</a:t>
            </a:r>
            <a:endParaRPr sz="700" dirty="0">
              <a:latin typeface="Tahoma"/>
              <a:cs typeface="Tahoma"/>
            </a:endParaRPr>
          </a:p>
          <a:p>
            <a:pPr marL="12700">
              <a:spcBef>
                <a:spcPts val="16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Están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definidos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por:</a:t>
            </a:r>
            <a:endParaRPr sz="750" dirty="0">
              <a:latin typeface="Tahoma"/>
              <a:cs typeface="Tahoma"/>
            </a:endParaRPr>
          </a:p>
          <a:p>
            <a:pPr marL="120650" indent="-108585">
              <a:spcBef>
                <a:spcPts val="30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nominal;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18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(U);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18205" y="2816896"/>
            <a:ext cx="3304540" cy="561051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0650" indent="-108585">
              <a:spcBef>
                <a:spcPts val="19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extendida;</a:t>
            </a:r>
            <a:endParaRPr sz="650" dirty="0">
              <a:latin typeface="Tahoma"/>
              <a:cs typeface="Tahoma"/>
            </a:endParaRPr>
          </a:p>
          <a:p>
            <a:pPr marL="12700" marR="5080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precisión.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tienen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respuesta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lineal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amplio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comienzan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saturarse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allá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corrientes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interrumpir.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0152357" y="2786605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282579" y="2871101"/>
            <a:ext cx="39751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81940" algn="l"/>
              </a:tabLst>
            </a:pPr>
            <a:r>
              <a:rPr sz="850" spc="30" dirty="0">
                <a:solidFill>
                  <a:srgbClr val="171514"/>
                </a:solidFill>
                <a:latin typeface="Tahoma"/>
                <a:cs typeface="Tahoma"/>
              </a:rPr>
              <a:t>P1	</a:t>
            </a:r>
            <a:r>
              <a:rPr sz="850" spc="5" dirty="0">
                <a:solidFill>
                  <a:srgbClr val="171514"/>
                </a:solidFill>
                <a:latin typeface="Tahoma"/>
                <a:cs typeface="Tahoma"/>
              </a:rPr>
              <a:t>IP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537137" y="3167090"/>
            <a:ext cx="14732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5" dirty="0">
                <a:solidFill>
                  <a:srgbClr val="3FAC39"/>
                </a:solidFill>
                <a:latin typeface="Tahoma"/>
                <a:cs typeface="Tahoma"/>
              </a:rPr>
              <a:t>T1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863549" y="3380779"/>
            <a:ext cx="1606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solidFill>
                  <a:srgbClr val="3FAC39"/>
                </a:solidFill>
                <a:latin typeface="Tahoma"/>
                <a:cs typeface="Tahoma"/>
              </a:rPr>
              <a:t>contra</a:t>
            </a:r>
            <a:endParaRPr sz="350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537137" y="3480421"/>
            <a:ext cx="14732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5" dirty="0">
                <a:solidFill>
                  <a:srgbClr val="3FAC39"/>
                </a:solidFill>
                <a:latin typeface="Tahoma"/>
                <a:cs typeface="Tahoma"/>
              </a:rPr>
              <a:t>T2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18206" y="3469358"/>
            <a:ext cx="3361690" cy="7814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67665">
              <a:lnSpc>
                <a:spcPct val="105300"/>
              </a:lnSpc>
              <a:spcBef>
                <a:spcPts val="100"/>
              </a:spcBef>
            </a:pP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Ejemplos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clasificaciones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Tahoma"/>
                <a:cs typeface="Tahoma"/>
              </a:rPr>
              <a:t>LPCT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según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la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5" dirty="0" err="1">
                <a:solidFill>
                  <a:srgbClr val="00B6F2"/>
                </a:solidFill>
                <a:latin typeface="Tahoma"/>
                <a:cs typeface="Tahoma"/>
              </a:rPr>
              <a:t>norma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lang="es-ES" sz="950" spc="-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Tahoma"/>
                <a:cs typeface="Tahoma"/>
              </a:rPr>
              <a:t>61869-10</a:t>
            </a:r>
            <a:endParaRPr sz="950" dirty="0">
              <a:latin typeface="Tahoma"/>
              <a:cs typeface="Tahoma"/>
            </a:endParaRPr>
          </a:p>
          <a:p>
            <a:pPr marL="12700">
              <a:spcBef>
                <a:spcPts val="39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Estas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resumen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curvas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siguientes.</a:t>
            </a:r>
            <a:endParaRPr sz="750" dirty="0">
              <a:latin typeface="Tahoma"/>
              <a:cs typeface="Tahoma"/>
            </a:endParaRPr>
          </a:p>
          <a:p>
            <a:pPr marL="12700" marR="5080">
              <a:lnSpc>
                <a:spcPts val="1050"/>
              </a:lnSpc>
              <a:spcBef>
                <a:spcPts val="60"/>
              </a:spcBef>
            </a:pP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Muestran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error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máximos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(como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absoluto)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correspondiente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ejemplos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dados.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282580" y="3684990"/>
            <a:ext cx="1530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0" dirty="0">
                <a:solidFill>
                  <a:srgbClr val="171514"/>
                </a:solidFill>
                <a:latin typeface="Tahoma"/>
                <a:cs typeface="Tahoma"/>
              </a:rPr>
              <a:t>P2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892788" y="4364016"/>
            <a:ext cx="2762885" cy="997068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38100">
              <a:spcBef>
                <a:spcPts val="195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dosificación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endParaRPr sz="600" dirty="0">
              <a:latin typeface="Tahoma"/>
              <a:cs typeface="Tahoma"/>
            </a:endParaRPr>
          </a:p>
          <a:p>
            <a:pPr marL="146050" indent="-108585">
              <a:spcBef>
                <a:spcPts val="28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nomina</a:t>
            </a:r>
            <a:r>
              <a:rPr sz="650" spc="-13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75" spc="-195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5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endParaRPr sz="650" dirty="0">
              <a:latin typeface="Tahoma"/>
              <a:cs typeface="Tahoma"/>
            </a:endParaRPr>
          </a:p>
          <a:p>
            <a:pPr marL="146050" indent="-108585">
              <a:spcBef>
                <a:spcPts val="170"/>
              </a:spcBef>
              <a:buClr>
                <a:srgbClr val="3FAC39"/>
              </a:buClr>
              <a:buSzPct val="133333"/>
              <a:buChar char="•"/>
              <a:tabLst>
                <a:tab pos="14668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extendida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lang="es-ES" sz="600" spc="1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30" baseline="-30864" dirty="0" err="1">
                <a:solidFill>
                  <a:srgbClr val="171514"/>
                </a:solidFill>
                <a:latin typeface="Tahoma"/>
                <a:cs typeface="Tahoma"/>
              </a:rPr>
              <a:t>epr</a:t>
            </a:r>
            <a:r>
              <a:rPr sz="675" spc="2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1250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endParaRPr sz="750" dirty="0">
              <a:latin typeface="Tahoma"/>
              <a:cs typeface="Tahoma"/>
            </a:endParaRPr>
          </a:p>
          <a:p>
            <a:pPr marL="1460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46685" algn="l"/>
              </a:tabLst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V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675" spc="-82" baseline="-30864" dirty="0">
                <a:solidFill>
                  <a:srgbClr val="171514"/>
                </a:solidFill>
                <a:latin typeface="Tahoma"/>
                <a:cs typeface="Tahoma"/>
              </a:rPr>
              <a:t>sn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22,5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mV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(para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secundario).</a:t>
            </a:r>
            <a:endParaRPr sz="700" dirty="0">
              <a:latin typeface="Tahoma"/>
              <a:cs typeface="Tahoma"/>
            </a:endParaRPr>
          </a:p>
          <a:p>
            <a:pPr marL="146050" indent="-108585">
              <a:spcBef>
                <a:spcPts val="310"/>
              </a:spcBef>
              <a:buClr>
                <a:srgbClr val="3FAC39"/>
              </a:buClr>
              <a:buSzPct val="133333"/>
              <a:buChar char="•"/>
              <a:tabLst>
                <a:tab pos="1466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medición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0,5:</a:t>
            </a:r>
            <a:endParaRPr sz="600" dirty="0">
              <a:latin typeface="Tahoma"/>
              <a:cs typeface="Tahoma"/>
            </a:endParaRPr>
          </a:p>
          <a:p>
            <a:pPr marL="254000" lvl="1" indent="-108585">
              <a:spcBef>
                <a:spcPts val="130"/>
              </a:spcBef>
              <a:buClr>
                <a:srgbClr val="3FAC39"/>
              </a:buClr>
              <a:buSzPct val="160000"/>
              <a:buChar char="-"/>
              <a:tabLst>
                <a:tab pos="254635" algn="l"/>
              </a:tabLst>
            </a:pP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error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dirty="0">
                <a:solidFill>
                  <a:srgbClr val="171514"/>
                </a:solidFill>
                <a:latin typeface="Tahoma"/>
                <a:cs typeface="Tahoma"/>
              </a:rPr>
              <a:t>0,2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lang="es-ES" sz="5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pr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Error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0,75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45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A,</a:t>
            </a:r>
            <a:endParaRPr sz="600" dirty="0">
              <a:latin typeface="Tahoma"/>
              <a:cs typeface="Tahoma"/>
            </a:endParaRPr>
          </a:p>
          <a:p>
            <a:pPr marL="254000" lvl="1" indent="-108585">
              <a:spcBef>
                <a:spcPts val="90"/>
              </a:spcBef>
              <a:buClr>
                <a:srgbClr val="3FAC39"/>
              </a:buClr>
              <a:buSzPct val="160000"/>
              <a:buChar char="-"/>
              <a:tabLst>
                <a:tab pos="254635" algn="l"/>
              </a:tabLst>
            </a:pP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error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lang="es-ES" sz="5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pr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error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1,5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90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endParaRPr sz="600" dirty="0">
              <a:latin typeface="Tahoma"/>
              <a:cs typeface="Tahoma"/>
            </a:endParaRPr>
          </a:p>
          <a:p>
            <a:pPr marL="38100">
              <a:spcBef>
                <a:spcPts val="240"/>
              </a:spcBef>
            </a:pP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puntos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dosificación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especificados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norma.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302901" y="4397249"/>
            <a:ext cx="2484120" cy="997453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635" rIns="0" bIns="0" rtlCol="0">
            <a:spAutoFit/>
          </a:bodyPr>
          <a:lstStyle/>
          <a:p>
            <a:pPr marL="50800" marR="94615">
              <a:lnSpc>
                <a:spcPct val="127400"/>
              </a:lnSpc>
              <a:spcBef>
                <a:spcPts val="5"/>
              </a:spcBef>
            </a:pPr>
            <a:r>
              <a:rPr sz="850" spc="10" dirty="0">
                <a:solidFill>
                  <a:srgbClr val="FFFFFF"/>
                </a:solidFill>
                <a:latin typeface="Tahoma"/>
                <a:cs typeface="Tahoma"/>
              </a:rPr>
              <a:t>El </a:t>
            </a:r>
            <a:r>
              <a:rPr sz="850" spc="15" dirty="0">
                <a:solidFill>
                  <a:srgbClr val="FFFFFF"/>
                </a:solidFill>
                <a:latin typeface="Tahoma"/>
                <a:cs typeface="Tahoma"/>
              </a:rPr>
              <a:t>LPCT </a:t>
            </a:r>
            <a:r>
              <a:rPr sz="850" spc="10" dirty="0">
                <a:solidFill>
                  <a:srgbClr val="FFFFFF"/>
                </a:solidFill>
                <a:latin typeface="Tahoma"/>
                <a:cs typeface="Tahoma"/>
              </a:rPr>
              <a:t>y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los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relés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protección </a:t>
            </a:r>
            <a:r>
              <a:rPr sz="850" spc="35" dirty="0" err="1">
                <a:solidFill>
                  <a:srgbClr val="FFFFFF"/>
                </a:solidFill>
                <a:latin typeface="Tahoma"/>
                <a:cs typeface="Tahoma"/>
              </a:rPr>
              <a:t>Sepam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lang="es-ES" sz="850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25" dirty="0" err="1">
                <a:solidFill>
                  <a:srgbClr val="FFFFFF"/>
                </a:solidFill>
                <a:latin typeface="Tahoma"/>
                <a:cs typeface="Tahoma"/>
              </a:rPr>
              <a:t>Easergy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P3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P5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garantizan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50" dirty="0">
                <a:solidFill>
                  <a:srgbClr val="FFFFFF"/>
                </a:solidFill>
                <a:latin typeface="Tahoma"/>
                <a:cs typeface="Tahoma"/>
              </a:rPr>
              <a:t>un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 err="1">
                <a:solidFill>
                  <a:srgbClr val="FFFFFF"/>
                </a:solidFill>
                <a:latin typeface="Tahoma"/>
                <a:cs typeface="Tahoma"/>
              </a:rPr>
              <a:t>altísimo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5" dirty="0" err="1">
                <a:solidFill>
                  <a:srgbClr val="FFFFFF"/>
                </a:solidFill>
                <a:latin typeface="Tahoma"/>
                <a:cs typeface="Tahoma"/>
              </a:rPr>
              <a:t>rango</a:t>
            </a:r>
            <a:r>
              <a:rPr lang="es-ES" sz="850" spc="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cobertura </a:t>
            </a:r>
            <a:r>
              <a:rPr sz="850" spc="10" dirty="0">
                <a:solidFill>
                  <a:srgbClr val="FFFFFF"/>
                </a:solidFill>
                <a:latin typeface="Tahoma"/>
                <a:cs typeface="Tahoma"/>
              </a:rPr>
              <a:t>y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flexibilidad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850" spc="25" dirty="0">
                <a:solidFill>
                  <a:srgbClr val="FFFFFF"/>
                </a:solidFill>
                <a:latin typeface="Tahoma"/>
                <a:cs typeface="Tahoma"/>
              </a:rPr>
              <a:t>uso. </a:t>
            </a:r>
            <a:r>
              <a:rPr sz="850" spc="15" dirty="0" err="1">
                <a:solidFill>
                  <a:srgbClr val="FFFFFF"/>
                </a:solidFill>
                <a:latin typeface="Tahoma"/>
                <a:cs typeface="Tahoma"/>
              </a:rPr>
              <a:t>Ejemplo</a:t>
            </a:r>
            <a:r>
              <a:rPr sz="850" spc="15" dirty="0">
                <a:solidFill>
                  <a:srgbClr val="FFFFFF"/>
                </a:solidFill>
                <a:latin typeface="Tahoma"/>
                <a:cs typeface="Tahoma"/>
              </a:rPr>
              <a:t>:</a:t>
            </a:r>
            <a:r>
              <a:rPr lang="es-ES" sz="850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 err="1">
                <a:solidFill>
                  <a:srgbClr val="FFFFFF"/>
                </a:solidFill>
                <a:latin typeface="Tahoma"/>
                <a:cs typeface="Tahoma"/>
              </a:rPr>
              <a:t>sistema</a:t>
            </a:r>
            <a:r>
              <a:rPr sz="8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protección</a:t>
            </a:r>
            <a:r>
              <a:rPr sz="850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relés</a:t>
            </a:r>
            <a:r>
              <a:rPr sz="8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15" dirty="0">
                <a:solidFill>
                  <a:srgbClr val="FFFFFF"/>
                </a:solidFill>
                <a:latin typeface="Tahoma"/>
                <a:cs typeface="Tahoma"/>
              </a:rPr>
              <a:t>TLP130</a:t>
            </a:r>
            <a:r>
              <a:rPr sz="850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15" dirty="0">
                <a:solidFill>
                  <a:srgbClr val="FFFFFF"/>
                </a:solidFill>
                <a:latin typeface="Tahoma"/>
                <a:cs typeface="Tahoma"/>
              </a:rPr>
              <a:t>LPCT</a:t>
            </a:r>
            <a:r>
              <a:rPr lang="es-ES" sz="850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Sepam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FFFFFF"/>
                </a:solidFill>
                <a:latin typeface="Tahoma"/>
                <a:cs typeface="Tahoma"/>
              </a:rPr>
              <a:t>que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garantizan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50" dirty="0">
                <a:solidFill>
                  <a:srgbClr val="FFFFFF"/>
                </a:solidFill>
                <a:latin typeface="Tahoma"/>
                <a:cs typeface="Tahoma"/>
              </a:rPr>
              <a:t>un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FFFFFF"/>
                </a:solidFill>
                <a:latin typeface="Tahoma"/>
                <a:cs typeface="Tahoma"/>
              </a:rPr>
              <a:t>rango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uso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FFFFFF"/>
                </a:solidFill>
                <a:latin typeface="Tahoma"/>
                <a:cs typeface="Tahoma"/>
              </a:rPr>
              <a:t>5</a:t>
            </a:r>
            <a:r>
              <a:rPr lang="es-ES" sz="850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FFFFFF"/>
                </a:solidFill>
                <a:latin typeface="Tahoma"/>
                <a:cs typeface="Tahoma"/>
              </a:rPr>
              <a:t>1250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dirty="0">
                <a:solidFill>
                  <a:srgbClr val="FFFFFF"/>
                </a:solidFill>
                <a:latin typeface="Tahoma"/>
                <a:cs typeface="Tahoma"/>
              </a:rPr>
              <a:t>A.</a:t>
            </a:r>
            <a:endParaRPr sz="850" dirty="0">
              <a:latin typeface="Tahoma"/>
              <a:cs typeface="Tahoma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892787" y="5545674"/>
            <a:ext cx="2283460" cy="553085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38100">
              <a:spcBef>
                <a:spcPts val="195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5P</a:t>
            </a:r>
            <a:endParaRPr sz="750">
              <a:latin typeface="Tahoma"/>
              <a:cs typeface="Tahoma"/>
            </a:endParaRPr>
          </a:p>
          <a:p>
            <a:pPr marL="146050" indent="-108585">
              <a:spcBef>
                <a:spcPts val="200"/>
              </a:spcBef>
              <a:buClr>
                <a:srgbClr val="3FAC39"/>
              </a:buClr>
              <a:buSzPct val="114285"/>
              <a:buChar char="•"/>
              <a:tabLst>
                <a:tab pos="1466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primari</a:t>
            </a:r>
            <a:r>
              <a:rPr sz="700" spc="-19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75" spc="44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75" spc="-82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A.</a:t>
            </a:r>
            <a:endParaRPr sz="700">
              <a:latin typeface="Tahoma"/>
              <a:cs typeface="Tahoma"/>
            </a:endParaRPr>
          </a:p>
          <a:p>
            <a:pPr marL="146050" indent="-108585">
              <a:spcBef>
                <a:spcPts val="160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65" dirty="0">
                <a:solidFill>
                  <a:srgbClr val="171514"/>
                </a:solidFill>
                <a:latin typeface="Tahoma"/>
                <a:cs typeface="Tahoma"/>
              </a:rPr>
              <a:t>V</a:t>
            </a:r>
            <a:r>
              <a:rPr sz="675" spc="15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75" spc="-165" baseline="-30864" dirty="0">
                <a:solidFill>
                  <a:srgbClr val="171514"/>
                </a:solidFill>
                <a:latin typeface="Tahoma"/>
                <a:cs typeface="Tahoma"/>
              </a:rPr>
              <a:t>n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22,5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mV.</a:t>
            </a:r>
            <a:endParaRPr sz="750">
              <a:latin typeface="Tahoma"/>
              <a:cs typeface="Tahoma"/>
            </a:endParaRPr>
          </a:p>
          <a:p>
            <a:pPr marL="146050" indent="-108585">
              <a:spcBef>
                <a:spcPts val="350"/>
              </a:spcBef>
              <a:buClr>
                <a:srgbClr val="3FAC39"/>
              </a:buClr>
              <a:buSzPct val="145454"/>
              <a:buChar char="•"/>
              <a:tabLst>
                <a:tab pos="146685" algn="l"/>
              </a:tabLst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5P: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error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I</a:t>
            </a:r>
            <a:endParaRPr sz="550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1229148" y="5964077"/>
            <a:ext cx="13322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pr</a:t>
            </a:r>
            <a:r>
              <a:rPr sz="675" spc="26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error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60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min.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8925145" y="6355864"/>
            <a:ext cx="316865" cy="3435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0955" algn="r">
              <a:lnSpc>
                <a:spcPts val="690"/>
              </a:lnSpc>
              <a:spcBef>
                <a:spcPts val="100"/>
              </a:spcBef>
            </a:pPr>
            <a:r>
              <a:rPr sz="600" spc="40" dirty="0">
                <a:solidFill>
                  <a:srgbClr val="171514"/>
                </a:solidFill>
                <a:latin typeface="Tahoma"/>
                <a:cs typeface="Tahoma"/>
              </a:rPr>
              <a:t>Módulo</a:t>
            </a:r>
            <a:endParaRPr sz="600">
              <a:latin typeface="Tahoma"/>
              <a:cs typeface="Tahoma"/>
            </a:endParaRPr>
          </a:p>
          <a:p>
            <a:pPr marR="5080" algn="r">
              <a:lnSpc>
                <a:spcPts val="810"/>
              </a:lnSpc>
            </a:pPr>
            <a:r>
              <a:rPr sz="700" spc="-75" dirty="0">
                <a:solidFill>
                  <a:srgbClr val="171514"/>
                </a:solidFill>
                <a:latin typeface="Tahoma"/>
                <a:cs typeface="Tahoma"/>
              </a:rPr>
              <a:t>(%)</a:t>
            </a:r>
            <a:endParaRPr sz="700">
              <a:latin typeface="Tahoma"/>
              <a:cs typeface="Tahoma"/>
            </a:endParaRPr>
          </a:p>
          <a:p>
            <a:pPr marR="5080" algn="r">
              <a:spcBef>
                <a:spcPts val="27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endParaRPr sz="600">
              <a:latin typeface="Tahoma"/>
              <a:cs typeface="Tahoma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8987907" y="6875443"/>
            <a:ext cx="240665" cy="396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2705">
              <a:spcBef>
                <a:spcPts val="100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1,5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84"/>
              </a:spcBef>
            </a:pP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0,75%</a:t>
            </a:r>
            <a:endParaRPr sz="550">
              <a:latin typeface="Tahoma"/>
              <a:cs typeface="Tahoma"/>
            </a:endParaRPr>
          </a:p>
          <a:p>
            <a:pPr marL="52705">
              <a:spcBef>
                <a:spcPts val="455"/>
              </a:spcBef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endParaRPr sz="550">
              <a:latin typeface="Tahoma"/>
              <a:cs typeface="Tahoma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0030360" y="7086538"/>
            <a:ext cx="3003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40" dirty="0">
                <a:solidFill>
                  <a:srgbClr val="3FAC39"/>
                </a:solidFill>
                <a:latin typeface="Tahoma"/>
                <a:cs typeface="Tahoma"/>
              </a:rPr>
              <a:t>Módulo</a:t>
            </a:r>
            <a:endParaRPr sz="600">
              <a:latin typeface="Tahoma"/>
              <a:cs typeface="Tahoma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1249827" y="7213457"/>
            <a:ext cx="1098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IP</a:t>
            </a:r>
            <a:endParaRPr sz="700">
              <a:latin typeface="Tahoma"/>
              <a:cs typeface="Tahoma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8973418" y="7414301"/>
            <a:ext cx="274320" cy="338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4769" algn="r">
              <a:spcBef>
                <a:spcPts val="100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endParaRPr sz="700">
              <a:latin typeface="Tahoma"/>
              <a:cs typeface="Tahoma"/>
            </a:endParaRPr>
          </a:p>
          <a:p>
            <a:pPr marL="57785">
              <a:spcBef>
                <a:spcPts val="270"/>
              </a:spcBef>
            </a:pPr>
            <a:r>
              <a:rPr sz="350" spc="5" dirty="0">
                <a:solidFill>
                  <a:srgbClr val="171514"/>
                </a:solidFill>
                <a:latin typeface="Tahoma"/>
                <a:cs typeface="Tahoma"/>
              </a:rPr>
              <a:t>(minutos)</a:t>
            </a:r>
            <a:endParaRPr sz="350">
              <a:latin typeface="Tahoma"/>
              <a:cs typeface="Tahoma"/>
            </a:endParaRPr>
          </a:p>
          <a:p>
            <a:pPr marR="5080" algn="r">
              <a:spcBef>
                <a:spcPts val="215"/>
              </a:spcBef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90'</a:t>
            </a:r>
            <a:endParaRPr sz="600">
              <a:latin typeface="Tahoma"/>
              <a:cs typeface="Tahoma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118013" y="7852857"/>
            <a:ext cx="130175" cy="367408"/>
          </a:xfrm>
          <a:prstGeom prst="rect">
            <a:avLst/>
          </a:prstGeom>
        </p:spPr>
        <p:txBody>
          <a:bodyPr vert="horz" wrap="square" lIns="0" tIns="38735" rIns="0" bIns="0" rtlCol="0">
            <a:spAutoFit/>
          </a:bodyPr>
          <a:lstStyle/>
          <a:p>
            <a:pPr marL="12700">
              <a:spcBef>
                <a:spcPts val="305"/>
              </a:spcBef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60'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210"/>
              </a:spcBef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45'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235"/>
              </a:spcBef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30'</a:t>
            </a:r>
            <a:endParaRPr sz="600">
              <a:latin typeface="Tahoma"/>
              <a:cs typeface="Tahoma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290205" y="8062532"/>
            <a:ext cx="2416810" cy="5340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869315">
              <a:lnSpc>
                <a:spcPct val="111100"/>
              </a:lnSpc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Características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precisión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LPCT</a:t>
            </a:r>
            <a:r>
              <a:rPr lang="es-ES" sz="6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(ejemplo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TLP130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Schneider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Electric):</a:t>
            </a:r>
            <a:endParaRPr sz="600" dirty="0">
              <a:latin typeface="Tahoma"/>
              <a:cs typeface="Tahoma"/>
            </a:endParaRPr>
          </a:p>
          <a:p>
            <a:pPr marL="12700" marR="5080">
              <a:lnSpc>
                <a:spcPct val="111100"/>
              </a:lnSpc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dan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rangos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ampliados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(aquí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medición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1250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5P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1,25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kA).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054276" y="8039400"/>
            <a:ext cx="21462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solidFill>
                  <a:srgbClr val="3FAC39"/>
                </a:solidFill>
                <a:latin typeface="Tahoma"/>
                <a:cs typeface="Tahoma"/>
              </a:rPr>
              <a:t>Fase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1249771" y="8266684"/>
            <a:ext cx="1098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IP</a:t>
            </a:r>
            <a:endParaRPr sz="700">
              <a:latin typeface="Tahoma"/>
              <a:cs typeface="Tahoma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384781" y="8447508"/>
            <a:ext cx="5422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5A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210599" y="8447508"/>
            <a:ext cx="9582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1kA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1,25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kA</a:t>
            </a:r>
            <a:r>
              <a:rPr lang="es-ES"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kA</a:t>
            </a:r>
            <a:r>
              <a:rPr lang="es-ES"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kA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2705406" y="10147803"/>
            <a:ext cx="2222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4C5152"/>
                </a:solidFill>
                <a:latin typeface="Tahoma"/>
                <a:cs typeface="Tahoma"/>
              </a:rPr>
              <a:t>yo</a:t>
            </a:r>
            <a:r>
              <a:rPr sz="5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Tahoma"/>
                <a:cs typeface="Tahoma"/>
              </a:rPr>
              <a:t>153</a:t>
            </a:r>
            <a:endParaRPr sz="500">
              <a:latin typeface="Tahoma"/>
              <a:cs typeface="Tahoma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172175" y="2921712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DM105281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800719" y="6446165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DM107950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05705" y="7718415"/>
            <a:ext cx="394335" cy="394335"/>
          </a:xfrm>
          <a:custGeom>
            <a:avLst/>
            <a:gdLst/>
            <a:ahLst/>
            <a:cxnLst/>
            <a:rect l="l" t="t" r="r" b="b"/>
            <a:pathLst>
              <a:path w="394335" h="394334">
                <a:moveTo>
                  <a:pt x="196900" y="0"/>
                </a:moveTo>
                <a:lnTo>
                  <a:pt x="151751" y="5200"/>
                </a:lnTo>
                <a:lnTo>
                  <a:pt x="110306" y="20014"/>
                </a:lnTo>
                <a:lnTo>
                  <a:pt x="73747" y="43259"/>
                </a:lnTo>
                <a:lnTo>
                  <a:pt x="43255" y="73752"/>
                </a:lnTo>
                <a:lnTo>
                  <a:pt x="20012" y="110312"/>
                </a:lnTo>
                <a:lnTo>
                  <a:pt x="5200" y="151755"/>
                </a:lnTo>
                <a:lnTo>
                  <a:pt x="0" y="196900"/>
                </a:lnTo>
                <a:lnTo>
                  <a:pt x="5200" y="242049"/>
                </a:lnTo>
                <a:lnTo>
                  <a:pt x="20012" y="283494"/>
                </a:lnTo>
                <a:lnTo>
                  <a:pt x="43255" y="320054"/>
                </a:lnTo>
                <a:lnTo>
                  <a:pt x="73747" y="350546"/>
                </a:lnTo>
                <a:lnTo>
                  <a:pt x="110306" y="373789"/>
                </a:lnTo>
                <a:lnTo>
                  <a:pt x="151751" y="388601"/>
                </a:lnTo>
                <a:lnTo>
                  <a:pt x="196900" y="393801"/>
                </a:lnTo>
                <a:lnTo>
                  <a:pt x="242049" y="388601"/>
                </a:lnTo>
                <a:lnTo>
                  <a:pt x="283494" y="373789"/>
                </a:lnTo>
                <a:lnTo>
                  <a:pt x="320054" y="350546"/>
                </a:lnTo>
                <a:lnTo>
                  <a:pt x="350546" y="320054"/>
                </a:lnTo>
                <a:lnTo>
                  <a:pt x="373789" y="283494"/>
                </a:lnTo>
                <a:lnTo>
                  <a:pt x="388601" y="242049"/>
                </a:lnTo>
                <a:lnTo>
                  <a:pt x="393801" y="196900"/>
                </a:lnTo>
                <a:lnTo>
                  <a:pt x="388601" y="151755"/>
                </a:lnTo>
                <a:lnTo>
                  <a:pt x="373789" y="110312"/>
                </a:lnTo>
                <a:lnTo>
                  <a:pt x="350546" y="73752"/>
                </a:lnTo>
                <a:lnTo>
                  <a:pt x="320054" y="43259"/>
                </a:lnTo>
                <a:lnTo>
                  <a:pt x="283494" y="20014"/>
                </a:lnTo>
                <a:lnTo>
                  <a:pt x="242049" y="5200"/>
                </a:lnTo>
                <a:lnTo>
                  <a:pt x="196900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05705" y="8218824"/>
            <a:ext cx="394335" cy="394335"/>
          </a:xfrm>
          <a:custGeom>
            <a:avLst/>
            <a:gdLst/>
            <a:ahLst/>
            <a:cxnLst/>
            <a:rect l="l" t="t" r="r" b="b"/>
            <a:pathLst>
              <a:path w="394335" h="394334">
                <a:moveTo>
                  <a:pt x="196900" y="0"/>
                </a:moveTo>
                <a:lnTo>
                  <a:pt x="151751" y="5200"/>
                </a:lnTo>
                <a:lnTo>
                  <a:pt x="110306" y="20014"/>
                </a:lnTo>
                <a:lnTo>
                  <a:pt x="73747" y="43259"/>
                </a:lnTo>
                <a:lnTo>
                  <a:pt x="43255" y="73752"/>
                </a:lnTo>
                <a:lnTo>
                  <a:pt x="20012" y="110312"/>
                </a:lnTo>
                <a:lnTo>
                  <a:pt x="5200" y="151755"/>
                </a:lnTo>
                <a:lnTo>
                  <a:pt x="0" y="196900"/>
                </a:lnTo>
                <a:lnTo>
                  <a:pt x="5200" y="242049"/>
                </a:lnTo>
                <a:lnTo>
                  <a:pt x="20012" y="283494"/>
                </a:lnTo>
                <a:lnTo>
                  <a:pt x="43255" y="320054"/>
                </a:lnTo>
                <a:lnTo>
                  <a:pt x="73747" y="350546"/>
                </a:lnTo>
                <a:lnTo>
                  <a:pt x="110306" y="373789"/>
                </a:lnTo>
                <a:lnTo>
                  <a:pt x="151751" y="388601"/>
                </a:lnTo>
                <a:lnTo>
                  <a:pt x="196900" y="393801"/>
                </a:lnTo>
                <a:lnTo>
                  <a:pt x="242049" y="388601"/>
                </a:lnTo>
                <a:lnTo>
                  <a:pt x="283494" y="373789"/>
                </a:lnTo>
                <a:lnTo>
                  <a:pt x="320054" y="350546"/>
                </a:lnTo>
                <a:lnTo>
                  <a:pt x="350546" y="320054"/>
                </a:lnTo>
                <a:lnTo>
                  <a:pt x="373789" y="283494"/>
                </a:lnTo>
                <a:lnTo>
                  <a:pt x="388601" y="242049"/>
                </a:lnTo>
                <a:lnTo>
                  <a:pt x="393801" y="196900"/>
                </a:lnTo>
                <a:lnTo>
                  <a:pt x="388601" y="151755"/>
                </a:lnTo>
                <a:lnTo>
                  <a:pt x="373789" y="110312"/>
                </a:lnTo>
                <a:lnTo>
                  <a:pt x="350546" y="73752"/>
                </a:lnTo>
                <a:lnTo>
                  <a:pt x="320054" y="43259"/>
                </a:lnTo>
                <a:lnTo>
                  <a:pt x="283494" y="20014"/>
                </a:lnTo>
                <a:lnTo>
                  <a:pt x="242049" y="5200"/>
                </a:lnTo>
                <a:lnTo>
                  <a:pt x="196900" y="0"/>
                </a:lnTo>
                <a:close/>
              </a:path>
            </a:pathLst>
          </a:custGeom>
          <a:solidFill>
            <a:srgbClr val="F0F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211706" y="7758006"/>
            <a:ext cx="1292860" cy="93980"/>
          </a:xfrm>
          <a:custGeom>
            <a:avLst/>
            <a:gdLst/>
            <a:ahLst/>
            <a:cxnLst/>
            <a:rect l="l" t="t" r="r" b="b"/>
            <a:pathLst>
              <a:path w="1292860" h="93979">
                <a:moveTo>
                  <a:pt x="0" y="0"/>
                </a:moveTo>
                <a:lnTo>
                  <a:pt x="1292402" y="0"/>
                </a:lnTo>
                <a:lnTo>
                  <a:pt x="1292402" y="93611"/>
                </a:lnTo>
              </a:path>
            </a:pathLst>
          </a:custGeom>
          <a:ln w="6350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211706" y="8258415"/>
            <a:ext cx="1292860" cy="93980"/>
          </a:xfrm>
          <a:custGeom>
            <a:avLst/>
            <a:gdLst/>
            <a:ahLst/>
            <a:cxnLst/>
            <a:rect l="l" t="t" r="r" b="b"/>
            <a:pathLst>
              <a:path w="1292860" h="93979">
                <a:moveTo>
                  <a:pt x="0" y="0"/>
                </a:moveTo>
                <a:lnTo>
                  <a:pt x="1292402" y="0"/>
                </a:lnTo>
                <a:lnTo>
                  <a:pt x="1292402" y="93611"/>
                </a:lnTo>
              </a:path>
            </a:pathLst>
          </a:custGeom>
          <a:ln w="6350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916689" y="4290518"/>
          <a:ext cx="3797935" cy="21530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183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5026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23583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82981">
                <a:tc gridSpan="3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normales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nominal.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56132">
                <a:tc>
                  <a:txBody>
                    <a:bodyPr/>
                    <a:lstStyle/>
                    <a:p>
                      <a:pPr>
                        <a:lnSpc>
                          <a:spcPts val="715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ts val="715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Duración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715"/>
                        </a:lnSpc>
                        <a:spcBef>
                          <a:spcPts val="415"/>
                        </a:spcBef>
                      </a:pPr>
                      <a:r>
                        <a:rPr sz="6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Modo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conexión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devanado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primario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5385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factor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079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disposición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puesta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red.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349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841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Continuo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Fase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fase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cualquier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red,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Punto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neutro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05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conectados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estrella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13335" marB="0"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347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cualquier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red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5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Continuo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Fase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red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neutro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puesto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79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89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162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127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1604">
                <a:tc>
                  <a:txBody>
                    <a:bodyPr/>
                    <a:lstStyle/>
                    <a:p>
                      <a:pPr>
                        <a:lnSpc>
                          <a:spcPts val="94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ts val="890"/>
                        </a:lnSpc>
                        <a:spcBef>
                          <a:spcPts val="120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Continuo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890"/>
                        </a:lnSpc>
                        <a:spcBef>
                          <a:spcPts val="120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Fase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red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neutro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puesto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2720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1620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eliminación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automática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fallos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1603">
                <a:tc>
                  <a:txBody>
                    <a:bodyPr/>
                    <a:lstStyle/>
                    <a:p>
                      <a:pPr>
                        <a:lnSpc>
                          <a:spcPts val="94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ts val="890"/>
                        </a:lnSpc>
                        <a:spcBef>
                          <a:spcPts val="120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Continuo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890"/>
                        </a:lnSpc>
                        <a:spcBef>
                          <a:spcPts val="120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Fase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red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neutro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aislado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26566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460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1620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horas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eliminación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automática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falta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tierra,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 marL="93980">
                        <a:lnSpc>
                          <a:spcPts val="885"/>
                        </a:lnSpc>
                        <a:spcBef>
                          <a:spcPts val="150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red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compensada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bobina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extinción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985" marB="0"/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315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869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eliminación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automática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falta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/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8916689" y="6583596"/>
            <a:ext cx="3798570" cy="3175"/>
            <a:chOff x="3189783" y="6583595"/>
            <a:chExt cx="3798570" cy="3175"/>
          </a:xfrm>
        </p:grpSpPr>
        <p:sp>
          <p:nvSpPr>
            <p:cNvPr id="8" name="object 8"/>
            <p:cNvSpPr/>
            <p:nvPr/>
          </p:nvSpPr>
          <p:spPr>
            <a:xfrm>
              <a:off x="3189783" y="6585182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017784" y="6585182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39">
                  <a:moveTo>
                    <a:pt x="0" y="0"/>
                  </a:moveTo>
                  <a:lnTo>
                    <a:pt x="828001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845784" y="6585182"/>
              <a:ext cx="2142490" cy="0"/>
            </a:xfrm>
            <a:custGeom>
              <a:avLst/>
              <a:gdLst/>
              <a:ahLst/>
              <a:cxnLst/>
              <a:rect l="l" t="t" r="r" b="b"/>
              <a:pathLst>
                <a:path w="2142490">
                  <a:moveTo>
                    <a:pt x="0" y="0"/>
                  </a:moveTo>
                  <a:lnTo>
                    <a:pt x="214199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10788691" y="7894261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002" y="0"/>
                </a:lnTo>
              </a:path>
            </a:pathLst>
          </a:custGeom>
          <a:ln w="3175">
            <a:solidFill>
              <a:srgbClr val="979EA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916692" y="7894261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5">
                <a:moveTo>
                  <a:pt x="0" y="0"/>
                </a:moveTo>
                <a:lnTo>
                  <a:pt x="35999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420691" y="7894261"/>
            <a:ext cx="504190" cy="0"/>
          </a:xfrm>
          <a:custGeom>
            <a:avLst/>
            <a:gdLst/>
            <a:ahLst/>
            <a:cxnLst/>
            <a:rect l="l" t="t" r="r" b="b"/>
            <a:pathLst>
              <a:path w="504189">
                <a:moveTo>
                  <a:pt x="0" y="0"/>
                </a:moveTo>
                <a:lnTo>
                  <a:pt x="503999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900206" y="515336"/>
            <a:ext cx="2210435" cy="549910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50" dirty="0">
                <a:solidFill>
                  <a:srgbClr val="171514"/>
                </a:solidFill>
                <a:latin typeface="Tahoma"/>
                <a:cs typeface="Tahoma"/>
              </a:rPr>
              <a:t>voltage</a:t>
            </a:r>
            <a:endParaRPr sz="1400">
              <a:latin typeface="Tahoma"/>
              <a:cs typeface="Tahoma"/>
            </a:endParaRPr>
          </a:p>
          <a:p>
            <a:pPr marL="15875">
              <a:spcBef>
                <a:spcPts val="335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03989" y="1674763"/>
            <a:ext cx="339725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destinado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proporcionar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lang="es-ES"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proporcional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aplicada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primario.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284905" y="1728012"/>
            <a:ext cx="2484120" cy="512320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295275">
              <a:lnSpc>
                <a:spcPts val="1300"/>
              </a:lnSpc>
              <a:spcBef>
                <a:spcPts val="95"/>
              </a:spcBef>
            </a:pPr>
            <a:r>
              <a:rPr sz="800" spc="45" dirty="0">
                <a:solidFill>
                  <a:srgbClr val="FFFFFF"/>
                </a:solidFill>
                <a:latin typeface="Tahoma"/>
                <a:cs typeface="Tahoma"/>
              </a:rPr>
              <a:t>Podemos</a:t>
            </a:r>
            <a:r>
              <a:rPr sz="800" spc="-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Tahoma"/>
                <a:cs typeface="Tahoma"/>
              </a:rPr>
              <a:t>dejar</a:t>
            </a:r>
            <a:r>
              <a:rPr sz="800" spc="-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5" dirty="0">
                <a:solidFill>
                  <a:srgbClr val="FFFFFF"/>
                </a:solidFill>
                <a:latin typeface="Tahoma"/>
                <a:cs typeface="Tahoma"/>
              </a:rPr>
              <a:t>un</a:t>
            </a:r>
            <a:r>
              <a:rPr sz="800" spc="-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Tahoma"/>
                <a:cs typeface="Tahoma"/>
              </a:rPr>
              <a:t>transformador</a:t>
            </a:r>
            <a:r>
              <a:rPr sz="80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00" spc="-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FFFFFF"/>
                </a:solidFill>
                <a:latin typeface="Tahoma"/>
                <a:cs typeface="Tahoma"/>
              </a:rPr>
              <a:t>tensión</a:t>
            </a:r>
            <a:r>
              <a:rPr lang="es-ES" sz="80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80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Tahoma"/>
                <a:cs typeface="Tahoma"/>
              </a:rPr>
              <a:t>circuito </a:t>
            </a:r>
            <a:r>
              <a:rPr sz="800" spc="35" dirty="0">
                <a:solidFill>
                  <a:srgbClr val="FFFFFF"/>
                </a:solidFill>
                <a:latin typeface="Tahoma"/>
                <a:cs typeface="Tahoma"/>
              </a:rPr>
              <a:t>abierto </a:t>
            </a:r>
            <a:r>
              <a:rPr sz="800" spc="30" dirty="0">
                <a:solidFill>
                  <a:srgbClr val="FFFFFF"/>
                </a:solidFill>
                <a:latin typeface="Tahoma"/>
                <a:cs typeface="Tahoma"/>
              </a:rPr>
              <a:t>sin </a:t>
            </a:r>
            <a:r>
              <a:rPr sz="800" spc="40" dirty="0">
                <a:solidFill>
                  <a:srgbClr val="FFFFFF"/>
                </a:solidFill>
                <a:latin typeface="Tahoma"/>
                <a:cs typeface="Tahoma"/>
              </a:rPr>
              <a:t>ningún </a:t>
            </a:r>
            <a:r>
              <a:rPr sz="800" spc="35" dirty="0" err="1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r>
              <a:rPr sz="80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0" dirty="0" err="1">
                <a:solidFill>
                  <a:srgbClr val="FFFFFF"/>
                </a:solidFill>
                <a:latin typeface="Tahoma"/>
                <a:cs typeface="Tahoma"/>
              </a:rPr>
              <a:t>pero</a:t>
            </a:r>
            <a:r>
              <a:rPr lang="es-ES" sz="800" spc="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FFFFFF"/>
                </a:solidFill>
                <a:latin typeface="Tahoma"/>
                <a:cs typeface="Tahoma"/>
              </a:rPr>
              <a:t>nunca</a:t>
            </a:r>
            <a:r>
              <a:rPr sz="8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Tahoma"/>
                <a:cs typeface="Tahoma"/>
              </a:rPr>
              <a:t>debe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Tahoma"/>
                <a:cs typeface="Tahoma"/>
              </a:rPr>
              <a:t>cortocircuitarse.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903990" y="2088733"/>
            <a:ext cx="341947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61869-3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define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cumplir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tensión.</a:t>
            </a:r>
            <a:endParaRPr sz="550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03989" y="2311034"/>
            <a:ext cx="3708400" cy="18256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42290">
              <a:lnSpc>
                <a:spcPct val="116599"/>
              </a:lnSpc>
              <a:spcBef>
                <a:spcPts val="100"/>
              </a:spcBef>
            </a:pP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Comprende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devanado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primario,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núcleo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magnético,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uno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 err="1">
                <a:solidFill>
                  <a:srgbClr val="171514"/>
                </a:solidFill>
                <a:latin typeface="Tahoma"/>
                <a:cs typeface="Tahoma"/>
              </a:rPr>
              <a:t>varios</a:t>
            </a:r>
            <a:r>
              <a:rPr lang="es-ES" sz="7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171514"/>
                </a:solidFill>
                <a:latin typeface="Tahoma"/>
                <a:cs typeface="Tahoma"/>
              </a:rPr>
              <a:t>devanados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secundarios,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todo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ello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encapsulado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resina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aislante.</a:t>
            </a:r>
            <a:endParaRPr sz="750" dirty="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050" dirty="0">
              <a:latin typeface="Tahoma"/>
              <a:cs typeface="Tahoma"/>
            </a:endParaRPr>
          </a:p>
          <a:p>
            <a:pPr marL="12700"/>
            <a:r>
              <a:rPr sz="1500" spc="45" dirty="0">
                <a:solidFill>
                  <a:srgbClr val="3FAC39"/>
                </a:solidFill>
                <a:latin typeface="Tahoma"/>
                <a:cs typeface="Tahoma"/>
              </a:rPr>
              <a:t>Características</a:t>
            </a:r>
            <a:endParaRPr sz="1500" dirty="0">
              <a:latin typeface="Tahoma"/>
              <a:cs typeface="Tahoma"/>
            </a:endParaRPr>
          </a:p>
          <a:p>
            <a:pPr marL="12700">
              <a:spcBef>
                <a:spcPts val="335"/>
              </a:spcBef>
            </a:pPr>
            <a:r>
              <a:rPr sz="850" spc="10" dirty="0">
                <a:solidFill>
                  <a:srgbClr val="00B6F2"/>
                </a:solidFill>
                <a:latin typeface="Tahoma"/>
                <a:cs typeface="Tahoma"/>
              </a:rPr>
              <a:t>El</a:t>
            </a:r>
            <a:r>
              <a:rPr sz="85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00B6F2"/>
                </a:solidFill>
                <a:latin typeface="Tahoma"/>
                <a:cs typeface="Tahoma"/>
              </a:rPr>
              <a:t>factor</a:t>
            </a:r>
            <a:r>
              <a:rPr sz="8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8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35" dirty="0">
                <a:solidFill>
                  <a:srgbClr val="00B6F2"/>
                </a:solidFill>
                <a:latin typeface="Tahoma"/>
                <a:cs typeface="Tahoma"/>
              </a:rPr>
              <a:t>(VF)</a:t>
            </a:r>
            <a:endParaRPr sz="85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  <a:spcBef>
                <a:spcPts val="245"/>
              </a:spcBef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factor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 el factor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 cual se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multiplicar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determinar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cual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cumplir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recomendaciones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especificadas.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850" dirty="0">
              <a:latin typeface="Tahoma"/>
              <a:cs typeface="Tahoma"/>
            </a:endParaRPr>
          </a:p>
          <a:p>
            <a:pPr marL="12700" marR="81915">
              <a:lnSpc>
                <a:spcPct val="125000"/>
              </a:lnSpc>
              <a:spcBef>
                <a:spcPts val="5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disposición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puesta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red,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ser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capaz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soportar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necesario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eliminar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 err="1">
                <a:solidFill>
                  <a:srgbClr val="171514"/>
                </a:solidFill>
                <a:latin typeface="Tahoma"/>
                <a:cs typeface="Tahoma"/>
              </a:rPr>
              <a:t>falta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853189" y="6600098"/>
            <a:ext cx="3615054" cy="12769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63500">
              <a:spcBef>
                <a:spcPts val="125"/>
              </a:spcBef>
            </a:pP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NOTA: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40" dirty="0">
                <a:solidFill>
                  <a:srgbClr val="171514"/>
                </a:solidFill>
                <a:latin typeface="Arial"/>
                <a:cs typeface="Arial"/>
              </a:rPr>
              <a:t>Es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posible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realizar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duraciones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nominales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inferiores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cuando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-10" dirty="0">
                <a:solidFill>
                  <a:srgbClr val="171514"/>
                </a:solidFill>
                <a:latin typeface="Arial"/>
                <a:cs typeface="Arial"/>
              </a:rPr>
              <a:t>así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lo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acuerden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20" dirty="0">
                <a:solidFill>
                  <a:srgbClr val="171514"/>
                </a:solidFill>
                <a:latin typeface="Arial"/>
                <a:cs typeface="Arial"/>
              </a:rPr>
              <a:t>fabricante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5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5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5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50" i="1" spc="15" dirty="0">
                <a:solidFill>
                  <a:srgbClr val="171514"/>
                </a:solidFill>
                <a:latin typeface="Arial"/>
                <a:cs typeface="Arial"/>
              </a:rPr>
              <a:t>usuario.</a:t>
            </a:r>
            <a:endParaRPr sz="550" dirty="0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50" dirty="0">
              <a:latin typeface="Arial"/>
              <a:cs typeface="Arial"/>
            </a:endParaRPr>
          </a:p>
          <a:p>
            <a:pPr marL="63500" marR="100330">
              <a:lnSpc>
                <a:spcPct val="134600"/>
              </a:lnSpc>
              <a:spcBef>
                <a:spcPts val="5"/>
              </a:spcBef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fabricantes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cumplen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siguientes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 err="1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: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TT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fase/tierra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1,9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8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h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TT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fase/fase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1,2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continuo.</a:t>
            </a:r>
            <a:endParaRPr sz="65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050" dirty="0">
              <a:latin typeface="Tahoma"/>
              <a:cs typeface="Tahoma"/>
            </a:endParaRPr>
          </a:p>
          <a:p>
            <a:pPr marL="63500"/>
            <a:r>
              <a:rPr sz="850" spc="30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85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Tahoma"/>
                <a:cs typeface="Tahoma"/>
              </a:rPr>
              <a:t>primaria</a:t>
            </a:r>
            <a:r>
              <a:rPr sz="85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85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20" dirty="0">
                <a:solidFill>
                  <a:srgbClr val="00B6F2"/>
                </a:solidFill>
                <a:latin typeface="Tahoma"/>
                <a:cs typeface="Tahoma"/>
              </a:rPr>
              <a:t>(U)</a:t>
            </a:r>
            <a:r>
              <a:rPr sz="900" spc="-30" baseline="-32407" dirty="0">
                <a:solidFill>
                  <a:srgbClr val="00B6F2"/>
                </a:solidFill>
                <a:latin typeface="Tahoma"/>
                <a:cs typeface="Tahoma"/>
              </a:rPr>
              <a:t>pr</a:t>
            </a:r>
            <a:endParaRPr sz="900" baseline="-32407" dirty="0">
              <a:latin typeface="Tahoma"/>
              <a:cs typeface="Tahoma"/>
            </a:endParaRPr>
          </a:p>
          <a:p>
            <a:pPr marL="63500">
              <a:spcBef>
                <a:spcPts val="465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diseño,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estarán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conectados:</a:t>
            </a:r>
            <a:endParaRPr sz="700" dirty="0">
              <a:latin typeface="Tahoma"/>
              <a:cs typeface="Tahoma"/>
            </a:endParaRPr>
          </a:p>
          <a:p>
            <a:pPr marL="171450" indent="-108585">
              <a:spcBef>
                <a:spcPts val="409"/>
              </a:spcBef>
              <a:buClr>
                <a:srgbClr val="3FAC39"/>
              </a:buClr>
              <a:buSzPct val="160000"/>
              <a:buChar char="•"/>
              <a:tabLst>
                <a:tab pos="172085" algn="l"/>
              </a:tabLst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cualquiera</a:t>
            </a:r>
            <a:r>
              <a:rPr sz="5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fases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endParaRPr sz="500" dirty="0">
              <a:latin typeface="Tahoma"/>
              <a:cs typeface="Tahoma"/>
            </a:endParaRPr>
          </a:p>
          <a:p>
            <a:pPr marL="93345">
              <a:spcBef>
                <a:spcPts val="490"/>
              </a:spcBef>
              <a:tabLst>
                <a:tab pos="697230" algn="l"/>
                <a:tab pos="2060575" algn="l"/>
              </a:tabLst>
            </a:pP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3000V	</a:t>
            </a:r>
            <a:r>
              <a:rPr sz="800" spc="15" dirty="0">
                <a:solidFill>
                  <a:srgbClr val="3FAC39"/>
                </a:solidFill>
                <a:latin typeface="Tahoma"/>
                <a:cs typeface="Tahoma"/>
              </a:rPr>
              <a:t>100V	</a:t>
            </a:r>
            <a:r>
              <a:rPr sz="800" spc="25" dirty="0">
                <a:solidFill>
                  <a:srgbClr val="9EA3A9"/>
                </a:solidFill>
                <a:latin typeface="Tahoma"/>
                <a:cs typeface="Tahoma"/>
              </a:rPr>
              <a:t>Ud.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321716" y="7817453"/>
            <a:ext cx="14325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106805" algn="l"/>
              </a:tabLst>
            </a:pPr>
            <a:r>
              <a:rPr sz="800" spc="-10" dirty="0">
                <a:solidFill>
                  <a:srgbClr val="3FAC39"/>
                </a:solidFill>
                <a:latin typeface="Tahoma"/>
                <a:cs typeface="Tahoma"/>
              </a:rPr>
              <a:t>/	</a:t>
            </a:r>
            <a:r>
              <a:rPr sz="800" spc="25" dirty="0" err="1">
                <a:solidFill>
                  <a:srgbClr val="9EA3A9"/>
                </a:solidFill>
                <a:latin typeface="Tahoma"/>
                <a:cs typeface="Tahoma"/>
              </a:rPr>
              <a:t>Ud</a:t>
            </a:r>
            <a:r>
              <a:rPr sz="800" spc="25" dirty="0">
                <a:solidFill>
                  <a:srgbClr val="9EA3A9"/>
                </a:solidFill>
                <a:latin typeface="Tahoma"/>
                <a:cs typeface="Tahoma"/>
              </a:rPr>
              <a:t>.</a:t>
            </a:r>
            <a:r>
              <a:rPr lang="es-ES" sz="800" spc="2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800" spc="-125" dirty="0">
                <a:solidFill>
                  <a:srgbClr val="9EA3A9"/>
                </a:solidFill>
                <a:latin typeface="Tahoma"/>
                <a:cs typeface="Tahoma"/>
              </a:rPr>
              <a:t>=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029926" y="7905743"/>
            <a:ext cx="19989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88010" algn="l"/>
                <a:tab pos="1866264" algn="l"/>
              </a:tabLst>
            </a:pPr>
            <a:r>
              <a:rPr sz="800" spc="-105" dirty="0">
                <a:solidFill>
                  <a:srgbClr val="3FAC39"/>
                </a:solidFill>
                <a:latin typeface="Lucida Sans Unicode"/>
                <a:cs typeface="Lucida Sans Unicode"/>
              </a:rPr>
              <a:t>√3	√3	</a:t>
            </a:r>
            <a:r>
              <a:rPr sz="800" spc="-105" dirty="0">
                <a:solidFill>
                  <a:srgbClr val="9EA3A9"/>
                </a:solidFill>
                <a:latin typeface="Lucida Sans Unicode"/>
                <a:cs typeface="Lucida Sans Unicode"/>
              </a:rPr>
              <a:t>√3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489041" y="7895429"/>
            <a:ext cx="8445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9EA3A9"/>
                </a:solidFill>
                <a:latin typeface="Tahoma"/>
                <a:cs typeface="Tahoma"/>
              </a:rPr>
              <a:t>pr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03988" y="8045442"/>
            <a:ext cx="895350" cy="389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endParaRPr sz="750">
              <a:latin typeface="Tahoma"/>
              <a:cs typeface="Tahoma"/>
            </a:endParaRPr>
          </a:p>
          <a:p>
            <a:pPr>
              <a:spcBef>
                <a:spcPts val="45"/>
              </a:spcBef>
            </a:pPr>
            <a:endParaRPr sz="900">
              <a:latin typeface="Tahoma"/>
              <a:cs typeface="Tahoma"/>
            </a:endParaRPr>
          </a:p>
          <a:p>
            <a:pPr marL="42545">
              <a:spcBef>
                <a:spcPts val="5"/>
              </a:spcBef>
              <a:tabLst>
                <a:tab pos="646430" algn="l"/>
              </a:tabLst>
            </a:pP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3000V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0" dirty="0">
                <a:solidFill>
                  <a:srgbClr val="3FAC39"/>
                </a:solidFill>
                <a:latin typeface="Tahoma"/>
                <a:cs typeface="Tahoma"/>
              </a:rPr>
              <a:t>/</a:t>
            </a:r>
            <a:r>
              <a:rPr sz="750" dirty="0">
                <a:solidFill>
                  <a:srgbClr val="3FAC39"/>
                </a:solidFill>
                <a:latin typeface="Tahoma"/>
                <a:cs typeface="Tahoma"/>
              </a:rPr>
              <a:t>	</a:t>
            </a:r>
            <a:r>
              <a:rPr sz="800" spc="15" dirty="0">
                <a:solidFill>
                  <a:srgbClr val="3FAC39"/>
                </a:solidFill>
                <a:latin typeface="Tahoma"/>
                <a:cs typeface="Tahoma"/>
              </a:rPr>
              <a:t>100V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390589" y="8303963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70" dirty="0">
                <a:solidFill>
                  <a:srgbClr val="9EA3A9"/>
                </a:solidFill>
                <a:latin typeface="Tahoma"/>
                <a:cs typeface="Tahoma"/>
              </a:rPr>
              <a:t>U</a:t>
            </a:r>
            <a:r>
              <a:rPr sz="675" spc="-104" baseline="-30864" dirty="0">
                <a:solidFill>
                  <a:srgbClr val="9EA3A9"/>
                </a:solidFill>
                <a:latin typeface="Tahoma"/>
                <a:cs typeface="Tahoma"/>
              </a:rPr>
              <a:t>p</a:t>
            </a:r>
            <a:r>
              <a:rPr sz="800" spc="-70" dirty="0">
                <a:solidFill>
                  <a:srgbClr val="9EA3A9"/>
                </a:solidFill>
                <a:latin typeface="Tahoma"/>
                <a:cs typeface="Tahoma"/>
              </a:rPr>
              <a:t>d</a:t>
            </a:r>
            <a:r>
              <a:rPr sz="675" spc="-104" baseline="-30864" dirty="0">
                <a:solidFill>
                  <a:srgbClr val="9EA3A9"/>
                </a:solidFill>
                <a:latin typeface="Tahoma"/>
                <a:cs typeface="Tahoma"/>
              </a:rPr>
              <a:t>r</a:t>
            </a:r>
            <a:r>
              <a:rPr sz="800" spc="-70" dirty="0">
                <a:solidFill>
                  <a:srgbClr val="9EA3A9"/>
                </a:solidFill>
                <a:latin typeface="Tahoma"/>
                <a:cs typeface="Tahoma"/>
              </a:rPr>
              <a:t>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670664" y="8303963"/>
            <a:ext cx="4203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43204" algn="l"/>
              </a:tabLst>
            </a:pPr>
            <a:r>
              <a:rPr sz="800" spc="-125" dirty="0">
                <a:solidFill>
                  <a:srgbClr val="9EA3A9"/>
                </a:solidFill>
                <a:latin typeface="Tahoma"/>
                <a:cs typeface="Tahoma"/>
              </a:rPr>
              <a:t>=	</a:t>
            </a:r>
            <a:r>
              <a:rPr sz="800" spc="25" dirty="0">
                <a:solidFill>
                  <a:srgbClr val="9EA3A9"/>
                </a:solidFill>
                <a:latin typeface="Tahoma"/>
                <a:cs typeface="Tahoma"/>
              </a:rPr>
              <a:t>Ud.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154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326906" y="2485157"/>
            <a:ext cx="288290" cy="0"/>
          </a:xfrm>
          <a:custGeom>
            <a:avLst/>
            <a:gdLst/>
            <a:ahLst/>
            <a:cxnLst/>
            <a:rect l="l" t="t" r="r" b="b"/>
            <a:pathLst>
              <a:path w="288289">
                <a:moveTo>
                  <a:pt x="0" y="0"/>
                </a:moveTo>
                <a:lnTo>
                  <a:pt x="2879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30905" y="5790121"/>
          <a:ext cx="3805554" cy="10448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8244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577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53733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09982">
                <a:tc gridSpan="3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1799589" algn="l"/>
                        </a:tabLst>
                      </a:pPr>
                      <a:r>
                        <a:rPr sz="7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Solicitud	</a:t>
                      </a:r>
                      <a:r>
                        <a:rPr sz="65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precisión</a:t>
                      </a:r>
                      <a:r>
                        <a:rPr lang="es-ES"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Desplazamiento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650" dirty="0">
                        <a:latin typeface="Arial"/>
                        <a:cs typeface="Arial"/>
                      </a:endParaRPr>
                    </a:p>
                    <a:p>
                      <a:pPr marR="863600" algn="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sz="4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minutos</a:t>
                      </a:r>
                      <a:endParaRPr sz="40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usado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industrialmente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12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0.1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Medición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precisa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Medición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diaria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Medición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estadística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y/o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instrumental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Medición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que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requiere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precisión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especificado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7" y="515336"/>
            <a:ext cx="2210435" cy="549910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50" dirty="0">
                <a:solidFill>
                  <a:srgbClr val="171514"/>
                </a:solidFill>
                <a:latin typeface="Tahoma"/>
                <a:cs typeface="Tahoma"/>
              </a:rPr>
              <a:t>voltage</a:t>
            </a:r>
            <a:endParaRPr sz="1400">
              <a:latin typeface="Tahoma"/>
              <a:cs typeface="Tahoma"/>
            </a:endParaRPr>
          </a:p>
          <a:p>
            <a:pPr marL="15875">
              <a:spcBef>
                <a:spcPts val="335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6" y="1694728"/>
            <a:ext cx="172085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0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90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Tahoma"/>
                <a:cs typeface="Tahoma"/>
              </a:rPr>
              <a:t>secundaria</a:t>
            </a:r>
            <a:r>
              <a:rPr sz="90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90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-30" dirty="0">
                <a:solidFill>
                  <a:srgbClr val="00B6F2"/>
                </a:solidFill>
                <a:latin typeface="Tahoma"/>
                <a:cs typeface="Tahoma"/>
              </a:rPr>
              <a:t>(U)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54578" y="1819187"/>
            <a:ext cx="110489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0" dirty="0">
                <a:solidFill>
                  <a:srgbClr val="00B6F2"/>
                </a:solidFill>
                <a:latin typeface="Tahoma"/>
                <a:cs typeface="Tahoma"/>
              </a:rPr>
              <a:t>señor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18207" y="1871223"/>
            <a:ext cx="3444875" cy="793807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0650" indent="-108585">
              <a:spcBef>
                <a:spcPts val="19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Tahoma"/>
                <a:cs typeface="Tahoma"/>
              </a:rPr>
              <a:t>TT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fase,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110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V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Tahoma"/>
                <a:cs typeface="Tahoma"/>
              </a:rPr>
              <a:t>(UE).</a:t>
            </a:r>
            <a:endParaRPr sz="750" dirty="0">
              <a:latin typeface="Tahoma"/>
              <a:cs typeface="Tahoma"/>
            </a:endParaRPr>
          </a:p>
          <a:p>
            <a:pPr marL="120650" marR="5080" indent="-108585">
              <a:lnSpc>
                <a:spcPts val="1050"/>
              </a:lnSpc>
              <a:spcBef>
                <a:spcPts val="6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monofásicos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destinados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conectarse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disposición</a:t>
            </a:r>
            <a:r>
              <a:rPr lang="es-ES"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tierra,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dividirse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√(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3).</a:t>
            </a:r>
            <a:endParaRPr sz="700" dirty="0">
              <a:latin typeface="Lucida Sans Unicode"/>
              <a:cs typeface="Lucida Sans Unicode"/>
            </a:endParaRPr>
          </a:p>
          <a:p>
            <a:pPr marL="467995">
              <a:lnSpc>
                <a:spcPts val="855"/>
              </a:lnSpc>
              <a:spcBef>
                <a:spcPts val="384"/>
              </a:spcBef>
            </a:pPr>
            <a:r>
              <a:rPr sz="800" spc="20" dirty="0">
                <a:solidFill>
                  <a:srgbClr val="3FAC39"/>
                </a:solidFill>
                <a:latin typeface="Tahoma"/>
                <a:cs typeface="Tahoma"/>
              </a:rPr>
              <a:t>100</a:t>
            </a:r>
            <a:endParaRPr sz="800" dirty="0">
              <a:latin typeface="Tahoma"/>
              <a:cs typeface="Tahoma"/>
            </a:endParaRPr>
          </a:p>
          <a:p>
            <a:pPr marL="12700">
              <a:lnSpc>
                <a:spcPts val="665"/>
              </a:lnSpc>
            </a:pPr>
            <a:r>
              <a:rPr sz="750" spc="5" dirty="0">
                <a:solidFill>
                  <a:srgbClr val="3FAC39"/>
                </a:solidFill>
                <a:latin typeface="Tahoma"/>
                <a:cs typeface="Tahoma"/>
              </a:rPr>
              <a:t>P.</a:t>
            </a:r>
            <a:r>
              <a:rPr sz="750" spc="-20" dirty="0">
                <a:solidFill>
                  <a:srgbClr val="3FAC39"/>
                </a:solidFill>
                <a:latin typeface="Tahoma"/>
                <a:cs typeface="Tahoma"/>
              </a:rPr>
              <a:t>ej;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65" dirty="0">
                <a:solidFill>
                  <a:srgbClr val="3FAC39"/>
                </a:solidFill>
                <a:latin typeface="Tahoma"/>
                <a:cs typeface="Tahoma"/>
              </a:rPr>
              <a:t>:</a:t>
            </a:r>
            <a:endParaRPr sz="750" dirty="0">
              <a:latin typeface="Tahoma"/>
              <a:cs typeface="Tahoma"/>
            </a:endParaRPr>
          </a:p>
          <a:p>
            <a:pPr marL="498475">
              <a:lnSpc>
                <a:spcPts val="835"/>
              </a:lnSpc>
            </a:pPr>
            <a:r>
              <a:rPr sz="800" spc="-105" dirty="0">
                <a:solidFill>
                  <a:srgbClr val="3FAC39"/>
                </a:solidFill>
                <a:latin typeface="Lucida Sans Unicode"/>
                <a:cs typeface="Lucida Sans Unicode"/>
              </a:rPr>
              <a:t>√3</a:t>
            </a:r>
            <a:endParaRPr sz="800" dirty="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739269" y="3273925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8930905" y="2712542"/>
          <a:ext cx="3794125" cy="11878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4239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359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51574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36981">
                <a:tc gridSpan="3">
                  <a:txBody>
                    <a:bodyPr/>
                    <a:lstStyle/>
                    <a:p>
                      <a:pPr marL="35560" marR="278765">
                        <a:lnSpc>
                          <a:spcPct val="119000"/>
                        </a:lnSpc>
                        <a:spcBef>
                          <a:spcPts val="155"/>
                        </a:spcBef>
                      </a:pP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estándar</a:t>
                      </a:r>
                      <a:r>
                        <a:rPr sz="7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sz="7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monofásicos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sz="7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monofásicos</a:t>
                      </a:r>
                      <a:r>
                        <a:rPr lang="es-ES"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 conectados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 </a:t>
                      </a:r>
                      <a:r>
                        <a:rPr sz="70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 en </a:t>
                      </a: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sistemas trifásicos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sz="70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 </a:t>
                      </a:r>
                      <a:r>
                        <a:rPr sz="700" b="1" spc="2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lang="es-ES"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trifásicos</a:t>
                      </a:r>
                      <a:endParaRPr sz="700" dirty="0">
                        <a:latin typeface="Arial"/>
                        <a:cs typeface="Arial"/>
                      </a:endParaRPr>
                    </a:p>
                  </a:txBody>
                  <a:tcPr marL="0" marR="0" marT="1968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09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Solicitud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Europa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(V)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320040" marR="38100">
                        <a:lnSpc>
                          <a:spcPts val="1000"/>
                        </a:lnSpc>
                        <a:spcBef>
                          <a:spcPts val="21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Estados</a:t>
                      </a:r>
                      <a:r>
                        <a:rPr sz="750" spc="-6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Unidos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6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Canadá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</a:t>
                      </a:r>
                      <a:r>
                        <a:rPr lang="es-ES"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(V)</a:t>
                      </a:r>
                      <a:endParaRPr sz="750" dirty="0">
                        <a:latin typeface="Tahoma"/>
                        <a:cs typeface="Tahoma"/>
                      </a:endParaRPr>
                    </a:p>
                    <a:p>
                      <a:pPr marL="394335">
                        <a:lnSpc>
                          <a:spcPts val="105"/>
                        </a:lnSpc>
                      </a:pPr>
                      <a:r>
                        <a:rPr sz="2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señor</a:t>
                      </a:r>
                      <a:endParaRPr sz="200" dirty="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Sistemas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distribución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Sistemas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transmisión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Circuitos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secundarios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extendidos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230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8918206" y="4067124"/>
            <a:ext cx="3806825" cy="173265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00B6F2"/>
                </a:solidFill>
                <a:latin typeface="Tahoma"/>
                <a:cs typeface="Tahoma"/>
              </a:rPr>
              <a:t>Salida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endParaRPr sz="80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  <a:spcBef>
                <a:spcPts val="25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Expresada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VA,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esta es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 aparente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transformador de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proporcionar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conecta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conecta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carga nominal. </a:t>
            </a:r>
            <a:r>
              <a:rPr sz="650" spc="50" dirty="0">
                <a:solidFill>
                  <a:srgbClr val="171514"/>
                </a:solidFill>
                <a:latin typeface="Tahoma"/>
                <a:cs typeface="Tahoma"/>
              </a:rPr>
              <a:t>No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introducir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ningún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error que supere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garantizados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precisión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(S </a:t>
            </a:r>
            <a:r>
              <a:rPr sz="650" spc="-105" dirty="0">
                <a:solidFill>
                  <a:srgbClr val="171514"/>
                </a:solidFill>
                <a:latin typeface="Tahoma"/>
                <a:cs typeface="Tahoma"/>
              </a:rPr>
              <a:t>= </a:t>
            </a:r>
            <a:r>
              <a:rPr sz="650" spc="-90" dirty="0">
                <a:solidFill>
                  <a:srgbClr val="171514"/>
                </a:solidFill>
                <a:latin typeface="Lucida Sans Unicode"/>
                <a:cs typeface="Lucida Sans Unicode"/>
              </a:rPr>
              <a:t>√3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x </a:t>
            </a:r>
            <a:r>
              <a:rPr sz="650" spc="45" dirty="0">
                <a:solidFill>
                  <a:srgbClr val="171514"/>
                </a:solidFill>
                <a:latin typeface="Tahoma"/>
                <a:cs typeface="Tahoma"/>
              </a:rPr>
              <a:t>U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x 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I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circuitos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trifásicos).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estandarizados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son: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-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15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lang="es-ES"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25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30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75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VA.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1050" dirty="0">
              <a:latin typeface="Tahoma"/>
              <a:cs typeface="Tahoma"/>
            </a:endParaRPr>
          </a:p>
          <a:p>
            <a:pPr marL="12700"/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Clase</a:t>
            </a:r>
            <a:r>
              <a:rPr sz="80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0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precisión</a:t>
            </a:r>
            <a:endParaRPr sz="800" dirty="0">
              <a:latin typeface="Tahoma"/>
              <a:cs typeface="Tahoma"/>
            </a:endParaRPr>
          </a:p>
          <a:p>
            <a:pPr marL="12700" marR="252729">
              <a:lnSpc>
                <a:spcPct val="134600"/>
              </a:lnSpc>
              <a:spcBef>
                <a:spcPts val="254"/>
              </a:spcBef>
            </a:pP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Éste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define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errores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garantizados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términos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transformación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especificadas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tanto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tensión.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170"/>
              </a:spcBef>
            </a:pP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Medición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61869-3</a:t>
            </a:r>
            <a:endParaRPr sz="750" dirty="0">
              <a:latin typeface="Tahoma"/>
              <a:cs typeface="Tahoma"/>
            </a:endParaRPr>
          </a:p>
          <a:p>
            <a:pPr marL="12700">
              <a:spcBef>
                <a:spcPts val="35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clases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adecuadas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mayoría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casos,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utiliza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muy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poco.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155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6689" y="3108681"/>
          <a:ext cx="3789043" cy="6263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252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7208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1978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7911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7208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2075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09981">
                <a:tc gridSpan="6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683895" algn="l"/>
                          <a:tab pos="2252980" algn="l"/>
                        </a:tabLst>
                      </a:pPr>
                      <a:r>
                        <a:rPr sz="7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Exactitud	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Error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lang="es-ES"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como</a:t>
                      </a: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	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Desplazamiento</a:t>
                      </a:r>
                      <a:r>
                        <a:rPr sz="65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sz="6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endParaRPr sz="650" dirty="0">
                        <a:latin typeface="Arial"/>
                        <a:cs typeface="Arial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2252980" algn="l"/>
                        </a:tabLst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	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minutos</a:t>
                      </a:r>
                      <a:endParaRPr sz="70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solidFill>
                      <a:srgbClr val="83C88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16325">
                <a:tc>
                  <a:txBody>
                    <a:bodyPr/>
                    <a:lstStyle/>
                    <a:p>
                      <a:pPr marL="647700" marR="1905">
                        <a:lnSpc>
                          <a:spcPct val="116599"/>
                        </a:lnSpc>
                        <a:spcBef>
                          <a:spcPts val="114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5%U</a:t>
                      </a:r>
                      <a:r>
                        <a:rPr lang="es-ES"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kT·U</a:t>
                      </a:r>
                      <a:endParaRPr sz="750" dirty="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ts val="509"/>
                        </a:lnSpc>
                        <a:spcBef>
                          <a:spcPts val="500"/>
                        </a:spcBef>
                      </a:pP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pag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9070" marR="93980" indent="-120014">
                        <a:lnSpc>
                          <a:spcPct val="116599"/>
                        </a:lnSpc>
                        <a:spcBef>
                          <a:spcPts val="114"/>
                        </a:spcBef>
                        <a:tabLst>
                          <a:tab pos="658495" algn="l"/>
                        </a:tabLst>
                      </a:pPr>
                      <a:r>
                        <a:rPr sz="675" spc="37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</a:t>
                      </a:r>
                      <a:r>
                        <a:rPr sz="675" spc="209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1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%</a:t>
                      </a:r>
                      <a:r>
                        <a:rPr lang="es-ES" sz="750" spc="-1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5%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	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</a:t>
                      </a:r>
                      <a:endParaRPr sz="675" baseline="-30864" dirty="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01600" marR="1905" indent="-635">
                        <a:lnSpc>
                          <a:spcPct val="116599"/>
                        </a:lnSpc>
                        <a:spcBef>
                          <a:spcPts val="114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5%U</a:t>
                      </a:r>
                      <a:r>
                        <a:rPr lang="es-ES"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kT·U</a:t>
                      </a:r>
                      <a:endParaRPr sz="750" dirty="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ts val="509"/>
                        </a:lnSpc>
                        <a:spcBef>
                          <a:spcPts val="500"/>
                        </a:spcBef>
                      </a:pP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pag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marL="179070" marR="195580" indent="-120014">
                        <a:lnSpc>
                          <a:spcPct val="116599"/>
                        </a:lnSpc>
                        <a:spcBef>
                          <a:spcPts val="114"/>
                        </a:spcBef>
                        <a:tabLst>
                          <a:tab pos="658495" algn="l"/>
                        </a:tabLst>
                      </a:pPr>
                      <a:r>
                        <a:rPr sz="675" spc="37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</a:t>
                      </a:r>
                      <a:r>
                        <a:rPr sz="675" spc="209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Entre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1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%</a:t>
                      </a:r>
                      <a:r>
                        <a:rPr lang="es-ES" sz="750" spc="-1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5%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	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</a:t>
                      </a:r>
                      <a:endParaRPr sz="675" baseline="-30864" dirty="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16690" y="3737358"/>
          <a:ext cx="3785232" cy="2915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35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0675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1343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1343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680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446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3P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6P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480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8916686" y="4180288"/>
            <a:ext cx="3798570" cy="3175"/>
            <a:chOff x="3189780" y="4180287"/>
            <a:chExt cx="3798570" cy="3175"/>
          </a:xfrm>
        </p:grpSpPr>
        <p:sp>
          <p:nvSpPr>
            <p:cNvPr id="5" name="object 5"/>
            <p:cNvSpPr/>
            <p:nvPr/>
          </p:nvSpPr>
          <p:spPr>
            <a:xfrm>
              <a:off x="3189780" y="418187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21779" y="418187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916686" y="4341668"/>
            <a:ext cx="3798570" cy="3175"/>
            <a:chOff x="3189780" y="4341667"/>
            <a:chExt cx="3798570" cy="3175"/>
          </a:xfrm>
        </p:grpSpPr>
        <p:sp>
          <p:nvSpPr>
            <p:cNvPr id="8" name="object 8"/>
            <p:cNvSpPr/>
            <p:nvPr/>
          </p:nvSpPr>
          <p:spPr>
            <a:xfrm>
              <a:off x="3189780" y="4343255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21779" y="4343255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916686" y="4503047"/>
            <a:ext cx="3798570" cy="3175"/>
            <a:chOff x="3189780" y="4503046"/>
            <a:chExt cx="3798570" cy="3175"/>
          </a:xfrm>
        </p:grpSpPr>
        <p:sp>
          <p:nvSpPr>
            <p:cNvPr id="11" name="object 11"/>
            <p:cNvSpPr/>
            <p:nvPr/>
          </p:nvSpPr>
          <p:spPr>
            <a:xfrm>
              <a:off x="3189780" y="4504634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621779" y="4504634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9204683" y="5121003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001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564683" y="512100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997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204683" y="5840361"/>
            <a:ext cx="540385" cy="0"/>
          </a:xfrm>
          <a:custGeom>
            <a:avLst/>
            <a:gdLst/>
            <a:ahLst/>
            <a:cxnLst/>
            <a:rect l="l" t="t" r="r" b="b"/>
            <a:pathLst>
              <a:path w="540385">
                <a:moveTo>
                  <a:pt x="0" y="0"/>
                </a:moveTo>
                <a:lnTo>
                  <a:pt x="540004" y="0"/>
                </a:lnTo>
              </a:path>
            </a:pathLst>
          </a:custGeom>
          <a:ln w="3175">
            <a:solidFill>
              <a:srgbClr val="46B7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8916683" y="6067743"/>
            <a:ext cx="3798570" cy="3175"/>
            <a:chOff x="3189777" y="6067742"/>
            <a:chExt cx="3798570" cy="3175"/>
          </a:xfrm>
        </p:grpSpPr>
        <p:sp>
          <p:nvSpPr>
            <p:cNvPr id="17" name="object 17"/>
            <p:cNvSpPr/>
            <p:nvPr/>
          </p:nvSpPr>
          <p:spPr>
            <a:xfrm>
              <a:off x="3189777" y="606933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621777" y="606933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916683" y="6229123"/>
            <a:ext cx="3798570" cy="3175"/>
            <a:chOff x="3189777" y="6229122"/>
            <a:chExt cx="3798570" cy="3175"/>
          </a:xfrm>
        </p:grpSpPr>
        <p:sp>
          <p:nvSpPr>
            <p:cNvPr id="20" name="object 20"/>
            <p:cNvSpPr/>
            <p:nvPr/>
          </p:nvSpPr>
          <p:spPr>
            <a:xfrm>
              <a:off x="3189777" y="6230710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21777" y="6230710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8916683" y="6390502"/>
            <a:ext cx="3798570" cy="3175"/>
            <a:chOff x="3189777" y="6390501"/>
            <a:chExt cx="3798570" cy="3175"/>
          </a:xfrm>
        </p:grpSpPr>
        <p:sp>
          <p:nvSpPr>
            <p:cNvPr id="23" name="object 23"/>
            <p:cNvSpPr/>
            <p:nvPr/>
          </p:nvSpPr>
          <p:spPr>
            <a:xfrm>
              <a:off x="3189777" y="639208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621777" y="639208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8916683" y="6685233"/>
            <a:ext cx="3798570" cy="3175"/>
            <a:chOff x="3189777" y="6685232"/>
            <a:chExt cx="3798570" cy="3175"/>
          </a:xfrm>
        </p:grpSpPr>
        <p:sp>
          <p:nvSpPr>
            <p:cNvPr id="26" name="object 26"/>
            <p:cNvSpPr/>
            <p:nvPr/>
          </p:nvSpPr>
          <p:spPr>
            <a:xfrm>
              <a:off x="3189777" y="6686819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>
                  <a:moveTo>
                    <a:pt x="0" y="0"/>
                  </a:moveTo>
                  <a:lnTo>
                    <a:pt x="432003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21777" y="6686819"/>
              <a:ext cx="3366135" cy="0"/>
            </a:xfrm>
            <a:custGeom>
              <a:avLst/>
              <a:gdLst/>
              <a:ahLst/>
              <a:cxnLst/>
              <a:rect l="l" t="t" r="r" b="b"/>
              <a:pathLst>
                <a:path w="3366134">
                  <a:moveTo>
                    <a:pt x="0" y="0"/>
                  </a:moveTo>
                  <a:lnTo>
                    <a:pt x="336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00206" y="515336"/>
            <a:ext cx="2210435" cy="549910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50" dirty="0">
                <a:solidFill>
                  <a:srgbClr val="171514"/>
                </a:solidFill>
                <a:latin typeface="Tahoma"/>
                <a:cs typeface="Tahoma"/>
              </a:rPr>
              <a:t>voltage</a:t>
            </a:r>
            <a:endParaRPr sz="1400">
              <a:latin typeface="Tahoma"/>
              <a:cs typeface="Tahoma"/>
            </a:endParaRPr>
          </a:p>
          <a:p>
            <a:pPr marL="15875">
              <a:spcBef>
                <a:spcPts val="335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03990" y="1688378"/>
            <a:ext cx="2734945" cy="332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40" dirty="0">
                <a:solidFill>
                  <a:srgbClr val="00B6F2"/>
                </a:solidFill>
                <a:latin typeface="Tahoma"/>
                <a:cs typeface="Tahoma"/>
              </a:rPr>
              <a:t>Protección</a:t>
            </a:r>
            <a:r>
              <a:rPr sz="950" spc="-7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según</a:t>
            </a:r>
            <a:r>
              <a:rPr sz="95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50" spc="-7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Tahoma"/>
                <a:cs typeface="Tahoma"/>
              </a:rPr>
              <a:t>61869-3</a:t>
            </a:r>
            <a:endParaRPr sz="950">
              <a:latin typeface="Tahoma"/>
              <a:cs typeface="Tahoma"/>
            </a:endParaRPr>
          </a:p>
          <a:p>
            <a:pPr marL="12700">
              <a:spcBef>
                <a:spcPts val="49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Existen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clases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3P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6P,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práctica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sólo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utiliza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3P.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03989" y="2156495"/>
            <a:ext cx="3691890" cy="53213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garantizada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valores:</a:t>
            </a:r>
            <a:endParaRPr sz="600" dirty="0">
              <a:latin typeface="Tahoma"/>
              <a:cs typeface="Tahoma"/>
            </a:endParaRPr>
          </a:p>
          <a:p>
            <a:pPr marL="120650" marR="5080" indent="-108585">
              <a:lnSpc>
                <a:spcPct val="125000"/>
              </a:lnSpc>
              <a:spcBef>
                <a:spcPts val="2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comprendida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máximo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producto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(</a:t>
            </a:r>
            <a:r>
              <a:rPr sz="700" spc="-20" dirty="0" err="1">
                <a:solidFill>
                  <a:srgbClr val="171514"/>
                </a:solidFill>
                <a:latin typeface="Tahoma"/>
                <a:cs typeface="Tahoma"/>
              </a:rPr>
              <a:t>kT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x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U);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03989" y="2660368"/>
            <a:ext cx="349504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marR="5080" indent="-108585">
              <a:lnSpc>
                <a:spcPct val="145800"/>
              </a:lnSpc>
              <a:spcBef>
                <a:spcPts val="10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carga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25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inductivo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0,8.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321418" y="2621505"/>
            <a:ext cx="8445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solidFill>
                  <a:srgbClr val="171514"/>
                </a:solidFill>
                <a:latin typeface="Tahoma"/>
                <a:cs typeface="Tahoma"/>
              </a:rPr>
              <a:t>pr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03986" y="4050492"/>
            <a:ext cx="1924050" cy="92333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Desplazamiento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5" dirty="0">
                <a:solidFill>
                  <a:srgbClr val="171514"/>
                </a:solidFill>
                <a:latin typeface="Arial"/>
                <a:cs typeface="Arial"/>
              </a:rPr>
              <a:t>fase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-10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ver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explicación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en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página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siguiente</a:t>
            </a:r>
            <a:endParaRPr sz="5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878587" y="4185755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7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75" spc="-104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800" spc="-70" dirty="0">
                <a:solidFill>
                  <a:srgbClr val="171514"/>
                </a:solidFill>
                <a:latin typeface="Tahoma"/>
                <a:cs typeface="Tahoma"/>
              </a:rPr>
              <a:t>d</a:t>
            </a:r>
            <a:r>
              <a:rPr sz="675" spc="-104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800" spc="-7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03983" y="4347096"/>
            <a:ext cx="11683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kt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335985" y="4211155"/>
            <a:ext cx="93154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endParaRPr sz="60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335985" y="4372496"/>
            <a:ext cx="60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238990" y="5132483"/>
            <a:ext cx="4997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350520" algn="l"/>
              </a:tabLst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Ud.	</a:t>
            </a:r>
            <a:r>
              <a:rPr sz="800" spc="45" dirty="0">
                <a:solidFill>
                  <a:srgbClr val="3FAC39"/>
                </a:solidFill>
                <a:latin typeface="Tahoma"/>
                <a:cs typeface="Tahoma"/>
              </a:rPr>
              <a:t>N2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03984" y="5044193"/>
            <a:ext cx="1644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k</a:t>
            </a:r>
            <a:r>
              <a:rPr sz="80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891283" y="4756024"/>
            <a:ext cx="1725930" cy="3334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700" spc="20" dirty="0">
                <a:solidFill>
                  <a:srgbClr val="00B6F2"/>
                </a:solidFill>
                <a:latin typeface="Tahoma"/>
                <a:cs typeface="Tahoma"/>
              </a:rPr>
              <a:t>Relación</a:t>
            </a:r>
            <a:r>
              <a:rPr sz="7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transformación</a:t>
            </a:r>
            <a:r>
              <a:rPr sz="7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-15" dirty="0">
                <a:solidFill>
                  <a:srgbClr val="00B6F2"/>
                </a:solidFill>
                <a:latin typeface="Tahoma"/>
                <a:cs typeface="Tahoma"/>
              </a:rPr>
              <a:t>(kr)</a:t>
            </a:r>
            <a:endParaRPr sz="700">
              <a:latin typeface="Tahoma"/>
              <a:cs typeface="Tahoma"/>
            </a:endParaRPr>
          </a:p>
          <a:p>
            <a:pPr marL="356870">
              <a:spcBef>
                <a:spcPts val="730"/>
              </a:spcBef>
            </a:pPr>
            <a:r>
              <a:rPr sz="800" spc="-70" dirty="0">
                <a:solidFill>
                  <a:srgbClr val="3FAC39"/>
                </a:solidFill>
                <a:latin typeface="Tahoma"/>
                <a:cs typeface="Tahoma"/>
              </a:rPr>
              <a:t>U</a:t>
            </a:r>
            <a:r>
              <a:rPr sz="675" spc="-104" baseline="-30864" dirty="0">
                <a:solidFill>
                  <a:srgbClr val="3FAC39"/>
                </a:solidFill>
                <a:latin typeface="Tahoma"/>
                <a:cs typeface="Tahoma"/>
              </a:rPr>
              <a:t>p</a:t>
            </a:r>
            <a:r>
              <a:rPr sz="800" spc="-70" dirty="0">
                <a:solidFill>
                  <a:srgbClr val="3FAC39"/>
                </a:solidFill>
                <a:latin typeface="Tahoma"/>
                <a:cs typeface="Tahoma"/>
              </a:rPr>
              <a:t>d</a:t>
            </a:r>
            <a:r>
              <a:rPr sz="675" spc="-104" baseline="-30864" dirty="0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sz="800" spc="-70" dirty="0">
                <a:solidFill>
                  <a:srgbClr val="3FAC39"/>
                </a:solidFill>
                <a:latin typeface="Tahoma"/>
                <a:cs typeface="Tahoma"/>
              </a:rPr>
              <a:t>.</a:t>
            </a:r>
            <a:r>
              <a:rPr sz="800" spc="9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200" spc="-187" baseline="-48611" dirty="0">
                <a:solidFill>
                  <a:srgbClr val="3FAC39"/>
                </a:solidFill>
                <a:latin typeface="Tahoma"/>
                <a:cs typeface="Tahoma"/>
              </a:rPr>
              <a:t>=</a:t>
            </a:r>
            <a:r>
              <a:rPr sz="1200" spc="240" baseline="-48611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45" dirty="0">
                <a:solidFill>
                  <a:srgbClr val="3FAC39"/>
                </a:solidFill>
                <a:latin typeface="Tahoma"/>
                <a:cs typeface="Tahoma"/>
              </a:rPr>
              <a:t>N1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810388" y="5082292"/>
            <a:ext cx="34734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Tahoma"/>
                <a:cs typeface="Tahoma"/>
              </a:rPr>
              <a:t>TV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954783" y="5122170"/>
            <a:ext cx="4953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3FAC39"/>
                </a:solidFill>
                <a:latin typeface="Tahoma"/>
                <a:cs typeface="Tahoma"/>
              </a:rPr>
              <a:t>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311964" y="5242211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3FAC39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891283" y="5481733"/>
            <a:ext cx="1207770" cy="4308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400">
              <a:spcBef>
                <a:spcPts val="100"/>
              </a:spcBef>
            </a:pPr>
            <a:r>
              <a:rPr sz="650" spc="25" dirty="0">
                <a:solidFill>
                  <a:srgbClr val="00B6F2"/>
                </a:solidFill>
                <a:latin typeface="Tahoma"/>
                <a:cs typeface="Tahoma"/>
              </a:rPr>
              <a:t>Error</a:t>
            </a:r>
            <a:r>
              <a:rPr sz="6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6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lang="es-AR" sz="650" spc="25" dirty="0">
                <a:solidFill>
                  <a:srgbClr val="00B6F2"/>
                </a:solidFill>
                <a:latin typeface="Tahoma"/>
                <a:cs typeface="Tahoma"/>
              </a:rPr>
              <a:t>relación de transformación</a:t>
            </a:r>
            <a:r>
              <a:rPr sz="6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00B6F2"/>
                </a:solidFill>
                <a:latin typeface="Tahoma"/>
                <a:cs typeface="Tahoma"/>
              </a:rPr>
              <a:t>(ε)</a:t>
            </a:r>
            <a:endParaRPr sz="650" dirty="0">
              <a:latin typeface="Tahoma"/>
              <a:cs typeface="Tahoma"/>
            </a:endParaRPr>
          </a:p>
          <a:p>
            <a:pPr marL="391795">
              <a:spcBef>
                <a:spcPts val="790"/>
              </a:spcBef>
            </a:pPr>
            <a:r>
              <a:rPr sz="750" spc="20" dirty="0" err="1">
                <a:solidFill>
                  <a:srgbClr val="3FAC39"/>
                </a:solidFill>
                <a:latin typeface="Tahoma"/>
                <a:cs typeface="Tahoma"/>
              </a:rPr>
              <a:t>k</a:t>
            </a:r>
            <a:r>
              <a:rPr sz="750" spc="-555" dirty="0" err="1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r>
              <a:rPr sz="675" spc="30" baseline="-30864" dirty="0" err="1">
                <a:solidFill>
                  <a:srgbClr val="3FAC39"/>
                </a:solidFill>
                <a:latin typeface="Tahoma"/>
                <a:cs typeface="Tahoma"/>
              </a:rPr>
              <a:t>r</a:t>
            </a:r>
            <a:r>
              <a:rPr lang="es-ES" sz="675" baseline="-30864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3FAC39"/>
                </a:solidFill>
                <a:latin typeface="Tahoma"/>
                <a:cs typeface="Tahoma"/>
              </a:rPr>
              <a:t>U-</a:t>
            </a:r>
            <a:r>
              <a:rPr sz="750" spc="-459" dirty="0">
                <a:solidFill>
                  <a:srgbClr val="3FAC39"/>
                </a:solidFill>
                <a:latin typeface="Tahoma"/>
                <a:cs typeface="Tahoma"/>
              </a:rPr>
              <a:t>U</a:t>
            </a:r>
            <a:r>
              <a:rPr sz="675" spc="15" baseline="-30864" dirty="0">
                <a:solidFill>
                  <a:srgbClr val="3FAC39"/>
                </a:solidFill>
                <a:latin typeface="Tahoma"/>
                <a:cs typeface="Tahoma"/>
              </a:rPr>
              <a:t>s</a:t>
            </a:r>
            <a:endParaRPr sz="675" baseline="-30864" dirty="0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65883" y="5763554"/>
            <a:ext cx="1224280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ctr">
              <a:lnSpc>
                <a:spcPts val="830"/>
              </a:lnSpc>
              <a:spcBef>
                <a:spcPts val="100"/>
              </a:spcBef>
              <a:tabLst>
                <a:tab pos="182245" algn="l"/>
                <a:tab pos="712470" algn="l"/>
              </a:tabLst>
            </a:pPr>
            <a:r>
              <a:rPr sz="800" spc="20" dirty="0">
                <a:solidFill>
                  <a:srgbClr val="3FAC39"/>
                </a:solidFill>
                <a:latin typeface="Tahoma"/>
                <a:cs typeface="Tahoma"/>
              </a:rPr>
              <a:t>ε	</a:t>
            </a:r>
            <a:r>
              <a:rPr sz="800" spc="-125" dirty="0">
                <a:solidFill>
                  <a:srgbClr val="3FAC39"/>
                </a:solidFill>
                <a:latin typeface="Tahoma"/>
                <a:cs typeface="Tahoma"/>
              </a:rPr>
              <a:t>=	</a:t>
            </a:r>
            <a:r>
              <a:rPr sz="675" spc="30" baseline="55555" dirty="0" err="1">
                <a:solidFill>
                  <a:srgbClr val="3FAC39"/>
                </a:solidFill>
                <a:latin typeface="Tahoma"/>
                <a:cs typeface="Tahoma"/>
              </a:rPr>
              <a:t>pag</a:t>
            </a:r>
            <a:r>
              <a:rPr lang="es-ES" sz="675" spc="30" baseline="5555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75" spc="-30" baseline="5555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3FAC39"/>
                </a:solidFill>
                <a:latin typeface="Tahoma"/>
                <a:cs typeface="Tahoma"/>
              </a:rPr>
              <a:t>×</a:t>
            </a:r>
            <a:r>
              <a:rPr sz="7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3FAC39"/>
                </a:solidFill>
                <a:latin typeface="Tahoma"/>
                <a:cs typeface="Tahoma"/>
              </a:rPr>
              <a:t>100</a:t>
            </a:r>
            <a:endParaRPr sz="750" dirty="0">
              <a:latin typeface="Tahoma"/>
              <a:cs typeface="Tahoma"/>
            </a:endParaRPr>
          </a:p>
          <a:p>
            <a:pPr marL="59690" algn="ctr">
              <a:lnSpc>
                <a:spcPts val="830"/>
              </a:lnSpc>
            </a:pPr>
            <a:r>
              <a:rPr sz="800" spc="-100" dirty="0">
                <a:solidFill>
                  <a:srgbClr val="3FAC39"/>
                </a:solidFill>
                <a:latin typeface="Tahoma"/>
                <a:cs typeface="Tahoma"/>
              </a:rPr>
              <a:t>U</a:t>
            </a:r>
            <a:r>
              <a:rPr sz="675" spc="-150" baseline="-30864" dirty="0">
                <a:solidFill>
                  <a:srgbClr val="3FAC39"/>
                </a:solidFill>
                <a:latin typeface="Tahoma"/>
                <a:cs typeface="Tahoma"/>
              </a:rPr>
              <a:t>p</a:t>
            </a:r>
            <a:r>
              <a:rPr sz="800" spc="-100" dirty="0">
                <a:solidFill>
                  <a:srgbClr val="3FAC39"/>
                </a:solidFill>
                <a:latin typeface="Tahoma"/>
                <a:cs typeface="Tahoma"/>
              </a:rPr>
              <a:t>d</a:t>
            </a:r>
            <a:r>
              <a:rPr sz="675" spc="-150" baseline="-30864" dirty="0">
                <a:solidFill>
                  <a:srgbClr val="3FAC39"/>
                </a:solidFill>
                <a:latin typeface="Tahoma"/>
                <a:cs typeface="Tahoma"/>
              </a:rPr>
              <a:t>a</a:t>
            </a:r>
            <a:r>
              <a:rPr sz="800" spc="-100" dirty="0">
                <a:solidFill>
                  <a:srgbClr val="3FAC39"/>
                </a:solidFill>
                <a:latin typeface="Tahoma"/>
                <a:cs typeface="Tahoma"/>
              </a:rPr>
              <a:t>.</a:t>
            </a:r>
            <a:r>
              <a:rPr sz="675" spc="-150" baseline="-30864" dirty="0">
                <a:solidFill>
                  <a:srgbClr val="3FAC39"/>
                </a:solidFill>
                <a:latin typeface="Tahoma"/>
                <a:cs typeface="Tahoma"/>
              </a:rPr>
              <a:t>g</a:t>
            </a:r>
            <a:endParaRPr sz="675" baseline="-30864" dirty="0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878584" y="6073210"/>
            <a:ext cx="1543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k</a:t>
            </a:r>
            <a:r>
              <a:rPr sz="675" spc="30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endParaRPr sz="675" baseline="-30864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878580" y="6234551"/>
            <a:ext cx="25272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10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75" spc="-150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800" spc="-100" dirty="0">
                <a:solidFill>
                  <a:srgbClr val="171514"/>
                </a:solidFill>
                <a:latin typeface="Tahoma"/>
                <a:cs typeface="Tahoma"/>
              </a:rPr>
              <a:t>d</a:t>
            </a:r>
            <a:r>
              <a:rPr sz="675" spc="-150" baseline="-30864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800" spc="-10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sz="675" spc="-150" baseline="-30864" dirty="0">
                <a:solidFill>
                  <a:srgbClr val="171514"/>
                </a:solidFill>
                <a:latin typeface="Tahoma"/>
                <a:cs typeface="Tahoma"/>
              </a:rPr>
              <a:t>g</a:t>
            </a:r>
            <a:endParaRPr sz="675" baseline="-30864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878580" y="6395932"/>
            <a:ext cx="2406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00" spc="-35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75" spc="-52" baseline="-30864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800" spc="-35" dirty="0">
                <a:solidFill>
                  <a:srgbClr val="171514"/>
                </a:solidFill>
                <a:latin typeface="Tahoma"/>
                <a:cs typeface="Tahoma"/>
              </a:rPr>
              <a:t>d.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335983" y="6104960"/>
            <a:ext cx="136715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relación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transformación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endParaRPr sz="55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335982" y="6240940"/>
            <a:ext cx="1156970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5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primario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real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335983" y="6383320"/>
            <a:ext cx="1718945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16599"/>
              </a:lnSpc>
              <a:spcBef>
                <a:spcPts val="100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5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real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 err="1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5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lang="es-ES" sz="750" spc="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medición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1096061" y="6402319"/>
            <a:ext cx="14490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75" spc="-15" baseline="-30864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32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75" spc="37" baseline="-30864" dirty="0">
                <a:solidFill>
                  <a:srgbClr val="171514"/>
                </a:solidFill>
                <a:latin typeface="Tahoma"/>
                <a:cs typeface="Tahoma"/>
              </a:rPr>
              <a:t>g</a:t>
            </a:r>
            <a:r>
              <a:rPr sz="675" spc="-127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aplica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bajo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878546" y="6811685"/>
            <a:ext cx="3874770" cy="793750"/>
          </a:xfrm>
          <a:prstGeom prst="rect">
            <a:avLst/>
          </a:prstGeom>
        </p:spPr>
        <p:txBody>
          <a:bodyPr vert="horz" wrap="square" lIns="0" tIns="83820" rIns="0" bIns="0" rtlCol="0">
            <a:spAutoFit/>
          </a:bodyPr>
          <a:lstStyle/>
          <a:p>
            <a:pPr marL="38100">
              <a:spcBef>
                <a:spcPts val="660"/>
              </a:spcBef>
            </a:pP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Desplazamiento</a:t>
            </a:r>
            <a:r>
              <a:rPr sz="8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fase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50" dirty="0">
                <a:solidFill>
                  <a:srgbClr val="00B6F2"/>
                </a:solidFill>
                <a:latin typeface="Tahoma"/>
                <a:cs typeface="Tahoma"/>
              </a:rPr>
              <a:t>o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Tahoma"/>
                <a:cs typeface="Tahoma"/>
              </a:rPr>
              <a:t>error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fase</a:t>
            </a:r>
            <a:r>
              <a:rPr sz="8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-40" dirty="0">
                <a:solidFill>
                  <a:srgbClr val="00B6F2"/>
                </a:solidFill>
                <a:latin typeface="Tahoma"/>
                <a:cs typeface="Tahoma"/>
              </a:rPr>
              <a:t>(ε)</a:t>
            </a:r>
            <a:endParaRPr sz="850" dirty="0">
              <a:latin typeface="Tahoma"/>
              <a:cs typeface="Tahoma"/>
            </a:endParaRPr>
          </a:p>
          <a:p>
            <a:pPr marL="38100" marR="30480">
              <a:lnSpc>
                <a:spcPct val="125000"/>
              </a:lnSpc>
              <a:spcBef>
                <a:spcPts val="254"/>
              </a:spcBef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sinusoidales,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esta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diferencia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fasores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primario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(U</a:t>
            </a:r>
            <a:r>
              <a:rPr sz="700" spc="-114" dirty="0">
                <a:solidFill>
                  <a:srgbClr val="171514"/>
                </a:solidFill>
                <a:latin typeface="Tahoma"/>
                <a:cs typeface="Tahoma"/>
              </a:rPr>
              <a:t>)</a:t>
            </a:r>
            <a:r>
              <a:rPr sz="675" spc="30" baseline="-30864" dirty="0" err="1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350" dirty="0" err="1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75" spc="30" baseline="-30864" dirty="0" err="1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lang="es-ES" sz="675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(U),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eligiéndo</a:t>
            </a:r>
            <a:r>
              <a:rPr sz="700" spc="-150" dirty="0" err="1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300" spc="7" baseline="-69444" dirty="0" err="1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300" spc="-60" baseline="-69444" dirty="0" err="1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700" spc="-330" dirty="0" err="1">
                <a:solidFill>
                  <a:srgbClr val="171514"/>
                </a:solidFill>
                <a:latin typeface="Tahoma"/>
                <a:cs typeface="Tahoma"/>
              </a:rPr>
              <a:t>e</a:t>
            </a:r>
            <a:r>
              <a:rPr sz="300" spc="15" baseline="-69444" dirty="0" err="1">
                <a:solidFill>
                  <a:srgbClr val="171514"/>
                </a:solidFill>
                <a:latin typeface="Tahoma"/>
                <a:cs typeface="Tahoma"/>
              </a:rPr>
              <a:t>ñor</a:t>
            </a:r>
            <a:r>
              <a:rPr lang="es-ES" sz="300" baseline="-6944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300" spc="22" baseline="-6944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dirección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fasores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manera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ángulo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cero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ideal.</a:t>
            </a:r>
            <a:endParaRPr sz="700" dirty="0">
              <a:latin typeface="Tahoma"/>
              <a:cs typeface="Tahoma"/>
            </a:endParaRPr>
          </a:p>
          <a:p>
            <a:pPr marL="38100">
              <a:spcBef>
                <a:spcPts val="1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expresa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minutos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centiradiánes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ángulo.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156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0900" y="2835630"/>
          <a:ext cx="3804920" cy="598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049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</a:tblGrid>
              <a:tr h="304896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1835785" algn="l"/>
                        </a:tabLst>
                      </a:pPr>
                      <a:r>
                        <a:rPr sz="5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sz="5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sz="5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5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instrumentos.	</a:t>
                      </a: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θ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(°C)</a:t>
                      </a:r>
                      <a:r>
                        <a:rPr sz="750" b="1" spc="4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(θ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θn)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4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θn</a:t>
                      </a:r>
                      <a:r>
                        <a:rPr sz="7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=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 marL="282067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°C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(K)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Contactos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(Consulte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punto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sumergidos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930904" y="3436945"/>
          <a:ext cx="3805553" cy="40993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1196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1693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17665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4452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superior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44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r>
                        <a:rPr sz="5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superior,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sellado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herméticamente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promedio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liquidación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promedio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bobinado,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sellado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herméticamente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12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sesenta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cinco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otras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piezas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metálicas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12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cuanto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bobinado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cuanto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bobinado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6979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instrumentos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aislamiento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sólido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gas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35465">
                <a:tc gridSpan="3">
                  <a:txBody>
                    <a:bodyPr/>
                    <a:lstStyle/>
                    <a:p>
                      <a:pPr>
                        <a:lnSpc>
                          <a:spcPts val="740"/>
                        </a:lnSpc>
                        <a:spcBef>
                          <a:spcPts val="2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devanado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(promedio)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materiales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aislantes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las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siguientes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clases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(1)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: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Sí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566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20955" marB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20955" marB="0"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7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7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7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7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/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871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135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143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83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Otras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metálicas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contacto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las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cuanto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bobinado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cuanto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4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bobinado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5397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32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clases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materiales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aislantes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anteriores.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1968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Conexión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atornillada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equivalente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6979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Cobre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aleación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cobre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aleación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aluminio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desnudo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12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aire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553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SF</a:t>
                      </a:r>
                      <a:r>
                        <a:rPr sz="650" spc="-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</a:t>
                      </a:r>
                      <a:endParaRPr sz="675" baseline="-30864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386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Recubierto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plata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niquelado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aire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553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SF</a:t>
                      </a:r>
                      <a:r>
                        <a:rPr sz="650" spc="-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</a:t>
                      </a:r>
                      <a:endParaRPr sz="675" baseline="-30864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386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Recubierto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estaño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aire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sesenta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cinco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1553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SF</a:t>
                      </a:r>
                      <a:r>
                        <a:rPr sz="650" spc="-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75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</a:t>
                      </a:r>
                      <a:endParaRPr sz="675" baseline="-30864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8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sesenta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cinco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  <a:tr h="1386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7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207" y="515336"/>
            <a:ext cx="2210435" cy="549910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40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50" dirty="0">
                <a:solidFill>
                  <a:srgbClr val="171514"/>
                </a:solidFill>
                <a:latin typeface="Tahoma"/>
                <a:cs typeface="Tahoma"/>
              </a:rPr>
              <a:t>voltage</a:t>
            </a:r>
            <a:endParaRPr sz="1400">
              <a:latin typeface="Tahoma"/>
              <a:cs typeface="Tahoma"/>
            </a:endParaRPr>
          </a:p>
          <a:p>
            <a:pPr marL="15875">
              <a:spcBef>
                <a:spcPts val="335"/>
              </a:spcBef>
            </a:pPr>
            <a:r>
              <a:rPr sz="1500" spc="4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18207" y="1701078"/>
            <a:ext cx="3679825" cy="9861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Salida</a:t>
            </a:r>
            <a:r>
              <a:rPr sz="85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límite</a:t>
            </a:r>
            <a:r>
              <a:rPr sz="85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térmica</a:t>
            </a:r>
            <a:r>
              <a:rPr sz="85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00B6F2"/>
                </a:solidFill>
                <a:latin typeface="Tahoma"/>
                <a:cs typeface="Tahoma"/>
              </a:rPr>
              <a:t>nominal</a:t>
            </a:r>
            <a:endParaRPr sz="850" dirty="0">
              <a:latin typeface="Tahoma"/>
              <a:cs typeface="Tahoma"/>
            </a:endParaRPr>
          </a:p>
          <a:p>
            <a:pPr marL="12700" marR="100965">
              <a:lnSpc>
                <a:spcPct val="134600"/>
              </a:lnSpc>
              <a:spcBef>
                <a:spcPts val="240"/>
              </a:spcBef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aparente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puede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tomar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devanado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secundario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establecidos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normas.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25"/>
              </a:spcBef>
            </a:pPr>
            <a:endParaRPr sz="85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salida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térmica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especificará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voltios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amperios;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estándar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son:</a:t>
            </a:r>
            <a:r>
              <a:rPr lang="es-ES" sz="6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25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-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-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VA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múltiplos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decimales,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relacionados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unitario.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6" y="7544581"/>
            <a:ext cx="3738879" cy="171323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(1)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Definiciones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5" dirty="0">
                <a:solidFill>
                  <a:srgbClr val="171514"/>
                </a:solidFill>
                <a:latin typeface="Arial"/>
                <a:cs typeface="Arial"/>
              </a:rPr>
              <a:t>clases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aislamiento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según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30" dirty="0">
                <a:solidFill>
                  <a:srgbClr val="171514"/>
                </a:solidFill>
                <a:latin typeface="Arial"/>
                <a:cs typeface="Arial"/>
              </a:rPr>
              <a:t>IEC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60085.</a:t>
            </a:r>
            <a:endParaRPr sz="600" dirty="0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850" dirty="0">
              <a:latin typeface="Arial"/>
              <a:cs typeface="Arial"/>
            </a:endParaRPr>
          </a:p>
          <a:p>
            <a:pPr marL="12700" marR="5080">
              <a:lnSpc>
                <a:spcPct val="134600"/>
              </a:lnSpc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aumento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temperatura de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transformador de 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 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especificado, a la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carga nominal,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carga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más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alta si hay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varias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cargas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nominales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cualquier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0,8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atraso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unidad,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deberá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apropiado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dado.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tabla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anterior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61869-1:2007.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5"/>
              </a:spcBef>
            </a:pPr>
            <a:endParaRPr sz="850" dirty="0">
              <a:latin typeface="Tahoma"/>
              <a:cs typeface="Tahoma"/>
            </a:endParaRPr>
          </a:p>
          <a:p>
            <a:pPr marL="12700" marR="17780">
              <a:lnSpc>
                <a:spcPct val="159000"/>
              </a:lnSpc>
            </a:pP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esté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provisto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tanque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conservador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tenga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gas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inerte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encima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aceite,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esté</a:t>
            </a:r>
            <a:r>
              <a:rPr lang="es-ES"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sellado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herméticamente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aumento de temperatura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aceite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parte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superior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tanque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carcasa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lang="es-ES" sz="5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deberá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55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K.</a:t>
            </a:r>
            <a:endParaRPr sz="550" dirty="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850" dirty="0">
              <a:latin typeface="Tahoma"/>
              <a:cs typeface="Tahoma"/>
            </a:endParaRPr>
          </a:p>
          <a:p>
            <a:pPr marL="12700" marR="120650">
              <a:lnSpc>
                <a:spcPct val="145800"/>
              </a:lnSpc>
            </a:pP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esté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así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instalado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dispuesto,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aceite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tanque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carcasa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excederá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K.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157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719169" y="3093433"/>
            <a:ext cx="94818" cy="947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729607" y="4645739"/>
            <a:ext cx="75666" cy="7565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729607" y="5398016"/>
            <a:ext cx="75666" cy="75653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6703055" y="3384952"/>
            <a:ext cx="130175" cy="1083945"/>
          </a:xfrm>
          <a:custGeom>
            <a:avLst/>
            <a:gdLst/>
            <a:ahLst/>
            <a:cxnLst/>
            <a:rect l="l" t="t" r="r" b="b"/>
            <a:pathLst>
              <a:path w="130175" h="1083945">
                <a:moveTo>
                  <a:pt x="19743" y="0"/>
                </a:moveTo>
                <a:lnTo>
                  <a:pt x="5849" y="1057"/>
                </a:lnTo>
                <a:lnTo>
                  <a:pt x="731" y="5138"/>
                </a:lnTo>
                <a:lnTo>
                  <a:pt x="0" y="13430"/>
                </a:lnTo>
                <a:lnTo>
                  <a:pt x="0" y="1066438"/>
                </a:lnTo>
                <a:lnTo>
                  <a:pt x="17563" y="1076821"/>
                </a:lnTo>
                <a:lnTo>
                  <a:pt x="29922" y="1081973"/>
                </a:lnTo>
                <a:lnTo>
                  <a:pt x="42932" y="1083415"/>
                </a:lnTo>
                <a:lnTo>
                  <a:pt x="62445" y="1082668"/>
                </a:lnTo>
                <a:lnTo>
                  <a:pt x="86842" y="1079355"/>
                </a:lnTo>
                <a:lnTo>
                  <a:pt x="108383" y="1073862"/>
                </a:lnTo>
                <a:lnTo>
                  <a:pt x="123744" y="1068715"/>
                </a:lnTo>
                <a:lnTo>
                  <a:pt x="129603" y="1066438"/>
                </a:lnTo>
                <a:lnTo>
                  <a:pt x="129603" y="13430"/>
                </a:lnTo>
                <a:lnTo>
                  <a:pt x="83959" y="781"/>
                </a:lnTo>
                <a:lnTo>
                  <a:pt x="46799" y="781"/>
                </a:lnTo>
                <a:lnTo>
                  <a:pt x="1974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703055" y="4915352"/>
            <a:ext cx="130175" cy="295275"/>
          </a:xfrm>
          <a:custGeom>
            <a:avLst/>
            <a:gdLst/>
            <a:ahLst/>
            <a:cxnLst/>
            <a:rect l="l" t="t" r="r" b="b"/>
            <a:pathLst>
              <a:path w="130175" h="295275">
                <a:moveTo>
                  <a:pt x="19743" y="0"/>
                </a:moveTo>
                <a:lnTo>
                  <a:pt x="5849" y="1057"/>
                </a:lnTo>
                <a:lnTo>
                  <a:pt x="731" y="5138"/>
                </a:lnTo>
                <a:lnTo>
                  <a:pt x="0" y="13430"/>
                </a:lnTo>
                <a:lnTo>
                  <a:pt x="0" y="278047"/>
                </a:lnTo>
                <a:lnTo>
                  <a:pt x="17563" y="288430"/>
                </a:lnTo>
                <a:lnTo>
                  <a:pt x="29922" y="293581"/>
                </a:lnTo>
                <a:lnTo>
                  <a:pt x="42932" y="295019"/>
                </a:lnTo>
                <a:lnTo>
                  <a:pt x="62445" y="294265"/>
                </a:lnTo>
                <a:lnTo>
                  <a:pt x="86842" y="290959"/>
                </a:lnTo>
                <a:lnTo>
                  <a:pt x="108383" y="285470"/>
                </a:lnTo>
                <a:lnTo>
                  <a:pt x="123744" y="280324"/>
                </a:lnTo>
                <a:lnTo>
                  <a:pt x="129603" y="278047"/>
                </a:lnTo>
                <a:lnTo>
                  <a:pt x="129603" y="13430"/>
                </a:lnTo>
                <a:lnTo>
                  <a:pt x="83959" y="781"/>
                </a:lnTo>
                <a:lnTo>
                  <a:pt x="46799" y="781"/>
                </a:lnTo>
                <a:lnTo>
                  <a:pt x="1974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711332" y="3389399"/>
            <a:ext cx="114300" cy="12065"/>
          </a:xfrm>
          <a:custGeom>
            <a:avLst/>
            <a:gdLst/>
            <a:ahLst/>
            <a:cxnLst/>
            <a:rect l="l" t="t" r="r" b="b"/>
            <a:pathLst>
              <a:path w="114300" h="12064">
                <a:moveTo>
                  <a:pt x="57061" y="0"/>
                </a:moveTo>
                <a:lnTo>
                  <a:pt x="34852" y="469"/>
                </a:lnTo>
                <a:lnTo>
                  <a:pt x="16714" y="1749"/>
                </a:lnTo>
                <a:lnTo>
                  <a:pt x="4484" y="3643"/>
                </a:lnTo>
                <a:lnTo>
                  <a:pt x="0" y="5956"/>
                </a:lnTo>
                <a:lnTo>
                  <a:pt x="4484" y="8261"/>
                </a:lnTo>
                <a:lnTo>
                  <a:pt x="16714" y="10137"/>
                </a:lnTo>
                <a:lnTo>
                  <a:pt x="34852" y="11399"/>
                </a:lnTo>
                <a:lnTo>
                  <a:pt x="57061" y="11861"/>
                </a:lnTo>
                <a:lnTo>
                  <a:pt x="79269" y="11399"/>
                </a:lnTo>
                <a:lnTo>
                  <a:pt x="97407" y="10137"/>
                </a:lnTo>
                <a:lnTo>
                  <a:pt x="109637" y="8261"/>
                </a:lnTo>
                <a:lnTo>
                  <a:pt x="114122" y="5956"/>
                </a:lnTo>
                <a:lnTo>
                  <a:pt x="109637" y="3643"/>
                </a:lnTo>
                <a:lnTo>
                  <a:pt x="97407" y="1749"/>
                </a:lnTo>
                <a:lnTo>
                  <a:pt x="79269" y="469"/>
                </a:lnTo>
                <a:lnTo>
                  <a:pt x="570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711332" y="4919799"/>
            <a:ext cx="114300" cy="12065"/>
          </a:xfrm>
          <a:custGeom>
            <a:avLst/>
            <a:gdLst/>
            <a:ahLst/>
            <a:cxnLst/>
            <a:rect l="l" t="t" r="r" b="b"/>
            <a:pathLst>
              <a:path w="114300" h="12064">
                <a:moveTo>
                  <a:pt x="57061" y="0"/>
                </a:moveTo>
                <a:lnTo>
                  <a:pt x="34852" y="469"/>
                </a:lnTo>
                <a:lnTo>
                  <a:pt x="16714" y="1749"/>
                </a:lnTo>
                <a:lnTo>
                  <a:pt x="4484" y="3643"/>
                </a:lnTo>
                <a:lnTo>
                  <a:pt x="0" y="5956"/>
                </a:lnTo>
                <a:lnTo>
                  <a:pt x="4484" y="8261"/>
                </a:lnTo>
                <a:lnTo>
                  <a:pt x="16714" y="10137"/>
                </a:lnTo>
                <a:lnTo>
                  <a:pt x="34852" y="11399"/>
                </a:lnTo>
                <a:lnTo>
                  <a:pt x="57061" y="11861"/>
                </a:lnTo>
                <a:lnTo>
                  <a:pt x="79269" y="11399"/>
                </a:lnTo>
                <a:lnTo>
                  <a:pt x="97407" y="10137"/>
                </a:lnTo>
                <a:lnTo>
                  <a:pt x="109637" y="8261"/>
                </a:lnTo>
                <a:lnTo>
                  <a:pt x="114122" y="5956"/>
                </a:lnTo>
                <a:lnTo>
                  <a:pt x="109637" y="3643"/>
                </a:lnTo>
                <a:lnTo>
                  <a:pt x="97407" y="1749"/>
                </a:lnTo>
                <a:lnTo>
                  <a:pt x="79269" y="469"/>
                </a:lnTo>
                <a:lnTo>
                  <a:pt x="570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750753" y="3180846"/>
            <a:ext cx="34290" cy="210185"/>
          </a:xfrm>
          <a:custGeom>
            <a:avLst/>
            <a:gdLst/>
            <a:ahLst/>
            <a:cxnLst/>
            <a:rect l="l" t="t" r="r" b="b"/>
            <a:pathLst>
              <a:path w="34290" h="210185">
                <a:moveTo>
                  <a:pt x="0" y="0"/>
                </a:moveTo>
                <a:lnTo>
                  <a:pt x="0" y="209753"/>
                </a:lnTo>
                <a:lnTo>
                  <a:pt x="34201" y="209753"/>
                </a:lnTo>
                <a:lnTo>
                  <a:pt x="3420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750753" y="4442363"/>
            <a:ext cx="34290" cy="210185"/>
          </a:xfrm>
          <a:custGeom>
            <a:avLst/>
            <a:gdLst/>
            <a:ahLst/>
            <a:cxnLst/>
            <a:rect l="l" t="t" r="r" b="b"/>
            <a:pathLst>
              <a:path w="34290" h="210185">
                <a:moveTo>
                  <a:pt x="0" y="0"/>
                </a:moveTo>
                <a:lnTo>
                  <a:pt x="0" y="209753"/>
                </a:lnTo>
                <a:lnTo>
                  <a:pt x="34201" y="209753"/>
                </a:lnTo>
                <a:lnTo>
                  <a:pt x="3420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750753" y="5194590"/>
            <a:ext cx="34290" cy="210185"/>
          </a:xfrm>
          <a:custGeom>
            <a:avLst/>
            <a:gdLst/>
            <a:ahLst/>
            <a:cxnLst/>
            <a:rect l="l" t="t" r="r" b="b"/>
            <a:pathLst>
              <a:path w="34290" h="210185">
                <a:moveTo>
                  <a:pt x="0" y="0"/>
                </a:moveTo>
                <a:lnTo>
                  <a:pt x="0" y="209753"/>
                </a:lnTo>
                <a:lnTo>
                  <a:pt x="34201" y="209753"/>
                </a:lnTo>
                <a:lnTo>
                  <a:pt x="3420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750753" y="4712388"/>
            <a:ext cx="34290" cy="210185"/>
          </a:xfrm>
          <a:custGeom>
            <a:avLst/>
            <a:gdLst/>
            <a:ahLst/>
            <a:cxnLst/>
            <a:rect l="l" t="t" r="r" b="b"/>
            <a:pathLst>
              <a:path w="34290" h="210185">
                <a:moveTo>
                  <a:pt x="0" y="0"/>
                </a:moveTo>
                <a:lnTo>
                  <a:pt x="0" y="209753"/>
                </a:lnTo>
                <a:lnTo>
                  <a:pt x="34201" y="209753"/>
                </a:lnTo>
                <a:lnTo>
                  <a:pt x="3420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750753" y="5464614"/>
            <a:ext cx="34290" cy="210185"/>
          </a:xfrm>
          <a:custGeom>
            <a:avLst/>
            <a:gdLst/>
            <a:ahLst/>
            <a:cxnLst/>
            <a:rect l="l" t="t" r="r" b="b"/>
            <a:pathLst>
              <a:path w="34290" h="210185">
                <a:moveTo>
                  <a:pt x="0" y="0"/>
                </a:moveTo>
                <a:lnTo>
                  <a:pt x="0" y="209753"/>
                </a:lnTo>
                <a:lnTo>
                  <a:pt x="34201" y="209753"/>
                </a:lnTo>
                <a:lnTo>
                  <a:pt x="3420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805273" y="4683563"/>
            <a:ext cx="529590" cy="0"/>
          </a:xfrm>
          <a:custGeom>
            <a:avLst/>
            <a:gdLst/>
            <a:ahLst/>
            <a:cxnLst/>
            <a:rect l="l" t="t" r="r" b="b"/>
            <a:pathLst>
              <a:path w="529590">
                <a:moveTo>
                  <a:pt x="0" y="0"/>
                </a:moveTo>
                <a:lnTo>
                  <a:pt x="52957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805273" y="5435493"/>
            <a:ext cx="529590" cy="0"/>
          </a:xfrm>
          <a:custGeom>
            <a:avLst/>
            <a:gdLst/>
            <a:ahLst/>
            <a:cxnLst/>
            <a:rect l="l" t="t" r="r" b="b"/>
            <a:pathLst>
              <a:path w="529590">
                <a:moveTo>
                  <a:pt x="0" y="0"/>
                </a:moveTo>
                <a:lnTo>
                  <a:pt x="52957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330091" y="4652110"/>
            <a:ext cx="63525" cy="63550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330091" y="5404039"/>
            <a:ext cx="63525" cy="63550"/>
          </a:xfrm>
          <a:prstGeom prst="rect">
            <a:avLst/>
          </a:prstGeom>
        </p:spPr>
      </p:pic>
      <p:grpSp>
        <p:nvGrpSpPr>
          <p:cNvPr id="18" name="object 18"/>
          <p:cNvGrpSpPr/>
          <p:nvPr/>
        </p:nvGrpSpPr>
        <p:grpSpPr>
          <a:xfrm>
            <a:off x="6654454" y="5670244"/>
            <a:ext cx="227329" cy="81280"/>
            <a:chOff x="927547" y="5670244"/>
            <a:chExt cx="227329" cy="81280"/>
          </a:xfrm>
        </p:grpSpPr>
        <p:sp>
          <p:nvSpPr>
            <p:cNvPr id="19" name="object 19"/>
            <p:cNvSpPr/>
            <p:nvPr/>
          </p:nvSpPr>
          <p:spPr>
            <a:xfrm>
              <a:off x="927547" y="5676594"/>
              <a:ext cx="227329" cy="0"/>
            </a:xfrm>
            <a:custGeom>
              <a:avLst/>
              <a:gdLst/>
              <a:ahLst/>
              <a:cxnLst/>
              <a:rect l="l" t="t" r="r" b="b"/>
              <a:pathLst>
                <a:path w="227330">
                  <a:moveTo>
                    <a:pt x="0" y="0"/>
                  </a:moveTo>
                  <a:lnTo>
                    <a:pt x="227317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951204" y="5710774"/>
              <a:ext cx="180340" cy="0"/>
            </a:xfrm>
            <a:custGeom>
              <a:avLst/>
              <a:gdLst/>
              <a:ahLst/>
              <a:cxnLst/>
              <a:rect l="l" t="t" r="r" b="b"/>
              <a:pathLst>
                <a:path w="180340">
                  <a:moveTo>
                    <a:pt x="0" y="0"/>
                  </a:moveTo>
                  <a:lnTo>
                    <a:pt x="179997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987205" y="5744906"/>
              <a:ext cx="108585" cy="0"/>
            </a:xfrm>
            <a:custGeom>
              <a:avLst/>
              <a:gdLst/>
              <a:ahLst/>
              <a:cxnLst/>
              <a:rect l="l" t="t" r="r" b="b"/>
              <a:pathLst>
                <a:path w="108584">
                  <a:moveTo>
                    <a:pt x="0" y="0"/>
                  </a:moveTo>
                  <a:lnTo>
                    <a:pt x="10800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6308603" y="3128806"/>
            <a:ext cx="303530" cy="2523490"/>
            <a:chOff x="581697" y="3128806"/>
            <a:chExt cx="303530" cy="2523490"/>
          </a:xfrm>
        </p:grpSpPr>
        <p:sp>
          <p:nvSpPr>
            <p:cNvPr id="23" name="object 23"/>
            <p:cNvSpPr/>
            <p:nvPr/>
          </p:nvSpPr>
          <p:spPr>
            <a:xfrm>
              <a:off x="584872" y="3131981"/>
              <a:ext cx="297180" cy="2461260"/>
            </a:xfrm>
            <a:custGeom>
              <a:avLst/>
              <a:gdLst/>
              <a:ahLst/>
              <a:cxnLst/>
              <a:rect l="l" t="t" r="r" b="b"/>
              <a:pathLst>
                <a:path w="297180" h="2461260">
                  <a:moveTo>
                    <a:pt x="297127" y="0"/>
                  </a:moveTo>
                  <a:lnTo>
                    <a:pt x="78511" y="533582"/>
                  </a:lnTo>
                  <a:lnTo>
                    <a:pt x="0" y="967820"/>
                  </a:lnTo>
                  <a:lnTo>
                    <a:pt x="56517" y="1533454"/>
                  </a:lnTo>
                  <a:lnTo>
                    <a:pt x="242987" y="2461221"/>
                  </a:lnTo>
                </a:path>
              </a:pathLst>
            </a:custGeom>
            <a:ln w="6350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795078" y="5567355"/>
              <a:ext cx="57785" cy="85090"/>
            </a:xfrm>
            <a:custGeom>
              <a:avLst/>
              <a:gdLst/>
              <a:ahLst/>
              <a:cxnLst/>
              <a:rect l="l" t="t" r="r" b="b"/>
              <a:pathLst>
                <a:path w="57784" h="85089">
                  <a:moveTo>
                    <a:pt x="57213" y="0"/>
                  </a:moveTo>
                  <a:lnTo>
                    <a:pt x="32778" y="25844"/>
                  </a:lnTo>
                  <a:lnTo>
                    <a:pt x="0" y="12052"/>
                  </a:lnTo>
                  <a:lnTo>
                    <a:pt x="45161" y="84632"/>
                  </a:lnTo>
                  <a:lnTo>
                    <a:pt x="57213" y="0"/>
                  </a:lnTo>
                  <a:close/>
                </a:path>
              </a:pathLst>
            </a:custGeom>
            <a:solidFill>
              <a:srgbClr val="4D55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7447057" y="4682224"/>
            <a:ext cx="117475" cy="755650"/>
            <a:chOff x="1720150" y="4682224"/>
            <a:chExt cx="117475" cy="755650"/>
          </a:xfrm>
        </p:grpSpPr>
        <p:sp>
          <p:nvSpPr>
            <p:cNvPr id="26" name="object 26"/>
            <p:cNvSpPr/>
            <p:nvPr/>
          </p:nvSpPr>
          <p:spPr>
            <a:xfrm>
              <a:off x="1741128" y="4685399"/>
              <a:ext cx="93345" cy="695960"/>
            </a:xfrm>
            <a:custGeom>
              <a:avLst/>
              <a:gdLst/>
              <a:ahLst/>
              <a:cxnLst/>
              <a:rect l="l" t="t" r="r" b="b"/>
              <a:pathLst>
                <a:path w="93344" h="695960">
                  <a:moveTo>
                    <a:pt x="15671" y="0"/>
                  </a:moveTo>
                  <a:lnTo>
                    <a:pt x="75112" y="204807"/>
                  </a:lnTo>
                  <a:lnTo>
                    <a:pt x="93294" y="345536"/>
                  </a:lnTo>
                  <a:lnTo>
                    <a:pt x="68746" y="487401"/>
                  </a:lnTo>
                  <a:lnTo>
                    <a:pt x="0" y="695617"/>
                  </a:lnTo>
                </a:path>
              </a:pathLst>
            </a:custGeom>
            <a:ln w="6350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20150" y="5352304"/>
              <a:ext cx="55244" cy="85725"/>
            </a:xfrm>
            <a:custGeom>
              <a:avLst/>
              <a:gdLst/>
              <a:ahLst/>
              <a:cxnLst/>
              <a:rect l="l" t="t" r="r" b="b"/>
              <a:pathLst>
                <a:path w="55244" h="85725">
                  <a:moveTo>
                    <a:pt x="0" y="0"/>
                  </a:moveTo>
                  <a:lnTo>
                    <a:pt x="1269" y="85471"/>
                  </a:lnTo>
                  <a:lnTo>
                    <a:pt x="55232" y="19189"/>
                  </a:lnTo>
                  <a:lnTo>
                    <a:pt x="20967" y="287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55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00206" y="419064"/>
            <a:ext cx="3458845" cy="654050"/>
          </a:xfrm>
          <a:prstGeom prst="rect">
            <a:avLst/>
          </a:prstGeom>
        </p:spPr>
        <p:txBody>
          <a:bodyPr vert="horz" wrap="square" lIns="0" tIns="85090" rIns="0" bIns="0" rtlCol="0">
            <a:spAutoFit/>
          </a:bodyPr>
          <a:lstStyle/>
          <a:p>
            <a:pPr marL="12700">
              <a:spcBef>
                <a:spcPts val="670"/>
              </a:spcBef>
            </a:pPr>
            <a:r>
              <a:rPr sz="1900" spc="-15" dirty="0">
                <a:solidFill>
                  <a:srgbClr val="171514"/>
                </a:solidFill>
                <a:latin typeface="Tahoma"/>
                <a:cs typeface="Tahoma"/>
              </a:rPr>
              <a:t>LPVT:</a:t>
            </a:r>
            <a:endParaRPr sz="1900">
              <a:latin typeface="Tahoma"/>
              <a:cs typeface="Tahoma"/>
            </a:endParaRPr>
          </a:p>
          <a:p>
            <a:pPr marL="12700">
              <a:spcBef>
                <a:spcPts val="420"/>
              </a:spcBef>
            </a:pP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14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4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140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50" dirty="0">
                <a:solidFill>
                  <a:srgbClr val="171514"/>
                </a:solidFill>
                <a:latin typeface="Tahoma"/>
                <a:cs typeface="Tahoma"/>
              </a:rPr>
              <a:t>electrónicos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284905" y="1728000"/>
            <a:ext cx="2484120" cy="845744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626745">
              <a:lnSpc>
                <a:spcPts val="1300"/>
              </a:lnSpc>
              <a:spcBef>
                <a:spcPts val="95"/>
              </a:spcBef>
            </a:pP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Los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FFFFFF"/>
                </a:solidFill>
                <a:latin typeface="Tahoma"/>
                <a:cs typeface="Tahoma"/>
              </a:rPr>
              <a:t>LPVT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(transformadores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tensión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FFFFFF"/>
                </a:solidFill>
                <a:latin typeface="Tahoma"/>
                <a:cs typeface="Tahoma"/>
              </a:rPr>
              <a:t>baja</a:t>
            </a:r>
            <a:r>
              <a:rPr lang="es-ES" sz="650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FFFFFF"/>
                </a:solidFill>
                <a:latin typeface="Tahoma"/>
                <a:cs typeface="Tahoma"/>
              </a:rPr>
              <a:t>potencia</a:t>
            </a:r>
            <a:r>
              <a:rPr sz="650" spc="15" dirty="0">
                <a:solidFill>
                  <a:srgbClr val="FFFFFF"/>
                </a:solidFill>
                <a:latin typeface="Tahoma"/>
                <a:cs typeface="Tahoma"/>
              </a:rPr>
              <a:t>)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cumplen</a:t>
            </a:r>
            <a:r>
              <a:rPr sz="6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FFFFFF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FFFFFF"/>
                </a:solidFill>
                <a:latin typeface="Tahoma"/>
                <a:cs typeface="Tahoma"/>
              </a:rPr>
              <a:t>norma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FFFFFF"/>
                </a:solidFill>
                <a:latin typeface="Tahoma"/>
                <a:cs typeface="Tahoma"/>
              </a:rPr>
              <a:t>IEC</a:t>
            </a:r>
            <a:r>
              <a:rPr sz="6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FFFFFF"/>
                </a:solidFill>
                <a:latin typeface="Tahoma"/>
                <a:cs typeface="Tahoma"/>
              </a:rPr>
              <a:t>61869-11.</a:t>
            </a:r>
            <a:endParaRPr sz="650" dirty="0">
              <a:latin typeface="Tahoma"/>
              <a:cs typeface="Tahoma"/>
            </a:endParaRPr>
          </a:p>
          <a:p>
            <a:pPr marL="50800" marR="205740">
              <a:lnSpc>
                <a:spcPts val="1300"/>
              </a:lnSpc>
            </a:pP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Son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sensores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tensión con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salida directa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700" spc="15" dirty="0" err="1">
                <a:solidFill>
                  <a:srgbClr val="FFFFFF"/>
                </a:solidFill>
                <a:latin typeface="Tahoma"/>
                <a:cs typeface="Tahoma"/>
              </a:rPr>
              <a:t>baja</a:t>
            </a:r>
            <a:r>
              <a:rPr lang="es-ES" sz="700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FFFFFF"/>
                </a:solidFill>
                <a:latin typeface="Tahoma"/>
                <a:cs typeface="Tahoma"/>
              </a:rPr>
              <a:t>tensión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.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FFFFFF"/>
                </a:solidFill>
                <a:latin typeface="Tahoma"/>
                <a:cs typeface="Tahoma"/>
              </a:rPr>
              <a:t>LPVT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son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más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pequeños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más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FFFFFF"/>
                </a:solidFill>
                <a:latin typeface="Tahoma"/>
                <a:cs typeface="Tahoma"/>
              </a:rPr>
              <a:t>fáciles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lang="es-ES" sz="70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FFFFFF"/>
                </a:solidFill>
                <a:latin typeface="Tahoma"/>
                <a:cs typeface="Tahoma"/>
              </a:rPr>
              <a:t>integrar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cubículo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MT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que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FFFFFF"/>
                </a:solidFill>
                <a:latin typeface="Tahoma"/>
                <a:cs typeface="Tahoma"/>
              </a:rPr>
              <a:t>VT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estándar.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903990" y="1720128"/>
            <a:ext cx="3286125" cy="5670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00B6F2"/>
                </a:solidFill>
                <a:latin typeface="Tahoma"/>
                <a:cs typeface="Tahoma"/>
              </a:rPr>
              <a:t>Transformadores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lang="es-ES" sz="700" spc="15" dirty="0">
                <a:solidFill>
                  <a:srgbClr val="00B6F2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00B6F2"/>
                </a:solidFill>
                <a:latin typeface="Tahoma"/>
                <a:cs typeface="Tahoma"/>
              </a:rPr>
              <a:t>baja</a:t>
            </a:r>
            <a:r>
              <a:rPr sz="7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00B6F2"/>
                </a:solidFill>
                <a:latin typeface="Tahoma"/>
                <a:cs typeface="Tahoma"/>
              </a:rPr>
              <a:t>potencia</a:t>
            </a:r>
            <a:r>
              <a:rPr sz="7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00B6F2"/>
                </a:solidFill>
                <a:latin typeface="Tahoma"/>
                <a:cs typeface="Tahoma"/>
              </a:rPr>
              <a:t>LPVT</a:t>
            </a:r>
            <a:endParaRPr sz="70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  <a:spcBef>
                <a:spcPts val="27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LPVT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sensores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específicos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salida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continua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'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Transformadores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baja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potencia',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conforme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61869-11.</a:t>
            </a:r>
            <a:r>
              <a:rPr lang="es-ES" sz="6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LPVT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funciones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medición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protección.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03990" y="2404423"/>
            <a:ext cx="1321435" cy="42037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Están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definidos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por:</a:t>
            </a:r>
            <a:endParaRPr sz="750">
              <a:latin typeface="Tahoma"/>
              <a:cs typeface="Tahoma"/>
            </a:endParaRPr>
          </a:p>
          <a:p>
            <a:pPr marL="120650" indent="-108585">
              <a:spcBef>
                <a:spcPts val="25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nominal;</a:t>
            </a:r>
            <a:endParaRPr sz="650">
              <a:latin typeface="Tahoma"/>
              <a:cs typeface="Tahoma"/>
            </a:endParaRPr>
          </a:p>
          <a:p>
            <a:pPr marL="120650" indent="-108585">
              <a:spcBef>
                <a:spcPts val="27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nominal.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03990" y="2935959"/>
            <a:ext cx="3408045" cy="6242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17830">
              <a:lnSpc>
                <a:spcPct val="105300"/>
              </a:lnSpc>
              <a:spcBef>
                <a:spcPts val="100"/>
              </a:spcBef>
            </a:pP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Ejemplos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clasificaciones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10" dirty="0">
                <a:solidFill>
                  <a:srgbClr val="00B6F2"/>
                </a:solidFill>
                <a:latin typeface="Tahoma"/>
                <a:cs typeface="Tahoma"/>
              </a:rPr>
              <a:t>LPVT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según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la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55" dirty="0" err="1">
                <a:solidFill>
                  <a:srgbClr val="00B6F2"/>
                </a:solidFill>
                <a:latin typeface="Tahoma"/>
                <a:cs typeface="Tahoma"/>
              </a:rPr>
              <a:t>norma</a:t>
            </a:r>
            <a:r>
              <a:rPr sz="95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lang="es-ES" sz="950" spc="-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5" dirty="0">
                <a:solidFill>
                  <a:srgbClr val="00B6F2"/>
                </a:solidFill>
                <a:latin typeface="Tahoma"/>
                <a:cs typeface="Tahoma"/>
              </a:rPr>
              <a:t>IEC</a:t>
            </a:r>
            <a:r>
              <a:rPr sz="9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15" dirty="0">
                <a:solidFill>
                  <a:srgbClr val="00B6F2"/>
                </a:solidFill>
                <a:latin typeface="Tahoma"/>
                <a:cs typeface="Tahoma"/>
              </a:rPr>
              <a:t>61869-11</a:t>
            </a:r>
            <a:endParaRPr sz="950" dirty="0">
              <a:latin typeface="Tahoma"/>
              <a:cs typeface="Tahoma"/>
            </a:endParaRPr>
          </a:p>
          <a:p>
            <a:pPr marL="12700" marR="5080">
              <a:lnSpc>
                <a:spcPct val="145800"/>
              </a:lnSpc>
              <a:spcBef>
                <a:spcPts val="21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indican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continuación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LPVT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aplica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lang="es-ES" sz="6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amplio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primario.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03990" y="4097177"/>
            <a:ext cx="23729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 indent="-108585">
              <a:spcBef>
                <a:spcPts val="10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secundaria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(U):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3,25/</a:t>
            </a:r>
            <a:r>
              <a:rPr sz="7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V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20/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kV.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04019" y="4230477"/>
            <a:ext cx="5588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en: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86589" y="4351654"/>
            <a:ext cx="3456940" cy="4114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46050" indent="-108585">
              <a:spcBef>
                <a:spcPts val="95"/>
              </a:spcBef>
              <a:buClr>
                <a:srgbClr val="3FAC39"/>
              </a:buClr>
              <a:buSzPct val="114285"/>
              <a:buChar char="-"/>
              <a:tabLst>
                <a:tab pos="1466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módulo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(error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±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65" dirty="0">
                <a:solidFill>
                  <a:srgbClr val="171514"/>
                </a:solidFill>
                <a:latin typeface="Tahoma"/>
                <a:cs typeface="Tahoma"/>
              </a:rPr>
              <a:t>%),</a:t>
            </a:r>
            <a:endParaRPr sz="700" dirty="0">
              <a:latin typeface="Tahoma"/>
              <a:cs typeface="Tahoma"/>
            </a:endParaRPr>
          </a:p>
          <a:p>
            <a:pPr marL="146050" marR="30480" indent="-108585">
              <a:lnSpc>
                <a:spcPts val="1050"/>
              </a:lnSpc>
              <a:spcBef>
                <a:spcPts val="50"/>
              </a:spcBef>
              <a:buClr>
                <a:srgbClr val="3FAC39"/>
              </a:buClr>
              <a:buSzPct val="114285"/>
              <a:buChar char="-"/>
              <a:tabLst>
                <a:tab pos="1466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(error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±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minutos)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80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lang="es-ES" sz="7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85" dirty="0" err="1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75" spc="-127" baseline="-30864" dirty="0" err="1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85" dirty="0" err="1">
                <a:solidFill>
                  <a:srgbClr val="171514"/>
                </a:solidFill>
                <a:latin typeface="Tahoma"/>
                <a:cs typeface="Tahoma"/>
              </a:rPr>
              <a:t>in</a:t>
            </a:r>
            <a:r>
              <a:rPr sz="675" spc="-127" baseline="-30864" dirty="0" err="1">
                <a:solidFill>
                  <a:srgbClr val="171514"/>
                </a:solidFill>
                <a:latin typeface="Tahoma"/>
                <a:cs typeface="Tahoma"/>
              </a:rPr>
              <a:t>ag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120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ma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x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ag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(de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0,8*3/</a:t>
            </a:r>
            <a:r>
              <a:rPr sz="7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1,2*22/</a:t>
            </a:r>
            <a:r>
              <a:rPr sz="7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kV)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892641" y="3960010"/>
            <a:ext cx="1320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R1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267376" y="4194205"/>
            <a:ext cx="9398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171514"/>
                </a:solidFill>
                <a:latin typeface="Tahoma"/>
                <a:cs typeface="Tahoma"/>
              </a:rPr>
              <a:t>señor</a:t>
            </a:r>
            <a:endParaRPr sz="20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878590" y="3697355"/>
            <a:ext cx="3056255" cy="40132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38100">
              <a:spcBef>
                <a:spcPts val="195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dosificación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0,5</a:t>
            </a:r>
            <a:endParaRPr sz="600">
              <a:latin typeface="Tahoma"/>
              <a:cs typeface="Tahoma"/>
            </a:endParaRPr>
          </a:p>
          <a:p>
            <a:pPr marL="146050" indent="-108585">
              <a:spcBef>
                <a:spcPts val="28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(U)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: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20/</a:t>
            </a:r>
            <a:r>
              <a:rPr sz="6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kV.</a:t>
            </a:r>
            <a:endParaRPr sz="650">
              <a:latin typeface="Tahoma"/>
              <a:cs typeface="Tahoma"/>
            </a:endParaRPr>
          </a:p>
          <a:p>
            <a:pPr marL="146050" indent="-108585">
              <a:spcBef>
                <a:spcPts val="27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(U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75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pa</a:t>
            </a:r>
            <a:r>
              <a:rPr sz="650" spc="-75" dirty="0">
                <a:solidFill>
                  <a:srgbClr val="171514"/>
                </a:solidFill>
                <a:latin typeface="Tahoma"/>
                <a:cs typeface="Tahoma"/>
              </a:rPr>
              <a:t>–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g</a:t>
            </a:r>
            <a:r>
              <a:rPr sz="675" spc="-15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5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max</a:t>
            </a:r>
            <a:r>
              <a:rPr sz="675" spc="-52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):</a:t>
            </a:r>
            <a:r>
              <a:rPr sz="675" spc="-52" baseline="-30864" dirty="0">
                <a:solidFill>
                  <a:srgbClr val="171514"/>
                </a:solidFill>
                <a:latin typeface="Tahoma"/>
                <a:cs typeface="Tahoma"/>
              </a:rPr>
              <a:t>ag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3/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22/</a:t>
            </a:r>
            <a:r>
              <a:rPr sz="6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kV.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246805" y="4355381"/>
            <a:ext cx="232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-85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00" spc="-127" baseline="-34722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85" dirty="0">
                <a:solidFill>
                  <a:srgbClr val="171514"/>
                </a:solidFill>
                <a:latin typeface="Tahoma"/>
                <a:cs typeface="Tahoma"/>
              </a:rPr>
              <a:t>d</a:t>
            </a:r>
            <a:r>
              <a:rPr sz="600" spc="-127" baseline="-34722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85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sz="600" spc="-127" baseline="-34722" dirty="0">
                <a:solidFill>
                  <a:srgbClr val="171514"/>
                </a:solidFill>
                <a:latin typeface="Tahoma"/>
                <a:cs typeface="Tahoma"/>
              </a:rPr>
              <a:t>g</a:t>
            </a:r>
            <a:endParaRPr sz="600" baseline="-34722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878589" y="4879021"/>
            <a:ext cx="3615690" cy="1114408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38100">
              <a:spcBef>
                <a:spcPts val="190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3P</a:t>
            </a:r>
            <a:endParaRPr sz="750" dirty="0">
              <a:latin typeface="Tahoma"/>
              <a:cs typeface="Tahoma"/>
            </a:endParaRPr>
          </a:p>
          <a:p>
            <a:pPr marL="146050" indent="-108585">
              <a:spcBef>
                <a:spcPts val="25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asignada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65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75" spc="44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75" spc="-97" baseline="-30864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r>
              <a:rPr sz="650" spc="-60" dirty="0">
                <a:solidFill>
                  <a:srgbClr val="171514"/>
                </a:solidFill>
                <a:latin typeface="Tahoma"/>
                <a:cs typeface="Tahoma"/>
              </a:rPr>
              <a:t>: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20/</a:t>
            </a:r>
            <a:r>
              <a:rPr sz="650" spc="-9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kV.</a:t>
            </a:r>
            <a:endParaRPr sz="650" dirty="0">
              <a:latin typeface="Tahoma"/>
              <a:cs typeface="Tahoma"/>
            </a:endParaRPr>
          </a:p>
          <a:p>
            <a:pPr marL="146050" indent="-108585">
              <a:spcBef>
                <a:spcPts val="270"/>
              </a:spcBef>
              <a:buClr>
                <a:srgbClr val="3FAC39"/>
              </a:buClr>
              <a:buSzPct val="123076"/>
              <a:buChar char="•"/>
              <a:tabLst>
                <a:tab pos="1466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(U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75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pa</a:t>
            </a:r>
            <a:r>
              <a:rPr sz="650" spc="-75" dirty="0">
                <a:solidFill>
                  <a:srgbClr val="171514"/>
                </a:solidFill>
                <a:latin typeface="Tahoma"/>
                <a:cs typeface="Tahoma"/>
              </a:rPr>
              <a:t>–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g</a:t>
            </a:r>
            <a:r>
              <a:rPr sz="675" spc="-15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5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max</a:t>
            </a:r>
            <a:r>
              <a:rPr sz="675" spc="-52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):</a:t>
            </a:r>
            <a:r>
              <a:rPr sz="675" spc="-52" baseline="-30864" dirty="0">
                <a:solidFill>
                  <a:srgbClr val="171514"/>
                </a:solidFill>
                <a:latin typeface="Tahoma"/>
                <a:cs typeface="Tahoma"/>
              </a:rPr>
              <a:t>ag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3/</a:t>
            </a:r>
            <a:r>
              <a:rPr sz="6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22/</a:t>
            </a:r>
            <a:r>
              <a:rPr sz="6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kV.</a:t>
            </a:r>
            <a:endParaRPr sz="650" dirty="0">
              <a:latin typeface="Tahoma"/>
              <a:cs typeface="Tahoma"/>
            </a:endParaRPr>
          </a:p>
          <a:p>
            <a:pPr marL="146050" indent="-108585">
              <a:spcBef>
                <a:spcPts val="170"/>
              </a:spcBef>
              <a:buClr>
                <a:srgbClr val="3FAC39"/>
              </a:buClr>
              <a:buSzPct val="106666"/>
              <a:buChar char="•"/>
              <a:tabLst>
                <a:tab pos="146685" algn="l"/>
              </a:tabLst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3P:</a:t>
            </a:r>
            <a:endParaRPr sz="750" dirty="0">
              <a:latin typeface="Tahoma"/>
              <a:cs typeface="Tahoma"/>
            </a:endParaRPr>
          </a:p>
          <a:p>
            <a:pPr marL="146050">
              <a:spcBef>
                <a:spcPts val="150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precisión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en:</a:t>
            </a:r>
            <a:endParaRPr sz="750" dirty="0">
              <a:latin typeface="Tahoma"/>
              <a:cs typeface="Tahoma"/>
            </a:endParaRPr>
          </a:p>
          <a:p>
            <a:pPr marL="254000" lvl="1" indent="-108585">
              <a:spcBef>
                <a:spcPts val="100"/>
              </a:spcBef>
              <a:buClr>
                <a:srgbClr val="3FAC39"/>
              </a:buClr>
              <a:buSzPct val="114285"/>
              <a:buChar char="-"/>
              <a:tabLst>
                <a:tab pos="25463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módulo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(error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±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65" dirty="0">
                <a:solidFill>
                  <a:srgbClr val="171514"/>
                </a:solidFill>
                <a:latin typeface="Tahoma"/>
                <a:cs typeface="Tahoma"/>
              </a:rPr>
              <a:t>%),</a:t>
            </a:r>
            <a:endParaRPr sz="700" dirty="0">
              <a:latin typeface="Tahoma"/>
              <a:cs typeface="Tahoma"/>
            </a:endParaRPr>
          </a:p>
          <a:p>
            <a:pPr marL="254000" marR="30480" lvl="1" indent="-108585">
              <a:lnSpc>
                <a:spcPts val="1050"/>
              </a:lnSpc>
              <a:spcBef>
                <a:spcPts val="50"/>
              </a:spcBef>
              <a:buClr>
                <a:srgbClr val="3FAC39"/>
              </a:buClr>
              <a:buSzPct val="114285"/>
              <a:buChar char="-"/>
              <a:tabLst>
                <a:tab pos="25463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120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(error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±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120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minutos)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rango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5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lang="es-ES" sz="700" spc="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85" dirty="0" err="1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75" spc="-127" baseline="-30864" dirty="0" err="1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85" dirty="0" err="1">
                <a:solidFill>
                  <a:srgbClr val="171514"/>
                </a:solidFill>
                <a:latin typeface="Tahoma"/>
                <a:cs typeface="Tahoma"/>
              </a:rPr>
              <a:t>in</a:t>
            </a:r>
            <a:r>
              <a:rPr sz="675" spc="-127" baseline="-30864" dirty="0" err="1">
                <a:solidFill>
                  <a:srgbClr val="171514"/>
                </a:solidFill>
                <a:latin typeface="Tahoma"/>
                <a:cs typeface="Tahoma"/>
              </a:rPr>
              <a:t>ag</a:t>
            </a:r>
            <a:r>
              <a:rPr sz="675" spc="-112" baseline="-3086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190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ma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p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x</a:t>
            </a:r>
            <a:r>
              <a:rPr sz="675" spc="-75" baseline="-30864" dirty="0">
                <a:solidFill>
                  <a:srgbClr val="171514"/>
                </a:solidFill>
                <a:latin typeface="Tahoma"/>
                <a:cs typeface="Tahoma"/>
              </a:rPr>
              <a:t>ag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(de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0,05*3/</a:t>
            </a:r>
            <a:r>
              <a:rPr sz="7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1,9*22/</a:t>
            </a:r>
            <a:r>
              <a:rPr sz="7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√3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Tahoma"/>
                <a:cs typeface="Tahoma"/>
              </a:rPr>
              <a:t>kV).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92641" y="5013031"/>
            <a:ext cx="1320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R2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560806" y="5013010"/>
            <a:ext cx="2197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600" spc="-44" baseline="-34722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d.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272206" y="5838361"/>
            <a:ext cx="6394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Divisor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resistivo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158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30906" y="5905525"/>
          <a:ext cx="3787140" cy="6239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17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344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909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8297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Altitud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750" dirty="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</a:t>
                      </a:r>
                      <a:r>
                        <a:rPr sz="60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600" b="1" spc="-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lang="es-ES" sz="6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600" dirty="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</a:t>
                      </a: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actual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1000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6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(3300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pies)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menos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1.00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1500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(5000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pies)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76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0,95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0,99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3000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(10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000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0,80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0,96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90207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6" y="585680"/>
            <a:ext cx="3655060" cy="906144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</a:pP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endParaRPr sz="800" dirty="0">
              <a:latin typeface="Tahoma"/>
              <a:cs typeface="Tahoma"/>
            </a:endParaRPr>
          </a:p>
          <a:p>
            <a:pPr marL="15875">
              <a:spcBef>
                <a:spcPts val="605"/>
              </a:spcBef>
            </a:pPr>
            <a:r>
              <a:rPr sz="1350" spc="5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13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6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4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13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0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-6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endParaRPr sz="1350" dirty="0">
              <a:latin typeface="Tahoma"/>
              <a:cs typeface="Tahoma"/>
            </a:endParaRPr>
          </a:p>
          <a:p>
            <a:pPr marL="15875" marR="5080">
              <a:lnSpc>
                <a:spcPct val="104099"/>
              </a:lnSpc>
              <a:spcBef>
                <a:spcPts val="390"/>
              </a:spcBef>
            </a:pPr>
            <a:r>
              <a:rPr sz="1200" spc="4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3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6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función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3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12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endParaRPr sz="120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18168" y="1673493"/>
            <a:ext cx="3565525" cy="1224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34600"/>
              </a:lnSpc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diversas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recomendaciones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imponen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límites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validez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producto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condiciones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normales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describen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capítulo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'Disyuntor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media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'.</a:t>
            </a:r>
            <a:endParaRPr sz="650" dirty="0">
              <a:latin typeface="Tahoma"/>
              <a:cs typeface="Tahoma"/>
            </a:endParaRPr>
          </a:p>
          <a:p>
            <a:pPr marL="12700" marR="396240" algn="just">
              <a:lnSpc>
                <a:spcPct val="134600"/>
              </a:lnSpc>
            </a:pP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allá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límites,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necesario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reducir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ciertos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valores,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decir,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derratar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considerar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potencia:</a:t>
            </a:r>
            <a:endParaRPr sz="650" dirty="0">
              <a:latin typeface="Tahoma"/>
              <a:cs typeface="Tahoma"/>
            </a:endParaRPr>
          </a:p>
          <a:p>
            <a:pPr marL="120650" indent="-108585">
              <a:spcBef>
                <a:spcPts val="32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cuanto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nivel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aislamiento,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altitudes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superiores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1.000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metros;</a:t>
            </a:r>
            <a:endParaRPr sz="600" dirty="0">
              <a:latin typeface="Tahoma"/>
              <a:cs typeface="Tahoma"/>
            </a:endParaRPr>
          </a:p>
          <a:p>
            <a:pPr marL="120650" marR="171450" indent="-108585">
              <a:lnSpc>
                <a:spcPct val="1458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términos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nominal,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supera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°C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índice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IP3X,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(ver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capítulo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'Índice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protección').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Estos</a:t>
            </a:r>
            <a:endParaRPr sz="600" dirty="0">
              <a:latin typeface="Tahoma"/>
              <a:cs typeface="Tahoma"/>
            </a:endParaRPr>
          </a:p>
          <a:p>
            <a:pPr marL="12700">
              <a:spcBef>
                <a:spcPts val="33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diferentes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tipos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acumular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necesario.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302901" y="1728001"/>
            <a:ext cx="2484120" cy="3618229"/>
          </a:xfrm>
          <a:prstGeom prst="rect">
            <a:avLst/>
          </a:prstGeom>
          <a:solidFill>
            <a:srgbClr val="F0F0F0"/>
          </a:solidFill>
        </p:spPr>
        <p:txBody>
          <a:bodyPr vert="horz" wrap="square" lIns="0" tIns="99695" rIns="0" bIns="0" rtlCol="0">
            <a:spAutoFit/>
          </a:bodyPr>
          <a:lstStyle/>
          <a:p>
            <a:pPr marL="50800" algn="just">
              <a:spcBef>
                <a:spcPts val="785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Ejemplo</a:t>
            </a:r>
            <a:r>
              <a:rPr sz="6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3FAC39"/>
                </a:solidFill>
                <a:latin typeface="Tahoma"/>
                <a:cs typeface="Tahoma"/>
              </a:rPr>
              <a:t>de</a:t>
            </a:r>
            <a:r>
              <a:rPr sz="6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aplicaciones</a:t>
            </a:r>
            <a:endParaRPr sz="650" dirty="0">
              <a:latin typeface="Tahoma"/>
              <a:cs typeface="Tahoma"/>
            </a:endParaRPr>
          </a:p>
          <a:p>
            <a:pPr marL="50800" marR="409575" algn="just">
              <a:lnSpc>
                <a:spcPct val="153800"/>
              </a:lnSpc>
            </a:pPr>
            <a:r>
              <a:rPr sz="650" b="1" spc="-50" dirty="0">
                <a:solidFill>
                  <a:srgbClr val="4C5152"/>
                </a:solidFill>
                <a:latin typeface="Arial"/>
                <a:cs typeface="Arial"/>
              </a:rPr>
              <a:t>¿Se</a:t>
            </a:r>
            <a:r>
              <a:rPr sz="650" b="1" spc="-1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4C5152"/>
                </a:solidFill>
                <a:latin typeface="Arial"/>
                <a:cs typeface="Arial"/>
              </a:rPr>
              <a:t>pueden</a:t>
            </a:r>
            <a:r>
              <a:rPr sz="650" b="1" spc="-1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20" dirty="0">
                <a:solidFill>
                  <a:srgbClr val="4C5152"/>
                </a:solidFill>
                <a:latin typeface="Arial"/>
                <a:cs typeface="Arial"/>
              </a:rPr>
              <a:t>instalar</a:t>
            </a:r>
            <a:r>
              <a:rPr sz="650" b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5" dirty="0">
                <a:solidFill>
                  <a:srgbClr val="4C5152"/>
                </a:solidFill>
                <a:latin typeface="Arial"/>
                <a:cs typeface="Arial"/>
              </a:rPr>
              <a:t>equipos</a:t>
            </a:r>
            <a:r>
              <a:rPr sz="650" b="1" spc="-1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dirty="0">
                <a:solidFill>
                  <a:srgbClr val="4C5152"/>
                </a:solidFill>
                <a:latin typeface="Arial"/>
                <a:cs typeface="Arial"/>
              </a:rPr>
              <a:t>con</a:t>
            </a:r>
            <a:r>
              <a:rPr sz="650" b="1" spc="-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5" dirty="0" err="1">
                <a:solidFill>
                  <a:srgbClr val="4C5152"/>
                </a:solidFill>
                <a:latin typeface="Arial"/>
                <a:cs typeface="Arial"/>
              </a:rPr>
              <a:t>tensión</a:t>
            </a:r>
            <a:r>
              <a:rPr sz="650" b="1" spc="-1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25" dirty="0">
                <a:solidFill>
                  <a:srgbClr val="4C5152"/>
                </a:solidFill>
                <a:latin typeface="Arial"/>
                <a:cs typeface="Arial"/>
              </a:rPr>
              <a:t>nominal</a:t>
            </a:r>
            <a:r>
              <a:rPr lang="es-ES" sz="650" b="1" spc="2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4C5152"/>
                </a:solidFill>
                <a:latin typeface="Arial"/>
                <a:cs typeface="Arial"/>
              </a:rPr>
              <a:t>de</a:t>
            </a:r>
            <a:r>
              <a:rPr sz="650" b="1" spc="-2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4C5152"/>
                </a:solidFill>
                <a:latin typeface="Arial"/>
                <a:cs typeface="Arial"/>
              </a:rPr>
              <a:t>24</a:t>
            </a:r>
            <a:r>
              <a:rPr sz="650" b="1" spc="-1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5" dirty="0">
                <a:solidFill>
                  <a:srgbClr val="4C5152"/>
                </a:solidFill>
                <a:latin typeface="Arial"/>
                <a:cs typeface="Arial"/>
              </a:rPr>
              <a:t>kV</a:t>
            </a:r>
            <a:r>
              <a:rPr sz="650" b="1" spc="-1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30" dirty="0">
                <a:solidFill>
                  <a:srgbClr val="4C5152"/>
                </a:solidFill>
                <a:latin typeface="Arial"/>
                <a:cs typeface="Arial"/>
              </a:rPr>
              <a:t>a</a:t>
            </a:r>
            <a:r>
              <a:rPr sz="650" b="1" spc="-20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4C5152"/>
                </a:solidFill>
                <a:latin typeface="Arial"/>
                <a:cs typeface="Arial"/>
              </a:rPr>
              <a:t>2500</a:t>
            </a:r>
            <a:r>
              <a:rPr sz="650" b="1" spc="-15" dirty="0">
                <a:solidFill>
                  <a:srgbClr val="4C5152"/>
                </a:solidFill>
                <a:latin typeface="Arial"/>
                <a:cs typeface="Arial"/>
              </a:rPr>
              <a:t> </a:t>
            </a:r>
            <a:r>
              <a:rPr sz="650" b="1" spc="10" dirty="0">
                <a:solidFill>
                  <a:srgbClr val="4C5152"/>
                </a:solidFill>
                <a:latin typeface="Arial"/>
                <a:cs typeface="Arial"/>
              </a:rPr>
              <a:t>metros?</a:t>
            </a:r>
            <a:endParaRPr sz="650" dirty="0">
              <a:latin typeface="Arial"/>
              <a:cs typeface="Arial"/>
            </a:endParaRPr>
          </a:p>
          <a:p>
            <a:pPr marL="50800" marR="147320" algn="just">
              <a:lnSpc>
                <a:spcPts val="1200"/>
              </a:lnSpc>
              <a:spcBef>
                <a:spcPts val="110"/>
              </a:spcBef>
            </a:pP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La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tensión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soportada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al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impulso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requerida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en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obra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es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125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4C5152"/>
                </a:solidFill>
                <a:latin typeface="Tahoma"/>
                <a:cs typeface="Tahoma"/>
              </a:rPr>
              <a:t>kV.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La</a:t>
            </a:r>
            <a:r>
              <a:rPr lang="es-ES" sz="550" spc="1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4C5152"/>
                </a:solidFill>
                <a:latin typeface="Tahoma"/>
                <a:cs typeface="Tahoma"/>
              </a:rPr>
              <a:t>frecuencia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industrial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soportada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50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Hz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es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50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kV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1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min.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4C5152"/>
                </a:solidFill>
                <a:latin typeface="Tahoma"/>
                <a:cs typeface="Tahoma"/>
              </a:rPr>
              <a:t>Pour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50" dirty="0">
                <a:solidFill>
                  <a:srgbClr val="4C5152"/>
                </a:solidFill>
                <a:latin typeface="Tahoma"/>
                <a:cs typeface="Tahoma"/>
              </a:rPr>
              <a:t>m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-90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1</a:t>
            </a:r>
            <a:r>
              <a:rPr lang="es-ES" sz="550" spc="1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4C5152"/>
                </a:solidFill>
                <a:latin typeface="Tahoma"/>
                <a:cs typeface="Tahoma"/>
              </a:rPr>
              <a:t>(ver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cláusula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sobre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dieléctrico)</a:t>
            </a:r>
            <a:endParaRPr sz="55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7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550" dirty="0">
              <a:latin typeface="Tahoma"/>
              <a:cs typeface="Tahoma"/>
            </a:endParaRPr>
          </a:p>
          <a:p>
            <a:pPr marL="50800" algn="just"/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2500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60" dirty="0">
                <a:solidFill>
                  <a:srgbClr val="4C5152"/>
                </a:solidFill>
                <a:latin typeface="Tahoma"/>
                <a:cs typeface="Tahoma"/>
              </a:rPr>
              <a:t>m</a:t>
            </a:r>
            <a:endParaRPr sz="650" dirty="0">
              <a:latin typeface="Tahoma"/>
              <a:cs typeface="Tahoma"/>
            </a:endParaRPr>
          </a:p>
          <a:p>
            <a:pPr marL="158750" indent="-108585">
              <a:spcBef>
                <a:spcPts val="425"/>
              </a:spcBef>
              <a:buClr>
                <a:srgbClr val="3FAC39"/>
              </a:buClr>
              <a:buSzPct val="107692"/>
              <a:buChar char="•"/>
              <a:tabLst>
                <a:tab pos="159385" algn="l"/>
              </a:tabLst>
            </a:pP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k</a:t>
            </a:r>
            <a:r>
              <a:rPr sz="650" spc="-5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es</a:t>
            </a:r>
            <a:r>
              <a:rPr sz="650" spc="-4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4C5152"/>
                </a:solidFill>
                <a:latin typeface="Tahoma"/>
                <a:cs typeface="Tahoma"/>
              </a:rPr>
              <a:t>igual</a:t>
            </a:r>
            <a:r>
              <a:rPr sz="650" spc="-5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a</a:t>
            </a:r>
            <a:r>
              <a:rPr sz="650" spc="-4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4C5152"/>
                </a:solidFill>
                <a:latin typeface="Tahoma"/>
                <a:cs typeface="Tahoma"/>
              </a:rPr>
              <a:t>0,83</a:t>
            </a:r>
            <a:endParaRPr sz="650" dirty="0">
              <a:latin typeface="Tahoma"/>
              <a:cs typeface="Tahoma"/>
            </a:endParaRPr>
          </a:p>
          <a:p>
            <a:pPr marL="158750" indent="-108585">
              <a:spcBef>
                <a:spcPts val="470"/>
              </a:spcBef>
              <a:buClr>
                <a:srgbClr val="3FAC39"/>
              </a:buClr>
              <a:buSzPct val="116666"/>
              <a:buChar char="•"/>
              <a:tabLst>
                <a:tab pos="159385" algn="l"/>
              </a:tabLst>
            </a:pP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resistencia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al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impulso</a:t>
            </a:r>
            <a:r>
              <a:rPr sz="600" b="1" spc="15" dirty="0">
                <a:solidFill>
                  <a:srgbClr val="4C5152"/>
                </a:solidFill>
                <a:latin typeface="Arial"/>
                <a:cs typeface="Arial"/>
              </a:rPr>
              <a:t>debe</a:t>
            </a:r>
            <a:r>
              <a:rPr sz="600" spc="5" dirty="0">
                <a:solidFill>
                  <a:srgbClr val="4C5152"/>
                </a:solidFill>
                <a:latin typeface="Tahoma"/>
                <a:cs typeface="Tahoma"/>
              </a:rPr>
              <a:t>ser: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Tahoma"/>
                <a:cs typeface="Tahoma"/>
              </a:rPr>
              <a:t>125/0,83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-95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Tahoma"/>
                <a:cs typeface="Tahoma"/>
              </a:rPr>
              <a:t>150,6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Tahoma"/>
                <a:cs typeface="Tahoma"/>
              </a:rPr>
              <a:t>kV</a:t>
            </a:r>
            <a:endParaRPr sz="600" dirty="0">
              <a:latin typeface="Tahoma"/>
              <a:cs typeface="Tahoma"/>
            </a:endParaRPr>
          </a:p>
          <a:p>
            <a:pPr marL="158750" marR="548005" indent="-107950">
              <a:lnSpc>
                <a:spcPct val="166600"/>
              </a:lnSpc>
              <a:buClr>
                <a:srgbClr val="3FAC39"/>
              </a:buClr>
              <a:buSzPct val="116666"/>
              <a:buChar char="•"/>
              <a:tabLst>
                <a:tab pos="159385" algn="l"/>
              </a:tabLst>
            </a:pP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La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frecuencia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Tahoma"/>
                <a:cs typeface="Tahoma"/>
              </a:rPr>
              <a:t>potencia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Tahoma"/>
                <a:cs typeface="Tahoma"/>
              </a:rPr>
              <a:t>soporta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50</a:t>
            </a:r>
            <a:r>
              <a:rPr sz="600" spc="-4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0" dirty="0" err="1">
                <a:solidFill>
                  <a:srgbClr val="4C5152"/>
                </a:solidFill>
                <a:latin typeface="Tahoma"/>
                <a:cs typeface="Tahoma"/>
              </a:rPr>
              <a:t>Hz.</a:t>
            </a:r>
            <a:r>
              <a:rPr sz="600" b="1" spc="10" dirty="0" err="1">
                <a:solidFill>
                  <a:srgbClr val="4C5152"/>
                </a:solidFill>
                <a:latin typeface="Arial"/>
                <a:cs typeface="Arial"/>
              </a:rPr>
              <a:t>debe</a:t>
            </a:r>
            <a:r>
              <a:rPr sz="600" spc="10" dirty="0" err="1">
                <a:solidFill>
                  <a:srgbClr val="4C5152"/>
                </a:solidFill>
                <a:latin typeface="Tahoma"/>
                <a:cs typeface="Tahoma"/>
              </a:rPr>
              <a:t>ser</a:t>
            </a:r>
            <a:r>
              <a:rPr sz="600" spc="10" dirty="0">
                <a:solidFill>
                  <a:srgbClr val="4C5152"/>
                </a:solidFill>
                <a:latin typeface="Tahoma"/>
                <a:cs typeface="Tahoma"/>
              </a:rPr>
              <a:t>:</a:t>
            </a:r>
            <a:r>
              <a:rPr lang="es-ES" sz="600" spc="1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Tahoma"/>
                <a:cs typeface="Tahoma"/>
              </a:rPr>
              <a:t>50/0,83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-95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4C5152"/>
                </a:solidFill>
                <a:latin typeface="Tahoma"/>
                <a:cs typeface="Tahoma"/>
              </a:rPr>
              <a:t>60,2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Tahoma"/>
                <a:cs typeface="Tahoma"/>
              </a:rPr>
              <a:t>kV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50"/>
              </a:spcBef>
              <a:buClr>
                <a:srgbClr val="3FAC39"/>
              </a:buClr>
              <a:buFont typeface="Tahoma"/>
              <a:buChar char="•"/>
            </a:pPr>
            <a:endParaRPr sz="950" dirty="0">
              <a:latin typeface="Tahoma"/>
              <a:cs typeface="Tahoma"/>
            </a:endParaRPr>
          </a:p>
          <a:p>
            <a:pPr marL="50800" marR="294005">
              <a:lnSpc>
                <a:spcPct val="166600"/>
              </a:lnSpc>
            </a:pP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No,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Tahoma"/>
                <a:cs typeface="Tahoma"/>
              </a:rPr>
              <a:t>no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puede.</a:t>
            </a:r>
            <a:r>
              <a:rPr sz="6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Tahoma"/>
                <a:cs typeface="Tahoma"/>
              </a:rPr>
              <a:t>equipos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24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4C5152"/>
                </a:solidFill>
                <a:latin typeface="Tahoma"/>
                <a:cs typeface="Tahoma"/>
              </a:rPr>
              <a:t>kV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4C5152"/>
                </a:solidFill>
                <a:latin typeface="Tahoma"/>
                <a:cs typeface="Tahoma"/>
              </a:rPr>
              <a:t>no</a:t>
            </a:r>
            <a:r>
              <a:rPr sz="6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pueden</a:t>
            </a:r>
            <a:r>
              <a:rPr sz="6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4C5152"/>
                </a:solidFill>
                <a:latin typeface="Tahoma"/>
                <a:cs typeface="Tahoma"/>
              </a:rPr>
              <a:t>instalar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a</a:t>
            </a:r>
            <a:r>
              <a:rPr lang="es-ES" sz="600" spc="2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2500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cuando </a:t>
            </a:r>
            <a:r>
              <a:rPr sz="600" spc="20" dirty="0">
                <a:solidFill>
                  <a:srgbClr val="4C5152"/>
                </a:solidFill>
                <a:latin typeface="Tahoma"/>
                <a:cs typeface="Tahoma"/>
              </a:rPr>
              <a:t>están </a:t>
            </a:r>
            <a:r>
              <a:rPr sz="600" spc="25" dirty="0">
                <a:solidFill>
                  <a:srgbClr val="4C5152"/>
                </a:solidFill>
                <a:latin typeface="Tahoma"/>
                <a:cs typeface="Tahoma"/>
              </a:rPr>
              <a:t>diseñados para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1000 </a:t>
            </a:r>
            <a:r>
              <a:rPr sz="600" spc="55" dirty="0">
                <a:solidFill>
                  <a:srgbClr val="4C5152"/>
                </a:solidFill>
                <a:latin typeface="Tahoma"/>
                <a:cs typeface="Tahoma"/>
              </a:rPr>
              <a:t>m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de </a:t>
            </a:r>
            <a:r>
              <a:rPr sz="600" spc="20" dirty="0" err="1">
                <a:solidFill>
                  <a:srgbClr val="4C5152"/>
                </a:solidFill>
                <a:latin typeface="Tahoma"/>
                <a:cs typeface="Tahoma"/>
              </a:rPr>
              <a:t>altitud</a:t>
            </a:r>
            <a:r>
              <a:rPr lang="es-ES" sz="600" spc="2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4C5152"/>
                </a:solidFill>
                <a:latin typeface="Tahoma"/>
                <a:cs typeface="Tahoma"/>
              </a:rPr>
              <a:t>máxima</a:t>
            </a:r>
            <a:r>
              <a:rPr sz="600" spc="25" dirty="0">
                <a:solidFill>
                  <a:srgbClr val="4C5152"/>
                </a:solidFill>
                <a:latin typeface="Tahoma"/>
                <a:cs typeface="Tahoma"/>
              </a:rPr>
              <a:t>.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Las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calificaciones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4C5152"/>
                </a:solidFill>
                <a:latin typeface="Tahoma"/>
                <a:cs typeface="Tahoma"/>
              </a:rPr>
              <a:t>del</a:t>
            </a:r>
            <a:r>
              <a:rPr sz="6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4C5152"/>
                </a:solidFill>
                <a:latin typeface="Tahoma"/>
                <a:cs typeface="Tahoma"/>
              </a:rPr>
              <a:t>equipo</a:t>
            </a:r>
            <a:r>
              <a:rPr sz="60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instalado.</a:t>
            </a:r>
            <a:r>
              <a:rPr sz="600" b="1" spc="15" dirty="0">
                <a:solidFill>
                  <a:srgbClr val="4C5152"/>
                </a:solidFill>
                <a:latin typeface="Arial"/>
                <a:cs typeface="Arial"/>
              </a:rPr>
              <a:t>debe</a:t>
            </a:r>
            <a:r>
              <a:rPr sz="600" spc="15" dirty="0">
                <a:solidFill>
                  <a:srgbClr val="4C5152"/>
                </a:solidFill>
                <a:latin typeface="Tahoma"/>
                <a:cs typeface="Tahoma"/>
              </a:rPr>
              <a:t>ser:</a:t>
            </a:r>
            <a:endParaRPr sz="600" dirty="0">
              <a:latin typeface="Tahoma"/>
              <a:cs typeface="Tahoma"/>
            </a:endParaRPr>
          </a:p>
          <a:p>
            <a:pPr marL="158750" indent="-108585">
              <a:spcBef>
                <a:spcPts val="535"/>
              </a:spcBef>
              <a:buClr>
                <a:srgbClr val="3FAC39"/>
              </a:buClr>
              <a:buSzPct val="127272"/>
              <a:buChar char="•"/>
              <a:tabLst>
                <a:tab pos="159385" algn="l"/>
              </a:tabLst>
            </a:pP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tensión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nominal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-90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36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kV</a:t>
            </a:r>
            <a:endParaRPr sz="550" dirty="0">
              <a:latin typeface="Tahoma"/>
              <a:cs typeface="Tahoma"/>
            </a:endParaRPr>
          </a:p>
          <a:p>
            <a:pPr marL="158750" indent="-108585">
              <a:spcBef>
                <a:spcPts val="540"/>
              </a:spcBef>
              <a:buClr>
                <a:srgbClr val="3FAC39"/>
              </a:buClr>
              <a:buSzPct val="127272"/>
              <a:buChar char="•"/>
              <a:tabLst>
                <a:tab pos="159385" algn="l"/>
              </a:tabLst>
            </a:pP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resistencia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nominal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al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impulso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-90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170</a:t>
            </a:r>
            <a:r>
              <a:rPr sz="550" spc="-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kV</a:t>
            </a:r>
            <a:endParaRPr sz="550" dirty="0">
              <a:latin typeface="Tahoma"/>
              <a:cs typeface="Tahoma"/>
            </a:endParaRPr>
          </a:p>
          <a:p>
            <a:pPr marL="158750" marR="671195" indent="-108585">
              <a:lnSpc>
                <a:spcPct val="181800"/>
              </a:lnSpc>
              <a:buClr>
                <a:srgbClr val="3FAC39"/>
              </a:buClr>
              <a:buSzPct val="127272"/>
              <a:buChar char="•"/>
              <a:tabLst>
                <a:tab pos="159385" algn="l"/>
              </a:tabLst>
            </a:pP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Tensión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soportada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frecuencia</a:t>
            </a:r>
            <a:r>
              <a:rPr sz="5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4C5152"/>
                </a:solidFill>
                <a:latin typeface="Tahoma"/>
                <a:cs typeface="Tahoma"/>
              </a:rPr>
              <a:t>industrial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nominal</a:t>
            </a:r>
            <a:r>
              <a:rPr lang="es-ES" sz="550" spc="2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4C5152"/>
                </a:solidFill>
                <a:latin typeface="Tahoma"/>
                <a:cs typeface="Tahoma"/>
              </a:rPr>
              <a:t>a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50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4C5152"/>
                </a:solidFill>
                <a:latin typeface="Tahoma"/>
                <a:cs typeface="Tahoma"/>
              </a:rPr>
              <a:t>Hz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-90" dirty="0">
                <a:solidFill>
                  <a:srgbClr val="4C5152"/>
                </a:solidFill>
                <a:latin typeface="Tahoma"/>
                <a:cs typeface="Tahoma"/>
              </a:rPr>
              <a:t>=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70</a:t>
            </a:r>
            <a:r>
              <a:rPr sz="55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4C5152"/>
                </a:solidFill>
                <a:latin typeface="Tahoma"/>
                <a:cs typeface="Tahoma"/>
              </a:rPr>
              <a:t>kV</a:t>
            </a:r>
            <a:endParaRPr sz="550" dirty="0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950" dirty="0">
              <a:latin typeface="Tahoma"/>
              <a:cs typeface="Tahoma"/>
            </a:endParaRPr>
          </a:p>
          <a:p>
            <a:pPr marL="50800" marR="180340">
              <a:lnSpc>
                <a:spcPct val="133400"/>
              </a:lnSpc>
            </a:pPr>
            <a:r>
              <a:rPr sz="500" b="1" spc="-5" dirty="0">
                <a:solidFill>
                  <a:srgbClr val="171514"/>
                </a:solidFill>
                <a:latin typeface="Arial"/>
                <a:cs typeface="Arial"/>
              </a:rPr>
              <a:t>NOTA</a:t>
            </a:r>
            <a:r>
              <a:rPr sz="500" spc="-5" dirty="0">
                <a:solidFill>
                  <a:srgbClr val="171514"/>
                </a:solidFill>
                <a:latin typeface="Tahoma"/>
                <a:cs typeface="Tahoma"/>
              </a:rPr>
              <a:t>: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algunos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casos,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utilizar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equipos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24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obtienen</a:t>
            </a:r>
            <a:r>
              <a:rPr lang="es-ES" sz="5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informes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 prueba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apropiados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que demuestren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b="1" spc="20" dirty="0" err="1">
                <a:solidFill>
                  <a:srgbClr val="171514"/>
                </a:solidFill>
                <a:latin typeface="Arial"/>
                <a:cs typeface="Arial"/>
              </a:rPr>
              <a:t>cumplimiento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5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 err="1">
                <a:solidFill>
                  <a:srgbClr val="171514"/>
                </a:solidFill>
                <a:latin typeface="Tahoma"/>
                <a:cs typeface="Tahoma"/>
              </a:rPr>
              <a:t>solicitud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están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disponibles.</a:t>
            </a:r>
            <a:endParaRPr sz="500" dirty="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6" y="3003120"/>
            <a:ext cx="3646170" cy="33083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spcBef>
                <a:spcPts val="300"/>
              </a:spcBef>
            </a:pP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NOTA: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existen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traten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específicamente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potencia.</a:t>
            </a:r>
            <a:endParaRPr sz="500" dirty="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embargo,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tabla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62271-1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trata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aumentos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5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superarse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dispositivo,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materiales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dieléctrico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utilizado.</a:t>
            </a:r>
            <a:endParaRPr sz="500" dirty="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18206" y="3500973"/>
            <a:ext cx="3774440" cy="14745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50" dirty="0">
                <a:solidFill>
                  <a:srgbClr val="3FAC39"/>
                </a:solidFill>
                <a:latin typeface="Tahoma"/>
                <a:cs typeface="Tahoma"/>
              </a:rPr>
              <a:t>Reducción</a:t>
            </a:r>
            <a:r>
              <a:rPr sz="1350" spc="-7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350" spc="55" dirty="0">
                <a:solidFill>
                  <a:srgbClr val="3FAC39"/>
                </a:solidFill>
                <a:latin typeface="Tahoma"/>
                <a:cs typeface="Tahoma"/>
              </a:rPr>
              <a:t>del</a:t>
            </a:r>
            <a:r>
              <a:rPr sz="1350" spc="-7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350" spc="55" dirty="0">
                <a:solidFill>
                  <a:srgbClr val="3FAC39"/>
                </a:solidFill>
                <a:latin typeface="Tahoma"/>
                <a:cs typeface="Tahoma"/>
              </a:rPr>
              <a:t>aislamiento</a:t>
            </a:r>
            <a:r>
              <a:rPr sz="1350" spc="-7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350" spc="65" dirty="0">
                <a:solidFill>
                  <a:srgbClr val="3FAC39"/>
                </a:solidFill>
                <a:latin typeface="Tahoma"/>
                <a:cs typeface="Tahoma"/>
              </a:rPr>
              <a:t>según</a:t>
            </a:r>
            <a:r>
              <a:rPr sz="1350" spc="-7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350" spc="40" dirty="0">
                <a:solidFill>
                  <a:srgbClr val="3FAC39"/>
                </a:solidFill>
                <a:latin typeface="Tahoma"/>
                <a:cs typeface="Tahoma"/>
              </a:rPr>
              <a:t>la</a:t>
            </a:r>
            <a:r>
              <a:rPr sz="1350" spc="-7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350" spc="50" dirty="0">
                <a:solidFill>
                  <a:srgbClr val="3FAC39"/>
                </a:solidFill>
                <a:latin typeface="Tahoma"/>
                <a:cs typeface="Tahoma"/>
              </a:rPr>
              <a:t>altitud</a:t>
            </a:r>
            <a:endParaRPr sz="1350" dirty="0">
              <a:latin typeface="Tahoma"/>
              <a:cs typeface="Tahoma"/>
            </a:endParaRPr>
          </a:p>
          <a:p>
            <a:pPr marL="12700">
              <a:spcBef>
                <a:spcPts val="509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establecen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todos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equipos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instalados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 dirty="0">
              <a:latin typeface="Tahoma"/>
              <a:cs typeface="Tahoma"/>
            </a:endParaRPr>
          </a:p>
          <a:p>
            <a:pPr marL="12700">
              <a:spcBef>
                <a:spcPts val="390"/>
              </a:spcBef>
            </a:pP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1.000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metros.</a:t>
            </a:r>
            <a:endParaRPr sz="550" dirty="0">
              <a:latin typeface="Tahoma"/>
              <a:cs typeface="Tahoma"/>
            </a:endParaRPr>
          </a:p>
          <a:p>
            <a:pPr marL="12700" marR="114935">
              <a:lnSpc>
                <a:spcPct val="159000"/>
              </a:lnSpc>
            </a:pP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regla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general,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tenemos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reducir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1,22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(98,8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65" dirty="0">
                <a:solidFill>
                  <a:srgbClr val="171514"/>
                </a:solidFill>
                <a:latin typeface="Tahoma"/>
                <a:cs typeface="Tahoma"/>
              </a:rPr>
              <a:t>%)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40" dirty="0">
                <a:solidFill>
                  <a:srgbClr val="171514"/>
                </a:solidFill>
                <a:latin typeface="Tahoma"/>
                <a:cs typeface="Tahoma"/>
              </a:rPr>
              <a:t>U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pico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metros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encima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1000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metros.</a:t>
            </a:r>
            <a:endParaRPr sz="55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  <a:spcBef>
                <a:spcPts val="20"/>
              </a:spcBef>
            </a:pP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Esto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 aplica a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soportada de impulso 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rayo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soportada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industrial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50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Hz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-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min.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tiene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ningún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efecto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dieléctrica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cámaras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interrupción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dentro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recinto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sellado.</a:t>
            </a:r>
            <a:endParaRPr sz="650" dirty="0">
              <a:latin typeface="Tahoma"/>
              <a:cs typeface="Tahoma"/>
            </a:endParaRPr>
          </a:p>
          <a:p>
            <a:pPr marL="12700" marR="486409">
              <a:lnSpc>
                <a:spcPts val="1050"/>
              </a:lnSpc>
              <a:spcBef>
                <a:spcPts val="8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embargo,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considerar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disyuntor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instala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cubículos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caso,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exterior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aire.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18205" y="5073386"/>
            <a:ext cx="3600450" cy="84895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>
              <a:spcBef>
                <a:spcPts val="200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Schneider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Electric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utiliza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coeficientes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corrección: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26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fuera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cubículo,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utilice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tabla;</a:t>
            </a:r>
            <a:endParaRPr sz="650" dirty="0">
              <a:latin typeface="Tahoma"/>
              <a:cs typeface="Tahoma"/>
            </a:endParaRPr>
          </a:p>
          <a:p>
            <a:pPr marL="120650" marR="318770" indent="-108585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interruptores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automáticos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cubículo,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consulte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selección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cubículos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Tahoma"/>
                <a:cs typeface="Tahoma"/>
              </a:rPr>
              <a:t>(la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5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depende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diseño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cubículo).</a:t>
            </a:r>
            <a:endParaRPr sz="500" dirty="0">
              <a:latin typeface="Tahoma"/>
              <a:cs typeface="Tahoma"/>
            </a:endParaRPr>
          </a:p>
          <a:p>
            <a:pPr marL="12700" marR="5080">
              <a:lnSpc>
                <a:spcPts val="1050"/>
              </a:lnSpc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Excepción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algunos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mercados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donde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comienza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cero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metros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donde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estándar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define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factores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AR" sz="600" spc="-1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00" spc="-35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C37.20.9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(consulte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siguiente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tabla).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159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6689" y="3566020"/>
          <a:ext cx="3780154" cy="6239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633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62381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82975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Altitud</a:t>
                      </a:r>
                      <a:r>
                        <a:rPr sz="7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6076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ambiente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(°C)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0-2000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76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2000-3000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76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3000-4000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76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25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95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6506377" y="4388744"/>
            <a:ext cx="2012950" cy="0"/>
          </a:xfrm>
          <a:custGeom>
            <a:avLst/>
            <a:gdLst/>
            <a:ahLst/>
            <a:cxnLst/>
            <a:rect l="l" t="t" r="r" b="b"/>
            <a:pathLst>
              <a:path w="2012950">
                <a:moveTo>
                  <a:pt x="0" y="0"/>
                </a:moveTo>
                <a:lnTo>
                  <a:pt x="2012848" y="0"/>
                </a:lnTo>
              </a:path>
            </a:pathLst>
          </a:custGeom>
          <a:ln w="3619">
            <a:solidFill>
              <a:srgbClr val="ECEC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506377" y="4521751"/>
            <a:ext cx="2012950" cy="0"/>
          </a:xfrm>
          <a:custGeom>
            <a:avLst/>
            <a:gdLst/>
            <a:ahLst/>
            <a:cxnLst/>
            <a:rect l="l" t="t" r="r" b="b"/>
            <a:pathLst>
              <a:path w="2012950">
                <a:moveTo>
                  <a:pt x="0" y="0"/>
                </a:moveTo>
                <a:lnTo>
                  <a:pt x="2012848" y="0"/>
                </a:lnTo>
              </a:path>
            </a:pathLst>
          </a:custGeom>
          <a:ln w="3619">
            <a:solidFill>
              <a:srgbClr val="ECEC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506377" y="4654771"/>
            <a:ext cx="2012950" cy="0"/>
          </a:xfrm>
          <a:custGeom>
            <a:avLst/>
            <a:gdLst/>
            <a:ahLst/>
            <a:cxnLst/>
            <a:rect l="l" t="t" r="r" b="b"/>
            <a:pathLst>
              <a:path w="2012950">
                <a:moveTo>
                  <a:pt x="0" y="0"/>
                </a:moveTo>
                <a:lnTo>
                  <a:pt x="2012848" y="0"/>
                </a:lnTo>
              </a:path>
            </a:pathLst>
          </a:custGeom>
          <a:ln w="3619">
            <a:solidFill>
              <a:srgbClr val="ECEC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506377" y="4787778"/>
            <a:ext cx="2012950" cy="0"/>
          </a:xfrm>
          <a:custGeom>
            <a:avLst/>
            <a:gdLst/>
            <a:ahLst/>
            <a:cxnLst/>
            <a:rect l="l" t="t" r="r" b="b"/>
            <a:pathLst>
              <a:path w="2012950">
                <a:moveTo>
                  <a:pt x="0" y="0"/>
                </a:moveTo>
                <a:lnTo>
                  <a:pt x="2012848" y="0"/>
                </a:lnTo>
              </a:path>
            </a:pathLst>
          </a:custGeom>
          <a:ln w="3619">
            <a:solidFill>
              <a:srgbClr val="ECEC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06377" y="4921496"/>
            <a:ext cx="2012950" cy="0"/>
          </a:xfrm>
          <a:custGeom>
            <a:avLst/>
            <a:gdLst/>
            <a:ahLst/>
            <a:cxnLst/>
            <a:rect l="l" t="t" r="r" b="b"/>
            <a:pathLst>
              <a:path w="2012950">
                <a:moveTo>
                  <a:pt x="0" y="0"/>
                </a:moveTo>
                <a:lnTo>
                  <a:pt x="2012848" y="0"/>
                </a:lnTo>
              </a:path>
            </a:pathLst>
          </a:custGeom>
          <a:ln w="3619">
            <a:solidFill>
              <a:srgbClr val="ECEC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506377" y="5054503"/>
            <a:ext cx="2012950" cy="0"/>
          </a:xfrm>
          <a:custGeom>
            <a:avLst/>
            <a:gdLst/>
            <a:ahLst/>
            <a:cxnLst/>
            <a:rect l="l" t="t" r="r" b="b"/>
            <a:pathLst>
              <a:path w="2012950">
                <a:moveTo>
                  <a:pt x="0" y="0"/>
                </a:moveTo>
                <a:lnTo>
                  <a:pt x="2012848" y="0"/>
                </a:lnTo>
              </a:path>
            </a:pathLst>
          </a:custGeom>
          <a:ln w="3619">
            <a:solidFill>
              <a:srgbClr val="ECEC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506377" y="5187510"/>
            <a:ext cx="2012950" cy="0"/>
          </a:xfrm>
          <a:custGeom>
            <a:avLst/>
            <a:gdLst/>
            <a:ahLst/>
            <a:cxnLst/>
            <a:rect l="l" t="t" r="r" b="b"/>
            <a:pathLst>
              <a:path w="2012950">
                <a:moveTo>
                  <a:pt x="0" y="0"/>
                </a:moveTo>
                <a:lnTo>
                  <a:pt x="2012848" y="0"/>
                </a:lnTo>
              </a:path>
            </a:pathLst>
          </a:custGeom>
          <a:ln w="3619">
            <a:solidFill>
              <a:srgbClr val="ECEC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502696" y="4385062"/>
            <a:ext cx="2039620" cy="1073150"/>
            <a:chOff x="775790" y="4385062"/>
            <a:chExt cx="2039620" cy="1073150"/>
          </a:xfrm>
        </p:grpSpPr>
        <p:sp>
          <p:nvSpPr>
            <p:cNvPr id="11" name="object 11"/>
            <p:cNvSpPr/>
            <p:nvPr/>
          </p:nvSpPr>
          <p:spPr>
            <a:xfrm>
              <a:off x="779471" y="5320530"/>
              <a:ext cx="2012950" cy="0"/>
            </a:xfrm>
            <a:custGeom>
              <a:avLst/>
              <a:gdLst/>
              <a:ahLst/>
              <a:cxnLst/>
              <a:rect l="l" t="t" r="r" b="b"/>
              <a:pathLst>
                <a:path w="2012950">
                  <a:moveTo>
                    <a:pt x="0" y="0"/>
                  </a:moveTo>
                  <a:lnTo>
                    <a:pt x="2012848" y="0"/>
                  </a:lnTo>
                </a:path>
              </a:pathLst>
            </a:custGeom>
            <a:ln w="3619">
              <a:solidFill>
                <a:srgbClr val="ECEC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82038" y="4388744"/>
              <a:ext cx="1610360" cy="1065530"/>
            </a:xfrm>
            <a:custGeom>
              <a:avLst/>
              <a:gdLst/>
              <a:ahLst/>
              <a:cxnLst/>
              <a:rect l="l" t="t" r="r" b="b"/>
              <a:pathLst>
                <a:path w="1610360" h="1065529">
                  <a:moveTo>
                    <a:pt x="1610283" y="0"/>
                  </a:moveTo>
                  <a:lnTo>
                    <a:pt x="1610283" y="1065504"/>
                  </a:lnTo>
                </a:path>
                <a:path w="1610360" h="1065529">
                  <a:moveTo>
                    <a:pt x="1207719" y="0"/>
                  </a:moveTo>
                  <a:lnTo>
                    <a:pt x="1207719" y="1065504"/>
                  </a:lnTo>
                </a:path>
                <a:path w="1610360" h="1065529">
                  <a:moveTo>
                    <a:pt x="805141" y="0"/>
                  </a:moveTo>
                  <a:lnTo>
                    <a:pt x="805141" y="1065504"/>
                  </a:lnTo>
                </a:path>
                <a:path w="1610360" h="1065529">
                  <a:moveTo>
                    <a:pt x="402577" y="0"/>
                  </a:moveTo>
                  <a:lnTo>
                    <a:pt x="402577" y="1065504"/>
                  </a:lnTo>
                </a:path>
                <a:path w="1610360" h="1065529">
                  <a:moveTo>
                    <a:pt x="0" y="0"/>
                  </a:moveTo>
                  <a:lnTo>
                    <a:pt x="0" y="1065504"/>
                  </a:lnTo>
                </a:path>
              </a:pathLst>
            </a:custGeom>
            <a:ln w="3619">
              <a:solidFill>
                <a:srgbClr val="ECECE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79473" y="4388745"/>
              <a:ext cx="2012950" cy="1065530"/>
            </a:xfrm>
            <a:custGeom>
              <a:avLst/>
              <a:gdLst/>
              <a:ahLst/>
              <a:cxnLst/>
              <a:rect l="l" t="t" r="r" b="b"/>
              <a:pathLst>
                <a:path w="2012950" h="1065529">
                  <a:moveTo>
                    <a:pt x="0" y="0"/>
                  </a:moveTo>
                  <a:lnTo>
                    <a:pt x="2012848" y="0"/>
                  </a:lnTo>
                  <a:lnTo>
                    <a:pt x="2012848" y="1065504"/>
                  </a:lnTo>
                  <a:lnTo>
                    <a:pt x="0" y="1065504"/>
                  </a:lnTo>
                  <a:lnTo>
                    <a:pt x="0" y="0"/>
                  </a:lnTo>
                  <a:close/>
                </a:path>
              </a:pathLst>
            </a:custGeom>
            <a:ln w="73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792322" y="4388741"/>
              <a:ext cx="0" cy="1065530"/>
            </a:xfrm>
            <a:custGeom>
              <a:avLst/>
              <a:gdLst/>
              <a:ahLst/>
              <a:cxnLst/>
              <a:rect l="l" t="t" r="r" b="b"/>
              <a:pathLst>
                <a:path h="1065529">
                  <a:moveTo>
                    <a:pt x="0" y="1065504"/>
                  </a:moveTo>
                  <a:lnTo>
                    <a:pt x="0" y="0"/>
                  </a:lnTo>
                </a:path>
              </a:pathLst>
            </a:custGeom>
            <a:ln w="4419">
              <a:solidFill>
                <a:srgbClr val="B2B5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792322" y="4388744"/>
              <a:ext cx="22860" cy="852169"/>
            </a:xfrm>
            <a:custGeom>
              <a:avLst/>
              <a:gdLst/>
              <a:ahLst/>
              <a:cxnLst/>
              <a:rect l="l" t="t" r="r" b="b"/>
              <a:pathLst>
                <a:path w="22860" h="852170">
                  <a:moveTo>
                    <a:pt x="0" y="0"/>
                  </a:moveTo>
                  <a:lnTo>
                    <a:pt x="22644" y="0"/>
                  </a:lnTo>
                </a:path>
                <a:path w="22860" h="852170">
                  <a:moveTo>
                    <a:pt x="0" y="106121"/>
                  </a:moveTo>
                  <a:lnTo>
                    <a:pt x="22644" y="106121"/>
                  </a:lnTo>
                </a:path>
                <a:path w="22860" h="852170">
                  <a:moveTo>
                    <a:pt x="0" y="212953"/>
                  </a:moveTo>
                  <a:lnTo>
                    <a:pt x="22644" y="212953"/>
                  </a:lnTo>
                </a:path>
                <a:path w="22860" h="852170">
                  <a:moveTo>
                    <a:pt x="0" y="319786"/>
                  </a:moveTo>
                  <a:lnTo>
                    <a:pt x="22644" y="319786"/>
                  </a:lnTo>
                </a:path>
                <a:path w="22860" h="852170">
                  <a:moveTo>
                    <a:pt x="0" y="425919"/>
                  </a:moveTo>
                  <a:lnTo>
                    <a:pt x="22644" y="425919"/>
                  </a:lnTo>
                </a:path>
                <a:path w="22860" h="852170">
                  <a:moveTo>
                    <a:pt x="0" y="532752"/>
                  </a:moveTo>
                  <a:lnTo>
                    <a:pt x="22644" y="532752"/>
                  </a:lnTo>
                </a:path>
                <a:path w="22860" h="852170">
                  <a:moveTo>
                    <a:pt x="0" y="638873"/>
                  </a:moveTo>
                  <a:lnTo>
                    <a:pt x="22644" y="638873"/>
                  </a:lnTo>
                </a:path>
                <a:path w="22860" h="852170">
                  <a:moveTo>
                    <a:pt x="0" y="745705"/>
                  </a:moveTo>
                  <a:lnTo>
                    <a:pt x="22644" y="745705"/>
                  </a:lnTo>
                </a:path>
                <a:path w="22860" h="852170">
                  <a:moveTo>
                    <a:pt x="0" y="851839"/>
                  </a:moveTo>
                  <a:lnTo>
                    <a:pt x="22644" y="851839"/>
                  </a:lnTo>
                </a:path>
              </a:pathLst>
            </a:custGeom>
            <a:ln w="4419">
              <a:solidFill>
                <a:srgbClr val="B2B5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8519228" y="5347416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644" y="0"/>
                </a:lnTo>
              </a:path>
            </a:pathLst>
          </a:custGeom>
          <a:ln w="4419">
            <a:solidFill>
              <a:srgbClr val="B2B5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519228" y="5454248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644" y="0"/>
                </a:lnTo>
              </a:path>
            </a:pathLst>
          </a:custGeom>
          <a:ln w="4419">
            <a:solidFill>
              <a:srgbClr val="B2B5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506377" y="4388741"/>
            <a:ext cx="0" cy="1065530"/>
          </a:xfrm>
          <a:custGeom>
            <a:avLst/>
            <a:gdLst/>
            <a:ahLst/>
            <a:cxnLst/>
            <a:rect l="l" t="t" r="r" b="b"/>
            <a:pathLst>
              <a:path h="1065529">
                <a:moveTo>
                  <a:pt x="0" y="1065504"/>
                </a:moveTo>
                <a:lnTo>
                  <a:pt x="0" y="0"/>
                </a:lnTo>
              </a:path>
            </a:pathLst>
          </a:custGeom>
          <a:ln w="4419">
            <a:solidFill>
              <a:srgbClr val="B2B5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6497884" y="4379544"/>
            <a:ext cx="2030730" cy="1087120"/>
            <a:chOff x="770978" y="4379544"/>
            <a:chExt cx="2030730" cy="1087120"/>
          </a:xfrm>
        </p:grpSpPr>
        <p:sp>
          <p:nvSpPr>
            <p:cNvPr id="20" name="object 20"/>
            <p:cNvSpPr/>
            <p:nvPr/>
          </p:nvSpPr>
          <p:spPr>
            <a:xfrm>
              <a:off x="779471" y="5454246"/>
              <a:ext cx="2012950" cy="0"/>
            </a:xfrm>
            <a:custGeom>
              <a:avLst/>
              <a:gdLst/>
              <a:ahLst/>
              <a:cxnLst/>
              <a:rect l="l" t="t" r="r" b="b"/>
              <a:pathLst>
                <a:path w="2012950">
                  <a:moveTo>
                    <a:pt x="0" y="0"/>
                  </a:moveTo>
                  <a:lnTo>
                    <a:pt x="2012848" y="0"/>
                  </a:lnTo>
                </a:path>
              </a:pathLst>
            </a:custGeom>
            <a:ln w="44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779824" y="4388389"/>
              <a:ext cx="2012950" cy="1065530"/>
            </a:xfrm>
            <a:custGeom>
              <a:avLst/>
              <a:gdLst/>
              <a:ahLst/>
              <a:cxnLst/>
              <a:rect l="l" t="t" r="r" b="b"/>
              <a:pathLst>
                <a:path w="2012950" h="1065529">
                  <a:moveTo>
                    <a:pt x="0" y="0"/>
                  </a:moveTo>
                  <a:lnTo>
                    <a:pt x="0" y="0"/>
                  </a:lnTo>
                  <a:lnTo>
                    <a:pt x="402564" y="0"/>
                  </a:lnTo>
                  <a:lnTo>
                    <a:pt x="442899" y="26885"/>
                  </a:lnTo>
                  <a:lnTo>
                    <a:pt x="483222" y="53771"/>
                  </a:lnTo>
                  <a:lnTo>
                    <a:pt x="522846" y="79946"/>
                  </a:lnTo>
                  <a:lnTo>
                    <a:pt x="563168" y="106832"/>
                  </a:lnTo>
                  <a:lnTo>
                    <a:pt x="603504" y="133718"/>
                  </a:lnTo>
                  <a:lnTo>
                    <a:pt x="643826" y="159893"/>
                  </a:lnTo>
                  <a:lnTo>
                    <a:pt x="684161" y="186778"/>
                  </a:lnTo>
                  <a:lnTo>
                    <a:pt x="724484" y="212953"/>
                  </a:lnTo>
                  <a:lnTo>
                    <a:pt x="764819" y="239839"/>
                  </a:lnTo>
                  <a:lnTo>
                    <a:pt x="805141" y="266725"/>
                  </a:lnTo>
                  <a:lnTo>
                    <a:pt x="845464" y="292912"/>
                  </a:lnTo>
                  <a:lnTo>
                    <a:pt x="885799" y="319786"/>
                  </a:lnTo>
                  <a:lnTo>
                    <a:pt x="925410" y="346671"/>
                  </a:lnTo>
                  <a:lnTo>
                    <a:pt x="965746" y="372859"/>
                  </a:lnTo>
                  <a:lnTo>
                    <a:pt x="1006068" y="399745"/>
                  </a:lnTo>
                  <a:lnTo>
                    <a:pt x="1046391" y="426618"/>
                  </a:lnTo>
                  <a:lnTo>
                    <a:pt x="1086726" y="452805"/>
                  </a:lnTo>
                  <a:lnTo>
                    <a:pt x="1127048" y="479691"/>
                  </a:lnTo>
                  <a:lnTo>
                    <a:pt x="1167384" y="506577"/>
                  </a:lnTo>
                  <a:lnTo>
                    <a:pt x="1207706" y="532752"/>
                  </a:lnTo>
                  <a:lnTo>
                    <a:pt x="1248041" y="559638"/>
                  </a:lnTo>
                  <a:lnTo>
                    <a:pt x="1288364" y="585812"/>
                  </a:lnTo>
                  <a:lnTo>
                    <a:pt x="1328699" y="612698"/>
                  </a:lnTo>
                  <a:lnTo>
                    <a:pt x="1368310" y="639584"/>
                  </a:lnTo>
                  <a:lnTo>
                    <a:pt x="1408645" y="665759"/>
                  </a:lnTo>
                  <a:lnTo>
                    <a:pt x="1448968" y="692645"/>
                  </a:lnTo>
                  <a:lnTo>
                    <a:pt x="1489303" y="719531"/>
                  </a:lnTo>
                  <a:lnTo>
                    <a:pt x="1529626" y="745705"/>
                  </a:lnTo>
                  <a:lnTo>
                    <a:pt x="1569948" y="772591"/>
                  </a:lnTo>
                  <a:lnTo>
                    <a:pt x="1610283" y="799477"/>
                  </a:lnTo>
                  <a:lnTo>
                    <a:pt x="1650606" y="825652"/>
                  </a:lnTo>
                  <a:lnTo>
                    <a:pt x="1690928" y="852538"/>
                  </a:lnTo>
                  <a:lnTo>
                    <a:pt x="1731264" y="879424"/>
                  </a:lnTo>
                  <a:lnTo>
                    <a:pt x="1770888" y="905598"/>
                  </a:lnTo>
                  <a:lnTo>
                    <a:pt x="1811210" y="932484"/>
                  </a:lnTo>
                  <a:lnTo>
                    <a:pt x="1851533" y="958672"/>
                  </a:lnTo>
                  <a:lnTo>
                    <a:pt x="1891868" y="985558"/>
                  </a:lnTo>
                  <a:lnTo>
                    <a:pt x="1932190" y="1012431"/>
                  </a:lnTo>
                  <a:lnTo>
                    <a:pt x="1972525" y="1038618"/>
                  </a:lnTo>
                  <a:lnTo>
                    <a:pt x="2012848" y="1065504"/>
                  </a:lnTo>
                </a:path>
              </a:pathLst>
            </a:custGeom>
            <a:ln w="17691">
              <a:solidFill>
                <a:srgbClr val="4AB75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79824" y="4388389"/>
              <a:ext cx="1811655" cy="1069975"/>
            </a:xfrm>
            <a:custGeom>
              <a:avLst/>
              <a:gdLst/>
              <a:ahLst/>
              <a:cxnLst/>
              <a:rect l="l" t="t" r="r" b="b"/>
              <a:pathLst>
                <a:path w="1811655" h="1069975">
                  <a:moveTo>
                    <a:pt x="0" y="0"/>
                  </a:moveTo>
                  <a:lnTo>
                    <a:pt x="0" y="0"/>
                  </a:lnTo>
                  <a:lnTo>
                    <a:pt x="402564" y="0"/>
                  </a:lnTo>
                  <a:lnTo>
                    <a:pt x="442899" y="26885"/>
                  </a:lnTo>
                  <a:lnTo>
                    <a:pt x="483222" y="54470"/>
                  </a:lnTo>
                  <a:lnTo>
                    <a:pt x="522846" y="81356"/>
                  </a:lnTo>
                  <a:lnTo>
                    <a:pt x="563168" y="108953"/>
                  </a:lnTo>
                  <a:lnTo>
                    <a:pt x="603504" y="136550"/>
                  </a:lnTo>
                  <a:lnTo>
                    <a:pt x="643826" y="164147"/>
                  </a:lnTo>
                  <a:lnTo>
                    <a:pt x="684161" y="192443"/>
                  </a:lnTo>
                  <a:lnTo>
                    <a:pt x="724484" y="220738"/>
                  </a:lnTo>
                  <a:lnTo>
                    <a:pt x="764819" y="249034"/>
                  </a:lnTo>
                  <a:lnTo>
                    <a:pt x="805141" y="277342"/>
                  </a:lnTo>
                  <a:lnTo>
                    <a:pt x="845464" y="306349"/>
                  </a:lnTo>
                  <a:lnTo>
                    <a:pt x="885799" y="335356"/>
                  </a:lnTo>
                  <a:lnTo>
                    <a:pt x="925410" y="364363"/>
                  </a:lnTo>
                  <a:lnTo>
                    <a:pt x="965746" y="394081"/>
                  </a:lnTo>
                  <a:lnTo>
                    <a:pt x="1006068" y="423798"/>
                  </a:lnTo>
                  <a:lnTo>
                    <a:pt x="1046391" y="453504"/>
                  </a:lnTo>
                  <a:lnTo>
                    <a:pt x="1086726" y="483933"/>
                  </a:lnTo>
                  <a:lnTo>
                    <a:pt x="1127048" y="514350"/>
                  </a:lnTo>
                  <a:lnTo>
                    <a:pt x="1167384" y="544779"/>
                  </a:lnTo>
                  <a:lnTo>
                    <a:pt x="1207706" y="575906"/>
                  </a:lnTo>
                  <a:lnTo>
                    <a:pt x="1248041" y="606323"/>
                  </a:lnTo>
                  <a:lnTo>
                    <a:pt x="1288364" y="638175"/>
                  </a:lnTo>
                  <a:lnTo>
                    <a:pt x="1328699" y="669302"/>
                  </a:lnTo>
                  <a:lnTo>
                    <a:pt x="1368310" y="701141"/>
                  </a:lnTo>
                  <a:lnTo>
                    <a:pt x="1408645" y="732967"/>
                  </a:lnTo>
                  <a:lnTo>
                    <a:pt x="1448968" y="765517"/>
                  </a:lnTo>
                  <a:lnTo>
                    <a:pt x="1489303" y="798068"/>
                  </a:lnTo>
                  <a:lnTo>
                    <a:pt x="1529626" y="831316"/>
                  </a:lnTo>
                  <a:lnTo>
                    <a:pt x="1569948" y="863866"/>
                  </a:lnTo>
                  <a:lnTo>
                    <a:pt x="1610283" y="897826"/>
                  </a:lnTo>
                  <a:lnTo>
                    <a:pt x="1650606" y="931075"/>
                  </a:lnTo>
                  <a:lnTo>
                    <a:pt x="1690928" y="965034"/>
                  </a:lnTo>
                  <a:lnTo>
                    <a:pt x="1731264" y="999705"/>
                  </a:lnTo>
                  <a:lnTo>
                    <a:pt x="1770888" y="1034376"/>
                  </a:lnTo>
                  <a:lnTo>
                    <a:pt x="1811210" y="1069035"/>
                  </a:lnTo>
                  <a:lnTo>
                    <a:pt x="1811623" y="1069397"/>
                  </a:lnTo>
                </a:path>
              </a:pathLst>
            </a:custGeom>
            <a:ln w="17691">
              <a:solidFill>
                <a:srgbClr val="97CF9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6272206" y="549519"/>
            <a:ext cx="15728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40" dirty="0">
                <a:solidFill>
                  <a:srgbClr val="9EA3A9"/>
                </a:solidFill>
                <a:latin typeface="Tahoma"/>
                <a:cs typeface="Tahoma"/>
              </a:rPr>
              <a:t>Definición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00" spc="-5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9EA3A9"/>
                </a:solidFill>
                <a:latin typeface="Tahoma"/>
                <a:cs typeface="Tahoma"/>
              </a:rPr>
              <a:t>aparamenta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00205" y="585680"/>
            <a:ext cx="3655060" cy="906144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</a:pP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endParaRPr sz="800" dirty="0">
              <a:latin typeface="Tahoma"/>
              <a:cs typeface="Tahoma"/>
            </a:endParaRPr>
          </a:p>
          <a:p>
            <a:pPr marL="15875">
              <a:spcBef>
                <a:spcPts val="605"/>
              </a:spcBef>
            </a:pPr>
            <a:r>
              <a:rPr sz="1350" spc="5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5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13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6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4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13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50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135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-6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endParaRPr sz="1350" dirty="0">
              <a:latin typeface="Tahoma"/>
              <a:cs typeface="Tahoma"/>
            </a:endParaRPr>
          </a:p>
          <a:p>
            <a:pPr marL="15875" marR="5080">
              <a:lnSpc>
                <a:spcPct val="104099"/>
              </a:lnSpc>
              <a:spcBef>
                <a:spcPts val="390"/>
              </a:spcBef>
            </a:pPr>
            <a:r>
              <a:rPr sz="1200" spc="4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3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60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0" dirty="0">
                <a:solidFill>
                  <a:srgbClr val="171514"/>
                </a:solidFill>
                <a:latin typeface="Tahoma"/>
                <a:cs typeface="Tahoma"/>
              </a:rPr>
              <a:t>función</a:t>
            </a:r>
            <a:r>
              <a:rPr sz="120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2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3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12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00" spc="5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endParaRPr sz="1200" dirty="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03990" y="1649166"/>
            <a:ext cx="3669029" cy="18675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43560">
              <a:lnSpc>
                <a:spcPct val="145500"/>
              </a:lnSpc>
              <a:spcBef>
                <a:spcPts val="100"/>
              </a:spcBef>
            </a:pPr>
            <a:r>
              <a:rPr sz="1100" spc="40" dirty="0">
                <a:solidFill>
                  <a:srgbClr val="3FAC39"/>
                </a:solidFill>
                <a:latin typeface="Tahoma"/>
                <a:cs typeface="Tahoma"/>
              </a:rPr>
              <a:t>Reducción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50" dirty="0">
                <a:solidFill>
                  <a:srgbClr val="3FAC39"/>
                </a:solidFill>
                <a:latin typeface="Tahoma"/>
                <a:cs typeface="Tahoma"/>
              </a:rPr>
              <a:t>de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45" dirty="0">
                <a:solidFill>
                  <a:srgbClr val="3FAC39"/>
                </a:solidFill>
                <a:latin typeface="Tahoma"/>
                <a:cs typeface="Tahoma"/>
              </a:rPr>
              <a:t>corriente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45" dirty="0">
                <a:solidFill>
                  <a:srgbClr val="3FAC39"/>
                </a:solidFill>
                <a:latin typeface="Tahoma"/>
                <a:cs typeface="Tahoma"/>
              </a:rPr>
              <a:t>continua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60" dirty="0">
                <a:solidFill>
                  <a:srgbClr val="3FAC39"/>
                </a:solidFill>
                <a:latin typeface="Tahoma"/>
                <a:cs typeface="Tahoma"/>
              </a:rPr>
              <a:t>por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50" dirty="0" err="1">
                <a:solidFill>
                  <a:srgbClr val="3FAC39"/>
                </a:solidFill>
                <a:latin typeface="Tahoma"/>
                <a:cs typeface="Tahoma"/>
              </a:rPr>
              <a:t>encima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50" dirty="0">
                <a:solidFill>
                  <a:srgbClr val="3FAC39"/>
                </a:solidFill>
                <a:latin typeface="Tahoma"/>
                <a:cs typeface="Tahoma"/>
              </a:rPr>
              <a:t>de</a:t>
            </a:r>
            <a:r>
              <a:rPr lang="es-ES" sz="1100" spc="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25" dirty="0">
                <a:solidFill>
                  <a:srgbClr val="3FAC39"/>
                </a:solidFill>
                <a:latin typeface="Tahoma"/>
                <a:cs typeface="Tahoma"/>
              </a:rPr>
              <a:t>1000</a:t>
            </a:r>
            <a:r>
              <a:rPr sz="1100" spc="-6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100" dirty="0">
                <a:solidFill>
                  <a:srgbClr val="3FAC39"/>
                </a:solidFill>
                <a:latin typeface="Tahoma"/>
                <a:cs typeface="Tahoma"/>
              </a:rPr>
              <a:t>m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50" dirty="0">
                <a:solidFill>
                  <a:srgbClr val="3FAC39"/>
                </a:solidFill>
                <a:latin typeface="Tahoma"/>
                <a:cs typeface="Tahoma"/>
              </a:rPr>
              <a:t>de</a:t>
            </a:r>
            <a:r>
              <a:rPr sz="1100" spc="-6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100" spc="40" dirty="0">
                <a:solidFill>
                  <a:srgbClr val="3FAC39"/>
                </a:solidFill>
                <a:latin typeface="Tahoma"/>
                <a:cs typeface="Tahoma"/>
              </a:rPr>
              <a:t>altitud</a:t>
            </a:r>
            <a:endParaRPr sz="1100" dirty="0">
              <a:latin typeface="Tahoma"/>
              <a:cs typeface="Tahoma"/>
            </a:endParaRPr>
          </a:p>
          <a:p>
            <a:pPr marL="12700" marR="5080">
              <a:lnSpc>
                <a:spcPct val="145800"/>
              </a:lnSpc>
              <a:spcBef>
                <a:spcPts val="185"/>
              </a:spcBef>
            </a:pP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62271-1:2017/A1:2021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factores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continua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considerar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capacidad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enfriamiento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convección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inferior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aire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atmosférico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fin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evitar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conductor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40" dirty="0">
                <a:solidFill>
                  <a:srgbClr val="171514"/>
                </a:solidFill>
                <a:latin typeface="Tahoma"/>
                <a:cs typeface="Tahoma"/>
              </a:rPr>
              <a:t>Ø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máx.</a:t>
            </a:r>
            <a:endParaRPr sz="600" dirty="0">
              <a:latin typeface="Tahoma"/>
              <a:cs typeface="Tahoma"/>
            </a:endParaRPr>
          </a:p>
          <a:p>
            <a:pPr marL="12700" marR="80645">
              <a:lnSpc>
                <a:spcPct val="134600"/>
              </a:lnSpc>
              <a:spcBef>
                <a:spcPts val="10"/>
              </a:spcBef>
            </a:pP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Estos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provienen del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informe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IEC/TR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60943: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2009. El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efecto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altitud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continua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diferente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tensión nominal.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reducción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continua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depende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impacto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convección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donde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60943-1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supone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lang="es-ES"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hay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impacto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debajo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2000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altitud,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mientras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2000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4000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considerar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siguientes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precauciones: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25"/>
              </a:spcBef>
            </a:pPr>
            <a:endParaRPr sz="950" dirty="0">
              <a:latin typeface="Tahoma"/>
              <a:cs typeface="Tahoma"/>
            </a:endParaRPr>
          </a:p>
          <a:p>
            <a:pPr marL="12700"/>
            <a:r>
              <a:rPr sz="750" spc="-20" dirty="0">
                <a:solidFill>
                  <a:srgbClr val="3FAC39"/>
                </a:solidFill>
                <a:latin typeface="Tahoma"/>
                <a:cs typeface="Tahoma"/>
              </a:rPr>
              <a:t>(a)</a:t>
            </a:r>
            <a:r>
              <a:rPr sz="750" spc="-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aire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máximo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siguientes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valores: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328024" y="4160142"/>
            <a:ext cx="3327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575757"/>
                </a:solidFill>
                <a:latin typeface="Tahoma"/>
                <a:cs typeface="Tahoma"/>
              </a:rPr>
              <a:t>K</a:t>
            </a:r>
            <a:r>
              <a:rPr sz="650" spc="-35" dirty="0">
                <a:solidFill>
                  <a:srgbClr val="575757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575757"/>
                </a:solidFill>
                <a:latin typeface="Tahoma"/>
                <a:cs typeface="Tahoma"/>
              </a:rPr>
              <a:t>actual</a:t>
            </a:r>
            <a:endParaRPr sz="65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303080" y="4278086"/>
            <a:ext cx="177165" cy="109093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R="22860" algn="r">
              <a:spcBef>
                <a:spcPts val="425"/>
              </a:spcBef>
            </a:pPr>
            <a:r>
              <a:rPr sz="600" spc="15" dirty="0">
                <a:solidFill>
                  <a:srgbClr val="575757"/>
                </a:solidFill>
                <a:latin typeface="Tahoma"/>
                <a:cs typeface="Tahoma"/>
              </a:rPr>
              <a:t>1</a:t>
            </a:r>
            <a:endParaRPr sz="600">
              <a:latin typeface="Tahoma"/>
              <a:cs typeface="Tahoma"/>
            </a:endParaRPr>
          </a:p>
          <a:p>
            <a:pPr marR="5080" algn="r">
              <a:spcBef>
                <a:spcPts val="33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0,95</a:t>
            </a:r>
            <a:endParaRPr sz="600">
              <a:latin typeface="Tahoma"/>
              <a:cs typeface="Tahoma"/>
            </a:endParaRPr>
          </a:p>
          <a:p>
            <a:pPr marR="12700" algn="r">
              <a:spcBef>
                <a:spcPts val="330"/>
              </a:spcBef>
            </a:pPr>
            <a:r>
              <a:rPr sz="600" dirty="0">
                <a:solidFill>
                  <a:srgbClr val="575757"/>
                </a:solidFill>
                <a:latin typeface="Tahoma"/>
                <a:cs typeface="Tahoma"/>
              </a:rPr>
              <a:t>0,9</a:t>
            </a:r>
            <a:endParaRPr sz="600">
              <a:latin typeface="Tahoma"/>
              <a:cs typeface="Tahoma"/>
            </a:endParaRPr>
          </a:p>
          <a:p>
            <a:pPr marR="5080" algn="r">
              <a:spcBef>
                <a:spcPts val="33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0,85</a:t>
            </a:r>
            <a:endParaRPr sz="600">
              <a:latin typeface="Tahoma"/>
              <a:cs typeface="Tahoma"/>
            </a:endParaRPr>
          </a:p>
          <a:p>
            <a:pPr marR="12700" algn="r">
              <a:spcBef>
                <a:spcPts val="325"/>
              </a:spcBef>
            </a:pPr>
            <a:r>
              <a:rPr sz="600" dirty="0">
                <a:solidFill>
                  <a:srgbClr val="575757"/>
                </a:solidFill>
                <a:latin typeface="Tahoma"/>
                <a:cs typeface="Tahoma"/>
              </a:rPr>
              <a:t>0,8</a:t>
            </a:r>
            <a:endParaRPr sz="600">
              <a:latin typeface="Tahoma"/>
              <a:cs typeface="Tahoma"/>
            </a:endParaRPr>
          </a:p>
          <a:p>
            <a:pPr marR="5080" algn="r">
              <a:spcBef>
                <a:spcPts val="33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0,75</a:t>
            </a:r>
            <a:endParaRPr sz="600">
              <a:latin typeface="Tahoma"/>
              <a:cs typeface="Tahoma"/>
            </a:endParaRPr>
          </a:p>
          <a:p>
            <a:pPr marR="12700" algn="r">
              <a:spcBef>
                <a:spcPts val="330"/>
              </a:spcBef>
            </a:pPr>
            <a:r>
              <a:rPr sz="600" dirty="0">
                <a:solidFill>
                  <a:srgbClr val="575757"/>
                </a:solidFill>
                <a:latin typeface="Tahoma"/>
                <a:cs typeface="Tahoma"/>
              </a:rPr>
              <a:t>0,7</a:t>
            </a:r>
            <a:endParaRPr sz="600">
              <a:latin typeface="Tahoma"/>
              <a:cs typeface="Tahoma"/>
            </a:endParaRPr>
          </a:p>
          <a:p>
            <a:pPr marR="5080" algn="r">
              <a:spcBef>
                <a:spcPts val="325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0,65</a:t>
            </a:r>
            <a:endParaRPr sz="60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572485" y="4304581"/>
            <a:ext cx="177165" cy="1090930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spcBef>
                <a:spcPts val="219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1.00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14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0,98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0,96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0,94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0,92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14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0,90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0,88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0,86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0,84</a:t>
            </a:r>
            <a:endParaRPr sz="6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600" spc="5" dirty="0">
                <a:solidFill>
                  <a:srgbClr val="575757"/>
                </a:solidFill>
                <a:latin typeface="Tahoma"/>
                <a:cs typeface="Tahoma"/>
              </a:rPr>
              <a:t>0,82</a:t>
            </a:r>
            <a:endParaRPr sz="60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03989" y="4317323"/>
            <a:ext cx="3774440" cy="1041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2405" marR="5080" indent="-180340">
              <a:lnSpc>
                <a:spcPct val="138900"/>
              </a:lnSpc>
              <a:spcBef>
                <a:spcPts val="100"/>
              </a:spcBef>
            </a:pPr>
            <a:r>
              <a:rPr sz="600" spc="-10" dirty="0">
                <a:solidFill>
                  <a:srgbClr val="3FAC39"/>
                </a:solidFill>
                <a:latin typeface="Tahoma"/>
                <a:cs typeface="Tahoma"/>
              </a:rPr>
              <a:t>(b)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va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utilizar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unidad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enfriada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aire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2000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5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4000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m,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aumentos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medidos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normal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inferior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2000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5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exceder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tabla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14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62271-1.</a:t>
            </a:r>
            <a:endParaRPr sz="600" dirty="0">
              <a:latin typeface="Tahoma"/>
              <a:cs typeface="Tahoma"/>
            </a:endParaRPr>
          </a:p>
          <a:p>
            <a:pPr marL="192405" marR="410209">
              <a:lnSpc>
                <a:spcPct val="128200"/>
              </a:lnSpc>
              <a:spcBef>
                <a:spcPts val="10"/>
              </a:spcBef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(Tabla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TR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60943:2008)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reducido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9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encima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2000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60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lugar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instalación.</a:t>
            </a:r>
            <a:endParaRPr sz="650" dirty="0">
              <a:latin typeface="Tahoma"/>
              <a:cs typeface="Tahoma"/>
            </a:endParaRPr>
          </a:p>
          <a:p>
            <a:pPr marL="192405" marR="139700" indent="-180340">
              <a:lnSpc>
                <a:spcPts val="1000"/>
              </a:lnSpc>
              <a:spcBef>
                <a:spcPts val="70"/>
              </a:spcBef>
            </a:pPr>
            <a:r>
              <a:rPr sz="600" spc="-15" dirty="0">
                <a:solidFill>
                  <a:srgbClr val="3FAC39"/>
                </a:solidFill>
                <a:latin typeface="Tahoma"/>
                <a:cs typeface="Tahoma"/>
              </a:rPr>
              <a:t>(C)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Si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mantienen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condiciones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servicio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norma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62271-1:2017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especifica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40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°C,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permitidos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aplican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62271-1:2017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reducidas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5" dirty="0">
                <a:solidFill>
                  <a:srgbClr val="171514"/>
                </a:solidFill>
                <a:latin typeface="Tahoma"/>
                <a:cs typeface="Tahoma"/>
              </a:rPr>
              <a:t>m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03989" y="5587323"/>
            <a:ext cx="3731260" cy="660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2405" marR="5080" indent="-180340">
              <a:lnSpc>
                <a:spcPct val="138900"/>
              </a:lnSpc>
              <a:spcBef>
                <a:spcPts val="100"/>
              </a:spcBef>
            </a:pPr>
            <a:r>
              <a:rPr sz="600" spc="-5" dirty="0">
                <a:solidFill>
                  <a:srgbClr val="3FAC39"/>
                </a:solidFill>
                <a:latin typeface="Tahoma"/>
                <a:cs typeface="Tahoma"/>
              </a:rPr>
              <a:t>(d)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Sin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embargo,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 la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 ambiente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excede los valores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mencionados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a),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corrección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mencionada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anteriormente,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generalmente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innecesaria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porque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mayor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altitud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debido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menor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efecto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enfriamiento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aire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se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compensa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 ambiente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reducida.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 en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altitud.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consecuencia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final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permanece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relativamente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cambios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dada.</a:t>
            </a:r>
            <a:endParaRPr sz="600" dirty="0">
              <a:latin typeface="Tahoma"/>
              <a:cs typeface="Tahoma"/>
            </a:endParaRPr>
          </a:p>
        </p:txBody>
      </p:sp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6330349" y="5355079"/>
          <a:ext cx="6200139" cy="2732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30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025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0258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0259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025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8293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61378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135398">
                <a:tc>
                  <a:txBody>
                    <a:bodyPr/>
                    <a:lstStyle/>
                    <a:p>
                      <a:pPr marL="20955">
                        <a:lnSpc>
                          <a:spcPts val="630"/>
                        </a:lnSpc>
                        <a:spcBef>
                          <a:spcPts val="335"/>
                        </a:spcBef>
                      </a:pPr>
                      <a:r>
                        <a:rPr sz="600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0,6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4254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0825">
                        <a:lnSpc>
                          <a:spcPts val="630"/>
                        </a:lnSpc>
                        <a:spcBef>
                          <a:spcPts val="335"/>
                        </a:spcBef>
                      </a:pPr>
                      <a:r>
                        <a:rPr sz="600" spc="5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0,80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42545" marB="0"/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aumento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temperatura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asociada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mencionan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b="1" spc="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siguiente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034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7878">
                <a:tc>
                  <a:txBody>
                    <a:bodyPr/>
                    <a:lstStyle/>
                    <a:p>
                      <a:pPr marL="104139">
                        <a:lnSpc>
                          <a:spcPts val="715"/>
                        </a:lnSpc>
                      </a:pPr>
                      <a:r>
                        <a:rPr sz="600" spc="15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1000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715"/>
                        </a:lnSpc>
                      </a:pPr>
                      <a:r>
                        <a:rPr sz="600" spc="15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2000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715"/>
                        </a:lnSpc>
                      </a:pPr>
                      <a:r>
                        <a:rPr sz="600" spc="15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3000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715"/>
                        </a:lnSpc>
                      </a:pPr>
                      <a:r>
                        <a:rPr sz="600" spc="15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4000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715"/>
                        </a:lnSpc>
                      </a:pPr>
                      <a:r>
                        <a:rPr sz="600" spc="15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5000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ts val="715"/>
                        </a:lnSpc>
                      </a:pPr>
                      <a:r>
                        <a:rPr sz="600" spc="15" dirty="0">
                          <a:solidFill>
                            <a:srgbClr val="575757"/>
                          </a:solidFill>
                          <a:latin typeface="Tahoma"/>
                          <a:cs typeface="Tahoma"/>
                        </a:rPr>
                        <a:t>6000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00" b="1" spc="10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gráfico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17780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32" name="object 32"/>
          <p:cNvSpPr txBox="1"/>
          <p:nvPr/>
        </p:nvSpPr>
        <p:spPr>
          <a:xfrm>
            <a:off x="8903955" y="6512200"/>
            <a:ext cx="3569335" cy="79883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spcBef>
                <a:spcPts val="195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hecho,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depende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parámetros: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33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nominal;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229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ambiente;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2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celda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IP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(índice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protección).</a:t>
            </a:r>
            <a:endParaRPr sz="700" dirty="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reducción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realizará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acuerdo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tablas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selección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cubículos,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porque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fuera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actúan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irradiar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disipar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calorías.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160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175779" y="4247587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DM107932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161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272205" y="1493815"/>
            <a:ext cx="3347720" cy="4368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700" spc="130" dirty="0">
                <a:solidFill>
                  <a:srgbClr val="3FAC39"/>
                </a:solidFill>
              </a:rPr>
              <a:t>Unidades</a:t>
            </a:r>
            <a:r>
              <a:rPr sz="2700" spc="-175" dirty="0">
                <a:solidFill>
                  <a:srgbClr val="3FAC39"/>
                </a:solidFill>
              </a:rPr>
              <a:t> </a:t>
            </a:r>
            <a:r>
              <a:rPr sz="2700" spc="130" dirty="0">
                <a:solidFill>
                  <a:srgbClr val="3FAC39"/>
                </a:solidFill>
              </a:rPr>
              <a:t>de</a:t>
            </a:r>
            <a:r>
              <a:rPr sz="2700" spc="-170" dirty="0">
                <a:solidFill>
                  <a:srgbClr val="3FAC39"/>
                </a:solidFill>
              </a:rPr>
              <a:t> </a:t>
            </a:r>
            <a:r>
              <a:rPr sz="2700" spc="145" dirty="0">
                <a:solidFill>
                  <a:srgbClr val="3FAC39"/>
                </a:solidFill>
              </a:rPr>
              <a:t>medida</a:t>
            </a:r>
            <a:endParaRPr sz="2700"/>
          </a:p>
        </p:txBody>
      </p:sp>
      <p:sp>
        <p:nvSpPr>
          <p:cNvPr id="3" name="object 3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162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726907" y="9802801"/>
            <a:ext cx="7560309" cy="216535"/>
          </a:xfrm>
          <a:custGeom>
            <a:avLst/>
            <a:gdLst/>
            <a:ahLst/>
            <a:cxnLst/>
            <a:rect l="l" t="t" r="r" b="b"/>
            <a:pathLst>
              <a:path w="7560309" h="216534">
                <a:moveTo>
                  <a:pt x="0" y="0"/>
                </a:moveTo>
                <a:lnTo>
                  <a:pt x="0" y="216001"/>
                </a:lnTo>
                <a:lnTo>
                  <a:pt x="7560005" y="216001"/>
                </a:lnTo>
                <a:lnTo>
                  <a:pt x="7560005" y="0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30906" y="151488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930906" y="2737593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8918207" y="1592774"/>
            <a:ext cx="2860675" cy="410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60" dirty="0">
                <a:solidFill>
                  <a:srgbClr val="171514"/>
                </a:solidFill>
                <a:latin typeface="Tahoma"/>
                <a:cs typeface="Tahoma"/>
              </a:rPr>
              <a:t>Nombres</a:t>
            </a:r>
            <a:r>
              <a:rPr sz="10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spc="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0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171514"/>
                </a:solidFill>
                <a:latin typeface="Tahoma"/>
                <a:cs typeface="Tahoma"/>
              </a:rPr>
              <a:t>símbolos</a:t>
            </a:r>
            <a:r>
              <a:rPr sz="10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0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spc="45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0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0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spc="50" dirty="0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10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spc="-30" dirty="0">
                <a:solidFill>
                  <a:srgbClr val="171514"/>
                </a:solidFill>
                <a:latin typeface="Tahoma"/>
                <a:cs typeface="Tahoma"/>
              </a:rPr>
              <a:t>SI.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000">
              <a:latin typeface="Tahoma"/>
              <a:cs typeface="Tahoma"/>
            </a:endParaRPr>
          </a:p>
          <a:p>
            <a:pPr marL="12700"/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básicas</a:t>
            </a:r>
            <a:endParaRPr sz="5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440780" y="1567373"/>
            <a:ext cx="290195" cy="655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30" dirty="0">
                <a:solidFill>
                  <a:srgbClr val="171514"/>
                </a:solidFill>
                <a:latin typeface="Tahoma"/>
                <a:cs typeface="Tahoma"/>
              </a:rPr>
              <a:t>164</a:t>
            </a:r>
            <a:endParaRPr sz="1200">
              <a:latin typeface="Tahoma"/>
              <a:cs typeface="Tahoma"/>
            </a:endParaRPr>
          </a:p>
          <a:p>
            <a:pPr marL="80645">
              <a:spcBef>
                <a:spcPts val="790"/>
              </a:spcBef>
            </a:pPr>
            <a:r>
              <a:rPr sz="900" spc="20" dirty="0">
                <a:solidFill>
                  <a:srgbClr val="171514"/>
                </a:solidFill>
                <a:latin typeface="Tahoma"/>
                <a:cs typeface="Tahoma"/>
              </a:rPr>
              <a:t>164</a:t>
            </a:r>
            <a:endParaRPr sz="900">
              <a:latin typeface="Tahoma"/>
              <a:cs typeface="Tahoma"/>
            </a:endParaRPr>
          </a:p>
          <a:p>
            <a:pPr marL="80645">
              <a:spcBef>
                <a:spcPts val="565"/>
              </a:spcBef>
            </a:pPr>
            <a:r>
              <a:rPr sz="900" spc="20" dirty="0">
                <a:solidFill>
                  <a:srgbClr val="171514"/>
                </a:solidFill>
                <a:latin typeface="Tahoma"/>
                <a:cs typeface="Tahoma"/>
              </a:rPr>
              <a:t>165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6" y="2078844"/>
            <a:ext cx="2828290" cy="4851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Magnitudes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comunes</a:t>
            </a:r>
            <a:endParaRPr sz="750" dirty="0">
              <a:latin typeface="Tahoma"/>
              <a:cs typeface="Tahoma"/>
            </a:endParaRPr>
          </a:p>
          <a:p>
            <a:pPr marL="12700" marR="5080">
              <a:lnSpc>
                <a:spcPct val="128600"/>
              </a:lnSpc>
              <a:spcBef>
                <a:spcPts val="555"/>
              </a:spcBef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Correspondencia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imperiales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internacional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(SI)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508941" y="2406113"/>
            <a:ext cx="221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Tahoma"/>
                <a:cs typeface="Tahoma"/>
              </a:rPr>
              <a:t>167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163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2905" y="1728000"/>
          <a:ext cx="3796663" cy="201718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408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4615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8673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388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9087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22682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3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Magnitud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Símbolo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736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750" b="1" spc="-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magnitud</a:t>
                      </a:r>
                      <a:r>
                        <a:rPr sz="45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4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Símbolo</a:t>
                      </a:r>
                      <a:r>
                        <a:rPr sz="65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650">
                        <a:latin typeface="Arial"/>
                        <a:cs typeface="Arial"/>
                      </a:endParaRPr>
                    </a:p>
                    <a:p>
                      <a:pPr marL="10604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Dimensión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336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391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Unidades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básicas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Longitud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yo,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(L)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6045"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Tiempo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412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Amperio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707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termodinamica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ts val="830"/>
                        </a:lnSpc>
                        <a:spcBef>
                          <a:spcPts val="200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temperatura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(2)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kélvin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q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3916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cantidad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material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norte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Lunar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moles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norte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5888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Intensidad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luz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yo,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(y</a:t>
                      </a:r>
                      <a:r>
                        <a:rPr sz="450" spc="-2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675" spc="-22" baseline="-30864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Candela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17671"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adicionales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Ángulo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(ángulo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plano)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α,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β,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γ,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etc.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Radián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888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Ángulo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sólido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Ω,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(ω)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estereorradián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6045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señor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W.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72206" y="543170"/>
            <a:ext cx="13176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Unidades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5" dirty="0">
                <a:solidFill>
                  <a:srgbClr val="9EA3A9"/>
                </a:solidFill>
                <a:latin typeface="Tahoma"/>
                <a:cs typeface="Tahoma"/>
              </a:rPr>
              <a:t>medida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5" y="493995"/>
            <a:ext cx="3500754" cy="799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599"/>
              </a:lnSpc>
              <a:spcBef>
                <a:spcPts val="100"/>
              </a:spcBef>
            </a:pPr>
            <a:r>
              <a:rPr sz="1600" spc="95" dirty="0">
                <a:solidFill>
                  <a:srgbClr val="171514"/>
                </a:solidFill>
                <a:latin typeface="Tahoma"/>
                <a:cs typeface="Tahoma"/>
              </a:rPr>
              <a:t>Nombres</a:t>
            </a:r>
            <a:r>
              <a:rPr sz="1600"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0" dirty="0">
                <a:solidFill>
                  <a:srgbClr val="171514"/>
                </a:solidFill>
                <a:latin typeface="Tahoma"/>
                <a:cs typeface="Tahoma"/>
              </a:rPr>
              <a:t>símbolos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 err="1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1600" spc="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5" dirty="0" err="1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-45" dirty="0">
                <a:solidFill>
                  <a:srgbClr val="171514"/>
                </a:solidFill>
                <a:latin typeface="Tahoma"/>
                <a:cs typeface="Tahoma"/>
              </a:rPr>
              <a:t>SI.</a:t>
            </a:r>
            <a:endParaRPr sz="1600" dirty="0">
              <a:latin typeface="Tahoma"/>
              <a:cs typeface="Tahoma"/>
            </a:endParaRPr>
          </a:p>
          <a:p>
            <a:pPr marL="12700">
              <a:spcBef>
                <a:spcPts val="610"/>
              </a:spcBef>
            </a:pPr>
            <a:r>
              <a:rPr sz="900" spc="40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9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spc="30" dirty="0">
                <a:solidFill>
                  <a:srgbClr val="171514"/>
                </a:solidFill>
                <a:latin typeface="Tahoma"/>
                <a:cs typeface="Tahoma"/>
              </a:rPr>
              <a:t>básicas</a:t>
            </a:r>
            <a:endParaRPr sz="90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00205" y="3752208"/>
            <a:ext cx="3832225" cy="30495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03505" indent="-91440">
              <a:spcBef>
                <a:spcPts val="180"/>
              </a:spcBef>
              <a:buAutoNum type="arabicParenBoth"/>
              <a:tabLst>
                <a:tab pos="104139" algn="l"/>
              </a:tabLst>
            </a:pP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También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se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puede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utilizar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5" dirty="0">
                <a:solidFill>
                  <a:srgbClr val="171514"/>
                </a:solidFill>
                <a:latin typeface="Arial"/>
                <a:cs typeface="Arial"/>
              </a:rPr>
              <a:t>símbolo</a:t>
            </a:r>
            <a:r>
              <a:rPr sz="500" i="1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20" dirty="0">
                <a:solidFill>
                  <a:srgbClr val="171514"/>
                </a:solidFill>
                <a:latin typeface="Arial"/>
                <a:cs typeface="Arial"/>
              </a:rPr>
              <a:t>entre</a:t>
            </a:r>
            <a:r>
              <a:rPr sz="50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500" i="1" spc="10" dirty="0">
                <a:solidFill>
                  <a:srgbClr val="171514"/>
                </a:solidFill>
                <a:latin typeface="Arial"/>
                <a:cs typeface="Arial"/>
              </a:rPr>
              <a:t>paréntesis</a:t>
            </a:r>
            <a:endParaRPr sz="500" dirty="0">
              <a:latin typeface="Arial"/>
              <a:cs typeface="Arial"/>
            </a:endParaRPr>
          </a:p>
          <a:p>
            <a:pPr marL="12700" marR="5080" indent="-635">
              <a:lnSpc>
                <a:spcPct val="111100"/>
              </a:lnSpc>
              <a:spcBef>
                <a:spcPts val="20"/>
              </a:spcBef>
              <a:buAutoNum type="arabicParenBoth"/>
              <a:tabLst>
                <a:tab pos="121920" algn="l"/>
              </a:tabLst>
            </a:pP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0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dirty="0">
                <a:solidFill>
                  <a:srgbClr val="171514"/>
                </a:solidFill>
                <a:latin typeface="Arial"/>
                <a:cs typeface="Arial"/>
              </a:rPr>
              <a:t>Celsius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45" dirty="0">
                <a:solidFill>
                  <a:srgbClr val="171514"/>
                </a:solidFill>
                <a:latin typeface="Arial"/>
                <a:cs typeface="Arial"/>
              </a:rPr>
              <a:t>t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está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relacionada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0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termodinámica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35" dirty="0">
                <a:solidFill>
                  <a:srgbClr val="171514"/>
                </a:solidFill>
                <a:latin typeface="Arial"/>
                <a:cs typeface="Arial"/>
              </a:rPr>
              <a:t>T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mediante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0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relación: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45" dirty="0">
                <a:solidFill>
                  <a:srgbClr val="171514"/>
                </a:solidFill>
                <a:latin typeface="Arial"/>
                <a:cs typeface="Arial"/>
              </a:rPr>
              <a:t>t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=</a:t>
            </a:r>
            <a:r>
              <a:rPr lang="es-ES"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35" dirty="0">
                <a:solidFill>
                  <a:srgbClr val="171514"/>
                </a:solidFill>
                <a:latin typeface="Arial"/>
                <a:cs typeface="Arial"/>
              </a:rPr>
              <a:t>T</a:t>
            </a:r>
            <a:r>
              <a:rPr sz="6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-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273,15</a:t>
            </a:r>
            <a:endParaRPr sz="600" dirty="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164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301316" y="1728001"/>
          <a:ext cx="6424928" cy="432794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026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402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14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78752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64921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22124">
                <a:tc gridSpan="5"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315"/>
                        </a:spcBef>
                        <a:tabLst>
                          <a:tab pos="1115695" algn="l"/>
                          <a:tab pos="3869690" algn="l"/>
                        </a:tabLst>
                      </a:pPr>
                      <a:r>
                        <a:rPr sz="5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	</a:t>
                      </a:r>
                      <a:r>
                        <a:rPr sz="700" b="1" spc="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Símbolo</a:t>
                      </a:r>
                      <a:r>
                        <a:rPr lang="es-ES"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700" b="1" spc="1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Dimensión</a:t>
                      </a:r>
                      <a:r>
                        <a:rPr lang="es-ES"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600" b="1" spc="15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SI: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(símbolo)	</a:t>
                      </a: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Comentarios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otras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unidades.</a:t>
                      </a:r>
                      <a:endParaRPr sz="650" dirty="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Magnitud: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espacio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tiempo</a:t>
                      </a:r>
                      <a:endParaRPr sz="750" dirty="0">
                        <a:latin typeface="Tahoma"/>
                        <a:cs typeface="Tahoma"/>
                      </a:endParaRPr>
                    </a:p>
                  </a:txBody>
                  <a:tcPr marL="0" marR="0" marT="40005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26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Longitud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yo,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(L)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Centímetro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(cm):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cm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1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–2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(micras</a:t>
                      </a:r>
                      <a:r>
                        <a:rPr sz="700" b="1" spc="15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debe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ya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253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ts val="825"/>
                        </a:lnSpc>
                        <a:spcBef>
                          <a:spcPts val="80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utiliza,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lugar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utiliza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micrómetro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(μm)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016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678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Área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COMO)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</a:t>
                      </a:r>
                      <a:r>
                        <a:rPr sz="40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Son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(a):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  <a:p>
                      <a:pPr marL="93345">
                        <a:lnSpc>
                          <a:spcPts val="875"/>
                        </a:lnSpc>
                        <a:spcBef>
                          <a:spcPts val="170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Hectárea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(ha):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1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4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(medida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agrícola)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48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Volumen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000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ángulo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plano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α,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β,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γ,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 marL="1130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etc.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Radianes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(rad)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Gradianes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(gr):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2π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rad/400</a:t>
                      </a:r>
                      <a:endParaRPr sz="700">
                        <a:latin typeface="Tahoma"/>
                        <a:cs typeface="Tahoma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Revolución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(rev):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2π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</a:t>
                      </a:r>
                      <a:endParaRPr sz="700">
                        <a:latin typeface="Tahoma"/>
                        <a:cs typeface="Tahoma"/>
                      </a:endParaRPr>
                    </a:p>
                    <a:p>
                      <a:pPr marL="93345">
                        <a:lnSpc>
                          <a:spcPts val="885"/>
                        </a:lnSpc>
                        <a:spcBef>
                          <a:spcPts val="160"/>
                        </a:spcBef>
                      </a:pPr>
                      <a:r>
                        <a:rPr sz="7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Grado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6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(°):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1°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1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2π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rad/360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1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0,017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453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Minuto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('):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1'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332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ts val="885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2π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rad/21600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2,908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882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•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10-4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("):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1"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326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ts val="88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2π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rad/1296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000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4,848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137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•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10-6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389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Ángulo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sólido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Ω,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(ω)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Estereorradián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(sr)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595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Tiempo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Segundos)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Minuto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(min)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0642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Hora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(horas)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24765" marB="0"/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370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ts val="880"/>
                        </a:lnSpc>
                        <a:spcBef>
                          <a:spcPts val="11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Día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(d)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397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039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Velocidad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LT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Metros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(m/s)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Revoluciones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(rev/s):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tr/s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1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2π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rad/s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301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Aceleración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LT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(m/s</a:t>
                      </a:r>
                      <a:r>
                        <a:rPr sz="3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Aceleración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debida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gravedad: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10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9,80665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m/s</a:t>
                      </a:r>
                      <a:r>
                        <a:rPr sz="3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Velocidad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angular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ω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2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Radianes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(rad/s)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98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Aceleración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angular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α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Radianes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(rad/s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391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Magnitud: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26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13030"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86995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(kg)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Gramo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(g):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2536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ts val="825"/>
                        </a:lnSpc>
                        <a:spcBef>
                          <a:spcPts val="80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Tonelada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(t):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016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4680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lineal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ρ</a:t>
                      </a:r>
                      <a:r>
                        <a:rPr sz="4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2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(kg/m)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381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superficie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ρ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A'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(ρs)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2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(kg/m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45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volumen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ρ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2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(kg/m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Volumen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2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2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/kg)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26984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Concentración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ρ</a:t>
                      </a:r>
                      <a:r>
                        <a:rPr sz="4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ml</a:t>
                      </a:r>
                      <a:r>
                        <a:rPr sz="4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</a:t>
                      </a:r>
                      <a:r>
                        <a:rPr sz="7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(kg/m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Concentración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componente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 marL="93345">
                        <a:lnSpc>
                          <a:spcPts val="875"/>
                        </a:lnSpc>
                        <a:spcBef>
                          <a:spcPts val="150"/>
                        </a:spcBef>
                      </a:pPr>
                      <a:r>
                        <a:rPr sz="75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(según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NF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02-208)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4494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Densidad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ρ/ρ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agua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44000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Magnitud: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fenómenos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periódicos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6302901" y="1728000"/>
            <a:ext cx="6426200" cy="328930"/>
            <a:chOff x="575995" y="1728000"/>
            <a:chExt cx="6426200" cy="328930"/>
          </a:xfrm>
        </p:grpSpPr>
        <p:sp>
          <p:nvSpPr>
            <p:cNvPr id="4" name="object 4"/>
            <p:cNvSpPr/>
            <p:nvPr/>
          </p:nvSpPr>
          <p:spPr>
            <a:xfrm>
              <a:off x="575995" y="1727999"/>
              <a:ext cx="6426200" cy="183515"/>
            </a:xfrm>
            <a:custGeom>
              <a:avLst/>
              <a:gdLst/>
              <a:ahLst/>
              <a:cxnLst/>
              <a:rect l="l" t="t" r="r" b="b"/>
              <a:pathLst>
                <a:path w="6426200" h="183514">
                  <a:moveTo>
                    <a:pt x="1583994" y="0"/>
                  </a:moveTo>
                  <a:lnTo>
                    <a:pt x="1115999" y="0"/>
                  </a:lnTo>
                  <a:lnTo>
                    <a:pt x="0" y="0"/>
                  </a:lnTo>
                  <a:lnTo>
                    <a:pt x="0" y="182981"/>
                  </a:lnTo>
                  <a:lnTo>
                    <a:pt x="1115999" y="182981"/>
                  </a:lnTo>
                  <a:lnTo>
                    <a:pt x="1583994" y="182981"/>
                  </a:lnTo>
                  <a:lnTo>
                    <a:pt x="1583994" y="0"/>
                  </a:lnTo>
                  <a:close/>
                </a:path>
                <a:path w="6426200" h="183514">
                  <a:moveTo>
                    <a:pt x="3869994" y="0"/>
                  </a:moveTo>
                  <a:lnTo>
                    <a:pt x="2160003" y="0"/>
                  </a:lnTo>
                  <a:lnTo>
                    <a:pt x="1584007" y="0"/>
                  </a:lnTo>
                  <a:lnTo>
                    <a:pt x="1584007" y="182981"/>
                  </a:lnTo>
                  <a:lnTo>
                    <a:pt x="2160003" y="182981"/>
                  </a:lnTo>
                  <a:lnTo>
                    <a:pt x="3869994" y="182981"/>
                  </a:lnTo>
                  <a:lnTo>
                    <a:pt x="3869994" y="0"/>
                  </a:lnTo>
                  <a:close/>
                </a:path>
                <a:path w="6426200" h="183514">
                  <a:moveTo>
                    <a:pt x="6426009" y="0"/>
                  </a:moveTo>
                  <a:lnTo>
                    <a:pt x="3870007" y="0"/>
                  </a:lnTo>
                  <a:lnTo>
                    <a:pt x="3870007" y="182981"/>
                  </a:lnTo>
                  <a:lnTo>
                    <a:pt x="6426009" y="182981"/>
                  </a:lnTo>
                  <a:lnTo>
                    <a:pt x="6426009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75995" y="1910981"/>
              <a:ext cx="6426200" cy="144145"/>
            </a:xfrm>
            <a:custGeom>
              <a:avLst/>
              <a:gdLst/>
              <a:ahLst/>
              <a:cxnLst/>
              <a:rect l="l" t="t" r="r" b="b"/>
              <a:pathLst>
                <a:path w="6426200" h="144144">
                  <a:moveTo>
                    <a:pt x="6425996" y="0"/>
                  </a:moveTo>
                  <a:lnTo>
                    <a:pt x="0" y="0"/>
                  </a:lnTo>
                  <a:lnTo>
                    <a:pt x="0" y="144005"/>
                  </a:lnTo>
                  <a:lnTo>
                    <a:pt x="6425996" y="144005"/>
                  </a:lnTo>
                  <a:lnTo>
                    <a:pt x="6425996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75999" y="1910983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91999" y="1910983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159999" y="1910983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736000" y="1910983"/>
              <a:ext cx="1710055" cy="0"/>
            </a:xfrm>
            <a:custGeom>
              <a:avLst/>
              <a:gdLst/>
              <a:ahLst/>
              <a:cxnLst/>
              <a:rect l="l" t="t" r="r" b="b"/>
              <a:pathLst>
                <a:path w="1710054">
                  <a:moveTo>
                    <a:pt x="0" y="0"/>
                  </a:moveTo>
                  <a:lnTo>
                    <a:pt x="171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45999" y="1910983"/>
              <a:ext cx="2556510" cy="0"/>
            </a:xfrm>
            <a:custGeom>
              <a:avLst/>
              <a:gdLst/>
              <a:ahLst/>
              <a:cxnLst/>
              <a:rect l="l" t="t" r="r" b="b"/>
              <a:pathLst>
                <a:path w="2556509">
                  <a:moveTo>
                    <a:pt x="0" y="0"/>
                  </a:moveTo>
                  <a:lnTo>
                    <a:pt x="2556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75999" y="2054983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691999" y="2054983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159999" y="2054983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736000" y="2054983"/>
              <a:ext cx="1710055" cy="0"/>
            </a:xfrm>
            <a:custGeom>
              <a:avLst/>
              <a:gdLst/>
              <a:ahLst/>
              <a:cxnLst/>
              <a:rect l="l" t="t" r="r" b="b"/>
              <a:pathLst>
                <a:path w="1710054">
                  <a:moveTo>
                    <a:pt x="0" y="0"/>
                  </a:moveTo>
                  <a:lnTo>
                    <a:pt x="171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45999" y="2054983"/>
              <a:ext cx="2556510" cy="0"/>
            </a:xfrm>
            <a:custGeom>
              <a:avLst/>
              <a:gdLst/>
              <a:ahLst/>
              <a:cxnLst/>
              <a:rect l="l" t="t" r="r" b="b"/>
              <a:pathLst>
                <a:path w="2556509">
                  <a:moveTo>
                    <a:pt x="0" y="0"/>
                  </a:moveTo>
                  <a:lnTo>
                    <a:pt x="2556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6302905" y="6198375"/>
            <a:ext cx="6426200" cy="3175"/>
            <a:chOff x="575999" y="6198374"/>
            <a:chExt cx="6426200" cy="3175"/>
          </a:xfrm>
        </p:grpSpPr>
        <p:sp>
          <p:nvSpPr>
            <p:cNvPr id="17" name="object 17"/>
            <p:cNvSpPr/>
            <p:nvPr/>
          </p:nvSpPr>
          <p:spPr>
            <a:xfrm>
              <a:off x="575999" y="619996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691999" y="619996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159999" y="6199962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736000" y="6199962"/>
              <a:ext cx="1710055" cy="0"/>
            </a:xfrm>
            <a:custGeom>
              <a:avLst/>
              <a:gdLst/>
              <a:ahLst/>
              <a:cxnLst/>
              <a:rect l="l" t="t" r="r" b="b"/>
              <a:pathLst>
                <a:path w="1710054">
                  <a:moveTo>
                    <a:pt x="0" y="0"/>
                  </a:moveTo>
                  <a:lnTo>
                    <a:pt x="171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45999" y="6199962"/>
              <a:ext cx="2556510" cy="0"/>
            </a:xfrm>
            <a:custGeom>
              <a:avLst/>
              <a:gdLst/>
              <a:ahLst/>
              <a:cxnLst/>
              <a:rect l="l" t="t" r="r" b="b"/>
              <a:pathLst>
                <a:path w="2556509">
                  <a:moveTo>
                    <a:pt x="0" y="0"/>
                  </a:moveTo>
                  <a:lnTo>
                    <a:pt x="2556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6302905" y="6342376"/>
            <a:ext cx="6426200" cy="3175"/>
            <a:chOff x="575999" y="6342375"/>
            <a:chExt cx="6426200" cy="3175"/>
          </a:xfrm>
        </p:grpSpPr>
        <p:sp>
          <p:nvSpPr>
            <p:cNvPr id="23" name="object 23"/>
            <p:cNvSpPr/>
            <p:nvPr/>
          </p:nvSpPr>
          <p:spPr>
            <a:xfrm>
              <a:off x="575999" y="634396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91999" y="634396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159999" y="6343962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736000" y="6343962"/>
              <a:ext cx="1710055" cy="0"/>
            </a:xfrm>
            <a:custGeom>
              <a:avLst/>
              <a:gdLst/>
              <a:ahLst/>
              <a:cxnLst/>
              <a:rect l="l" t="t" r="r" b="b"/>
              <a:pathLst>
                <a:path w="1710054">
                  <a:moveTo>
                    <a:pt x="0" y="0"/>
                  </a:moveTo>
                  <a:lnTo>
                    <a:pt x="171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445999" y="6343962"/>
              <a:ext cx="2556510" cy="0"/>
            </a:xfrm>
            <a:custGeom>
              <a:avLst/>
              <a:gdLst/>
              <a:ahLst/>
              <a:cxnLst/>
              <a:rect l="l" t="t" r="r" b="b"/>
              <a:pathLst>
                <a:path w="2556509">
                  <a:moveTo>
                    <a:pt x="0" y="0"/>
                  </a:moveTo>
                  <a:lnTo>
                    <a:pt x="2556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6302905" y="6486376"/>
            <a:ext cx="6426200" cy="3175"/>
            <a:chOff x="575999" y="6486375"/>
            <a:chExt cx="6426200" cy="3175"/>
          </a:xfrm>
        </p:grpSpPr>
        <p:sp>
          <p:nvSpPr>
            <p:cNvPr id="29" name="object 29"/>
            <p:cNvSpPr/>
            <p:nvPr/>
          </p:nvSpPr>
          <p:spPr>
            <a:xfrm>
              <a:off x="575999" y="648796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91999" y="648796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159999" y="6487962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736000" y="6487962"/>
              <a:ext cx="1710055" cy="0"/>
            </a:xfrm>
            <a:custGeom>
              <a:avLst/>
              <a:gdLst/>
              <a:ahLst/>
              <a:cxnLst/>
              <a:rect l="l" t="t" r="r" b="b"/>
              <a:pathLst>
                <a:path w="1710054">
                  <a:moveTo>
                    <a:pt x="0" y="0"/>
                  </a:moveTo>
                  <a:lnTo>
                    <a:pt x="171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445999" y="6487962"/>
              <a:ext cx="2556510" cy="0"/>
            </a:xfrm>
            <a:custGeom>
              <a:avLst/>
              <a:gdLst/>
              <a:ahLst/>
              <a:cxnLst/>
              <a:rect l="l" t="t" r="r" b="b"/>
              <a:pathLst>
                <a:path w="2556509">
                  <a:moveTo>
                    <a:pt x="0" y="0"/>
                  </a:moveTo>
                  <a:lnTo>
                    <a:pt x="2556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6302905" y="6885655"/>
            <a:ext cx="6426200" cy="3175"/>
            <a:chOff x="575999" y="6885654"/>
            <a:chExt cx="6426200" cy="3175"/>
          </a:xfrm>
        </p:grpSpPr>
        <p:sp>
          <p:nvSpPr>
            <p:cNvPr id="35" name="object 35"/>
            <p:cNvSpPr/>
            <p:nvPr/>
          </p:nvSpPr>
          <p:spPr>
            <a:xfrm>
              <a:off x="575999" y="6887241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691999" y="6887241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159999" y="6887241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736000" y="6887241"/>
              <a:ext cx="1710055" cy="0"/>
            </a:xfrm>
            <a:custGeom>
              <a:avLst/>
              <a:gdLst/>
              <a:ahLst/>
              <a:cxnLst/>
              <a:rect l="l" t="t" r="r" b="b"/>
              <a:pathLst>
                <a:path w="1710054">
                  <a:moveTo>
                    <a:pt x="0" y="0"/>
                  </a:moveTo>
                  <a:lnTo>
                    <a:pt x="171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445999" y="6887241"/>
              <a:ext cx="2556510" cy="0"/>
            </a:xfrm>
            <a:custGeom>
              <a:avLst/>
              <a:gdLst/>
              <a:ahLst/>
              <a:cxnLst/>
              <a:rect l="l" t="t" r="r" b="b"/>
              <a:pathLst>
                <a:path w="2556509">
                  <a:moveTo>
                    <a:pt x="0" y="0"/>
                  </a:moveTo>
                  <a:lnTo>
                    <a:pt x="2556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6302905" y="7029655"/>
            <a:ext cx="6426200" cy="3175"/>
            <a:chOff x="575999" y="7029654"/>
            <a:chExt cx="6426200" cy="3175"/>
          </a:xfrm>
        </p:grpSpPr>
        <p:sp>
          <p:nvSpPr>
            <p:cNvPr id="41" name="object 41"/>
            <p:cNvSpPr/>
            <p:nvPr/>
          </p:nvSpPr>
          <p:spPr>
            <a:xfrm>
              <a:off x="575999" y="703124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691999" y="703124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159999" y="7031242"/>
              <a:ext cx="576580" cy="0"/>
            </a:xfrm>
            <a:custGeom>
              <a:avLst/>
              <a:gdLst/>
              <a:ahLst/>
              <a:cxnLst/>
              <a:rect l="l" t="t" r="r" b="b"/>
              <a:pathLst>
                <a:path w="576580">
                  <a:moveTo>
                    <a:pt x="0" y="0"/>
                  </a:moveTo>
                  <a:lnTo>
                    <a:pt x="575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736000" y="7031242"/>
              <a:ext cx="1710055" cy="0"/>
            </a:xfrm>
            <a:custGeom>
              <a:avLst/>
              <a:gdLst/>
              <a:ahLst/>
              <a:cxnLst/>
              <a:rect l="l" t="t" r="r" b="b"/>
              <a:pathLst>
                <a:path w="1710054">
                  <a:moveTo>
                    <a:pt x="0" y="0"/>
                  </a:moveTo>
                  <a:lnTo>
                    <a:pt x="171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445999" y="7031242"/>
              <a:ext cx="2556510" cy="0"/>
            </a:xfrm>
            <a:custGeom>
              <a:avLst/>
              <a:gdLst/>
              <a:ahLst/>
              <a:cxnLst/>
              <a:rect l="l" t="t" r="r" b="b"/>
              <a:pathLst>
                <a:path w="2556509">
                  <a:moveTo>
                    <a:pt x="0" y="0"/>
                  </a:moveTo>
                  <a:lnTo>
                    <a:pt x="2556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6290207" y="543170"/>
            <a:ext cx="13176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Unidades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5" dirty="0">
                <a:solidFill>
                  <a:srgbClr val="9EA3A9"/>
                </a:solidFill>
                <a:latin typeface="Tahoma"/>
                <a:cs typeface="Tahoma"/>
              </a:rPr>
              <a:t>medida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18206" y="493995"/>
            <a:ext cx="3500754" cy="8108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599"/>
              </a:lnSpc>
              <a:spcBef>
                <a:spcPts val="100"/>
              </a:spcBef>
            </a:pPr>
            <a:r>
              <a:rPr sz="1600" spc="95" dirty="0">
                <a:solidFill>
                  <a:srgbClr val="171514"/>
                </a:solidFill>
                <a:latin typeface="Tahoma"/>
                <a:cs typeface="Tahoma"/>
              </a:rPr>
              <a:t>Nombres</a:t>
            </a:r>
            <a:r>
              <a:rPr sz="1600"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0" dirty="0">
                <a:solidFill>
                  <a:srgbClr val="171514"/>
                </a:solidFill>
                <a:latin typeface="Tahoma"/>
                <a:cs typeface="Tahoma"/>
              </a:rPr>
              <a:t>símbolos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 err="1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1600" spc="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5" dirty="0" err="1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-45" dirty="0">
                <a:solidFill>
                  <a:srgbClr val="171514"/>
                </a:solidFill>
                <a:latin typeface="Tahoma"/>
                <a:cs typeface="Tahoma"/>
              </a:rPr>
              <a:t>SI.</a:t>
            </a:r>
            <a:endParaRPr sz="1600" dirty="0">
              <a:latin typeface="Tahoma"/>
              <a:cs typeface="Tahoma"/>
            </a:endParaRPr>
          </a:p>
          <a:p>
            <a:pPr marL="12700">
              <a:spcBef>
                <a:spcPts val="160"/>
              </a:spcBef>
            </a:pPr>
            <a:r>
              <a:rPr sz="1350" spc="70" dirty="0">
                <a:solidFill>
                  <a:srgbClr val="171514"/>
                </a:solidFill>
                <a:latin typeface="Tahoma"/>
                <a:cs typeface="Tahoma"/>
              </a:rPr>
              <a:t>Magnitudes</a:t>
            </a:r>
            <a:r>
              <a:rPr sz="135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35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60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35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70" dirty="0">
                <a:solidFill>
                  <a:srgbClr val="171514"/>
                </a:solidFill>
                <a:latin typeface="Tahoma"/>
                <a:cs typeface="Tahoma"/>
              </a:rPr>
              <a:t>comunes</a:t>
            </a:r>
            <a:endParaRPr sz="1350" dirty="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290077" y="6070734"/>
            <a:ext cx="3048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Período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289975" y="6202000"/>
            <a:ext cx="47688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290186" y="6371510"/>
            <a:ext cx="48640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Cambio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endParaRPr sz="50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290084" y="6521827"/>
            <a:ext cx="50101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Longitud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onda</a:t>
            </a:r>
            <a:endParaRPr sz="45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405950" y="6023286"/>
            <a:ext cx="78740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100"/>
              </a:lnSpc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lang="es-ES" sz="8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7406159" y="6332395"/>
            <a:ext cx="990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45" dirty="0">
                <a:solidFill>
                  <a:srgbClr val="171514"/>
                </a:solidFill>
                <a:latin typeface="Tahoma"/>
                <a:cs typeface="Tahoma"/>
              </a:rPr>
              <a:t>ϕ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7406059" y="6476362"/>
            <a:ext cx="806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λ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449992" y="6051683"/>
            <a:ext cx="4984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Segundos)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873919" y="6023286"/>
            <a:ext cx="113664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100"/>
              </a:lnSpc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lang="es-ES" sz="8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-1</a:t>
            </a:r>
            <a:endParaRPr sz="450" dirty="0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450211" y="6214844"/>
            <a:ext cx="4533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Hercios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(Hz)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450100" y="6352461"/>
            <a:ext cx="5810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Radianes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(rad)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449998" y="6490077"/>
            <a:ext cx="43878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Metro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(m)</a:t>
            </a:r>
            <a:endParaRPr sz="700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0160241" y="6195793"/>
            <a:ext cx="7804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1Hz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1s</a:t>
            </a:r>
            <a:r>
              <a:rPr sz="450" spc="-5" dirty="0">
                <a:solidFill>
                  <a:srgbClr val="171514"/>
                </a:solidFill>
                <a:latin typeface="Tahoma"/>
                <a:cs typeface="Tahoma"/>
              </a:rPr>
              <a:t>-1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1/</a:t>
            </a:r>
            <a:r>
              <a:rPr sz="750" spc="-25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endParaRPr sz="750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874028" y="6345638"/>
            <a:ext cx="186055" cy="265457"/>
          </a:xfrm>
          <a:prstGeom prst="rect">
            <a:avLst/>
          </a:prstGeom>
        </p:spPr>
        <p:txBody>
          <a:bodyPr vert="horz" wrap="square" lIns="0" tIns="31750" rIns="0" bIns="0" rtlCol="0">
            <a:spAutoFit/>
          </a:bodyPr>
          <a:lstStyle/>
          <a:p>
            <a:pPr marL="12700">
              <a:spcBef>
                <a:spcPts val="250"/>
              </a:spcBef>
            </a:pPr>
            <a:r>
              <a:rPr sz="550" spc="50" dirty="0">
                <a:solidFill>
                  <a:srgbClr val="171514"/>
                </a:solidFill>
                <a:latin typeface="Tahoma"/>
                <a:cs typeface="Tahoma"/>
              </a:rPr>
              <a:t>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/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225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160027" y="6463457"/>
            <a:ext cx="2515870" cy="442428"/>
          </a:xfrm>
          <a:prstGeom prst="rect">
            <a:avLst/>
          </a:prstGeom>
        </p:spPr>
        <p:txBody>
          <a:bodyPr vert="horz" wrap="square" lIns="0" tIns="39369" rIns="0" bIns="0" rtlCol="0">
            <a:spAutoFit/>
          </a:bodyPr>
          <a:lstStyle/>
          <a:p>
            <a:pPr marL="12700">
              <a:spcBef>
                <a:spcPts val="309"/>
              </a:spcBef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prohibido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angström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(10-10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m).</a:t>
            </a:r>
            <a:endParaRPr sz="700" dirty="0">
              <a:latin typeface="Tahoma"/>
              <a:cs typeface="Tahoma"/>
            </a:endParaRPr>
          </a:p>
          <a:p>
            <a:pPr marL="12700" marR="5080" indent="-635">
              <a:lnSpc>
                <a:spcPts val="1050"/>
              </a:lnSpc>
              <a:spcBef>
                <a:spcPts val="70"/>
              </a:spcBef>
            </a:pP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Uso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factor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nanómetro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(10</a:t>
            </a:r>
            <a:r>
              <a:rPr sz="400" spc="-1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4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00" spc="5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m)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recomienda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λ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=c/</a:t>
            </a:r>
            <a:r>
              <a:rPr lang="es-ES"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f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(c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1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celeridad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luz)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290161" y="6921129"/>
            <a:ext cx="4889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Nivel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endParaRPr sz="450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406136" y="6876680"/>
            <a:ext cx="140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LP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874106" y="6908430"/>
            <a:ext cx="18605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0" dirty="0">
                <a:solidFill>
                  <a:srgbClr val="171514"/>
                </a:solidFill>
                <a:latin typeface="Tahoma"/>
                <a:cs typeface="Tahoma"/>
              </a:rPr>
              <a:t>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/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450075" y="6895730"/>
            <a:ext cx="55880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Decibelio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(dB)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165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284905" y="3471326"/>
            <a:ext cx="6426200" cy="3175"/>
            <a:chOff x="557999" y="3471325"/>
            <a:chExt cx="6426200" cy="3175"/>
          </a:xfrm>
        </p:grpSpPr>
        <p:sp>
          <p:nvSpPr>
            <p:cNvPr id="3" name="object 3"/>
            <p:cNvSpPr/>
            <p:nvPr/>
          </p:nvSpPr>
          <p:spPr>
            <a:xfrm>
              <a:off x="557999" y="347291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73999" y="347291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141999" y="347291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681999" y="347291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373999" y="347291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284905" y="4889256"/>
            <a:ext cx="6426200" cy="3175"/>
            <a:chOff x="557999" y="4889255"/>
            <a:chExt cx="6426200" cy="3175"/>
          </a:xfrm>
        </p:grpSpPr>
        <p:sp>
          <p:nvSpPr>
            <p:cNvPr id="9" name="object 9"/>
            <p:cNvSpPr/>
            <p:nvPr/>
          </p:nvSpPr>
          <p:spPr>
            <a:xfrm>
              <a:off x="557999" y="489084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673999" y="489084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141999" y="489084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681999" y="489084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73999" y="489084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6284905" y="5609255"/>
            <a:ext cx="6426200" cy="3175"/>
            <a:chOff x="557999" y="5609254"/>
            <a:chExt cx="6426200" cy="3175"/>
          </a:xfrm>
        </p:grpSpPr>
        <p:sp>
          <p:nvSpPr>
            <p:cNvPr id="15" name="object 15"/>
            <p:cNvSpPr/>
            <p:nvPr/>
          </p:nvSpPr>
          <p:spPr>
            <a:xfrm>
              <a:off x="557999" y="561084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673999" y="561084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141999" y="561084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681999" y="561084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73999" y="561084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6284905" y="5753256"/>
            <a:ext cx="6426200" cy="3175"/>
            <a:chOff x="557999" y="5753255"/>
            <a:chExt cx="6426200" cy="3175"/>
          </a:xfrm>
        </p:grpSpPr>
        <p:sp>
          <p:nvSpPr>
            <p:cNvPr id="21" name="object 21"/>
            <p:cNvSpPr/>
            <p:nvPr/>
          </p:nvSpPr>
          <p:spPr>
            <a:xfrm>
              <a:off x="557999" y="575484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673999" y="575484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141999" y="575484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681999" y="575484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73999" y="575484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6284905" y="6185256"/>
            <a:ext cx="6426200" cy="3175"/>
            <a:chOff x="557999" y="6185255"/>
            <a:chExt cx="6426200" cy="3175"/>
          </a:xfrm>
        </p:grpSpPr>
        <p:sp>
          <p:nvSpPr>
            <p:cNvPr id="27" name="object 27"/>
            <p:cNvSpPr/>
            <p:nvPr/>
          </p:nvSpPr>
          <p:spPr>
            <a:xfrm>
              <a:off x="557999" y="6186843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673999" y="6186843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141999" y="6186843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681999" y="6186843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73999" y="6186843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6284905" y="6329255"/>
            <a:ext cx="6426200" cy="3175"/>
            <a:chOff x="557999" y="6329254"/>
            <a:chExt cx="6426200" cy="3175"/>
          </a:xfrm>
        </p:grpSpPr>
        <p:sp>
          <p:nvSpPr>
            <p:cNvPr id="33" name="object 33"/>
            <p:cNvSpPr/>
            <p:nvPr/>
          </p:nvSpPr>
          <p:spPr>
            <a:xfrm>
              <a:off x="557999" y="633084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673999" y="633084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141999" y="633084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681999" y="633084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73999" y="633084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6284905" y="7315186"/>
            <a:ext cx="6426200" cy="3175"/>
            <a:chOff x="557999" y="7315185"/>
            <a:chExt cx="6426200" cy="3175"/>
          </a:xfrm>
        </p:grpSpPr>
        <p:sp>
          <p:nvSpPr>
            <p:cNvPr id="39" name="object 39"/>
            <p:cNvSpPr/>
            <p:nvPr/>
          </p:nvSpPr>
          <p:spPr>
            <a:xfrm>
              <a:off x="557999" y="731677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673999" y="731677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141999" y="731677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681999" y="731677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373999" y="731677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6284905" y="7459186"/>
            <a:ext cx="6426200" cy="3175"/>
            <a:chOff x="557999" y="7459185"/>
            <a:chExt cx="6426200" cy="3175"/>
          </a:xfrm>
        </p:grpSpPr>
        <p:sp>
          <p:nvSpPr>
            <p:cNvPr id="45" name="object 45"/>
            <p:cNvSpPr/>
            <p:nvPr/>
          </p:nvSpPr>
          <p:spPr>
            <a:xfrm>
              <a:off x="557999" y="746077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673999" y="746077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141999" y="746077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681999" y="746077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73999" y="746077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6284905" y="7603186"/>
            <a:ext cx="6426200" cy="3175"/>
            <a:chOff x="557999" y="7603185"/>
            <a:chExt cx="6426200" cy="3175"/>
          </a:xfrm>
        </p:grpSpPr>
        <p:sp>
          <p:nvSpPr>
            <p:cNvPr id="51" name="object 51"/>
            <p:cNvSpPr/>
            <p:nvPr/>
          </p:nvSpPr>
          <p:spPr>
            <a:xfrm>
              <a:off x="557999" y="7604773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673999" y="7604773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141999" y="7604773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681999" y="7604773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73999" y="7604773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6284905" y="7747186"/>
            <a:ext cx="6426200" cy="3175"/>
            <a:chOff x="557999" y="7747185"/>
            <a:chExt cx="6426200" cy="3175"/>
          </a:xfrm>
        </p:grpSpPr>
        <p:sp>
          <p:nvSpPr>
            <p:cNvPr id="57" name="object 57"/>
            <p:cNvSpPr/>
            <p:nvPr/>
          </p:nvSpPr>
          <p:spPr>
            <a:xfrm>
              <a:off x="557999" y="774877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673999" y="774877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141999" y="774877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681999" y="774877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373999" y="774877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6284905" y="7891186"/>
            <a:ext cx="6426200" cy="3175"/>
            <a:chOff x="557999" y="7891185"/>
            <a:chExt cx="6426200" cy="3175"/>
          </a:xfrm>
        </p:grpSpPr>
        <p:sp>
          <p:nvSpPr>
            <p:cNvPr id="63" name="object 63"/>
            <p:cNvSpPr/>
            <p:nvPr/>
          </p:nvSpPr>
          <p:spPr>
            <a:xfrm>
              <a:off x="557999" y="7892773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673999" y="7892773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141999" y="7892773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681999" y="7892773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373999" y="7892773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6284905" y="8035185"/>
            <a:ext cx="6426200" cy="3175"/>
            <a:chOff x="557999" y="8035184"/>
            <a:chExt cx="6426200" cy="3175"/>
          </a:xfrm>
        </p:grpSpPr>
        <p:sp>
          <p:nvSpPr>
            <p:cNvPr id="69" name="object 69"/>
            <p:cNvSpPr/>
            <p:nvPr/>
          </p:nvSpPr>
          <p:spPr>
            <a:xfrm>
              <a:off x="557999" y="803677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673999" y="803677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141999" y="803677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681999" y="803677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73999" y="803677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6284905" y="8179186"/>
            <a:ext cx="6426200" cy="3175"/>
            <a:chOff x="557999" y="8179185"/>
            <a:chExt cx="6426200" cy="3175"/>
          </a:xfrm>
        </p:grpSpPr>
        <p:sp>
          <p:nvSpPr>
            <p:cNvPr id="75" name="object 75"/>
            <p:cNvSpPr/>
            <p:nvPr/>
          </p:nvSpPr>
          <p:spPr>
            <a:xfrm>
              <a:off x="557999" y="818077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673999" y="818077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141999" y="818077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681999" y="818077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73999" y="818077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6284905" y="8323185"/>
            <a:ext cx="6426200" cy="3175"/>
            <a:chOff x="557999" y="8323184"/>
            <a:chExt cx="6426200" cy="3175"/>
          </a:xfrm>
        </p:grpSpPr>
        <p:sp>
          <p:nvSpPr>
            <p:cNvPr id="81" name="object 81"/>
            <p:cNvSpPr/>
            <p:nvPr/>
          </p:nvSpPr>
          <p:spPr>
            <a:xfrm>
              <a:off x="557999" y="832477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673999" y="832477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141999" y="832477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681999" y="832477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373999" y="832477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6284905" y="8467186"/>
            <a:ext cx="6426200" cy="3175"/>
            <a:chOff x="557999" y="8467185"/>
            <a:chExt cx="6426200" cy="3175"/>
          </a:xfrm>
        </p:grpSpPr>
        <p:sp>
          <p:nvSpPr>
            <p:cNvPr id="87" name="object 87"/>
            <p:cNvSpPr/>
            <p:nvPr/>
          </p:nvSpPr>
          <p:spPr>
            <a:xfrm>
              <a:off x="557999" y="8468772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673999" y="8468772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141999" y="8468772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681999" y="8468772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373999" y="8468772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6284905" y="8611187"/>
            <a:ext cx="6426200" cy="3175"/>
            <a:chOff x="557999" y="8611186"/>
            <a:chExt cx="6426200" cy="3175"/>
          </a:xfrm>
        </p:grpSpPr>
        <p:sp>
          <p:nvSpPr>
            <p:cNvPr id="93" name="object 93"/>
            <p:cNvSpPr/>
            <p:nvPr/>
          </p:nvSpPr>
          <p:spPr>
            <a:xfrm>
              <a:off x="557999" y="8612773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673999" y="8612773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141999" y="8612773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681999" y="8612773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373999" y="8612773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6284905" y="8877117"/>
            <a:ext cx="6426200" cy="3175"/>
            <a:chOff x="557999" y="8877116"/>
            <a:chExt cx="6426200" cy="3175"/>
          </a:xfrm>
        </p:grpSpPr>
        <p:sp>
          <p:nvSpPr>
            <p:cNvPr id="99" name="object 99"/>
            <p:cNvSpPr/>
            <p:nvPr/>
          </p:nvSpPr>
          <p:spPr>
            <a:xfrm>
              <a:off x="557999" y="8878703"/>
              <a:ext cx="1116330" cy="0"/>
            </a:xfrm>
            <a:custGeom>
              <a:avLst/>
              <a:gdLst/>
              <a:ahLst/>
              <a:cxnLst/>
              <a:rect l="l" t="t" r="r" b="b"/>
              <a:pathLst>
                <a:path w="1116330">
                  <a:moveTo>
                    <a:pt x="0" y="0"/>
                  </a:moveTo>
                  <a:lnTo>
                    <a:pt x="1115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673999" y="8878703"/>
              <a:ext cx="467995" cy="0"/>
            </a:xfrm>
            <a:custGeom>
              <a:avLst/>
              <a:gdLst/>
              <a:ahLst/>
              <a:cxnLst/>
              <a:rect l="l" t="t" r="r" b="b"/>
              <a:pathLst>
                <a:path w="467994">
                  <a:moveTo>
                    <a:pt x="0" y="0"/>
                  </a:moveTo>
                  <a:lnTo>
                    <a:pt x="467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141999" y="8878703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5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681999" y="8878703"/>
              <a:ext cx="1692275" cy="0"/>
            </a:xfrm>
            <a:custGeom>
              <a:avLst/>
              <a:gdLst/>
              <a:ahLst/>
              <a:cxnLst/>
              <a:rect l="l" t="t" r="r" b="b"/>
              <a:pathLst>
                <a:path w="1692275">
                  <a:moveTo>
                    <a:pt x="0" y="0"/>
                  </a:moveTo>
                  <a:lnTo>
                    <a:pt x="1691995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373999" y="8878703"/>
              <a:ext cx="2610485" cy="0"/>
            </a:xfrm>
            <a:custGeom>
              <a:avLst/>
              <a:gdLst/>
              <a:ahLst/>
              <a:cxnLst/>
              <a:rect l="l" t="t" r="r" b="b"/>
              <a:pathLst>
                <a:path w="2610484">
                  <a:moveTo>
                    <a:pt x="0" y="0"/>
                  </a:moveTo>
                  <a:lnTo>
                    <a:pt x="2610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104"/>
          <p:cNvSpPr txBox="1"/>
          <p:nvPr/>
        </p:nvSpPr>
        <p:spPr>
          <a:xfrm>
            <a:off x="6272206" y="543170"/>
            <a:ext cx="13176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Unidades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5" dirty="0">
                <a:solidFill>
                  <a:srgbClr val="9EA3A9"/>
                </a:solidFill>
                <a:latin typeface="Tahoma"/>
                <a:cs typeface="Tahoma"/>
              </a:rPr>
              <a:t>medida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8900205" y="493994"/>
            <a:ext cx="3500754" cy="8553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599"/>
              </a:lnSpc>
              <a:spcBef>
                <a:spcPts val="100"/>
              </a:spcBef>
            </a:pPr>
            <a:r>
              <a:rPr sz="1600" spc="95" dirty="0">
                <a:solidFill>
                  <a:srgbClr val="171514"/>
                </a:solidFill>
                <a:latin typeface="Tahoma"/>
                <a:cs typeface="Tahoma"/>
              </a:rPr>
              <a:t>Nombres</a:t>
            </a:r>
            <a:r>
              <a:rPr sz="1600"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0" dirty="0">
                <a:solidFill>
                  <a:srgbClr val="171514"/>
                </a:solidFill>
                <a:latin typeface="Tahoma"/>
                <a:cs typeface="Tahoma"/>
              </a:rPr>
              <a:t>símbolos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 err="1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1600" spc="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5" dirty="0" err="1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-45" dirty="0">
                <a:solidFill>
                  <a:srgbClr val="171514"/>
                </a:solidFill>
                <a:latin typeface="Tahoma"/>
                <a:cs typeface="Tahoma"/>
              </a:rPr>
              <a:t>SI.</a:t>
            </a:r>
            <a:endParaRPr sz="1600" dirty="0">
              <a:latin typeface="Tahoma"/>
              <a:cs typeface="Tahoma"/>
            </a:endParaRPr>
          </a:p>
          <a:p>
            <a:pPr marL="15875">
              <a:spcBef>
                <a:spcPts val="509"/>
              </a:spcBef>
            </a:pPr>
            <a:r>
              <a:rPr sz="1350" spc="70" dirty="0">
                <a:solidFill>
                  <a:srgbClr val="171514"/>
                </a:solidFill>
                <a:latin typeface="Tahoma"/>
                <a:cs typeface="Tahoma"/>
              </a:rPr>
              <a:t>Magnitudes</a:t>
            </a:r>
            <a:r>
              <a:rPr sz="1350" spc="-8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35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60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350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350" spc="70" dirty="0">
                <a:solidFill>
                  <a:srgbClr val="171514"/>
                </a:solidFill>
                <a:latin typeface="Tahoma"/>
                <a:cs typeface="Tahoma"/>
              </a:rPr>
              <a:t>comunes</a:t>
            </a:r>
            <a:endParaRPr sz="1350" dirty="0">
              <a:latin typeface="Tahoma"/>
              <a:cs typeface="Tahoma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8396238" y="5619373"/>
            <a:ext cx="10445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Amperios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metro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(A/m)</a:t>
            </a:r>
            <a:endParaRPr sz="650">
              <a:latin typeface="Tahoma"/>
              <a:cs typeface="Tahoma"/>
            </a:endParaRPr>
          </a:p>
        </p:txBody>
      </p:sp>
      <p:graphicFrame>
        <p:nvGraphicFramePr>
          <p:cNvPr id="107" name="object 107"/>
          <p:cNvGraphicFramePr>
            <a:graphicFrameLocks noGrp="1"/>
          </p:cNvGraphicFramePr>
          <p:nvPr/>
        </p:nvGraphicFramePr>
        <p:xfrm>
          <a:off x="6283317" y="1728000"/>
          <a:ext cx="6424927" cy="5322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45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38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324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5728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76034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182982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endParaRPr sz="500" dirty="0">
                        <a:latin typeface="Arial"/>
                        <a:cs typeface="Arial"/>
                      </a:endParaRPr>
                    </a:p>
                  </a:txBody>
                  <a:tcPr marL="0" marR="0" marT="654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Símbolo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Dimensión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400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SI: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(símbolo)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5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Comentarios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sz="65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otras</a:t>
                      </a:r>
                      <a:r>
                        <a:rPr sz="65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unidades.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635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Magnitud: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LTM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Newton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mx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kg/s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Peso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GRAMO,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(P,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W)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Momento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M,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Newton-metro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(Nm)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7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Nm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7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mN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evitar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confusiones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superficial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γ,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σ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2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Newton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(N/m)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N/m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J/m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Trabajar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W.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Julio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(J)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Nm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11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Energía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Julio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(J)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Vatios-hora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(Wh):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Wh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3,6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247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775"/>
                        </a:lnSpc>
                        <a:spcBef>
                          <a:spcPts val="10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(utilizado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determinar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consumo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PAG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Vatios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(W)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J/s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Presión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σ,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τp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Pascal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(Pa)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1P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Pa.s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aplomo,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CGS)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22972">
                <a:tc>
                  <a:txBody>
                    <a:bodyPr/>
                    <a:lstStyle/>
                    <a:p>
                      <a:pPr>
                        <a:lnSpc>
                          <a:spcPts val="7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Viscosidad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dinámica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85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η,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µ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6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ts val="75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Pascal-segundo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(Pa.s)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75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1P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Pa.s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aplomo,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CGS)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65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Viscosidad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cinética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4826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2222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869"/>
                        </a:lnSpc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(m</a:t>
                      </a:r>
                      <a:r>
                        <a:rPr sz="4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/s)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4191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punto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-4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(St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stokes,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CGS)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4826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11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Cantidad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movimiento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pag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LTM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Kilogramo-metro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mv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2472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ts val="775"/>
                        </a:lnSpc>
                        <a:spcBef>
                          <a:spcPts val="105"/>
                        </a:spcBef>
                      </a:pP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(kgxm/s)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1333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Magnitud: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electricidad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Actual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Amperio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(A)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Carga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q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Culombio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Potencial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Voltio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(V)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W/A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Campo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LTM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Voltios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(V/m)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3315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Resistencia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Ohmios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(Ω)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Ω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V/A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43085">
                <a:tc>
                  <a:txBody>
                    <a:bodyPr/>
                    <a:lstStyle/>
                    <a:p>
                      <a:pPr>
                        <a:lnSpc>
                          <a:spcPts val="825"/>
                        </a:lnSpc>
                        <a:spcBef>
                          <a:spcPts val="114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Conductividad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GRAMO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675"/>
                        </a:lnSpc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ts val="875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Siemens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(S)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875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A/V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1Ω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557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capacitancia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2032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397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571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Faradio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(F)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33019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C/V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2032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inductancia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electrica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Enrique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(H)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Wb/A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44000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Magnitud: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electricidad,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magnetismo.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Inducción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magnética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Tesla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(T)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Wb/m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Flujo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inducción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magnética</a:t>
                      </a:r>
                      <a:endParaRPr sz="55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Magnetización</a:t>
                      </a:r>
                      <a:endParaRPr sz="70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Campo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magnético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Φ</a:t>
                      </a:r>
                      <a:endParaRPr sz="800" dirty="0">
                        <a:latin typeface="Tahoma"/>
                        <a:cs typeface="Tahoma"/>
                      </a:endParaRPr>
                    </a:p>
                    <a:p>
                      <a:pPr marL="71120" marR="229235">
                        <a:lnSpc>
                          <a:spcPct val="1181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8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él</a:t>
                      </a:r>
                      <a:r>
                        <a:rPr lang="es-ES"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</a:t>
                      </a:r>
                      <a:endParaRPr sz="800" dirty="0">
                        <a:latin typeface="Tahoma"/>
                        <a:cs typeface="Tahoma"/>
                      </a:endParaRPr>
                    </a:p>
                  </a:txBody>
                  <a:tcPr marL="0" marR="0" marT="127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695"/>
                        </a:lnSpc>
                        <a:spcBef>
                          <a:spcPts val="2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endParaRPr sz="350">
                        <a:latin typeface="Tahoma"/>
                        <a:cs typeface="Tahoma"/>
                      </a:endParaRPr>
                    </a:p>
                    <a:p>
                      <a:pPr marL="55244">
                        <a:lnSpc>
                          <a:spcPts val="935"/>
                        </a:lnSpc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marL="55244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4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8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Weber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(Wb)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Amperios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(A/m)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Wb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magnetomotriz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Fm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Amperio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(A)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7"/>
                  </a:ext>
                </a:extLst>
              </a:tr>
              <a:tr h="431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Resistividad</a:t>
                      </a:r>
                      <a:endParaRPr sz="600" dirty="0">
                        <a:latin typeface="Tahoma"/>
                        <a:cs typeface="Tahoma"/>
                      </a:endParaRPr>
                    </a:p>
                    <a:p>
                      <a:pPr marR="522605">
                        <a:lnSpc>
                          <a:spcPct val="157500"/>
                        </a:lnSpc>
                      </a:pPr>
                      <a:r>
                        <a:rPr sz="60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Conductividad</a:t>
                      </a:r>
                      <a:r>
                        <a:rPr lang="es-ES"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Permitividad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ρ</a:t>
                      </a:r>
                      <a:endParaRPr sz="800" dirty="0">
                        <a:latin typeface="Tahoma"/>
                        <a:cs typeface="Tahoma"/>
                      </a:endParaRPr>
                    </a:p>
                    <a:p>
                      <a:pPr marL="71120" marR="351790">
                        <a:lnSpc>
                          <a:spcPct val="1181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γ</a:t>
                      </a:r>
                      <a:r>
                        <a:rPr lang="es-ES"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ε</a:t>
                      </a:r>
                      <a:endParaRPr sz="8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endParaRPr sz="350">
                        <a:latin typeface="Tahoma"/>
                        <a:cs typeface="Tahoma"/>
                      </a:endParaRPr>
                    </a:p>
                    <a:p>
                      <a:pPr marL="55244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  <a:p>
                      <a:pPr marL="55244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-1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Ohmímetro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(Ω.m)</a:t>
                      </a:r>
                      <a:endParaRPr sz="700">
                        <a:latin typeface="Tahoma"/>
                        <a:cs typeface="Tahoma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Siemens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(S/m)</a:t>
                      </a:r>
                      <a:endParaRPr sz="700">
                        <a:latin typeface="Tahoma"/>
                        <a:cs typeface="Tahoma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Faradio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(F/m)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µΩ.cm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/cm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-8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Ω.m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Activo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PAG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Vatios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(W)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J/s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Poder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aparente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Voltamperio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(VA)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Poder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reactivo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q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MONTE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-3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var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(var)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1"/>
                  </a:ext>
                </a:extLst>
              </a:tr>
              <a:tr h="144000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Magnitud: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electricidad,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magnetismo.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32"/>
                  </a:ext>
                </a:extLst>
              </a:tr>
            </a:tbl>
          </a:graphicData>
        </a:graphic>
      </p:graphicFrame>
      <p:sp>
        <p:nvSpPr>
          <p:cNvPr id="108" name="object 108"/>
          <p:cNvSpPr txBox="1"/>
          <p:nvPr/>
        </p:nvSpPr>
        <p:spPr>
          <a:xfrm>
            <a:off x="6272158" y="7019448"/>
            <a:ext cx="708025" cy="299085"/>
          </a:xfrm>
          <a:prstGeom prst="rect">
            <a:avLst/>
          </a:prstGeom>
        </p:spPr>
        <p:txBody>
          <a:bodyPr vert="horz" wrap="square" lIns="0" tIns="39370" rIns="0" bIns="0" rtlCol="0">
            <a:spAutoFit/>
          </a:bodyPr>
          <a:lstStyle/>
          <a:p>
            <a:pPr marL="12700">
              <a:spcBef>
                <a:spcPts val="310"/>
              </a:spcBef>
            </a:pP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termodinamica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200"/>
              </a:spcBef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6272158" y="7318843"/>
            <a:ext cx="8890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Celsius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7388132" y="7040258"/>
            <a:ext cx="622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7856101" y="7039241"/>
            <a:ext cx="863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8396106" y="7046607"/>
            <a:ext cx="4108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Kelvin(K)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0088152" y="7046607"/>
            <a:ext cx="15125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Kelvin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grado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Kelvin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°Kelvin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0088153" y="7312493"/>
            <a:ext cx="5949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273,15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7388132" y="7284096"/>
            <a:ext cx="176530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1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Tahoma"/>
                <a:cs typeface="Tahoma"/>
              </a:rPr>
              <a:t>t,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r>
              <a:rPr lang="es-ES" sz="8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5" dirty="0">
                <a:solidFill>
                  <a:srgbClr val="171514"/>
                </a:solidFill>
                <a:latin typeface="Tahoma"/>
                <a:cs typeface="Tahoma"/>
              </a:rPr>
              <a:t>mi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7388132" y="7572139"/>
            <a:ext cx="90170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8100"/>
              </a:lnSpc>
              <a:spcBef>
                <a:spcPts val="100"/>
              </a:spcBef>
            </a:pPr>
            <a:r>
              <a:rPr sz="800" spc="15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r>
              <a:rPr lang="es-ES" sz="8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7388132" y="8149156"/>
            <a:ext cx="107314" cy="3117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300"/>
              </a:lnSpc>
              <a:spcBef>
                <a:spcPts val="100"/>
              </a:spcBef>
            </a:pPr>
            <a:r>
              <a:rPr sz="800" spc="45" dirty="0">
                <a:solidFill>
                  <a:srgbClr val="171514"/>
                </a:solidFill>
                <a:latin typeface="Tahoma"/>
                <a:cs typeface="Tahoma"/>
              </a:rPr>
              <a:t>q</a:t>
            </a:r>
            <a:r>
              <a:rPr lang="es-ES" sz="80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Φ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7388234" y="8458221"/>
            <a:ext cx="2260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PAG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7856102" y="7305128"/>
            <a:ext cx="863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7856102" y="7482003"/>
            <a:ext cx="3479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300" spc="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MONTE</a:t>
            </a:r>
            <a:r>
              <a:rPr sz="300" spc="-5" dirty="0">
                <a:solidFill>
                  <a:srgbClr val="171514"/>
                </a:solidFill>
                <a:latin typeface="Tahoma"/>
                <a:cs typeface="Tahoma"/>
              </a:rPr>
              <a:t>-2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8396107" y="7312493"/>
            <a:ext cx="8705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Grados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Celsius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(°C)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8396207" y="7456602"/>
            <a:ext cx="32512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Julio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80" dirty="0">
                <a:solidFill>
                  <a:srgbClr val="171514"/>
                </a:solidFill>
                <a:latin typeface="Tahoma"/>
                <a:cs typeface="Tahoma"/>
              </a:rPr>
              <a:t>(J)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8396208" y="7600601"/>
            <a:ext cx="9391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Julios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Kelvin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(J/K)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8396208" y="7744602"/>
            <a:ext cx="9391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Julios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Kelvin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(J/K)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8396207" y="7894952"/>
            <a:ext cx="1502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Vatio</a:t>
            </a:r>
            <a:r>
              <a:rPr sz="7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kilogramo-Kelvin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(J/(kg.K))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8396208" y="8032602"/>
            <a:ext cx="14268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Watt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metro-Kelvin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Tahoma"/>
                <a:cs typeface="Tahoma"/>
              </a:rPr>
              <a:t>(W/(mK))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396207" y="8176603"/>
            <a:ext cx="32512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Julio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80" dirty="0">
                <a:solidFill>
                  <a:srgbClr val="171514"/>
                </a:solidFill>
                <a:latin typeface="Tahoma"/>
                <a:cs typeface="Tahoma"/>
              </a:rPr>
              <a:t>(J)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396208" y="8339654"/>
            <a:ext cx="3803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Vatios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(W)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396208" y="8483653"/>
            <a:ext cx="3803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Vatios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(W)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8396208" y="8614952"/>
            <a:ext cx="18294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Watt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metro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cuadrado-Kelvin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(W/(m</a:t>
            </a:r>
            <a:r>
              <a:rPr sz="400" spc="-1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xK))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6272159" y="7469162"/>
            <a:ext cx="3219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Energía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272157" y="7632319"/>
            <a:ext cx="6210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Capacidad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calorífica</a:t>
            </a:r>
            <a:endParaRPr sz="500">
              <a:latin typeface="Tahoma"/>
              <a:cs typeface="Tahoma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6272157" y="7757270"/>
            <a:ext cx="35560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entropía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272158" y="7861156"/>
            <a:ext cx="1205865" cy="311785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R="5080" algn="r">
              <a:spcBef>
                <a:spcPts val="265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Capacidad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calorífica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específica</a:t>
            </a:r>
            <a:r>
              <a:rPr lang="es-ES" sz="5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C</a:t>
            </a:r>
            <a:endParaRPr sz="800" dirty="0">
              <a:latin typeface="Tahoma"/>
              <a:cs typeface="Tahoma"/>
            </a:endParaRPr>
          </a:p>
          <a:p>
            <a:pPr marR="13970" algn="r">
              <a:spcBef>
                <a:spcPts val="165"/>
              </a:spcBef>
            </a:pP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λ</a:t>
            </a:r>
            <a:endParaRPr sz="800" dirty="0">
              <a:latin typeface="Tahoma"/>
              <a:cs typeface="Tahoma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272158" y="8045271"/>
            <a:ext cx="8985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Conductividad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térmica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6272157" y="8189270"/>
            <a:ext cx="6934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cantidad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calor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272157" y="8320570"/>
            <a:ext cx="54356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flujo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termal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272260" y="8470920"/>
            <a:ext cx="6851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Energía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térmica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272157" y="8564768"/>
            <a:ext cx="1228090" cy="299441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700">
              <a:spcBef>
                <a:spcPts val="395"/>
              </a:spcBef>
              <a:tabLst>
                <a:tab pos="1128395" algn="l"/>
              </a:tabLst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Coeficiente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térmica</a:t>
            </a: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800" spc="45" dirty="0">
                <a:solidFill>
                  <a:srgbClr val="171514"/>
                </a:solidFill>
                <a:latin typeface="Tahoma"/>
                <a:cs typeface="Tahoma"/>
              </a:rPr>
              <a:t>h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r</a:t>
            </a:r>
            <a:endParaRPr sz="450">
              <a:latin typeface="Tahoma"/>
              <a:cs typeface="Tahoma"/>
            </a:endParaRPr>
          </a:p>
          <a:p>
            <a:pPr marL="12700">
              <a:spcBef>
                <a:spcPts val="240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radiación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7856102" y="7619652"/>
            <a:ext cx="4667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350" spc="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MONTE</a:t>
            </a:r>
            <a:r>
              <a:rPr sz="350" spc="-5" dirty="0">
                <a:solidFill>
                  <a:srgbClr val="171514"/>
                </a:solidFill>
                <a:latin typeface="Tahoma"/>
                <a:cs typeface="Tahoma"/>
              </a:rPr>
              <a:t>-2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r>
              <a:rPr sz="350" spc="-5" dirty="0">
                <a:solidFill>
                  <a:srgbClr val="171514"/>
                </a:solidFill>
                <a:latin typeface="Tahoma"/>
                <a:cs typeface="Tahoma"/>
              </a:rPr>
              <a:t>-1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7856102" y="7763653"/>
            <a:ext cx="466725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350" spc="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MONTE</a:t>
            </a:r>
            <a:r>
              <a:rPr sz="350" spc="-5" dirty="0">
                <a:solidFill>
                  <a:srgbClr val="171514"/>
                </a:solidFill>
                <a:latin typeface="Tahoma"/>
                <a:cs typeface="Tahoma"/>
              </a:rPr>
              <a:t>-2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r>
              <a:rPr sz="350" spc="-5" dirty="0">
                <a:solidFill>
                  <a:srgbClr val="171514"/>
                </a:solidFill>
                <a:latin typeface="Tahoma"/>
                <a:cs typeface="Tahoma"/>
              </a:rPr>
              <a:t>-1</a:t>
            </a:r>
            <a:endParaRPr sz="350">
              <a:latin typeface="Tahoma"/>
              <a:cs typeface="Tahoma"/>
            </a:endParaRPr>
          </a:p>
          <a:p>
            <a:pPr marL="12700"/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450" spc="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sz="450" spc="5" dirty="0">
                <a:solidFill>
                  <a:srgbClr val="171514"/>
                </a:solidFill>
                <a:latin typeface="Tahoma"/>
                <a:cs typeface="Tahoma"/>
              </a:rPr>
              <a:t>-2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r>
              <a:rPr sz="450" spc="5" dirty="0">
                <a:solidFill>
                  <a:srgbClr val="171514"/>
                </a:solidFill>
                <a:latin typeface="Tahoma"/>
                <a:cs typeface="Tahoma"/>
              </a:rPr>
              <a:t>-1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7856102" y="8032570"/>
            <a:ext cx="3740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LTM</a:t>
            </a:r>
            <a:r>
              <a:rPr sz="450" spc="10" dirty="0">
                <a:solidFill>
                  <a:srgbClr val="171514"/>
                </a:solidFill>
                <a:latin typeface="Tahoma"/>
                <a:cs typeface="Tahoma"/>
              </a:rPr>
              <a:t>-3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r>
              <a:rPr sz="450" spc="10" dirty="0">
                <a:solidFill>
                  <a:srgbClr val="171514"/>
                </a:solidFill>
                <a:latin typeface="Tahoma"/>
                <a:cs typeface="Tahoma"/>
              </a:rPr>
              <a:t>-1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7856101" y="8202004"/>
            <a:ext cx="3479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300" spc="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MONTE</a:t>
            </a:r>
            <a:r>
              <a:rPr sz="300" spc="-5" dirty="0">
                <a:solidFill>
                  <a:srgbClr val="171514"/>
                </a:solidFill>
                <a:latin typeface="Tahoma"/>
                <a:cs typeface="Tahoma"/>
              </a:rPr>
              <a:t>-2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7856101" y="8346004"/>
            <a:ext cx="3479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300" spc="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MONTE</a:t>
            </a:r>
            <a:r>
              <a:rPr sz="300" spc="-5" dirty="0">
                <a:solidFill>
                  <a:srgbClr val="171514"/>
                </a:solidFill>
                <a:latin typeface="Tahoma"/>
                <a:cs typeface="Tahoma"/>
              </a:rPr>
              <a:t>-3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856203" y="8490003"/>
            <a:ext cx="3479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</a:t>
            </a:r>
            <a:r>
              <a:rPr sz="300" spc="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MONTE</a:t>
            </a:r>
            <a:r>
              <a:rPr sz="300" spc="-5" dirty="0">
                <a:solidFill>
                  <a:srgbClr val="171514"/>
                </a:solidFill>
                <a:latin typeface="Tahoma"/>
                <a:cs typeface="Tahoma"/>
              </a:rPr>
              <a:t>-3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0088253" y="8320603"/>
            <a:ext cx="4838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W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20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60" dirty="0">
                <a:solidFill>
                  <a:srgbClr val="171514"/>
                </a:solidFill>
                <a:latin typeface="Tahoma"/>
                <a:cs typeface="Tahoma"/>
              </a:rPr>
              <a:t>J/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7856208" y="8640352"/>
            <a:ext cx="3575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MONTE</a:t>
            </a: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-3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θ</a:t>
            </a: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-1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166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726907" y="9802801"/>
            <a:ext cx="7560309" cy="216535"/>
          </a:xfrm>
          <a:custGeom>
            <a:avLst/>
            <a:gdLst/>
            <a:ahLst/>
            <a:cxnLst/>
            <a:rect l="l" t="t" r="r" b="b"/>
            <a:pathLst>
              <a:path w="7560309" h="216534">
                <a:moveTo>
                  <a:pt x="0" y="0"/>
                </a:moveTo>
                <a:lnTo>
                  <a:pt x="0" y="216001"/>
                </a:lnTo>
                <a:lnTo>
                  <a:pt x="7560005" y="216001"/>
                </a:lnTo>
                <a:lnTo>
                  <a:pt x="7560005" y="0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324689" y="1728001"/>
          <a:ext cx="6408419" cy="63749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218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44475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65607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182982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654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SI: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(símbolo)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SI: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(símbolo)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Unidad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SI: </a:t>
                      </a:r>
                      <a:r>
                        <a:rPr sz="6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nombre</a:t>
                      </a:r>
                      <a:r>
                        <a:rPr sz="6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(símbolo)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2705" marB="0"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83C88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Aceleración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pies/s</a:t>
                      </a:r>
                      <a:r>
                        <a:rPr sz="2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pie/s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0,304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m/s</a:t>
                      </a:r>
                      <a:r>
                        <a:rPr sz="4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Capacidad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calórica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Btu/lb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Btu/lb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2,326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J/kg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Capacidad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calorífica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cúbico.grado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Fahrenheit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Btu/pie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.°F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Btu/pie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.°F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67,066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j/m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.°C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391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(libra.grados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Fahrenheit)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Btu/Ib°F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Btu/Ib.°F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4,186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J(kg.°C)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4886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Campo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magnético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Oersted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oye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79,577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47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A/m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43998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3635375" algn="l"/>
                          <a:tab pos="4787265" algn="l"/>
                        </a:tabLst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Conductividad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cuadrado.hora.grado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Fahrenheit	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Btu/pie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.h.°F	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Btu/pie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.h.°F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5,678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26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W/(m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.°C)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 cap="flat" cmpd="sng" algn="ctr">
                      <a:solidFill>
                        <a:srgbClr val="4D55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40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Energía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1,055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056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Energía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(pareja)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fuerza-pie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lbf/pie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lbf.pie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1,355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818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fuerza-pulgada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Ibf.en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Ibf.pulg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0,112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985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J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flujo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termal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cuadrado.hora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Btu/pie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.h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Btu/pie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.h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3,154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6W/m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391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segundo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Btu/s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1,055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06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103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fib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4,448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222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886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Longitud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pies,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'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0,304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2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(1)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en,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"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25,4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mm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1391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Milla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(Reino</a:t>
                      </a:r>
                      <a:r>
                        <a:rPr sz="3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Unido)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milla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milla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1.609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344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kilómetros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88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Nudo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852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metros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391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Patio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(2)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yarda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yarda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0,914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28,349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488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Ib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0,453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592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37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lineal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libras/pies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libra/pie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1,488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kg/m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lb/pulg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libra/pulgada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17,858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kg/m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128983">
                <a:tc>
                  <a:txBody>
                    <a:bodyPr/>
                    <a:lstStyle/>
                    <a:p>
                      <a:pPr>
                        <a:lnSpc>
                          <a:spcPts val="75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superficie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00"/>
                        </a:lnSpc>
                        <a:spcBef>
                          <a:spcPts val="114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libras/pies</a:t>
                      </a:r>
                      <a:r>
                        <a:rPr sz="2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2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50"/>
                        </a:lnSpc>
                        <a:spcBef>
                          <a:spcPts val="16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5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libra/pie</a:t>
                      </a:r>
                      <a:r>
                        <a:rPr sz="3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4,882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43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kg/m</a:t>
                      </a:r>
                      <a:r>
                        <a:rPr sz="3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1590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área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635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4254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484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lb/pulg</a:t>
                      </a:r>
                      <a:r>
                        <a:rPr sz="2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61594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libra/pulg.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703,069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6kg/m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42545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Masa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volumen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750" spc="-6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75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libras/pies</a:t>
                      </a:r>
                      <a:r>
                        <a:rPr sz="2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2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libra/pie3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16,018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46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kg/m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lb/pulg</a:t>
                      </a:r>
                      <a:r>
                        <a:rPr sz="2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libra/pulg.</a:t>
                      </a:r>
                      <a:r>
                        <a:rPr sz="3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27,679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3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kilogramos/m</a:t>
                      </a:r>
                      <a:r>
                        <a:rPr sz="3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Momento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inercia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lb.ft</a:t>
                      </a:r>
                      <a:r>
                        <a:rPr sz="4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libra-pie</a:t>
                      </a:r>
                      <a:r>
                        <a:rPr sz="3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42,140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gramos</a:t>
                      </a:r>
                      <a:r>
                        <a:rPr sz="3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Presión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agua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oh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alto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2,989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07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Pensilvania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agua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oh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</a:t>
                      </a:r>
                      <a:r>
                        <a:rPr sz="3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9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2,490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89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Pensilvania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Presión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estrés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lbf/pie</a:t>
                      </a:r>
                      <a:r>
                        <a:rPr sz="3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lbf/pie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47,880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26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2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cuadrada</a:t>
                      </a:r>
                      <a:r>
                        <a:rPr sz="3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(3)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Ibf/pulg.</a:t>
                      </a:r>
                      <a:r>
                        <a:rPr sz="3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(psi)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lbf/pulg.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6,894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76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·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103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0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poder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calorífico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unidad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térmica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británica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hora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BTU/h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BTU/h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0,293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071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W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1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Área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superficie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cuadrados,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9,290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-2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2"/>
                  </a:ext>
                </a:extLst>
              </a:tr>
              <a:tr h="1391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cuadrada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cuadradas,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2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2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cuadrada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6.451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-4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3"/>
                  </a:ext>
                </a:extLst>
              </a:tr>
              <a:tr h="143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Temperatura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Grados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Fahrenheit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(4)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°F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TK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5/9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(qºF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+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459,67)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4"/>
                  </a:ext>
                </a:extLst>
              </a:tr>
              <a:tr h="1488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Grado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Rankine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(5)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°R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9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TK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5/9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q°R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5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Viscosidad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fuerza-segundo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cuadrado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Ibf.s/pie</a:t>
                      </a:r>
                      <a:r>
                        <a:rPr sz="3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336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lbf.s/pie</a:t>
                      </a:r>
                      <a:r>
                        <a:rPr sz="4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47.880</a:t>
                      </a:r>
                      <a:r>
                        <a:rPr sz="700" spc="-5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26</a:t>
                      </a:r>
                      <a:r>
                        <a:rPr sz="7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Pa.s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6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Libra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pie-segundo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lb/pies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lb/pies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1,488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164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Pa.s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7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Volumen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cubico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82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cúbicos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pie3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28,316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dm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8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Pulgada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cúbica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cu.in,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14604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1,638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71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x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-5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metro</a:t>
                      </a:r>
                      <a:r>
                        <a:rPr sz="3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350">
                        <a:latin typeface="Tahoma"/>
                        <a:cs typeface="Tahoma"/>
                      </a:endParaRPr>
                    </a:p>
                  </a:txBody>
                  <a:tcPr marL="0" marR="0" marT="209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39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fluida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(Reino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Unido)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líquidas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(Reino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onzas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líquidas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(Reino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Unido)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28,413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cm</a:t>
                      </a:r>
                      <a:r>
                        <a:rPr sz="2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0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</a:t>
                      </a:r>
                      <a:r>
                        <a:rPr sz="600" spc="-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fluida</a:t>
                      </a:r>
                      <a:r>
                        <a:rPr sz="60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(EE.UU.)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líquidas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(EE.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UU.)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onzas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líquidas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(EE.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UU.)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-7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29,573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</a:t>
                      </a:r>
                      <a:r>
                        <a:rPr sz="4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cm</a:t>
                      </a:r>
                      <a:r>
                        <a:rPr sz="2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250">
                        <a:latin typeface="Tahoma"/>
                        <a:cs typeface="Tahoma"/>
                      </a:endParaRPr>
                    </a:p>
                  </a:txBody>
                  <a:tcPr marL="0" marR="0" marT="4635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1"/>
                  </a:ext>
                </a:extLst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Galón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(Reino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Unido)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527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chica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(Reino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b="1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gas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(Reino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Unido)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4,546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09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dm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2"/>
                  </a:ext>
                </a:extLst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Fuerza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Galón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(EE.UU.)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273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gal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(Estados</a:t>
                      </a:r>
                      <a:r>
                        <a:rPr sz="3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Unidos)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698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500" b="1" dirty="0">
                          <a:solidFill>
                            <a:srgbClr val="171514"/>
                          </a:solidFill>
                          <a:latin typeface="Arial"/>
                          <a:cs typeface="Arial"/>
                        </a:rPr>
                        <a:t>gas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(Estados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Unidos)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=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3,785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41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dm</a:t>
                      </a:r>
                      <a:r>
                        <a:rPr sz="3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4000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43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7296691" y="5077396"/>
            <a:ext cx="5436235" cy="3175"/>
            <a:chOff x="1569784" y="5077395"/>
            <a:chExt cx="5436235" cy="3175"/>
          </a:xfrm>
        </p:grpSpPr>
        <p:sp>
          <p:nvSpPr>
            <p:cNvPr id="5" name="object 5"/>
            <p:cNvSpPr/>
            <p:nvPr/>
          </p:nvSpPr>
          <p:spPr>
            <a:xfrm>
              <a:off x="1569784" y="5078983"/>
              <a:ext cx="2664460" cy="0"/>
            </a:xfrm>
            <a:custGeom>
              <a:avLst/>
              <a:gdLst/>
              <a:ahLst/>
              <a:cxnLst/>
              <a:rect l="l" t="t" r="r" b="b"/>
              <a:pathLst>
                <a:path w="2664460">
                  <a:moveTo>
                    <a:pt x="0" y="0"/>
                  </a:moveTo>
                  <a:lnTo>
                    <a:pt x="2664002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233783" y="5078983"/>
              <a:ext cx="1152525" cy="0"/>
            </a:xfrm>
            <a:custGeom>
              <a:avLst/>
              <a:gdLst/>
              <a:ahLst/>
              <a:cxnLst/>
              <a:rect l="l" t="t" r="r" b="b"/>
              <a:pathLst>
                <a:path w="1152525">
                  <a:moveTo>
                    <a:pt x="0" y="0"/>
                  </a:moveTo>
                  <a:lnTo>
                    <a:pt x="1152004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385784" y="5078983"/>
              <a:ext cx="1620520" cy="0"/>
            </a:xfrm>
            <a:custGeom>
              <a:avLst/>
              <a:gdLst/>
              <a:ahLst/>
              <a:cxnLst/>
              <a:rect l="l" t="t" r="r" b="b"/>
              <a:pathLst>
                <a:path w="1620520">
                  <a:moveTo>
                    <a:pt x="0" y="0"/>
                  </a:moveTo>
                  <a:lnTo>
                    <a:pt x="1619999" y="0"/>
                  </a:lnTo>
                </a:path>
              </a:pathLst>
            </a:custGeom>
            <a:ln w="3175">
              <a:solidFill>
                <a:srgbClr val="4D555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6290207" y="543170"/>
            <a:ext cx="13176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Unidades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0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5" dirty="0">
                <a:solidFill>
                  <a:srgbClr val="9EA3A9"/>
                </a:solidFill>
                <a:latin typeface="Tahoma"/>
                <a:cs typeface="Tahoma"/>
              </a:rPr>
              <a:t>medida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290205" y="493994"/>
            <a:ext cx="6451600" cy="10198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640330" marR="327660">
              <a:lnSpc>
                <a:spcPct val="114599"/>
              </a:lnSpc>
              <a:spcBef>
                <a:spcPts val="100"/>
              </a:spcBef>
            </a:pPr>
            <a:r>
              <a:rPr sz="1600" spc="95" dirty="0">
                <a:solidFill>
                  <a:srgbClr val="171514"/>
                </a:solidFill>
                <a:latin typeface="Tahoma"/>
                <a:cs typeface="Tahoma"/>
              </a:rPr>
              <a:t>Nombres</a:t>
            </a:r>
            <a:r>
              <a:rPr sz="1600"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1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0" dirty="0">
                <a:solidFill>
                  <a:srgbClr val="171514"/>
                </a:solidFill>
                <a:latin typeface="Tahoma"/>
                <a:cs typeface="Tahoma"/>
              </a:rPr>
              <a:t>símbolos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 err="1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1600" spc="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5" dirty="0" err="1">
                <a:solidFill>
                  <a:srgbClr val="171514"/>
                </a:solidFill>
                <a:latin typeface="Tahoma"/>
                <a:cs typeface="Tahoma"/>
              </a:rPr>
              <a:t>medida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-45" dirty="0">
                <a:solidFill>
                  <a:srgbClr val="171514"/>
                </a:solidFill>
                <a:latin typeface="Tahoma"/>
                <a:cs typeface="Tahoma"/>
              </a:rPr>
              <a:t>SI.</a:t>
            </a:r>
            <a:endParaRPr sz="1600" dirty="0">
              <a:latin typeface="Tahoma"/>
              <a:cs typeface="Tahoma"/>
            </a:endParaRPr>
          </a:p>
          <a:p>
            <a:pPr marL="2644140">
              <a:spcBef>
                <a:spcPts val="330"/>
              </a:spcBef>
            </a:pPr>
            <a:r>
              <a:rPr sz="1250" spc="55" dirty="0">
                <a:solidFill>
                  <a:srgbClr val="171514"/>
                </a:solidFill>
                <a:latin typeface="Tahoma"/>
                <a:cs typeface="Tahoma"/>
              </a:rPr>
              <a:t>Correspondencia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5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55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1250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55" dirty="0">
                <a:solidFill>
                  <a:srgbClr val="171514"/>
                </a:solidFill>
                <a:latin typeface="Tahoma"/>
                <a:cs typeface="Tahoma"/>
              </a:rPr>
              <a:t>imperiales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endParaRPr sz="1250" dirty="0">
              <a:latin typeface="Tahoma"/>
              <a:cs typeface="Tahoma"/>
            </a:endParaRPr>
          </a:p>
          <a:p>
            <a:pPr marL="12700">
              <a:spcBef>
                <a:spcPts val="100"/>
              </a:spcBef>
              <a:tabLst>
                <a:tab pos="2644140" algn="l"/>
                <a:tab pos="6438265" algn="l"/>
              </a:tabLst>
            </a:pPr>
            <a:r>
              <a:rPr sz="12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250" u="sng" spc="5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unidades</a:t>
            </a:r>
            <a:r>
              <a:rPr sz="1250" u="sng" spc="-7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 </a:t>
            </a:r>
            <a:r>
              <a:rPr sz="1250" u="sng" spc="5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del</a:t>
            </a:r>
            <a:r>
              <a:rPr sz="1250" u="sng" spc="-7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 </a:t>
            </a:r>
            <a:r>
              <a:rPr sz="1250" u="sng" spc="5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sistema</a:t>
            </a:r>
            <a:r>
              <a:rPr sz="1250" u="sng" spc="-7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 </a:t>
            </a:r>
            <a:r>
              <a:rPr sz="1250" u="sng" spc="50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internacional</a:t>
            </a:r>
            <a:r>
              <a:rPr sz="1250" u="sng" spc="-7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 </a:t>
            </a:r>
            <a:r>
              <a:rPr sz="1250" u="sng" spc="-65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ahoma"/>
                <a:cs typeface="Tahoma"/>
              </a:rPr>
              <a:t>(SI)	</a:t>
            </a:r>
            <a:endParaRPr sz="1250" dirty="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311945" y="8130587"/>
            <a:ext cx="1945639" cy="50228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85090" indent="-73025">
              <a:spcBef>
                <a:spcPts val="114"/>
              </a:spcBef>
              <a:buAutoNum type="arabicParenBoth"/>
              <a:tabLst>
                <a:tab pos="85725" algn="l"/>
              </a:tabLst>
            </a:pPr>
            <a:r>
              <a:rPr sz="400" i="1" spc="5" dirty="0">
                <a:solidFill>
                  <a:srgbClr val="171514"/>
                </a:solidFill>
                <a:latin typeface="Arial"/>
                <a:cs typeface="Arial"/>
              </a:rPr>
              <a:t>12</a:t>
            </a:r>
            <a:r>
              <a:rPr sz="400" i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10" dirty="0">
                <a:solidFill>
                  <a:srgbClr val="171514"/>
                </a:solidFill>
                <a:latin typeface="Arial"/>
                <a:cs typeface="Arial"/>
              </a:rPr>
              <a:t>pulgadas</a:t>
            </a:r>
            <a:r>
              <a:rPr sz="4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-5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4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171514"/>
                </a:solidFill>
                <a:latin typeface="Arial"/>
                <a:cs typeface="Arial"/>
              </a:rPr>
              <a:t>1</a:t>
            </a:r>
            <a:r>
              <a:rPr sz="4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10" dirty="0">
                <a:solidFill>
                  <a:srgbClr val="171514"/>
                </a:solidFill>
                <a:latin typeface="Arial"/>
                <a:cs typeface="Arial"/>
              </a:rPr>
              <a:t>pie</a:t>
            </a:r>
            <a:endParaRPr sz="400" dirty="0">
              <a:latin typeface="Arial"/>
              <a:cs typeface="Arial"/>
            </a:endParaRPr>
          </a:p>
          <a:p>
            <a:pPr marL="85090" indent="-73025">
              <a:spcBef>
                <a:spcPts val="320"/>
              </a:spcBef>
              <a:buAutoNum type="arabicParenBoth"/>
              <a:tabLst>
                <a:tab pos="85725" algn="l"/>
              </a:tabLst>
            </a:pPr>
            <a:r>
              <a:rPr sz="400" i="1" spc="5" dirty="0">
                <a:solidFill>
                  <a:srgbClr val="171514"/>
                </a:solidFill>
                <a:latin typeface="Arial"/>
                <a:cs typeface="Arial"/>
              </a:rPr>
              <a:t>1</a:t>
            </a:r>
            <a:r>
              <a:rPr sz="400" i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10" dirty="0">
                <a:solidFill>
                  <a:srgbClr val="171514"/>
                </a:solidFill>
                <a:latin typeface="Arial"/>
                <a:cs typeface="Arial"/>
              </a:rPr>
              <a:t>yarda</a:t>
            </a:r>
            <a:r>
              <a:rPr sz="4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-5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4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171514"/>
                </a:solidFill>
                <a:latin typeface="Arial"/>
                <a:cs typeface="Arial"/>
              </a:rPr>
              <a:t>36</a:t>
            </a:r>
            <a:r>
              <a:rPr sz="4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10" dirty="0">
                <a:solidFill>
                  <a:srgbClr val="171514"/>
                </a:solidFill>
                <a:latin typeface="Arial"/>
                <a:cs typeface="Arial"/>
              </a:rPr>
              <a:t>pulgadas</a:t>
            </a:r>
            <a:r>
              <a:rPr sz="4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-5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4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171514"/>
                </a:solidFill>
                <a:latin typeface="Arial"/>
                <a:cs typeface="Arial"/>
              </a:rPr>
              <a:t>3</a:t>
            </a:r>
            <a:r>
              <a:rPr sz="4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171514"/>
                </a:solidFill>
                <a:latin typeface="Arial"/>
                <a:cs typeface="Arial"/>
              </a:rPr>
              <a:t>pies</a:t>
            </a:r>
            <a:endParaRPr sz="400" dirty="0">
              <a:latin typeface="Arial"/>
              <a:cs typeface="Arial"/>
            </a:endParaRPr>
          </a:p>
          <a:p>
            <a:pPr marL="121920" indent="-109855">
              <a:spcBef>
                <a:spcPts val="120"/>
              </a:spcBef>
              <a:buAutoNum type="arabicParenBoth"/>
              <a:tabLst>
                <a:tab pos="122555" algn="l"/>
              </a:tabLst>
            </a:pPr>
            <a:r>
              <a:rPr sz="600" i="1" dirty="0">
                <a:solidFill>
                  <a:srgbClr val="171514"/>
                </a:solidFill>
                <a:latin typeface="Arial"/>
                <a:cs typeface="Arial"/>
              </a:rPr>
              <a:t>O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5" dirty="0">
                <a:solidFill>
                  <a:srgbClr val="171514"/>
                </a:solidFill>
                <a:latin typeface="Arial"/>
                <a:cs typeface="Arial"/>
              </a:rPr>
              <a:t>psi: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5" dirty="0">
                <a:solidFill>
                  <a:srgbClr val="171514"/>
                </a:solidFill>
                <a:latin typeface="Arial"/>
                <a:cs typeface="Arial"/>
              </a:rPr>
              <a:t>libra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fuerza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35" dirty="0">
                <a:solidFill>
                  <a:srgbClr val="171514"/>
                </a:solidFill>
                <a:latin typeface="Arial"/>
                <a:cs typeface="Arial"/>
              </a:rPr>
              <a:t>por</a:t>
            </a:r>
            <a:r>
              <a:rPr sz="60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20" dirty="0">
                <a:solidFill>
                  <a:srgbClr val="171514"/>
                </a:solidFill>
                <a:latin typeface="Arial"/>
                <a:cs typeface="Arial"/>
              </a:rPr>
              <a:t>pulgada</a:t>
            </a:r>
            <a:r>
              <a:rPr sz="60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00" i="1" spc="15" dirty="0">
                <a:solidFill>
                  <a:srgbClr val="171514"/>
                </a:solidFill>
                <a:latin typeface="Arial"/>
                <a:cs typeface="Arial"/>
              </a:rPr>
              <a:t>cuadrada</a:t>
            </a:r>
            <a:endParaRPr sz="600" dirty="0">
              <a:latin typeface="Arial"/>
              <a:cs typeface="Arial"/>
            </a:endParaRPr>
          </a:p>
          <a:p>
            <a:pPr marL="12700" marR="5080">
              <a:lnSpc>
                <a:spcPct val="102600"/>
              </a:lnSpc>
              <a:spcBef>
                <a:spcPts val="10"/>
              </a:spcBef>
              <a:buAutoNum type="arabicParenBoth"/>
              <a:tabLst>
                <a:tab pos="131445" algn="l"/>
              </a:tabLst>
            </a:pP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T.</a:t>
            </a:r>
            <a:r>
              <a:rPr sz="350" i="1" spc="-10" dirty="0">
                <a:solidFill>
                  <a:srgbClr val="171514"/>
                </a:solidFill>
                <a:latin typeface="Arial"/>
                <a:cs typeface="Arial"/>
              </a:rPr>
              <a:t>k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30" dirty="0">
                <a:solidFill>
                  <a:srgbClr val="171514"/>
                </a:solidFill>
                <a:latin typeface="Arial"/>
                <a:cs typeface="Arial"/>
              </a:rPr>
              <a:t>temperatura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5" dirty="0">
                <a:solidFill>
                  <a:srgbClr val="171514"/>
                </a:solidFill>
                <a:latin typeface="Arial"/>
                <a:cs typeface="Arial"/>
              </a:rPr>
              <a:t>kelvin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5" dirty="0">
                <a:solidFill>
                  <a:srgbClr val="171514"/>
                </a:solidFill>
                <a:latin typeface="Arial"/>
                <a:cs typeface="Arial"/>
              </a:rPr>
              <a:t>con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q°C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= </a:t>
            </a:r>
            <a:r>
              <a:rPr sz="650" i="1" spc="25" dirty="0">
                <a:solidFill>
                  <a:srgbClr val="171514"/>
                </a:solidFill>
                <a:latin typeface="Arial"/>
                <a:cs typeface="Arial"/>
              </a:rPr>
              <a:t>5/9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 (q°F - </a:t>
            </a:r>
            <a:r>
              <a:rPr sz="650" i="1" spc="-5" dirty="0">
                <a:solidFill>
                  <a:srgbClr val="171514"/>
                </a:solidFill>
                <a:latin typeface="Arial"/>
                <a:cs typeface="Arial"/>
              </a:rPr>
              <a:t>32)</a:t>
            </a:r>
            <a:r>
              <a:rPr lang="es-ES" sz="650" i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-20" dirty="0">
                <a:solidFill>
                  <a:srgbClr val="171514"/>
                </a:solidFill>
                <a:latin typeface="Arial"/>
                <a:cs typeface="Arial"/>
              </a:rPr>
              <a:t>(5)°R </a:t>
            </a:r>
            <a:r>
              <a:rPr sz="650" i="1" spc="-10" dirty="0">
                <a:solidFill>
                  <a:srgbClr val="171514"/>
                </a:solidFill>
                <a:latin typeface="Arial"/>
                <a:cs typeface="Arial"/>
              </a:rPr>
              <a:t>=</a:t>
            </a:r>
            <a:r>
              <a:rPr sz="650" i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650" i="1" spc="10" dirty="0">
                <a:solidFill>
                  <a:srgbClr val="171514"/>
                </a:solidFill>
                <a:latin typeface="Arial"/>
                <a:cs typeface="Arial"/>
              </a:rPr>
              <a:t>5/9°K</a:t>
            </a:r>
            <a:endParaRPr sz="650" dirty="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834206" y="10128754"/>
            <a:ext cx="64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705406" y="10147803"/>
            <a:ext cx="2222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4C5152"/>
                </a:solidFill>
                <a:latin typeface="Tahoma"/>
                <a:cs typeface="Tahoma"/>
              </a:rPr>
              <a:t>yo</a:t>
            </a:r>
            <a:r>
              <a:rPr sz="500" spc="-30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4C5152"/>
                </a:solidFill>
                <a:latin typeface="Tahoma"/>
                <a:cs typeface="Tahoma"/>
              </a:rPr>
              <a:t>167</a:t>
            </a:r>
            <a:endParaRPr sz="5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272206" y="1455715"/>
            <a:ext cx="2009775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0" spc="110" dirty="0">
                <a:solidFill>
                  <a:srgbClr val="3FAC39"/>
                </a:solidFill>
              </a:rPr>
              <a:t>Estándares</a:t>
            </a:r>
            <a:endParaRPr sz="3000"/>
          </a:p>
        </p:txBody>
      </p:sp>
      <p:sp>
        <p:nvSpPr>
          <p:cNvPr id="3" name="object 3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168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726907" y="9802801"/>
            <a:ext cx="7560309" cy="216535"/>
          </a:xfrm>
          <a:custGeom>
            <a:avLst/>
            <a:gdLst/>
            <a:ahLst/>
            <a:cxnLst/>
            <a:rect l="l" t="t" r="r" b="b"/>
            <a:pathLst>
              <a:path w="7560309" h="216534">
                <a:moveTo>
                  <a:pt x="0" y="0"/>
                </a:moveTo>
                <a:lnTo>
                  <a:pt x="0" y="216001"/>
                </a:lnTo>
                <a:lnTo>
                  <a:pt x="7560005" y="216001"/>
                </a:lnTo>
                <a:lnTo>
                  <a:pt x="7560005" y="0"/>
                </a:lnTo>
                <a:lnTo>
                  <a:pt x="0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30906" y="1514885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930906" y="1805766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930906" y="2701591"/>
            <a:ext cx="3798570" cy="0"/>
          </a:xfrm>
          <a:custGeom>
            <a:avLst/>
            <a:gdLst/>
            <a:ahLst/>
            <a:cxnLst/>
            <a:rect l="l" t="t" r="r" b="b"/>
            <a:pathLst>
              <a:path w="3798570">
                <a:moveTo>
                  <a:pt x="0" y="0"/>
                </a:moveTo>
                <a:lnTo>
                  <a:pt x="3797998" y="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8918206" y="1599123"/>
            <a:ext cx="283464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3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9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171514"/>
                </a:solidFill>
                <a:latin typeface="Tahoma"/>
                <a:cs typeface="Tahoma"/>
              </a:rPr>
              <a:t>estándares</a:t>
            </a:r>
            <a:r>
              <a:rPr sz="9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171514"/>
                </a:solidFill>
                <a:latin typeface="Tahoma"/>
                <a:cs typeface="Tahoma"/>
              </a:rPr>
              <a:t>mencionados</a:t>
            </a:r>
            <a:r>
              <a:rPr sz="9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9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spc="3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9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spc="40" dirty="0">
                <a:solidFill>
                  <a:srgbClr val="171514"/>
                </a:solidFill>
                <a:latin typeface="Tahoma"/>
                <a:cs typeface="Tahoma"/>
              </a:rPr>
              <a:t>documento.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918207" y="1870952"/>
            <a:ext cx="1969135" cy="923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50" dirty="0">
                <a:solidFill>
                  <a:srgbClr val="171514"/>
                </a:solidFill>
                <a:latin typeface="Tahoma"/>
                <a:cs typeface="Tahoma"/>
              </a:rPr>
              <a:t>Comparación</a:t>
            </a:r>
            <a:r>
              <a:rPr sz="11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110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spc="-5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1100" spc="-6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spc="15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1100" spc="-1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910"/>
              </a:spcBef>
            </a:pPr>
            <a:r>
              <a:rPr sz="8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-3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Proceso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800" spc="-4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1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800" spc="-1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785"/>
              </a:spcBef>
            </a:pP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discrepancias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440779" y="1567373"/>
            <a:ext cx="28702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30" dirty="0">
                <a:solidFill>
                  <a:srgbClr val="171514"/>
                </a:solidFill>
                <a:latin typeface="Tahoma"/>
                <a:cs typeface="Tahoma"/>
              </a:rPr>
              <a:t>170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440780" y="1858252"/>
            <a:ext cx="290195" cy="655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30" dirty="0">
                <a:solidFill>
                  <a:srgbClr val="171514"/>
                </a:solidFill>
                <a:latin typeface="Tahoma"/>
                <a:cs typeface="Tahoma"/>
              </a:rPr>
              <a:t>172</a:t>
            </a:r>
            <a:endParaRPr sz="1200">
              <a:latin typeface="Tahoma"/>
              <a:cs typeface="Tahoma"/>
            </a:endParaRPr>
          </a:p>
          <a:p>
            <a:pPr marL="80645">
              <a:spcBef>
                <a:spcPts val="790"/>
              </a:spcBef>
            </a:pPr>
            <a:r>
              <a:rPr sz="900" spc="20" dirty="0">
                <a:solidFill>
                  <a:srgbClr val="171514"/>
                </a:solidFill>
                <a:latin typeface="Tahoma"/>
                <a:cs typeface="Tahoma"/>
              </a:rPr>
              <a:t>172</a:t>
            </a:r>
            <a:endParaRPr sz="900">
              <a:latin typeface="Tahoma"/>
              <a:cs typeface="Tahoma"/>
            </a:endParaRPr>
          </a:p>
          <a:p>
            <a:pPr marL="80645">
              <a:spcBef>
                <a:spcPts val="565"/>
              </a:spcBef>
            </a:pPr>
            <a:r>
              <a:rPr sz="900" spc="20" dirty="0">
                <a:solidFill>
                  <a:srgbClr val="171514"/>
                </a:solidFill>
                <a:latin typeface="Tahoma"/>
                <a:cs typeface="Tahoma"/>
              </a:rPr>
              <a:t>174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169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15102" y="1728003"/>
          <a:ext cx="3780790" cy="787647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282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525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LPCT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69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ES"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LPVT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30">
                <a:tc>
                  <a:txBody>
                    <a:bodyPr/>
                    <a:lstStyle/>
                    <a:p>
                      <a:pPr marR="80581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Técnicas</a:t>
                      </a:r>
                      <a:r>
                        <a:rPr sz="6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prueba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ES"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Definiciones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generales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prueba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60060-1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Coordinación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aislamiento: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guía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aplicación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85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60071-2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-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11: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tipo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seco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12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60076-11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9017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12: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guía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carga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lang="es-ES"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tipo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seco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60076-12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80330">
                <a:tc>
                  <a:txBody>
                    <a:bodyPr/>
                    <a:lstStyle/>
                    <a:p>
                      <a:pPr marR="16573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13: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llenos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líquido</a:t>
                      </a:r>
                      <a:r>
                        <a:rPr lang="es-ES"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autoprotegidos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60076-13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80391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-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15: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lang="es-ES"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llenos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gas</a:t>
                      </a:r>
                      <a:endParaRPr sz="5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60076-15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54038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16: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lang="es-ES"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aplicaciones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turbinas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eólicas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60076-16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-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6: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reactores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12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60076-6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280328">
                <a:tc>
                  <a:txBody>
                    <a:bodyPr/>
                    <a:lstStyle/>
                    <a:p>
                      <a:pPr marR="2984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7: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guía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carga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lang="es-ES"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sumergidos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aceite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mineral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60076-7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Fusibles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alto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ES" sz="5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1: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fusibles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limitadores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412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60282-1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11747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Aplicaciones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ferroviarias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inductores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tracción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bordo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material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rodante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60310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Grados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protección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proporcionados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los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recintos.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92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60529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87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547029">
                <a:tc>
                  <a:txBody>
                    <a:bodyPr/>
                    <a:lstStyle/>
                    <a:p>
                      <a:pPr marR="20320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Clasificación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las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condiciones ambientales 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 </a:t>
                      </a:r>
                      <a:r>
                        <a:rPr sz="6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3-3:</a:t>
                      </a:r>
                      <a:r>
                        <a:rPr lang="es-ES" sz="6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clasificación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grupos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parámetros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ambientales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sus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severidades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Uso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estacionario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lugares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protegidos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lang="es-ES"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intemperie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60721-3-3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547030">
                <a:tc>
                  <a:txBody>
                    <a:bodyPr/>
                    <a:lstStyle/>
                    <a:p>
                      <a:pPr marR="42989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Clasificación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las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condiciones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ambientales.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 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3:</a:t>
                      </a:r>
                      <a:r>
                        <a:rPr lang="es-ES" sz="6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grupos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parámetros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ambientales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sus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severidades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.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4: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uso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estacionario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lugares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</a:t>
                      </a:r>
                      <a:r>
                        <a:rPr lang="es-ES" sz="6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protegidos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intemperie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60721-3-4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48768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cortocircuito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sistemas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trifásicos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Cálculo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corrientes.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60909-0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10668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convertidores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1: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aplicaciones</a:t>
                      </a:r>
                      <a:r>
                        <a:rPr lang="es-ES"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industriales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61378-1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39624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convectores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-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2: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lang="es-ES"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aplicaciones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HVDC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61378-2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8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instrumentos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1: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generales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9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469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0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Transformadores</a:t>
                      </a:r>
                      <a:r>
                        <a:rPr sz="5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inductivos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06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61869-3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1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71818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Instalaciones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superior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1:</a:t>
                      </a:r>
                      <a:r>
                        <a:rPr lang="es-ES" sz="60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normas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comunes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61936-1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2"/>
                  </a:ext>
                </a:extLst>
              </a:tr>
              <a:tr h="413679">
                <a:tc>
                  <a:txBody>
                    <a:bodyPr/>
                    <a:lstStyle/>
                    <a:p>
                      <a:pPr>
                        <a:lnSpc>
                          <a:spcPts val="1050"/>
                        </a:lnSpc>
                        <a:spcBef>
                          <a:spcPts val="30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Grados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protección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que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proporcionan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las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envolventes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equipos</a:t>
                      </a:r>
                      <a:r>
                        <a:rPr lang="es-ES"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frente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impactos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mecánicos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externos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(código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IK)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381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62262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3"/>
                  </a:ext>
                </a:extLst>
              </a:tr>
              <a:tr h="280330">
                <a:tc>
                  <a:txBody>
                    <a:bodyPr/>
                    <a:lstStyle/>
                    <a:p>
                      <a:pPr marR="441959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1: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Especificaciones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comunes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4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28638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tensión.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100: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Disyuntores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alterna.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62271-100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5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34353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 de conmutación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 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 </a:t>
                      </a:r>
                      <a:r>
                        <a:rPr sz="5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102:</a:t>
                      </a:r>
                      <a:r>
                        <a:rPr lang="es-ES" sz="5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seccionadores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alterna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seccionadores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puesta</a:t>
                      </a:r>
                      <a:r>
                        <a:rPr sz="550" spc="-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5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tierra</a:t>
                      </a:r>
                      <a:endParaRPr sz="5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62271-102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6"/>
                  </a:ext>
                </a:extLst>
              </a:tr>
              <a:tr h="413679">
                <a:tc>
                  <a:txBody>
                    <a:bodyPr/>
                    <a:lstStyle/>
                    <a:p>
                      <a:pPr marR="29464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tensión.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103:</a:t>
                      </a:r>
                      <a:r>
                        <a:rPr lang="es-ES" sz="6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interruptores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para tensiones nominales superiores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hasta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52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inclusive.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62271-103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7"/>
                  </a:ext>
                </a:extLst>
              </a:tr>
              <a:tr h="413679">
                <a:tc>
                  <a:txBody>
                    <a:bodyPr/>
                    <a:lstStyle/>
                    <a:p>
                      <a:pPr marR="36385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equipo de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 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 </a:t>
                      </a:r>
                      <a:r>
                        <a:rPr sz="6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105:</a:t>
                      </a:r>
                      <a:r>
                        <a:rPr lang="es-ES" sz="60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Combinaciones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interruptor-fusible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alterna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lang="es-ES"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tensiones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superiores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hasta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52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inclusive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62271-105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8"/>
                  </a:ext>
                </a:extLst>
              </a:tr>
              <a:tr h="1469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Conmutación</a:t>
                      </a:r>
                      <a:r>
                        <a:rPr sz="5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carga</a:t>
                      </a:r>
                      <a:r>
                        <a:rPr sz="5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5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inductiva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406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62271-110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29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4905" y="2894403"/>
            <a:ext cx="841248" cy="84124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195776" y="3553234"/>
            <a:ext cx="156946" cy="182422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6284905" y="3990047"/>
            <a:ext cx="2484120" cy="1068070"/>
            <a:chOff x="557999" y="3990047"/>
            <a:chExt cx="2484120" cy="1068070"/>
          </a:xfrm>
        </p:grpSpPr>
        <p:sp>
          <p:nvSpPr>
            <p:cNvPr id="6" name="object 6"/>
            <p:cNvSpPr/>
            <p:nvPr/>
          </p:nvSpPr>
          <p:spPr>
            <a:xfrm>
              <a:off x="557999" y="3990047"/>
              <a:ext cx="2484120" cy="1068070"/>
            </a:xfrm>
            <a:custGeom>
              <a:avLst/>
              <a:gdLst/>
              <a:ahLst/>
              <a:cxnLst/>
              <a:rect l="l" t="t" r="r" b="b"/>
              <a:pathLst>
                <a:path w="2484120" h="1068070">
                  <a:moveTo>
                    <a:pt x="2484005" y="0"/>
                  </a:moveTo>
                  <a:lnTo>
                    <a:pt x="0" y="0"/>
                  </a:lnTo>
                  <a:lnTo>
                    <a:pt x="0" y="1067955"/>
                  </a:lnTo>
                  <a:lnTo>
                    <a:pt x="2484005" y="1067955"/>
                  </a:lnTo>
                  <a:lnTo>
                    <a:pt x="2484005" y="0"/>
                  </a:lnTo>
                  <a:close/>
                </a:path>
              </a:pathLst>
            </a:custGeom>
            <a:solidFill>
              <a:srgbClr val="83C8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50070" y="4021277"/>
              <a:ext cx="156946" cy="182422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6272205" y="524119"/>
            <a:ext cx="819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40" dirty="0">
                <a:solidFill>
                  <a:srgbClr val="9EA3A9"/>
                </a:solidFill>
                <a:latin typeface="Tahoma"/>
                <a:cs typeface="Tahoma"/>
              </a:rPr>
              <a:t>Estándares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00205" y="493994"/>
            <a:ext cx="2805430" cy="58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599"/>
              </a:lnSpc>
              <a:spcBef>
                <a:spcPts val="100"/>
              </a:spcBef>
            </a:pPr>
            <a:r>
              <a:rPr sz="1600" spc="6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1600" spc="-1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65" dirty="0" err="1">
                <a:solidFill>
                  <a:srgbClr val="171514"/>
                </a:solidFill>
                <a:latin typeface="Tahoma"/>
                <a:cs typeface="Tahoma"/>
              </a:rPr>
              <a:t>estándares</a:t>
            </a:r>
            <a:r>
              <a:rPr sz="1600" spc="-11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0" dirty="0" err="1">
                <a:solidFill>
                  <a:srgbClr val="171514"/>
                </a:solidFill>
                <a:latin typeface="Tahoma"/>
                <a:cs typeface="Tahoma"/>
              </a:rPr>
              <a:t>mencionados</a:t>
            </a:r>
            <a:r>
              <a:rPr lang="es-ES" sz="1600" spc="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5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0" dirty="0">
                <a:solidFill>
                  <a:srgbClr val="171514"/>
                </a:solidFill>
                <a:latin typeface="Tahoma"/>
                <a:cs typeface="Tahoma"/>
              </a:rPr>
              <a:t>documento.</a:t>
            </a:r>
            <a:endParaRPr sz="1600" dirty="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284905" y="1728001"/>
            <a:ext cx="2484120" cy="826637"/>
          </a:xfrm>
          <a:prstGeom prst="rect">
            <a:avLst/>
          </a:prstGeom>
          <a:solidFill>
            <a:srgbClr val="83C881"/>
          </a:solidFill>
        </p:spPr>
        <p:txBody>
          <a:bodyPr vert="horz" wrap="square" lIns="0" tIns="12065" rIns="0" bIns="0" rtlCol="0">
            <a:spAutoFit/>
          </a:bodyPr>
          <a:lstStyle/>
          <a:p>
            <a:pPr marL="50800" marR="509905">
              <a:lnSpc>
                <a:spcPts val="1300"/>
              </a:lnSpc>
              <a:spcBef>
                <a:spcPts val="95"/>
              </a:spcBef>
            </a:pP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¿Dónde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se</a:t>
            </a:r>
            <a:r>
              <a:rPr sz="70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pueden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solicitar</a:t>
            </a:r>
            <a:r>
              <a:rPr sz="70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publicaciones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FFFFFF"/>
                </a:solidFill>
                <a:latin typeface="Tahoma"/>
                <a:cs typeface="Tahoma"/>
              </a:rPr>
              <a:t>IEC?</a:t>
            </a:r>
            <a:r>
              <a:rPr lang="es-ES" sz="7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FFFFFF"/>
                </a:solidFill>
                <a:latin typeface="Tahoma"/>
                <a:cs typeface="Tahoma"/>
              </a:rPr>
              <a:t>oficina</a:t>
            </a:r>
            <a:r>
              <a:rPr sz="7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central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FFFFFF"/>
                </a:solidFill>
                <a:latin typeface="Tahoma"/>
                <a:cs typeface="Tahoma"/>
              </a:rPr>
              <a:t>IEC</a:t>
            </a:r>
            <a:endParaRPr sz="700" dirty="0">
              <a:latin typeface="Tahoma"/>
              <a:cs typeface="Tahoma"/>
            </a:endParaRPr>
          </a:p>
          <a:p>
            <a:pPr marL="50800">
              <a:spcBef>
                <a:spcPts val="240"/>
              </a:spcBef>
            </a:pPr>
            <a:r>
              <a:rPr sz="800" spc="-5" dirty="0">
                <a:solidFill>
                  <a:srgbClr val="FFFFFF"/>
                </a:solidFill>
                <a:latin typeface="Tahoma"/>
                <a:cs typeface="Tahoma"/>
              </a:rPr>
              <a:t>3,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FFFFFF"/>
                </a:solidFill>
                <a:latin typeface="Tahoma"/>
                <a:cs typeface="Tahoma"/>
              </a:rPr>
              <a:t>calle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FFFFFF"/>
                </a:solidFill>
                <a:latin typeface="Tahoma"/>
                <a:cs typeface="Tahoma"/>
              </a:rPr>
              <a:t>Varembé</a:t>
            </a:r>
            <a:endParaRPr sz="800" dirty="0">
              <a:latin typeface="Tahoma"/>
              <a:cs typeface="Tahoma"/>
            </a:endParaRPr>
          </a:p>
          <a:p>
            <a:pPr marL="50800" marR="1060450">
              <a:lnSpc>
                <a:spcPct val="127400"/>
              </a:lnSpc>
              <a:spcBef>
                <a:spcPts val="10"/>
              </a:spcBef>
            </a:pP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CH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-40" dirty="0">
                <a:solidFill>
                  <a:srgbClr val="FFFFFF"/>
                </a:solidFill>
                <a:latin typeface="Tahoma"/>
                <a:cs typeface="Tahoma"/>
              </a:rPr>
              <a:t>-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FFFFFF"/>
                </a:solidFill>
                <a:latin typeface="Tahoma"/>
                <a:cs typeface="Tahoma"/>
              </a:rPr>
              <a:t>1211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Ginebra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FFFFFF"/>
                </a:solidFill>
                <a:latin typeface="Tahoma"/>
                <a:cs typeface="Tahoma"/>
              </a:rPr>
              <a:t>20</a:t>
            </a:r>
            <a:r>
              <a:rPr sz="8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20" dirty="0" err="1">
                <a:solidFill>
                  <a:srgbClr val="FFFFFF"/>
                </a:solidFill>
                <a:latin typeface="Tahoma"/>
                <a:cs typeface="Tahoma"/>
              </a:rPr>
              <a:t>Suiza</a:t>
            </a:r>
            <a:r>
              <a:rPr lang="es-ES" sz="850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15" dirty="0">
                <a:solidFill>
                  <a:srgbClr val="FFFFFF"/>
                </a:solidFill>
                <a:latin typeface="Tahoma"/>
                <a:cs typeface="Tahoma"/>
                <a:hlinkClick r:id="rId5"/>
              </a:rPr>
              <a:t>www.iec.ch</a:t>
            </a:r>
            <a:endParaRPr sz="850" dirty="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284905" y="3990048"/>
            <a:ext cx="2484120" cy="991169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50800">
              <a:spcBef>
                <a:spcPts val="385"/>
              </a:spcBef>
            </a:pP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Bienvenido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la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tienda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web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FFFFFF"/>
                </a:solidFill>
                <a:latin typeface="Tahoma"/>
                <a:cs typeface="Tahoma"/>
              </a:rPr>
              <a:t>IEC</a:t>
            </a:r>
            <a:endParaRPr sz="750" dirty="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050" dirty="0">
              <a:latin typeface="Tahoma"/>
              <a:cs typeface="Tahoma"/>
            </a:endParaRPr>
          </a:p>
          <a:p>
            <a:pPr marL="50800" marR="131445">
              <a:lnSpc>
                <a:spcPct val="144400"/>
              </a:lnSpc>
              <a:spcBef>
                <a:spcPts val="5"/>
              </a:spcBef>
            </a:pP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La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Comisión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Electrotécnica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Internacional </a:t>
            </a:r>
            <a:r>
              <a:rPr sz="750" spc="25" dirty="0" err="1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 el</a:t>
            </a:r>
            <a:r>
              <a:rPr lang="es-ES" sz="750" spc="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40" dirty="0" err="1">
                <a:solidFill>
                  <a:srgbClr val="FFFFFF"/>
                </a:solidFill>
                <a:latin typeface="Tahoma"/>
                <a:cs typeface="Tahoma"/>
              </a:rPr>
              <a:t>organismo</a:t>
            </a:r>
            <a:r>
              <a:rPr sz="750" spc="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internacional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evaluación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la</a:t>
            </a:r>
            <a:r>
              <a:rPr lang="es-ES" sz="750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 err="1">
                <a:solidFill>
                  <a:srgbClr val="FFFFFF"/>
                </a:solidFill>
                <a:latin typeface="Tahoma"/>
                <a:cs typeface="Tahoma"/>
              </a:rPr>
              <a:t>conformidad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FFFFFF"/>
                </a:solidFill>
                <a:latin typeface="Tahoma"/>
                <a:cs typeface="Tahoma"/>
              </a:rPr>
              <a:t>normas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para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todos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los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campos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FFFFFF"/>
                </a:solidFill>
                <a:latin typeface="Tahoma"/>
                <a:cs typeface="Tahoma"/>
              </a:rPr>
              <a:t>la</a:t>
            </a:r>
            <a:r>
              <a:rPr lang="es-ES" sz="750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 err="1">
                <a:solidFill>
                  <a:srgbClr val="FFFFFF"/>
                </a:solidFill>
                <a:latin typeface="Tahoma"/>
                <a:cs typeface="Tahoma"/>
              </a:rPr>
              <a:t>electrotecnología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.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170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171673" y="2907658"/>
            <a:ext cx="53861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PM107719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929318" y="1728002"/>
          <a:ext cx="3780790" cy="574240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2826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525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280330">
                <a:tc>
                  <a:txBody>
                    <a:bodyPr/>
                    <a:lstStyle/>
                    <a:p>
                      <a:pPr marR="54038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Diseño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respetuoso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medio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ambiente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productos</a:t>
                      </a:r>
                      <a:r>
                        <a:rPr lang="es-ES"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eléctricos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electrónicos.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62430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0328">
                <a:tc>
                  <a:txBody>
                    <a:bodyPr/>
                    <a:lstStyle/>
                    <a:p>
                      <a:pPr marR="52832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Declaración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materiales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productos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industria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electrotécnica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62474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0330">
                <a:tc>
                  <a:txBody>
                    <a:bodyPr/>
                    <a:lstStyle/>
                    <a:p>
                      <a:pPr marR="224154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Equipo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distribución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envolvente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lang="es-ES"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tensiones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superiores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hasta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52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inclusive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62271-200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30670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distribución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-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202: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subestaciones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prefabricadas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alta/baja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62271-202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13679">
                <a:tc>
                  <a:txBody>
                    <a:bodyPr/>
                    <a:lstStyle/>
                    <a:p>
                      <a:pPr marR="21018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306: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guía</a:t>
                      </a:r>
                      <a:r>
                        <a:rPr lang="es-ES"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IEC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62271-100,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IEC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62271-1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otras </a:t>
                      </a:r>
                      <a:r>
                        <a:rPr sz="750" spc="4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normas</a:t>
                      </a:r>
                      <a:r>
                        <a:rPr sz="750" spc="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IEC</a:t>
                      </a:r>
                      <a:r>
                        <a:rPr lang="es-ES" sz="7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relacionadas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disyuntores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alterna</a:t>
                      </a:r>
                      <a:endParaRPr sz="7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CEI/TR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62271-306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13679">
                <a:tc>
                  <a:txBody>
                    <a:bodyPr/>
                    <a:lstStyle/>
                    <a:p>
                      <a:pPr marR="31242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Guía para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evaluación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productos con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respecto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 las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restricciones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uso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sustancias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productos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eléctricos</a:t>
                      </a:r>
                      <a:r>
                        <a:rPr sz="6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lang="es-ES"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electrónicos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CEI/TR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62476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13680">
                <a:tc>
                  <a:txBody>
                    <a:bodyPr/>
                    <a:lstStyle/>
                    <a:p>
                      <a:pPr marR="22796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Directrices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información sobre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 final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vida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útil</a:t>
                      </a:r>
                      <a:r>
                        <a:rPr lang="es-ES"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proporcionada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fabricantes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recicladores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cálculo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lang="es-ES"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tasa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reciclabilidad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equipos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electrónicos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CEI/TR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62635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Tutorial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guía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aplicación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fusibles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tensión.</a:t>
                      </a:r>
                      <a:endParaRPr sz="650">
                        <a:latin typeface="Tahoma"/>
                        <a:cs typeface="Tahoma"/>
                      </a:endParaRPr>
                    </a:p>
                  </a:txBody>
                  <a:tcPr marL="0" marR="0" marT="279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CEI/TR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62655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80379">
                <a:tc>
                  <a:txBody>
                    <a:bodyPr/>
                    <a:lstStyle/>
                    <a:p>
                      <a:pPr marR="19304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-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304: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Clasificación</a:t>
                      </a:r>
                      <a:r>
                        <a:rPr lang="es-ES"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control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interiores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cerrados</a:t>
                      </a:r>
                      <a:r>
                        <a:rPr sz="65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tensiones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nominales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superiores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hasta </a:t>
                      </a:r>
                      <a:r>
                        <a:rPr sz="65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52 </a:t>
                      </a:r>
                      <a:r>
                        <a:rPr sz="6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inclusive </a:t>
                      </a:r>
                      <a:r>
                        <a:rPr sz="65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relación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uso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condiciones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especiales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servicio</a:t>
                      </a:r>
                      <a:r>
                        <a:rPr sz="650" spc="-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50" spc="-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respecto</a:t>
                      </a:r>
                      <a:r>
                        <a:rPr lang="es-ES"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condensación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</a:t>
                      </a:r>
                      <a:r>
                        <a:rPr sz="6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contaminación.</a:t>
                      </a:r>
                      <a:endParaRPr sz="6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CEI/TS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62271-304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413679">
                <a:tc>
                  <a:txBody>
                    <a:bodyPr/>
                    <a:lstStyle/>
                    <a:p>
                      <a:pPr marR="43815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Selección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dimensionamiento de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aisladores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 </a:t>
                      </a:r>
                      <a:r>
                        <a:rPr sz="600" spc="1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alta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lang="es-ES"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destinados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uso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condiciones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contaminación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Parte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lang="es-ES"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Definiciones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,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información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principios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generales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CEI/TS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60815-1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280330">
                <a:tc>
                  <a:txBody>
                    <a:bodyPr/>
                    <a:lstStyle/>
                    <a:p>
                      <a:pPr marR="23749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Procedimiento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prueba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estándar</a:t>
                      </a:r>
                      <a:r>
                        <a:rPr sz="600" spc="-35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AR" sz="600" spc="-1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600" spc="-35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disyuntores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lang="es-ES"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alto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ES"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clasificados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sobre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una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base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corriente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simétrica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lang="es-AR" sz="75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750" spc="-4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C37.09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54483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600" spc="2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Estándar</a:t>
                      </a:r>
                      <a:r>
                        <a:rPr sz="600" spc="-4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AR" sz="600" spc="-1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600" spc="-35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requisitos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comunes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aparamenta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lang="es-ES"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potencia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alto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ES"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tensión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con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clasificación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superior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</a:t>
                      </a:r>
                      <a:r>
                        <a:rPr sz="6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1000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</a:t>
                      </a:r>
                      <a:endParaRPr sz="6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lang="es-AR" sz="75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750" spc="-4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C37.100.1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600" spc="2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Estándar</a:t>
                      </a:r>
                      <a:r>
                        <a:rPr sz="600" spc="-4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AR" sz="600" spc="-1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600" spc="-35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tableros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revestidos</a:t>
                      </a:r>
                      <a:r>
                        <a:rPr sz="6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6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6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metal</a:t>
                      </a:r>
                      <a:endParaRPr sz="600">
                        <a:latin typeface="Tahoma"/>
                        <a:cs typeface="Tahoma"/>
                      </a:endParaRPr>
                    </a:p>
                  </a:txBody>
                  <a:tcPr marL="0" marR="0" marT="3429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lang="es-AR" sz="75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750" spc="-4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C37.20.2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2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8128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50" spc="25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Estándar</a:t>
                      </a:r>
                      <a:r>
                        <a:rPr sz="750" spc="-4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lang="es-AR" sz="750" spc="-1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750" spc="-35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interruptores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gabinete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metálico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</a:t>
                      </a:r>
                      <a:r>
                        <a:rPr lang="es-ES" sz="75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kV–38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-1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kV)</a:t>
                      </a:r>
                      <a:endParaRPr sz="75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lang="es-AR" sz="750" dirty="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la IEEE</a:t>
                      </a:r>
                      <a:r>
                        <a:rPr sz="750" spc="-40" smtClean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C37.20.3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3"/>
                  </a:ext>
                </a:extLst>
              </a:tr>
              <a:tr h="280329">
                <a:tc>
                  <a:txBody>
                    <a:bodyPr/>
                    <a:lstStyle/>
                    <a:p>
                      <a:pPr marR="370205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0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Etiquetas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declaraciones</a:t>
                      </a:r>
                      <a:r>
                        <a:rPr sz="70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ambientales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-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Declaraciones</a:t>
                      </a:r>
                      <a:r>
                        <a:rPr lang="es-ES" sz="70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ambientales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tipo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III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Principios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procedimientos</a:t>
                      </a:r>
                      <a:endParaRPr sz="7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ISO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14025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4"/>
                  </a:ext>
                </a:extLst>
              </a:tr>
              <a:tr h="413680">
                <a:tc>
                  <a:txBody>
                    <a:bodyPr/>
                    <a:lstStyle/>
                    <a:p>
                      <a:pPr marR="462280">
                        <a:lnSpc>
                          <a:spcPts val="1050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Corrosión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metales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aleaciones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Corrosividad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lang="es-ES"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atmósferas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-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Clasificación,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determinación</a:t>
                      </a:r>
                      <a:r>
                        <a:rPr sz="70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y</a:t>
                      </a:r>
                      <a:r>
                        <a:rPr lang="es-ES" sz="7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30" dirty="0" err="1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estimación</a:t>
                      </a:r>
                      <a:endParaRPr sz="700" dirty="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556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Norma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ISO</a:t>
                      </a:r>
                      <a:r>
                        <a:rPr sz="400" spc="-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40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9223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635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5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Gabinetes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para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Equipos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Eléctricos</a:t>
                      </a:r>
                      <a:r>
                        <a:rPr sz="750" spc="-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(1000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Voltios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Máximo)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NEMA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250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6"/>
                  </a:ext>
                </a:extLst>
              </a:tr>
              <a:tr h="1469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spc="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Norma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de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Seguridad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Eléctrica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3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en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2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el</a:t>
                      </a:r>
                      <a:r>
                        <a:rPr sz="750" spc="-45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Trabajo</a:t>
                      </a:r>
                      <a:r>
                        <a:rPr sz="450" spc="1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®</a:t>
                      </a:r>
                      <a:endParaRPr sz="4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NFPA</a:t>
                      </a:r>
                      <a:r>
                        <a:rPr sz="750" spc="-4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solidFill>
                            <a:srgbClr val="171514"/>
                          </a:solidFill>
                          <a:latin typeface="Tahoma"/>
                          <a:cs typeface="Tahoma"/>
                        </a:rPr>
                        <a:t>70E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15240" marB="0">
                    <a:lnT w="3175">
                      <a:solidFill>
                        <a:srgbClr val="4D555B"/>
                      </a:solidFill>
                      <a:prstDash val="solid"/>
                    </a:lnT>
                    <a:lnB w="3175">
                      <a:solidFill>
                        <a:srgbClr val="4D555B"/>
                      </a:solidFill>
                      <a:prstDash val="soli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7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6290206" y="524119"/>
            <a:ext cx="819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40" dirty="0">
                <a:solidFill>
                  <a:srgbClr val="9EA3A9"/>
                </a:solidFill>
                <a:latin typeface="Tahoma"/>
                <a:cs typeface="Tahoma"/>
              </a:rPr>
              <a:t>Estándares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6" y="493994"/>
            <a:ext cx="2805430" cy="58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599"/>
              </a:lnSpc>
              <a:spcBef>
                <a:spcPts val="100"/>
              </a:spcBef>
            </a:pPr>
            <a:r>
              <a:rPr sz="1600" spc="6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1600" spc="-1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65" dirty="0" err="1">
                <a:solidFill>
                  <a:srgbClr val="171514"/>
                </a:solidFill>
                <a:latin typeface="Tahoma"/>
                <a:cs typeface="Tahoma"/>
              </a:rPr>
              <a:t>estándares</a:t>
            </a:r>
            <a:r>
              <a:rPr sz="1600" spc="-114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80" dirty="0" err="1">
                <a:solidFill>
                  <a:srgbClr val="171514"/>
                </a:solidFill>
                <a:latin typeface="Tahoma"/>
                <a:cs typeface="Tahoma"/>
              </a:rPr>
              <a:t>mencionados</a:t>
            </a:r>
            <a:r>
              <a:rPr lang="es-ES" sz="1600" spc="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5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1600" spc="-9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600" spc="70" dirty="0">
                <a:solidFill>
                  <a:srgbClr val="171514"/>
                </a:solidFill>
                <a:latin typeface="Tahoma"/>
                <a:cs typeface="Tahoma"/>
              </a:rPr>
              <a:t>documento.</a:t>
            </a:r>
            <a:endParaRPr sz="160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171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292834" y="5703242"/>
            <a:ext cx="60325" cy="115570"/>
          </a:xfrm>
          <a:custGeom>
            <a:avLst/>
            <a:gdLst/>
            <a:ahLst/>
            <a:cxnLst/>
            <a:rect l="l" t="t" r="r" b="b"/>
            <a:pathLst>
              <a:path w="60325" h="115570">
                <a:moveTo>
                  <a:pt x="29895" y="0"/>
                </a:moveTo>
                <a:lnTo>
                  <a:pt x="0" y="115189"/>
                </a:lnTo>
                <a:lnTo>
                  <a:pt x="59766" y="115189"/>
                </a:lnTo>
                <a:lnTo>
                  <a:pt x="2989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6318352" y="5786212"/>
            <a:ext cx="2428875" cy="1758950"/>
            <a:chOff x="591445" y="5786212"/>
            <a:chExt cx="2428875" cy="1758950"/>
          </a:xfrm>
        </p:grpSpPr>
        <p:sp>
          <p:nvSpPr>
            <p:cNvPr id="4" name="object 4"/>
            <p:cNvSpPr/>
            <p:nvPr/>
          </p:nvSpPr>
          <p:spPr>
            <a:xfrm>
              <a:off x="2905057" y="7485335"/>
              <a:ext cx="115570" cy="60325"/>
            </a:xfrm>
            <a:custGeom>
              <a:avLst/>
              <a:gdLst/>
              <a:ahLst/>
              <a:cxnLst/>
              <a:rect l="l" t="t" r="r" b="b"/>
              <a:pathLst>
                <a:path w="115569" h="60325">
                  <a:moveTo>
                    <a:pt x="0" y="0"/>
                  </a:moveTo>
                  <a:lnTo>
                    <a:pt x="0" y="59766"/>
                  </a:lnTo>
                  <a:lnTo>
                    <a:pt x="115189" y="29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97498" y="6170696"/>
              <a:ext cx="2407920" cy="1331595"/>
            </a:xfrm>
            <a:custGeom>
              <a:avLst/>
              <a:gdLst/>
              <a:ahLst/>
              <a:cxnLst/>
              <a:rect l="l" t="t" r="r" b="b"/>
              <a:pathLst>
                <a:path w="2407920" h="1331595">
                  <a:moveTo>
                    <a:pt x="0" y="1331226"/>
                  </a:moveTo>
                  <a:lnTo>
                    <a:pt x="1502981" y="0"/>
                  </a:lnTo>
                  <a:lnTo>
                    <a:pt x="2407361" y="0"/>
                  </a:lnTo>
                </a:path>
              </a:pathLst>
            </a:custGeom>
            <a:ln w="11074">
              <a:solidFill>
                <a:srgbClr val="0082C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97675" y="6178601"/>
              <a:ext cx="2402205" cy="1328420"/>
            </a:xfrm>
            <a:custGeom>
              <a:avLst/>
              <a:gdLst/>
              <a:ahLst/>
              <a:cxnLst/>
              <a:rect l="l" t="t" r="r" b="b"/>
              <a:pathLst>
                <a:path w="2402205" h="1328420">
                  <a:moveTo>
                    <a:pt x="0" y="1328268"/>
                  </a:moveTo>
                  <a:lnTo>
                    <a:pt x="98298" y="1296268"/>
                  </a:lnTo>
                  <a:lnTo>
                    <a:pt x="166169" y="1264336"/>
                  </a:lnTo>
                  <a:lnTo>
                    <a:pt x="235207" y="1213336"/>
                  </a:lnTo>
                  <a:lnTo>
                    <a:pt x="337007" y="1124128"/>
                  </a:lnTo>
                  <a:lnTo>
                    <a:pt x="446058" y="1024908"/>
                  </a:lnTo>
                  <a:lnTo>
                    <a:pt x="518647" y="955722"/>
                  </a:lnTo>
                  <a:lnTo>
                    <a:pt x="559058" y="915208"/>
                  </a:lnTo>
                  <a:lnTo>
                    <a:pt x="628623" y="841442"/>
                  </a:lnTo>
                  <a:lnTo>
                    <a:pt x="701500" y="764209"/>
                  </a:lnTo>
                  <a:lnTo>
                    <a:pt x="764257" y="697746"/>
                  </a:lnTo>
                  <a:lnTo>
                    <a:pt x="790943" y="669494"/>
                  </a:lnTo>
                  <a:lnTo>
                    <a:pt x="914520" y="538332"/>
                  </a:lnTo>
                  <a:lnTo>
                    <a:pt x="982887" y="466210"/>
                  </a:lnTo>
                  <a:lnTo>
                    <a:pt x="1020504" y="427565"/>
                  </a:lnTo>
                  <a:lnTo>
                    <a:pt x="1051826" y="396837"/>
                  </a:lnTo>
                  <a:lnTo>
                    <a:pt x="1103361" y="350183"/>
                  </a:lnTo>
                  <a:lnTo>
                    <a:pt x="1140634" y="318262"/>
                  </a:lnTo>
                  <a:lnTo>
                    <a:pt x="1182980" y="283164"/>
                  </a:lnTo>
                  <a:lnTo>
                    <a:pt x="1228452" y="246801"/>
                  </a:lnTo>
                  <a:lnTo>
                    <a:pt x="1275104" y="211087"/>
                  </a:lnTo>
                  <a:lnTo>
                    <a:pt x="1320988" y="177936"/>
                  </a:lnTo>
                  <a:lnTo>
                    <a:pt x="1364157" y="149261"/>
                  </a:lnTo>
                  <a:lnTo>
                    <a:pt x="1402664" y="126975"/>
                  </a:lnTo>
                  <a:lnTo>
                    <a:pt x="1439388" y="108409"/>
                  </a:lnTo>
                  <a:lnTo>
                    <a:pt x="1478530" y="89920"/>
                  </a:lnTo>
                  <a:lnTo>
                    <a:pt x="1520094" y="71961"/>
                  </a:lnTo>
                  <a:lnTo>
                    <a:pt x="1564084" y="54987"/>
                  </a:lnTo>
                  <a:lnTo>
                    <a:pt x="1610507" y="39452"/>
                  </a:lnTo>
                  <a:lnTo>
                    <a:pt x="1659367" y="25809"/>
                  </a:lnTo>
                  <a:lnTo>
                    <a:pt x="1710670" y="14512"/>
                  </a:lnTo>
                  <a:lnTo>
                    <a:pt x="1764419" y="6017"/>
                  </a:lnTo>
                  <a:lnTo>
                    <a:pt x="1820621" y="775"/>
                  </a:lnTo>
                  <a:lnTo>
                    <a:pt x="1865821" y="0"/>
                  </a:lnTo>
                  <a:lnTo>
                    <a:pt x="1914663" y="2558"/>
                  </a:lnTo>
                  <a:lnTo>
                    <a:pt x="1966229" y="7997"/>
                  </a:lnTo>
                  <a:lnTo>
                    <a:pt x="2019605" y="15863"/>
                  </a:lnTo>
                  <a:lnTo>
                    <a:pt x="2073875" y="25703"/>
                  </a:lnTo>
                  <a:lnTo>
                    <a:pt x="2128124" y="37062"/>
                  </a:lnTo>
                  <a:lnTo>
                    <a:pt x="2181436" y="49488"/>
                  </a:lnTo>
                  <a:lnTo>
                    <a:pt x="2232896" y="62526"/>
                  </a:lnTo>
                  <a:lnTo>
                    <a:pt x="2281587" y="75724"/>
                  </a:lnTo>
                  <a:lnTo>
                    <a:pt x="2326595" y="88627"/>
                  </a:lnTo>
                  <a:lnTo>
                    <a:pt x="2367005" y="100782"/>
                  </a:lnTo>
                  <a:lnTo>
                    <a:pt x="2401900" y="111735"/>
                  </a:lnTo>
                </a:path>
              </a:pathLst>
            </a:custGeom>
            <a:ln w="11074">
              <a:solidFill>
                <a:srgbClr val="0082C6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96982" y="6034013"/>
              <a:ext cx="1299845" cy="1463675"/>
            </a:xfrm>
            <a:custGeom>
              <a:avLst/>
              <a:gdLst/>
              <a:ahLst/>
              <a:cxnLst/>
              <a:rect l="l" t="t" r="r" b="b"/>
              <a:pathLst>
                <a:path w="1299845" h="1463675">
                  <a:moveTo>
                    <a:pt x="0" y="1463344"/>
                  </a:moveTo>
                  <a:lnTo>
                    <a:pt x="755269" y="5029"/>
                  </a:lnTo>
                  <a:lnTo>
                    <a:pt x="1299692" y="0"/>
                  </a:lnTo>
                </a:path>
              </a:pathLst>
            </a:custGeom>
            <a:ln w="11074">
              <a:solidFill>
                <a:srgbClr val="F7941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96982" y="6045621"/>
              <a:ext cx="1278890" cy="1452245"/>
            </a:xfrm>
            <a:custGeom>
              <a:avLst/>
              <a:gdLst/>
              <a:ahLst/>
              <a:cxnLst/>
              <a:rect l="l" t="t" r="r" b="b"/>
              <a:pathLst>
                <a:path w="1278889" h="1452245">
                  <a:moveTo>
                    <a:pt x="0" y="1451737"/>
                  </a:moveTo>
                  <a:lnTo>
                    <a:pt x="35126" y="1433346"/>
                  </a:lnTo>
                  <a:lnTo>
                    <a:pt x="88257" y="1372553"/>
                  </a:lnTo>
                  <a:lnTo>
                    <a:pt x="130784" y="1302092"/>
                  </a:lnTo>
                  <a:lnTo>
                    <a:pt x="183956" y="1207211"/>
                  </a:lnTo>
                  <a:lnTo>
                    <a:pt x="230774" y="1116552"/>
                  </a:lnTo>
                  <a:lnTo>
                    <a:pt x="264101" y="1048600"/>
                  </a:lnTo>
                  <a:lnTo>
                    <a:pt x="324616" y="913424"/>
                  </a:lnTo>
                  <a:lnTo>
                    <a:pt x="383274" y="776789"/>
                  </a:lnTo>
                  <a:lnTo>
                    <a:pt x="432982" y="659746"/>
                  </a:lnTo>
                  <a:lnTo>
                    <a:pt x="453948" y="610108"/>
                  </a:lnTo>
                  <a:lnTo>
                    <a:pt x="522539" y="460485"/>
                  </a:lnTo>
                  <a:lnTo>
                    <a:pt x="558953" y="381055"/>
                  </a:lnTo>
                  <a:lnTo>
                    <a:pt x="575387" y="345219"/>
                  </a:lnTo>
                  <a:lnTo>
                    <a:pt x="599007" y="299220"/>
                  </a:lnTo>
                  <a:lnTo>
                    <a:pt x="626271" y="254760"/>
                  </a:lnTo>
                  <a:lnTo>
                    <a:pt x="660511" y="202428"/>
                  </a:lnTo>
                  <a:lnTo>
                    <a:pt x="696413" y="151656"/>
                  </a:lnTo>
                  <a:lnTo>
                    <a:pt x="728662" y="111874"/>
                  </a:lnTo>
                  <a:lnTo>
                    <a:pt x="760830" y="79732"/>
                  </a:lnTo>
                  <a:lnTo>
                    <a:pt x="799301" y="48345"/>
                  </a:lnTo>
                  <a:lnTo>
                    <a:pt x="843000" y="21841"/>
                  </a:lnTo>
                  <a:lnTo>
                    <a:pt x="890856" y="4350"/>
                  </a:lnTo>
                  <a:lnTo>
                    <a:pt x="941793" y="0"/>
                  </a:lnTo>
                  <a:lnTo>
                    <a:pt x="981647" y="7194"/>
                  </a:lnTo>
                  <a:lnTo>
                    <a:pt x="1028355" y="22593"/>
                  </a:lnTo>
                  <a:lnTo>
                    <a:pt x="1079463" y="44317"/>
                  </a:lnTo>
                  <a:lnTo>
                    <a:pt x="1132516" y="70484"/>
                  </a:lnTo>
                  <a:lnTo>
                    <a:pt x="1185057" y="99214"/>
                  </a:lnTo>
                  <a:lnTo>
                    <a:pt x="1234633" y="128628"/>
                  </a:lnTo>
                  <a:lnTo>
                    <a:pt x="1278788" y="156845"/>
                  </a:lnTo>
                </a:path>
              </a:pathLst>
            </a:custGeom>
            <a:ln w="11074">
              <a:solidFill>
                <a:srgbClr val="F7941D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96070" y="5789533"/>
              <a:ext cx="2336165" cy="1725930"/>
            </a:xfrm>
            <a:custGeom>
              <a:avLst/>
              <a:gdLst/>
              <a:ahLst/>
              <a:cxnLst/>
              <a:rect l="l" t="t" r="r" b="b"/>
              <a:pathLst>
                <a:path w="2336165" h="1725929">
                  <a:moveTo>
                    <a:pt x="0" y="0"/>
                  </a:moveTo>
                  <a:lnTo>
                    <a:pt x="0" y="1725853"/>
                  </a:lnTo>
                  <a:lnTo>
                    <a:pt x="2336088" y="1725853"/>
                  </a:lnTo>
                </a:path>
              </a:pathLst>
            </a:custGeom>
            <a:ln w="664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153646" y="5978084"/>
              <a:ext cx="85725" cy="162560"/>
            </a:xfrm>
            <a:custGeom>
              <a:avLst/>
              <a:gdLst/>
              <a:ahLst/>
              <a:cxnLst/>
              <a:rect l="l" t="t" r="r" b="b"/>
              <a:pathLst>
                <a:path w="85725" h="162560">
                  <a:moveTo>
                    <a:pt x="85369" y="0"/>
                  </a:moveTo>
                  <a:lnTo>
                    <a:pt x="0" y="162153"/>
                  </a:lnTo>
                </a:path>
              </a:pathLst>
            </a:custGeom>
            <a:ln w="553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143069" y="6101674"/>
              <a:ext cx="43815" cy="61594"/>
            </a:xfrm>
            <a:custGeom>
              <a:avLst/>
              <a:gdLst/>
              <a:ahLst/>
              <a:cxnLst/>
              <a:rect l="l" t="t" r="r" b="b"/>
              <a:pathLst>
                <a:path w="43814" h="61595">
                  <a:moveTo>
                    <a:pt x="9397" y="0"/>
                  </a:moveTo>
                  <a:lnTo>
                    <a:pt x="0" y="60998"/>
                  </a:lnTo>
                  <a:lnTo>
                    <a:pt x="43205" y="16916"/>
                  </a:lnTo>
                  <a:lnTo>
                    <a:pt x="93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36507" y="5994163"/>
              <a:ext cx="146050" cy="111760"/>
            </a:xfrm>
            <a:custGeom>
              <a:avLst/>
              <a:gdLst/>
              <a:ahLst/>
              <a:cxnLst/>
              <a:rect l="l" t="t" r="r" b="b"/>
              <a:pathLst>
                <a:path w="146050" h="111760">
                  <a:moveTo>
                    <a:pt x="0" y="0"/>
                  </a:moveTo>
                  <a:lnTo>
                    <a:pt x="145643" y="111252"/>
                  </a:lnTo>
                </a:path>
              </a:pathLst>
            </a:custGeom>
            <a:ln w="553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243905" y="6069628"/>
              <a:ext cx="59055" cy="50165"/>
            </a:xfrm>
            <a:custGeom>
              <a:avLst/>
              <a:gdLst/>
              <a:ahLst/>
              <a:cxnLst/>
              <a:rect l="l" t="t" r="r" b="b"/>
              <a:pathLst>
                <a:path w="59055" h="50164">
                  <a:moveTo>
                    <a:pt x="22326" y="0"/>
                  </a:moveTo>
                  <a:lnTo>
                    <a:pt x="0" y="30518"/>
                  </a:lnTo>
                  <a:lnTo>
                    <a:pt x="58597" y="49974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9609454" y="8100907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5">
                <a:moveTo>
                  <a:pt x="0" y="0"/>
                </a:moveTo>
                <a:lnTo>
                  <a:pt x="0" y="221449"/>
                </a:lnTo>
              </a:path>
            </a:pathLst>
          </a:custGeom>
          <a:ln w="37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609454" y="9080988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5">
                <a:moveTo>
                  <a:pt x="0" y="0"/>
                </a:moveTo>
                <a:lnTo>
                  <a:pt x="0" y="221449"/>
                </a:lnTo>
              </a:path>
            </a:pathLst>
          </a:custGeom>
          <a:ln w="37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609454" y="8590947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5">
                <a:moveTo>
                  <a:pt x="0" y="0"/>
                </a:moveTo>
                <a:lnTo>
                  <a:pt x="0" y="221449"/>
                </a:lnTo>
              </a:path>
            </a:pathLst>
          </a:custGeom>
          <a:ln w="37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10585606" y="8198808"/>
            <a:ext cx="757555" cy="26034"/>
            <a:chOff x="4858699" y="8198808"/>
            <a:chExt cx="757555" cy="26034"/>
          </a:xfrm>
        </p:grpSpPr>
        <p:sp>
          <p:nvSpPr>
            <p:cNvPr id="18" name="object 18"/>
            <p:cNvSpPr/>
            <p:nvPr/>
          </p:nvSpPr>
          <p:spPr>
            <a:xfrm>
              <a:off x="4898899" y="8211274"/>
              <a:ext cx="688340" cy="1905"/>
            </a:xfrm>
            <a:custGeom>
              <a:avLst/>
              <a:gdLst/>
              <a:ahLst/>
              <a:cxnLst/>
              <a:rect l="l" t="t" r="r" b="b"/>
              <a:pathLst>
                <a:path w="688339" h="1904">
                  <a:moveTo>
                    <a:pt x="0" y="1346"/>
                  </a:moveTo>
                  <a:lnTo>
                    <a:pt x="688301" y="0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858690" y="8198815"/>
              <a:ext cx="757555" cy="26034"/>
            </a:xfrm>
            <a:custGeom>
              <a:avLst/>
              <a:gdLst/>
              <a:ahLst/>
              <a:cxnLst/>
              <a:rect l="l" t="t" r="r" b="b"/>
              <a:pathLst>
                <a:path w="757554" h="26034">
                  <a:moveTo>
                    <a:pt x="40195" y="0"/>
                  </a:moveTo>
                  <a:lnTo>
                    <a:pt x="0" y="11544"/>
                  </a:lnTo>
                  <a:lnTo>
                    <a:pt x="39395" y="25590"/>
                  </a:lnTo>
                  <a:lnTo>
                    <a:pt x="40195" y="0"/>
                  </a:lnTo>
                  <a:close/>
                </a:path>
                <a:path w="757554" h="26034">
                  <a:moveTo>
                    <a:pt x="757301" y="11544"/>
                  </a:moveTo>
                  <a:lnTo>
                    <a:pt x="717105" y="0"/>
                  </a:lnTo>
                  <a:lnTo>
                    <a:pt x="717905" y="25590"/>
                  </a:lnTo>
                  <a:lnTo>
                    <a:pt x="757301" y="115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0585606" y="9178897"/>
            <a:ext cx="757555" cy="26034"/>
            <a:chOff x="4858699" y="9178897"/>
            <a:chExt cx="757555" cy="26034"/>
          </a:xfrm>
        </p:grpSpPr>
        <p:sp>
          <p:nvSpPr>
            <p:cNvPr id="21" name="object 21"/>
            <p:cNvSpPr/>
            <p:nvPr/>
          </p:nvSpPr>
          <p:spPr>
            <a:xfrm>
              <a:off x="4898899" y="9191363"/>
              <a:ext cx="685165" cy="1905"/>
            </a:xfrm>
            <a:custGeom>
              <a:avLst/>
              <a:gdLst/>
              <a:ahLst/>
              <a:cxnLst/>
              <a:rect l="l" t="t" r="r" b="b"/>
              <a:pathLst>
                <a:path w="685164" h="1904">
                  <a:moveTo>
                    <a:pt x="0" y="1346"/>
                  </a:moveTo>
                  <a:lnTo>
                    <a:pt x="684695" y="0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858690" y="9178899"/>
              <a:ext cx="757555" cy="26034"/>
            </a:xfrm>
            <a:custGeom>
              <a:avLst/>
              <a:gdLst/>
              <a:ahLst/>
              <a:cxnLst/>
              <a:rect l="l" t="t" r="r" b="b"/>
              <a:pathLst>
                <a:path w="757554" h="26034">
                  <a:moveTo>
                    <a:pt x="40195" y="0"/>
                  </a:moveTo>
                  <a:lnTo>
                    <a:pt x="0" y="11544"/>
                  </a:lnTo>
                  <a:lnTo>
                    <a:pt x="39395" y="25590"/>
                  </a:lnTo>
                  <a:lnTo>
                    <a:pt x="40195" y="0"/>
                  </a:lnTo>
                  <a:close/>
                </a:path>
                <a:path w="757554" h="26034">
                  <a:moveTo>
                    <a:pt x="757301" y="11544"/>
                  </a:moveTo>
                  <a:lnTo>
                    <a:pt x="717105" y="0"/>
                  </a:lnTo>
                  <a:lnTo>
                    <a:pt x="717905" y="25590"/>
                  </a:lnTo>
                  <a:lnTo>
                    <a:pt x="757301" y="115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10585605" y="8701321"/>
            <a:ext cx="772160" cy="1905"/>
          </a:xfrm>
          <a:custGeom>
            <a:avLst/>
            <a:gdLst/>
            <a:ahLst/>
            <a:cxnLst/>
            <a:rect l="l" t="t" r="r" b="b"/>
            <a:pathLst>
              <a:path w="772160" h="1904">
                <a:moveTo>
                  <a:pt x="0" y="1346"/>
                </a:moveTo>
                <a:lnTo>
                  <a:pt x="771702" y="0"/>
                </a:lnTo>
              </a:path>
            </a:pathLst>
          </a:custGeom>
          <a:ln w="37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9610215" y="8198808"/>
            <a:ext cx="690245" cy="26034"/>
            <a:chOff x="3883308" y="8198808"/>
            <a:chExt cx="690245" cy="26034"/>
          </a:xfrm>
        </p:grpSpPr>
        <p:sp>
          <p:nvSpPr>
            <p:cNvPr id="25" name="object 25"/>
            <p:cNvSpPr/>
            <p:nvPr/>
          </p:nvSpPr>
          <p:spPr>
            <a:xfrm>
              <a:off x="3923508" y="8211274"/>
              <a:ext cx="633095" cy="1905"/>
            </a:xfrm>
            <a:custGeom>
              <a:avLst/>
              <a:gdLst/>
              <a:ahLst/>
              <a:cxnLst/>
              <a:rect l="l" t="t" r="r" b="b"/>
              <a:pathLst>
                <a:path w="633095" h="1904">
                  <a:moveTo>
                    <a:pt x="0" y="1346"/>
                  </a:moveTo>
                  <a:lnTo>
                    <a:pt x="632701" y="0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83304" y="8198815"/>
              <a:ext cx="690245" cy="26034"/>
            </a:xfrm>
            <a:custGeom>
              <a:avLst/>
              <a:gdLst/>
              <a:ahLst/>
              <a:cxnLst/>
              <a:rect l="l" t="t" r="r" b="b"/>
              <a:pathLst>
                <a:path w="690245" h="26034">
                  <a:moveTo>
                    <a:pt x="40195" y="0"/>
                  </a:moveTo>
                  <a:lnTo>
                    <a:pt x="0" y="11544"/>
                  </a:lnTo>
                  <a:lnTo>
                    <a:pt x="39395" y="25590"/>
                  </a:lnTo>
                  <a:lnTo>
                    <a:pt x="40195" y="0"/>
                  </a:lnTo>
                  <a:close/>
                </a:path>
                <a:path w="690245" h="26034">
                  <a:moveTo>
                    <a:pt x="689686" y="11544"/>
                  </a:moveTo>
                  <a:lnTo>
                    <a:pt x="649490" y="0"/>
                  </a:lnTo>
                  <a:lnTo>
                    <a:pt x="650290" y="25590"/>
                  </a:lnTo>
                  <a:lnTo>
                    <a:pt x="689686" y="115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9610215" y="9178897"/>
            <a:ext cx="690245" cy="26034"/>
            <a:chOff x="3883308" y="9178897"/>
            <a:chExt cx="690245" cy="26034"/>
          </a:xfrm>
        </p:grpSpPr>
        <p:sp>
          <p:nvSpPr>
            <p:cNvPr id="28" name="object 28"/>
            <p:cNvSpPr/>
            <p:nvPr/>
          </p:nvSpPr>
          <p:spPr>
            <a:xfrm>
              <a:off x="3923508" y="9191363"/>
              <a:ext cx="633095" cy="1905"/>
            </a:xfrm>
            <a:custGeom>
              <a:avLst/>
              <a:gdLst/>
              <a:ahLst/>
              <a:cxnLst/>
              <a:rect l="l" t="t" r="r" b="b"/>
              <a:pathLst>
                <a:path w="633095" h="1904">
                  <a:moveTo>
                    <a:pt x="0" y="1346"/>
                  </a:moveTo>
                  <a:lnTo>
                    <a:pt x="632701" y="0"/>
                  </a:lnTo>
                </a:path>
              </a:pathLst>
            </a:custGeom>
            <a:ln w="374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883304" y="9178899"/>
              <a:ext cx="690245" cy="26034"/>
            </a:xfrm>
            <a:custGeom>
              <a:avLst/>
              <a:gdLst/>
              <a:ahLst/>
              <a:cxnLst/>
              <a:rect l="l" t="t" r="r" b="b"/>
              <a:pathLst>
                <a:path w="690245" h="26034">
                  <a:moveTo>
                    <a:pt x="40195" y="0"/>
                  </a:moveTo>
                  <a:lnTo>
                    <a:pt x="0" y="11544"/>
                  </a:lnTo>
                  <a:lnTo>
                    <a:pt x="39395" y="25590"/>
                  </a:lnTo>
                  <a:lnTo>
                    <a:pt x="40195" y="0"/>
                  </a:lnTo>
                  <a:close/>
                </a:path>
                <a:path w="690245" h="26034">
                  <a:moveTo>
                    <a:pt x="689686" y="11544"/>
                  </a:moveTo>
                  <a:lnTo>
                    <a:pt x="649490" y="0"/>
                  </a:lnTo>
                  <a:lnTo>
                    <a:pt x="650290" y="25590"/>
                  </a:lnTo>
                  <a:lnTo>
                    <a:pt x="689686" y="115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9603926" y="8701321"/>
            <a:ext cx="696595" cy="1905"/>
          </a:xfrm>
          <a:custGeom>
            <a:avLst/>
            <a:gdLst/>
            <a:ahLst/>
            <a:cxnLst/>
            <a:rect l="l" t="t" r="r" b="b"/>
            <a:pathLst>
              <a:path w="696595" h="1904">
                <a:moveTo>
                  <a:pt x="0" y="1346"/>
                </a:moveTo>
                <a:lnTo>
                  <a:pt x="695972" y="0"/>
                </a:lnTo>
              </a:path>
            </a:pathLst>
          </a:custGeom>
          <a:ln w="37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297279" y="8129375"/>
            <a:ext cx="180975" cy="82550"/>
          </a:xfrm>
          <a:custGeom>
            <a:avLst/>
            <a:gdLst/>
            <a:ahLst/>
            <a:cxnLst/>
            <a:rect l="l" t="t" r="r" b="b"/>
            <a:pathLst>
              <a:path w="180975" h="82550">
                <a:moveTo>
                  <a:pt x="0" y="82257"/>
                </a:moveTo>
                <a:lnTo>
                  <a:pt x="180378" y="0"/>
                </a:lnTo>
              </a:path>
            </a:pathLst>
          </a:custGeom>
          <a:ln w="112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297279" y="9109458"/>
            <a:ext cx="180975" cy="82550"/>
          </a:xfrm>
          <a:custGeom>
            <a:avLst/>
            <a:gdLst/>
            <a:ahLst/>
            <a:cxnLst/>
            <a:rect l="l" t="t" r="r" b="b"/>
            <a:pathLst>
              <a:path w="180975" h="82550">
                <a:moveTo>
                  <a:pt x="0" y="82257"/>
                </a:moveTo>
                <a:lnTo>
                  <a:pt x="180378" y="0"/>
                </a:lnTo>
              </a:path>
            </a:pathLst>
          </a:custGeom>
          <a:ln w="112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297279" y="8619418"/>
            <a:ext cx="180975" cy="82550"/>
          </a:xfrm>
          <a:custGeom>
            <a:avLst/>
            <a:gdLst/>
            <a:ahLst/>
            <a:cxnLst/>
            <a:rect l="l" t="t" r="r" b="b"/>
            <a:pathLst>
              <a:path w="180975" h="82550">
                <a:moveTo>
                  <a:pt x="0" y="82257"/>
                </a:moveTo>
                <a:lnTo>
                  <a:pt x="180378" y="0"/>
                </a:lnTo>
              </a:path>
            </a:pathLst>
          </a:custGeom>
          <a:ln w="112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479996" y="8211633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>
                <a:moveTo>
                  <a:pt x="0" y="0"/>
                </a:moveTo>
                <a:lnTo>
                  <a:pt x="105613" y="0"/>
                </a:lnTo>
              </a:path>
            </a:pathLst>
          </a:custGeom>
          <a:ln w="112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479996" y="8701675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>
                <a:moveTo>
                  <a:pt x="0" y="0"/>
                </a:moveTo>
                <a:lnTo>
                  <a:pt x="105613" y="0"/>
                </a:lnTo>
              </a:path>
            </a:pathLst>
          </a:custGeom>
          <a:ln w="112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6272205" y="524119"/>
            <a:ext cx="819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40" dirty="0">
                <a:solidFill>
                  <a:srgbClr val="9EA3A9"/>
                </a:solidFill>
                <a:latin typeface="Tahoma"/>
                <a:cs typeface="Tahoma"/>
              </a:rPr>
              <a:t>Estándares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00205" y="446313"/>
            <a:ext cx="3430270" cy="830356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85" dirty="0">
                <a:solidFill>
                  <a:srgbClr val="171514"/>
                </a:solidFill>
                <a:latin typeface="Tahoma"/>
                <a:cs typeface="Tahoma"/>
              </a:rPr>
              <a:t>Comparación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75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pc="-9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25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pc="-2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>
              <a:latin typeface="Tahoma"/>
              <a:cs typeface="Tahoma"/>
            </a:endParaRPr>
          </a:p>
          <a:p>
            <a:pPr marL="15875">
              <a:spcBef>
                <a:spcPts val="355"/>
              </a:spcBef>
            </a:pPr>
            <a:r>
              <a:rPr sz="14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-6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Proceso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1400" spc="-7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140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00205" y="1674763"/>
            <a:ext cx="3830320" cy="38500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13715">
              <a:lnSpc>
                <a:spcPct val="125000"/>
              </a:lnSpc>
              <a:spcBef>
                <a:spcPts val="100"/>
              </a:spcBef>
            </a:pP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Básicamente,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diferencias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estándares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70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700" spc="-35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provienen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respectivas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filosofías.</a:t>
            </a:r>
            <a:endParaRPr sz="700" dirty="0">
              <a:latin typeface="Tahoma"/>
              <a:cs typeface="Tahoma"/>
            </a:endParaRPr>
          </a:p>
          <a:p>
            <a:pPr marL="12700" marR="240029">
              <a:lnSpc>
                <a:spcPct val="125000"/>
              </a:lnSpc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basan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enfoque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funcional.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dispositivos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definen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prestaciones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esto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permite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diversas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soluciones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tecnológicas.</a:t>
            </a:r>
            <a:endParaRPr sz="700" dirty="0">
              <a:latin typeface="Tahoma"/>
              <a:cs typeface="Tahoma"/>
            </a:endParaRPr>
          </a:p>
          <a:p>
            <a:pPr marL="12700" marR="389255" algn="just">
              <a:lnSpc>
                <a:spcPts val="1050"/>
              </a:lnSpc>
              <a:spcBef>
                <a:spcPts val="65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>
                <a:solidFill>
                  <a:srgbClr val="171514"/>
                </a:solidFill>
                <a:latin typeface="Tahoma"/>
                <a:cs typeface="Tahoma"/>
              </a:rPr>
              <a:t>estándares</a:t>
            </a:r>
            <a:r>
              <a:rPr sz="650" spc="-3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65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50" spc="-3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basaron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descripción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soluciones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tecnológicas.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Tahoma"/>
                <a:cs typeface="Tahoma"/>
              </a:rPr>
              <a:t>Estas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soluciones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utilizadas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legal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"requisitos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mínimos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funcionales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seguridad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".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24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hace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años,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organizaciones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60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00" spc="-25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han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iniciado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proceso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endParaRPr sz="600" dirty="0">
              <a:latin typeface="Tahoma"/>
              <a:cs typeface="Tahoma"/>
            </a:endParaRPr>
          </a:p>
          <a:p>
            <a:pPr marL="12700" marR="191770">
              <a:lnSpc>
                <a:spcPct val="145800"/>
              </a:lnSpc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algunos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temas.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ahora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respaldado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acuerdo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proyecto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desarrollo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err="1">
                <a:solidFill>
                  <a:srgbClr val="171514"/>
                </a:solidFill>
                <a:latin typeface="Tahoma"/>
                <a:cs typeface="Tahoma"/>
              </a:rPr>
              <a:t>conjunto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smtClean="0">
                <a:solidFill>
                  <a:srgbClr val="171514"/>
                </a:solidFill>
                <a:latin typeface="Tahoma"/>
                <a:cs typeface="Tahoma"/>
              </a:rPr>
              <a:t>IEC-</a:t>
            </a:r>
            <a:r>
              <a:rPr lang="es-AR" sz="600" spc="-1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00" spc="-10" smtClean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600" spc="-3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establecido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2008.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Debido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proceso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armonización,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encuentran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hoy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transición.</a:t>
            </a:r>
            <a:endParaRPr sz="600" dirty="0">
              <a:latin typeface="Tahoma"/>
              <a:cs typeface="Tahoma"/>
            </a:endParaRPr>
          </a:p>
          <a:p>
            <a:pPr marL="12700" marR="182245">
              <a:lnSpc>
                <a:spcPct val="134600"/>
              </a:lnSpc>
              <a:spcBef>
                <a:spcPts val="10"/>
              </a:spcBef>
            </a:pP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Esta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armonización permite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simplificar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norma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 lugares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donde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existen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diferencias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"menores".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Esto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específicamente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cierto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definiciones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recuperación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transitorios.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25"/>
              </a:spcBef>
            </a:pPr>
            <a:endParaRPr sz="850" dirty="0">
              <a:latin typeface="Tahoma"/>
              <a:cs typeface="Tahoma"/>
            </a:endParaRPr>
          </a:p>
          <a:p>
            <a:pPr marL="12700" marR="5080">
              <a:lnSpc>
                <a:spcPct val="134600"/>
              </a:lnSpc>
            </a:pPr>
            <a:r>
              <a:rPr sz="65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65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5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ha desarrollado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estándares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aplicaciones especiales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como,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'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reenganchadores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automáticos'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'disyuntores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generadores'.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Estos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documentos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han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transformado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en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normas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equivalentes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después de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armonización de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definiciones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 err="1">
                <a:solidFill>
                  <a:srgbClr val="171514"/>
                </a:solidFill>
                <a:latin typeface="Tahoma"/>
                <a:cs typeface="Tahoma"/>
              </a:rPr>
              <a:t>clasificaciones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.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armonización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entenderse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como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unificación.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650" spc="20">
                <a:solidFill>
                  <a:srgbClr val="171514"/>
                </a:solidFill>
                <a:latin typeface="Tahoma"/>
                <a:cs typeface="Tahoma"/>
              </a:rPr>
              <a:t>e </a:t>
            </a:r>
            <a:r>
              <a:rPr lang="es-AR" sz="650" spc="-1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50" spc="-1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son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lang="es-ES"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naturaleza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organizaciones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muy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diferentes.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estructura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primeros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basa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Comités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Nacionales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mientras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segundos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basa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Individuos.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tanto,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65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lang="es-ES" sz="650" dirty="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mantendrán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propias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armonizadas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revisadas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futuro.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red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físicamente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diferentes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(líneas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aéreas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redes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cable,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aplicaciones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aire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libre)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hábitos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locales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(clasificaciones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frecuencias)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seguirán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imponiendo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limitaciones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equipo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200" dirty="0">
              <a:latin typeface="Tahoma"/>
              <a:cs typeface="Tahoma"/>
            </a:endParaRPr>
          </a:p>
          <a:p>
            <a:pPr marL="12700"/>
            <a:r>
              <a:rPr sz="650" spc="20" dirty="0">
                <a:solidFill>
                  <a:srgbClr val="00B6F2"/>
                </a:solidFill>
                <a:latin typeface="Tahoma"/>
                <a:cs typeface="Tahoma"/>
              </a:rPr>
              <a:t>Tensiones</a:t>
            </a:r>
            <a:r>
              <a:rPr sz="65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Tahoma"/>
                <a:cs typeface="Tahoma"/>
              </a:rPr>
              <a:t>nominales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605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Ver</a:t>
            </a:r>
            <a:r>
              <a:rPr sz="6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capítulo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relacionado.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00206" y="5534450"/>
            <a:ext cx="3698875" cy="1873885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spcBef>
                <a:spcPts val="700"/>
              </a:spcBef>
            </a:pP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Armonización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-10" dirty="0">
                <a:solidFill>
                  <a:srgbClr val="00B6F2"/>
                </a:solidFill>
                <a:latin typeface="Tahoma"/>
                <a:cs typeface="Tahoma"/>
              </a:rPr>
              <a:t>TRV</a:t>
            </a:r>
            <a:endParaRPr sz="950" dirty="0">
              <a:latin typeface="Tahoma"/>
              <a:cs typeface="Tahoma"/>
            </a:endParaRPr>
          </a:p>
          <a:p>
            <a:pPr marL="12700" marR="123825">
              <a:lnSpc>
                <a:spcPct val="125000"/>
              </a:lnSpc>
              <a:spcBef>
                <a:spcPts val="235"/>
              </a:spcBef>
            </a:pPr>
            <a:r>
              <a:rPr sz="700" spc="45" dirty="0">
                <a:solidFill>
                  <a:srgbClr val="171514"/>
                </a:solidFill>
                <a:latin typeface="Tahoma"/>
                <a:cs typeface="Tahoma"/>
              </a:rPr>
              <a:t>Uno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objetivos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fue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definir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comunes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700" spc="-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700" spc="-5" smtClean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700" dirty="0">
              <a:latin typeface="Tahoma"/>
              <a:cs typeface="Tahoma"/>
            </a:endParaRPr>
          </a:p>
          <a:p>
            <a:pPr marL="12700">
              <a:spcBef>
                <a:spcPts val="259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Desde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1995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han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llevado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cabo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tres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acciones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principales:</a:t>
            </a:r>
            <a:endParaRPr sz="650" dirty="0">
              <a:latin typeface="Tahoma"/>
              <a:cs typeface="Tahoma"/>
            </a:endParaRPr>
          </a:p>
          <a:p>
            <a:pPr marL="120650" indent="-108585">
              <a:spcBef>
                <a:spcPts val="22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TRV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ruptura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superiores;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26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TRV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inferior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100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kV;</a:t>
            </a:r>
            <a:endParaRPr sz="650" dirty="0">
              <a:latin typeface="Tahoma"/>
              <a:cs typeface="Tahoma"/>
            </a:endParaRPr>
          </a:p>
          <a:p>
            <a:pPr marL="12700" marR="382270">
              <a:lnSpc>
                <a:spcPct val="125000"/>
              </a:lnSpc>
              <a:spcBef>
                <a:spcPts val="10"/>
              </a:spcBef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clasificaciones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requisitos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7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capacitiva.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introdujo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clases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disyuntores,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definidos </a:t>
            </a:r>
            <a:r>
              <a:rPr sz="700" spc="40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lang="es-ES" sz="7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TRV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62271-100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(2021)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70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700" spc="-4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ver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C37.04</a:t>
            </a:r>
            <a:endParaRPr sz="700" dirty="0">
              <a:latin typeface="Tahoma"/>
              <a:cs typeface="Tahoma"/>
            </a:endParaRPr>
          </a:p>
          <a:p>
            <a:pPr marL="120650" indent="-108585">
              <a:spcBef>
                <a:spcPts val="31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S1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sistemas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cable.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380"/>
              </a:spcBef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S2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sistemas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línea.</a:t>
            </a:r>
            <a:endParaRPr sz="550" dirty="0">
              <a:latin typeface="Tahoma"/>
              <a:cs typeface="Tahoma"/>
            </a:endParaRPr>
          </a:p>
          <a:p>
            <a:pPr marL="12700" marR="432434">
              <a:lnSpc>
                <a:spcPct val="145800"/>
              </a:lnSpc>
              <a:spcBef>
                <a:spcPts val="10"/>
              </a:spcBef>
            </a:pP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algunos disyuntores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S2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tensiones inferiores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52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kV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conectarse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directamente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aérea,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pasar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ruptura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corta.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350099" y="5839671"/>
            <a:ext cx="10471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Envoltura</a:t>
            </a:r>
            <a:r>
              <a:rPr sz="5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Tahoma"/>
                <a:cs typeface="Tahoma"/>
              </a:rPr>
              <a:t>TRV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581097" y="5833322"/>
            <a:ext cx="11645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Envoltura</a:t>
            </a:r>
            <a:r>
              <a:rPr sz="5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cable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TRV</a:t>
            </a:r>
            <a:endParaRPr sz="55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00206" y="7532832"/>
            <a:ext cx="12553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30" dirty="0">
                <a:solidFill>
                  <a:srgbClr val="00B6F2"/>
                </a:solidFill>
                <a:latin typeface="Tahoma"/>
                <a:cs typeface="Tahoma"/>
              </a:rPr>
              <a:t>Clases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9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50" spc="40" dirty="0">
                <a:solidFill>
                  <a:srgbClr val="00B6F2"/>
                </a:solidFill>
                <a:latin typeface="Tahoma"/>
                <a:cs typeface="Tahoma"/>
              </a:rPr>
              <a:t>disyuntores</a:t>
            </a:r>
            <a:endParaRPr sz="95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062306" y="7976361"/>
            <a:ext cx="3949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S1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606932" y="7941361"/>
            <a:ext cx="244475" cy="331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¿SLF?</a:t>
            </a:r>
            <a:endParaRPr sz="700">
              <a:latin typeface="Tahoma"/>
              <a:cs typeface="Tahoma"/>
            </a:endParaRPr>
          </a:p>
          <a:p>
            <a:pPr marL="12700">
              <a:spcBef>
                <a:spcPts val="605"/>
              </a:spcBef>
            </a:pPr>
            <a:r>
              <a:rPr sz="800" spc="6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900205" y="8150759"/>
            <a:ext cx="6210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cable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062306" y="8466379"/>
            <a:ext cx="1282700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13080" algn="l"/>
              </a:tabLst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S2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Conexión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directa</a:t>
            </a:r>
            <a:endParaRPr sz="750">
              <a:latin typeface="Tahoma"/>
              <a:cs typeface="Tahoma"/>
            </a:endParaRPr>
          </a:p>
          <a:p>
            <a:pPr marL="513080">
              <a:spcBef>
                <a:spcPts val="5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5" dirty="0">
                <a:solidFill>
                  <a:srgbClr val="171514"/>
                </a:solidFill>
                <a:latin typeface="Tahoma"/>
                <a:cs typeface="Tahoma"/>
              </a:rPr>
              <a:t>OH</a:t>
            </a:r>
            <a:endParaRPr sz="550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900205" y="8652459"/>
            <a:ext cx="50800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1606931" y="8614360"/>
            <a:ext cx="1079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Tahoma"/>
                <a:cs typeface="Tahoma"/>
              </a:rPr>
              <a:t>Sí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062306" y="8962797"/>
            <a:ext cx="1282700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513080" algn="l"/>
              </a:tabLst>
            </a:pPr>
            <a:r>
              <a:rPr sz="1125" spc="37" baseline="3703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1125" spc="-60" baseline="3703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25" spc="7" baseline="3703" dirty="0">
                <a:solidFill>
                  <a:srgbClr val="171514"/>
                </a:solidFill>
                <a:latin typeface="Tahoma"/>
                <a:cs typeface="Tahoma"/>
              </a:rPr>
              <a:t>S2</a:t>
            </a:r>
            <a:r>
              <a:rPr sz="1125" baseline="3703" dirty="0">
                <a:solidFill>
                  <a:srgbClr val="171514"/>
                </a:solidFill>
                <a:latin typeface="Tahoma"/>
                <a:cs typeface="Tahoma"/>
              </a:rPr>
              <a:t>	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Conexión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directa</a:t>
            </a:r>
            <a:endParaRPr sz="750" dirty="0">
              <a:latin typeface="Tahoma"/>
              <a:cs typeface="Tahoma"/>
            </a:endParaRPr>
          </a:p>
          <a:p>
            <a:pPr marL="417195">
              <a:spcBef>
                <a:spcPts val="5"/>
              </a:spcBef>
            </a:pPr>
            <a:r>
              <a:rPr lang="es-ES" sz="550" u="sng" dirty="0">
                <a:solidFill>
                  <a:srgbClr val="171514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línea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5" dirty="0">
                <a:solidFill>
                  <a:srgbClr val="171514"/>
                </a:solidFill>
                <a:latin typeface="Tahoma"/>
                <a:cs typeface="Tahoma"/>
              </a:rPr>
              <a:t>OH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00205" y="9128760"/>
            <a:ext cx="6210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cable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606931" y="9103360"/>
            <a:ext cx="1079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Tahoma"/>
                <a:cs typeface="Tahoma"/>
              </a:rPr>
              <a:t>Sí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172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180582" y="5716326"/>
            <a:ext cx="53861" cy="25082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Tahoma"/>
                <a:cs typeface="Tahoma"/>
              </a:rPr>
              <a:t>DM105264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6" y="524119"/>
            <a:ext cx="819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40" dirty="0">
                <a:solidFill>
                  <a:srgbClr val="9EA3A9"/>
                </a:solidFill>
                <a:latin typeface="Tahoma"/>
                <a:cs typeface="Tahoma"/>
              </a:rPr>
              <a:t>Estándares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6" y="446313"/>
            <a:ext cx="3430270" cy="830356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spcBef>
                <a:spcPts val="555"/>
              </a:spcBef>
            </a:pPr>
            <a:r>
              <a:rPr spc="85" dirty="0">
                <a:solidFill>
                  <a:srgbClr val="171514"/>
                </a:solidFill>
                <a:latin typeface="Tahoma"/>
                <a:cs typeface="Tahoma"/>
              </a:rPr>
              <a:t>Comparación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75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pc="-9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25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pc="-2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>
              <a:latin typeface="Tahoma"/>
              <a:cs typeface="Tahoma"/>
            </a:endParaRPr>
          </a:p>
          <a:p>
            <a:pPr marL="15875">
              <a:spcBef>
                <a:spcPts val="355"/>
              </a:spcBef>
            </a:pPr>
            <a:r>
              <a:rPr sz="14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-60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0" dirty="0">
                <a:solidFill>
                  <a:srgbClr val="171514"/>
                </a:solidFill>
                <a:latin typeface="Tahoma"/>
                <a:cs typeface="Tahoma"/>
              </a:rPr>
              <a:t>Proceso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400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pc="65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1400" spc="-7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40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140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7" y="1707427"/>
            <a:ext cx="3717925" cy="1737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Conmutación</a:t>
            </a:r>
            <a:r>
              <a:rPr sz="80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20" dirty="0">
                <a:solidFill>
                  <a:srgbClr val="00B6F2"/>
                </a:solidFill>
                <a:latin typeface="Tahoma"/>
                <a:cs typeface="Tahoma"/>
              </a:rPr>
              <a:t>capacitiva</a:t>
            </a:r>
            <a:endParaRPr sz="800" dirty="0">
              <a:latin typeface="Tahoma"/>
              <a:cs typeface="Tahoma"/>
            </a:endParaRPr>
          </a:p>
          <a:p>
            <a:pPr marL="12700">
              <a:spcBef>
                <a:spcPts val="620"/>
              </a:spcBef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están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armonizadas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capacitiva.</a:t>
            </a:r>
            <a:endParaRPr sz="500" dirty="0">
              <a:latin typeface="Tahoma"/>
              <a:cs typeface="Tahoma"/>
            </a:endParaRPr>
          </a:p>
          <a:p>
            <a:pPr marL="12700" marR="5080">
              <a:lnSpc>
                <a:spcPct val="128200"/>
              </a:lnSpc>
              <a:spcBef>
                <a:spcPts val="30"/>
              </a:spcBef>
            </a:pP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introdujo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C1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baja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probabilidad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reencendido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nueva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clase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C2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disyuntores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muy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baja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probabilidad 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reencendido. Los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nominales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criterios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aceptación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siguen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siendo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diferentes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estándares.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lang="es-AR" sz="750" spc="-1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750" spc="-4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tendrá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C0.</a:t>
            </a:r>
            <a:endParaRPr sz="750" dirty="0">
              <a:latin typeface="Tahoma"/>
              <a:cs typeface="Tahoma"/>
            </a:endParaRPr>
          </a:p>
          <a:p>
            <a:pPr>
              <a:spcBef>
                <a:spcPts val="25"/>
              </a:spcBef>
            </a:pPr>
            <a:endParaRPr sz="850" dirty="0">
              <a:latin typeface="Tahoma"/>
              <a:cs typeface="Tahoma"/>
            </a:endParaRPr>
          </a:p>
          <a:p>
            <a:pPr marL="12700"/>
            <a:r>
              <a:rPr sz="800" spc="35" dirty="0">
                <a:solidFill>
                  <a:srgbClr val="00B6F2"/>
                </a:solidFill>
                <a:latin typeface="Tahoma"/>
                <a:cs typeface="Tahoma"/>
              </a:rPr>
              <a:t>Producto</a:t>
            </a:r>
            <a:r>
              <a:rPr sz="800" spc="-4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00B6F2"/>
                </a:solidFill>
                <a:latin typeface="Tahoma"/>
                <a:cs typeface="Tahoma"/>
              </a:rPr>
              <a:t>ensamblado</a:t>
            </a:r>
            <a:endParaRPr sz="800" dirty="0">
              <a:latin typeface="Tahoma"/>
              <a:cs typeface="Tahoma"/>
            </a:endParaRPr>
          </a:p>
          <a:p>
            <a:pPr marL="12700">
              <a:spcBef>
                <a:spcPts val="525"/>
              </a:spcBef>
            </a:pPr>
            <a:r>
              <a:rPr sz="600" spc="4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existe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armonización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productos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ensamblados.</a:t>
            </a:r>
            <a:endParaRPr sz="600" dirty="0">
              <a:latin typeface="Tahoma"/>
              <a:cs typeface="Tahoma"/>
            </a:endParaRPr>
          </a:p>
          <a:p>
            <a:pPr marL="12700" marR="66675">
              <a:lnSpc>
                <a:spcPts val="1000"/>
              </a:lnSpc>
              <a:spcBef>
                <a:spcPts val="80"/>
              </a:spcBef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productos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ensamblados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incluyen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aparamenta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media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envolvente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metálica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lang="es-ES"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aparamenta con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aislamiento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gas.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Hoy en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día,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no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existe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ninguna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acción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coordinada para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armonizar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lang="es-ES"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estándares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montaje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550" spc="20">
                <a:solidFill>
                  <a:srgbClr val="171514"/>
                </a:solidFill>
                <a:latin typeface="Tahoma"/>
                <a:cs typeface="Tahoma"/>
              </a:rPr>
              <a:t>e </a:t>
            </a:r>
            <a:r>
              <a:rPr lang="es-AR" sz="550" spc="-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550" spc="-5" smtClean="0">
                <a:solidFill>
                  <a:srgbClr val="171514"/>
                </a:solidFill>
                <a:latin typeface="Tahoma"/>
                <a:cs typeface="Tahoma"/>
              </a:rPr>
              <a:t>/ANSI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.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Por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lo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tanto,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persisten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muchas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diferencias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destacadas.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Estos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causados</a:t>
            </a:r>
            <a:r>
              <a:rPr sz="550" spc="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red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hábitos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locales,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indicó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anteriormente.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173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5" y="524119"/>
            <a:ext cx="819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40" dirty="0">
                <a:solidFill>
                  <a:srgbClr val="9EA3A9"/>
                </a:solidFill>
                <a:latin typeface="Tahoma"/>
                <a:cs typeface="Tahoma"/>
              </a:rPr>
              <a:t>Estándares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00206" y="411941"/>
            <a:ext cx="3129915" cy="916276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12700">
              <a:spcBef>
                <a:spcPts val="825"/>
              </a:spcBef>
            </a:pPr>
            <a:r>
              <a:rPr spc="85" dirty="0">
                <a:solidFill>
                  <a:srgbClr val="171514"/>
                </a:solidFill>
                <a:latin typeface="Tahoma"/>
                <a:cs typeface="Tahoma"/>
              </a:rPr>
              <a:t>Comparación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75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pc="-9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25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pc="-2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>
              <a:latin typeface="Tahoma"/>
              <a:cs typeface="Tahoma"/>
            </a:endParaRPr>
          </a:p>
          <a:p>
            <a:pPr marL="15875">
              <a:spcBef>
                <a:spcPts val="505"/>
              </a:spcBef>
            </a:pPr>
            <a:r>
              <a:rPr sz="12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-5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25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50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45" dirty="0">
                <a:solidFill>
                  <a:srgbClr val="171514"/>
                </a:solidFill>
                <a:latin typeface="Tahoma"/>
                <a:cs typeface="Tahoma"/>
              </a:rPr>
              <a:t>discrepancias</a:t>
            </a:r>
            <a:endParaRPr sz="125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00206" y="1645964"/>
            <a:ext cx="3787775" cy="7598683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spcBef>
                <a:spcPts val="580"/>
              </a:spcBef>
            </a:pPr>
            <a:r>
              <a:rPr sz="800" spc="30" dirty="0">
                <a:solidFill>
                  <a:srgbClr val="00B6F2"/>
                </a:solidFill>
                <a:latin typeface="Tahoma"/>
                <a:cs typeface="Tahoma"/>
              </a:rPr>
              <a:t>Diferencias</a:t>
            </a:r>
            <a:r>
              <a:rPr sz="80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00B6F2"/>
                </a:solidFill>
                <a:latin typeface="Tahoma"/>
                <a:cs typeface="Tahoma"/>
              </a:rPr>
              <a:t>identificadas</a:t>
            </a:r>
            <a:endParaRPr sz="800" dirty="0">
              <a:latin typeface="Tahoma"/>
              <a:cs typeface="Tahoma"/>
            </a:endParaRPr>
          </a:p>
          <a:p>
            <a:pPr marL="12700" marR="5080">
              <a:lnSpc>
                <a:spcPct val="119000"/>
              </a:lnSpc>
              <a:spcBef>
                <a:spcPts val="265"/>
              </a:spcBef>
            </a:pP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enumeran dos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categorías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principales,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según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influencias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diseño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calificación. En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cada caso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diferencia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diseño,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debe quedar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claro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 el</a:t>
            </a:r>
            <a:r>
              <a:rPr lang="es-ES" sz="7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punto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requisito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existe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otro,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requisito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expresa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maneras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contradictorias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sistemas.</a:t>
            </a:r>
            <a:endParaRPr sz="700" dirty="0">
              <a:latin typeface="Tahoma"/>
              <a:cs typeface="Tahoma"/>
            </a:endParaRPr>
          </a:p>
          <a:p>
            <a:pPr>
              <a:spcBef>
                <a:spcPts val="15"/>
              </a:spcBef>
            </a:pPr>
            <a:endParaRPr sz="800" dirty="0">
              <a:latin typeface="Tahoma"/>
              <a:cs typeface="Tahoma"/>
            </a:endParaRPr>
          </a:p>
          <a:p>
            <a:pPr marL="12700" marR="123189">
              <a:lnSpc>
                <a:spcPct val="138900"/>
              </a:lnSpc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caso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diferencias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procedimientos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prueba,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cuestión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refiere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posibilidad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cubrir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requisitos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sistema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mediante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calificación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otro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sistema.</a:t>
            </a:r>
            <a:endParaRPr sz="600" dirty="0">
              <a:latin typeface="Tahoma"/>
              <a:cs typeface="Tahoma"/>
            </a:endParaRPr>
          </a:p>
          <a:p>
            <a:pPr marL="12700" marR="243840" indent="-635">
              <a:lnSpc>
                <a:spcPts val="1000"/>
              </a:lnSpc>
              <a:spcBef>
                <a:spcPts val="80"/>
              </a:spcBef>
            </a:pP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diferencia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importante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sistemas,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especialmente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Tahoma"/>
                <a:cs typeface="Tahoma"/>
              </a:rPr>
              <a:t>gama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550" spc="15" dirty="0">
                <a:solidFill>
                  <a:srgbClr val="171514"/>
                </a:solidFill>
                <a:latin typeface="Tahoma"/>
                <a:cs typeface="Tahoma"/>
              </a:rPr>
              <a:t>MT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necesidad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300" spc="10" dirty="0">
                <a:solidFill>
                  <a:srgbClr val="171514"/>
                </a:solidFill>
                <a:latin typeface="Tahoma"/>
                <a:cs typeface="Tahoma"/>
              </a:rPr>
              <a:t>tercero</a:t>
            </a:r>
            <a:r>
              <a:rPr lang="es-ES" sz="3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Certificación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testigos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parte.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Esto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incluye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servicios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"seguimiento".</a:t>
            </a:r>
            <a:endParaRPr sz="550" dirty="0">
              <a:latin typeface="Tahoma"/>
              <a:cs typeface="Tahoma"/>
            </a:endParaRPr>
          </a:p>
          <a:p>
            <a:pPr marL="12700">
              <a:spcBef>
                <a:spcPts val="250"/>
              </a:spcBef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Este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programa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llama</a:t>
            </a:r>
            <a:r>
              <a:rPr sz="5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etiquetado.</a:t>
            </a:r>
            <a:endParaRPr sz="55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700" dirty="0">
              <a:latin typeface="Tahoma"/>
              <a:cs typeface="Tahoma"/>
            </a:endParaRPr>
          </a:p>
          <a:p>
            <a:pPr marL="12700">
              <a:spcBef>
                <a:spcPts val="545"/>
              </a:spcBef>
            </a:pPr>
            <a:r>
              <a:rPr sz="500" spc="15" dirty="0">
                <a:solidFill>
                  <a:srgbClr val="00B6F2"/>
                </a:solidFill>
                <a:latin typeface="Tahoma"/>
                <a:cs typeface="Tahoma"/>
              </a:rPr>
              <a:t>Calificaciones</a:t>
            </a:r>
            <a:endParaRPr sz="500" dirty="0">
              <a:latin typeface="Tahoma"/>
              <a:cs typeface="Tahoma"/>
            </a:endParaRPr>
          </a:p>
          <a:p>
            <a:pPr marL="12700" marR="739140">
              <a:lnSpc>
                <a:spcPct val="128200"/>
              </a:lnSpc>
              <a:spcBef>
                <a:spcPts val="315"/>
              </a:spcBef>
            </a:pPr>
            <a:r>
              <a:rPr sz="65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65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50" spc="-35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tiene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características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estructura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calificación;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requisitos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6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preferidos.</a:t>
            </a:r>
            <a:endParaRPr sz="650" dirty="0">
              <a:latin typeface="Tahoma"/>
              <a:cs typeface="Tahoma"/>
            </a:endParaRPr>
          </a:p>
          <a:p>
            <a:pPr marL="12700" marR="150495">
              <a:lnSpc>
                <a:spcPts val="1000"/>
              </a:lnSpc>
              <a:spcBef>
                <a:spcPts val="70"/>
              </a:spcBef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requisitos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negociables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calificaciones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preferidas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alcanzados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cumple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requisito.</a:t>
            </a:r>
            <a:endParaRPr sz="600" dirty="0">
              <a:latin typeface="Tahoma"/>
              <a:cs typeface="Tahoma"/>
            </a:endParaRPr>
          </a:p>
          <a:p>
            <a:pPr marL="12700" marR="147320">
              <a:lnSpc>
                <a:spcPts val="1000"/>
              </a:lnSpc>
            </a:pP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C37.20.2,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cubre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tableros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blindados,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considera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bus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1200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interruptores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blindados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(extraíbles).</a:t>
            </a:r>
            <a:endParaRPr sz="600" dirty="0">
              <a:latin typeface="Tahoma"/>
              <a:cs typeface="Tahoma"/>
            </a:endParaRPr>
          </a:p>
          <a:p>
            <a:pPr marL="12700">
              <a:spcBef>
                <a:spcPts val="20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expresa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formas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diferentes:</a:t>
            </a:r>
            <a:endParaRPr sz="600" dirty="0">
              <a:latin typeface="Tahoma"/>
              <a:cs typeface="Tahoma"/>
            </a:endParaRPr>
          </a:p>
          <a:p>
            <a:pPr marL="120650" marR="221615" indent="-108585">
              <a:lnSpc>
                <a:spcPct val="111100"/>
              </a:lnSpc>
              <a:spcBef>
                <a:spcPts val="30"/>
              </a:spcBef>
              <a:buClr>
                <a:srgbClr val="3FAC39"/>
              </a:buClr>
              <a:buSzPct val="106666"/>
              <a:buChar char="•"/>
              <a:tabLst>
                <a:tab pos="121285" algn="l"/>
              </a:tabLst>
            </a:pP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define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eficaz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componente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alternativo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(duración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asignar)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lang="es-ES" sz="7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pico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Tahoma"/>
                <a:cs typeface="Tahoma"/>
              </a:rPr>
              <a:t>(2,5);</a:t>
            </a:r>
            <a:endParaRPr sz="750" dirty="0">
              <a:latin typeface="Tahoma"/>
              <a:cs typeface="Tahoma"/>
            </a:endParaRPr>
          </a:p>
          <a:p>
            <a:pPr marL="120650" marR="124460" indent="-108585">
              <a:lnSpc>
                <a:spcPts val="1000"/>
              </a:lnSpc>
              <a:spcBef>
                <a:spcPts val="5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define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rms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componente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alternativo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segundos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momentánea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",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significa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rms,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incluido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componente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CC,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primer</a:t>
            </a:r>
            <a:r>
              <a:rPr lang="es-ES"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pico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principal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(2,6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2,7).</a:t>
            </a:r>
            <a:endParaRPr sz="650" dirty="0">
              <a:latin typeface="Tahoma"/>
              <a:cs typeface="Tahoma"/>
            </a:endParaRPr>
          </a:p>
          <a:p>
            <a:pPr marL="12700" marR="53340">
              <a:lnSpc>
                <a:spcPts val="1000"/>
              </a:lnSpc>
            </a:pP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C37.20.3,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cubre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interruptores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caja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metálica,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considera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soportada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corta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"normal"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(el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preferido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s).</a:t>
            </a:r>
            <a:endParaRPr sz="650" dirty="0">
              <a:latin typeface="Tahoma"/>
              <a:cs typeface="Tahoma"/>
            </a:endParaRPr>
          </a:p>
          <a:p>
            <a:pPr>
              <a:spcBef>
                <a:spcPts val="5"/>
              </a:spcBef>
            </a:pPr>
            <a:endParaRPr sz="700" dirty="0">
              <a:latin typeface="Tahoma"/>
              <a:cs typeface="Tahoma"/>
            </a:endParaRPr>
          </a:p>
          <a:p>
            <a:pPr marL="12700"/>
            <a:r>
              <a:rPr sz="950" spc="40" dirty="0">
                <a:solidFill>
                  <a:srgbClr val="00B6F2"/>
                </a:solidFill>
                <a:latin typeface="Tahoma"/>
                <a:cs typeface="Tahoma"/>
              </a:rPr>
              <a:t>Diseño</a:t>
            </a:r>
            <a:endParaRPr sz="950" dirty="0">
              <a:latin typeface="Tahoma"/>
              <a:cs typeface="Tahoma"/>
            </a:endParaRPr>
          </a:p>
          <a:p>
            <a:pPr marL="120650" marR="419734" indent="-108585">
              <a:lnSpc>
                <a:spcPct val="128200"/>
              </a:lnSpc>
              <a:spcBef>
                <a:spcPts val="22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Máx.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temperaturas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permitidas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difieren;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referencia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lang="es-ES" sz="650" spc="-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62271-1;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referencia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50" spc="-3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AR" sz="650" spc="-1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50" spc="-3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C37.100.1,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así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C37.20.2,</a:t>
            </a:r>
            <a:r>
              <a:rPr lang="es-ES" sz="6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C37.20.3,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C37.20.4.</a:t>
            </a:r>
            <a:endParaRPr sz="650" dirty="0">
              <a:latin typeface="Tahoma"/>
              <a:cs typeface="Tahoma"/>
            </a:endParaRPr>
          </a:p>
          <a:p>
            <a:pPr marL="228600" marR="200660" lvl="1" indent="-108585">
              <a:lnSpc>
                <a:spcPts val="1050"/>
              </a:lnSpc>
              <a:spcBef>
                <a:spcPts val="8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aumentos 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aceptables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son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mucho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bajos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IEC.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ejemplo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,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 uniones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cobre-cobre desnudas, el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C37.20.3 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(y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C37.20.4)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especifica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máx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revisión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70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°C,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mientras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acepta hasta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90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°C.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Además,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lang="es-ES" sz="6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considera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todos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 materiales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revestimiento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equivalentes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(estaño,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plata, </a:t>
            </a:r>
            <a:r>
              <a:rPr sz="600" spc="10" dirty="0" err="1">
                <a:solidFill>
                  <a:srgbClr val="171514"/>
                </a:solidFill>
                <a:latin typeface="Tahoma"/>
                <a:cs typeface="Tahoma"/>
              </a:rPr>
              <a:t>níquel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),</a:t>
            </a:r>
            <a:r>
              <a:rPr lang="es-ES" sz="6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mientras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especifica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diferentes valores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aceptables</a:t>
            </a:r>
            <a:r>
              <a:rPr sz="600" spc="15">
                <a:solidFill>
                  <a:srgbClr val="171514"/>
                </a:solidFill>
                <a:latin typeface="Tahoma"/>
                <a:cs typeface="Tahoma"/>
              </a:rPr>
              <a:t>. </a:t>
            </a:r>
            <a:r>
              <a:rPr sz="600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600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0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exige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utilice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límite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inferior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acoplan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superficies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contacto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diferentes.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lang="es-ES" sz="6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proporciona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 especiales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al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conectar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cable aislado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(valor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inferior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unión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equivalente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barras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desnudas),</a:t>
            </a:r>
            <a:endParaRPr sz="600" dirty="0">
              <a:latin typeface="Tahoma"/>
              <a:cs typeface="Tahoma"/>
            </a:endParaRPr>
          </a:p>
          <a:p>
            <a:pPr marL="228600" lvl="1" indent="-108585">
              <a:spcBef>
                <a:spcPts val="40"/>
              </a:spcBef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temperaturas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aceptables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piezas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accesibles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bajas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ANSI.</a:t>
            </a:r>
            <a:endParaRPr sz="550" dirty="0">
              <a:latin typeface="Tahoma"/>
              <a:cs typeface="Tahoma"/>
            </a:endParaRPr>
          </a:p>
          <a:p>
            <a:pPr marL="228600" marR="46990">
              <a:lnSpc>
                <a:spcPts val="1050"/>
              </a:lnSpc>
              <a:spcBef>
                <a:spcPts val="45"/>
              </a:spcBef>
            </a:pP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(50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°C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frente 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70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°C,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cuando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 toca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durante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funcionamiento normal,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70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°C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frente a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80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°C,</a:t>
            </a:r>
            <a:r>
              <a:rPr lang="es-ES" sz="600" spc="-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cuando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toca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funcionamiento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normal).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partes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exteriores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accesibles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también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tendrá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permitida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ANSI: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110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°C.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195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mecánica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operaciones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retirada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establece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operaciones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endParaRPr sz="600" dirty="0">
              <a:latin typeface="Tahoma"/>
              <a:cs typeface="Tahoma"/>
            </a:endParaRPr>
          </a:p>
          <a:p>
            <a:pPr marL="120650" marR="142875">
              <a:lnSpc>
                <a:spcPct val="138900"/>
              </a:lnSpc>
            </a:pP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C37.20.2,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50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C37.20.3.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Es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lo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mismo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62271-200,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excepto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si la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capacidad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extracción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destinada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usarse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función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desconexión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5" dirty="0">
                <a:solidFill>
                  <a:srgbClr val="171514"/>
                </a:solidFill>
                <a:latin typeface="Tahoma"/>
                <a:cs typeface="Tahoma"/>
              </a:rPr>
              <a:t>(a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indicada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Tahoma"/>
                <a:cs typeface="Tahoma"/>
              </a:rPr>
              <a:t>fabricante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),</a:t>
            </a:r>
            <a:r>
              <a:rPr lang="es-ES" sz="60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entonces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mínimo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1000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operaciones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seccionadores.</a:t>
            </a:r>
            <a:endParaRPr sz="600" dirty="0">
              <a:latin typeface="Tahoma"/>
              <a:cs typeface="Tahoma"/>
            </a:endParaRPr>
          </a:p>
          <a:p>
            <a:pPr marL="120650" indent="-108585">
              <a:spcBef>
                <a:spcPts val="229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Otras</a:t>
            </a:r>
            <a:r>
              <a:rPr sz="6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discrepancias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diseño</a:t>
            </a:r>
            <a:endParaRPr sz="650" dirty="0">
              <a:latin typeface="Tahoma"/>
              <a:cs typeface="Tahoma"/>
            </a:endParaRPr>
          </a:p>
          <a:p>
            <a:pPr marL="228600" marR="62230" lvl="1" indent="-108585">
              <a:lnSpc>
                <a:spcPts val="1000"/>
              </a:lnSpc>
              <a:spcBef>
                <a:spcPts val="70"/>
              </a:spcBef>
              <a:buClr>
                <a:srgbClr val="3FAC39"/>
              </a:buClr>
              <a:buSzPct val="160000"/>
              <a:buChar char="-"/>
              <a:tabLst>
                <a:tab pos="229235" algn="l"/>
              </a:tabLst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materiales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aislantes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tienen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comportamientos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mínimos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incendios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establecidos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ANSI,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actualmente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5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Tahoma"/>
                <a:cs typeface="Tahoma"/>
              </a:rPr>
              <a:t>IEC.</a:t>
            </a:r>
            <a:endParaRPr sz="500" dirty="0">
              <a:latin typeface="Tahoma"/>
              <a:cs typeface="Tahoma"/>
            </a:endParaRPr>
          </a:p>
          <a:p>
            <a:pPr marL="228600" marR="27305" lvl="1" indent="-108585" algn="just">
              <a:lnSpc>
                <a:spcPts val="1000"/>
              </a:lnSpc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C37.20.2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C37.20.3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requieren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bus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capacidad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momentánea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corta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duración.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acepta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fluye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través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gabinete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rendimiento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realiza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funcional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(si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bus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hecho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cobre,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expresa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sección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transversal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).</a:t>
            </a:r>
            <a:endParaRPr sz="600" dirty="0">
              <a:latin typeface="Tahoma"/>
              <a:cs typeface="Tahoma"/>
            </a:endParaRPr>
          </a:p>
          <a:p>
            <a:pPr marL="228600" marR="196215" lvl="1" indent="-108585" algn="just">
              <a:lnSpc>
                <a:spcPts val="1000"/>
              </a:lnSpc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C37.20.2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requiere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VT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estén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equipados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limitadores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lado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HV.</a:t>
            </a:r>
            <a:r>
              <a:rPr lang="es-ES" sz="55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C37.20.2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exige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CT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tengan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55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°C.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174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90206" y="524119"/>
            <a:ext cx="819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40" dirty="0">
                <a:solidFill>
                  <a:srgbClr val="9EA3A9"/>
                </a:solidFill>
                <a:latin typeface="Tahoma"/>
                <a:cs typeface="Tahoma"/>
              </a:rPr>
              <a:t>Estándares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918207" y="411941"/>
            <a:ext cx="3129915" cy="916276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12700">
              <a:spcBef>
                <a:spcPts val="825"/>
              </a:spcBef>
            </a:pPr>
            <a:r>
              <a:rPr spc="85" dirty="0">
                <a:solidFill>
                  <a:srgbClr val="171514"/>
                </a:solidFill>
                <a:latin typeface="Tahoma"/>
                <a:cs typeface="Tahoma"/>
              </a:rPr>
              <a:t>Comparación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pc="-9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-75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pc="-95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pc="25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pc="-2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endParaRPr>
              <a:latin typeface="Tahoma"/>
              <a:cs typeface="Tahoma"/>
            </a:endParaRPr>
          </a:p>
          <a:p>
            <a:pPr marL="15875">
              <a:spcBef>
                <a:spcPts val="505"/>
              </a:spcBef>
            </a:pPr>
            <a:r>
              <a:rPr sz="12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-55" dirty="0">
                <a:solidFill>
                  <a:srgbClr val="171514"/>
                </a:solidFill>
                <a:latin typeface="Tahoma"/>
                <a:cs typeface="Tahoma"/>
              </a:rPr>
              <a:t>-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25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50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1250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250" spc="45" dirty="0">
                <a:solidFill>
                  <a:srgbClr val="171514"/>
                </a:solidFill>
                <a:latin typeface="Tahoma"/>
                <a:cs typeface="Tahoma"/>
              </a:rPr>
              <a:t>discrepancias</a:t>
            </a:r>
            <a:endParaRPr sz="125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918205" y="1678523"/>
            <a:ext cx="3803650" cy="806132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228600" marR="186055" indent="-107950">
              <a:lnSpc>
                <a:spcPts val="1000"/>
              </a:lnSpc>
              <a:spcBef>
                <a:spcPts val="18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C37.20.2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C37.20.3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especifican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espesor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mínimo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láminas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metal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(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equivalente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acero: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1,9 </a:t>
            </a:r>
            <a:r>
              <a:rPr sz="600" spc="55" dirty="0">
                <a:solidFill>
                  <a:srgbClr val="171514"/>
                </a:solidFill>
                <a:latin typeface="Tahoma"/>
                <a:cs typeface="Tahoma"/>
              </a:rPr>
              <a:t>mm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 todas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partes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3 </a:t>
            </a:r>
            <a:r>
              <a:rPr sz="600" spc="55" dirty="0">
                <a:solidFill>
                  <a:srgbClr val="171514"/>
                </a:solidFill>
                <a:latin typeface="Tahoma"/>
                <a:cs typeface="Tahoma"/>
              </a:rPr>
              <a:t>mm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secciones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verticales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partes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primario;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aplican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paneles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grandes).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lang="es-ES" sz="600" spc="-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62271-200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no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especifica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ningún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material ni espesor para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cerramiento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tabiques,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pero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 err="1">
                <a:solidFill>
                  <a:srgbClr val="171514"/>
                </a:solidFill>
                <a:latin typeface="Tahoma"/>
                <a:cs typeface="Tahoma"/>
              </a:rPr>
              <a:t>sí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propiedades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funcionales (continuidad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eléctrica,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mediante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ensayo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DC con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máxima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caída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 err="1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),</a:t>
            </a:r>
            <a:endParaRPr sz="600" dirty="0">
              <a:latin typeface="Tahoma"/>
              <a:cs typeface="Tahoma"/>
            </a:endParaRPr>
          </a:p>
          <a:p>
            <a:pPr marL="228600" marR="473075" indent="-108585">
              <a:lnSpc>
                <a:spcPts val="1000"/>
              </a:lnSpc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C37.20.2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especifica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número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mínimo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bisagras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puntos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cierre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dimensiones,</a:t>
            </a:r>
            <a:endParaRPr sz="700" dirty="0">
              <a:latin typeface="Tahoma"/>
              <a:cs typeface="Tahoma"/>
            </a:endParaRPr>
          </a:p>
          <a:p>
            <a:pPr marL="228600" indent="-108585"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revestimiento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metálico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deberá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primarios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aislados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(resistencia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endParaRPr sz="600" dirty="0">
              <a:latin typeface="Tahoma"/>
              <a:cs typeface="Tahoma"/>
            </a:endParaRPr>
          </a:p>
          <a:p>
            <a:pPr marL="228600">
              <a:spcBef>
                <a:spcPts val="240"/>
              </a:spcBef>
            </a:pPr>
            <a:r>
              <a:rPr sz="600" spc="-95" dirty="0">
                <a:solidFill>
                  <a:srgbClr val="171514"/>
                </a:solidFill>
                <a:latin typeface="Tahoma"/>
                <a:cs typeface="Tahoma"/>
              </a:rPr>
              <a:t>=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fases),</a:t>
            </a:r>
            <a:endParaRPr sz="600" dirty="0">
              <a:latin typeface="Tahoma"/>
              <a:cs typeface="Tahoma"/>
            </a:endParaRPr>
          </a:p>
          <a:p>
            <a:pPr marL="228600" indent="-108585">
              <a:spcBef>
                <a:spcPts val="80"/>
              </a:spcBef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metalclad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deberán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barreras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secciones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cada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circuito.</a:t>
            </a:r>
            <a:endParaRPr sz="600" dirty="0">
              <a:latin typeface="Tahoma"/>
              <a:cs typeface="Tahoma"/>
            </a:endParaRPr>
          </a:p>
          <a:p>
            <a:pPr marL="228600" marR="186055">
              <a:lnSpc>
                <a:spcPts val="1000"/>
              </a:lnSpc>
              <a:spcBef>
                <a:spcPts val="40"/>
              </a:spcBef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Esto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aplica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barra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colectora,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cuyo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compartimento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dividirá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"secciones"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largo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cuadro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distribución,</a:t>
            </a:r>
            <a:endParaRPr sz="600" dirty="0">
              <a:latin typeface="Tahoma"/>
              <a:cs typeface="Tahoma"/>
            </a:endParaRPr>
          </a:p>
          <a:p>
            <a:pPr marL="228600" marR="652780" indent="-108585">
              <a:lnSpc>
                <a:spcPts val="1000"/>
              </a:lnSpc>
              <a:buClr>
                <a:srgbClr val="3FAC39"/>
              </a:buClr>
              <a:buSzPct val="145454"/>
              <a:buChar char="-"/>
              <a:tabLst>
                <a:tab pos="229235" algn="l"/>
              </a:tabLst>
            </a:pP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ANSI,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impedir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CB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extraíbles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extraigan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completo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mediante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lang="es-ES" sz="5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bloqueo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hasta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descargue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mecanismo,</a:t>
            </a:r>
            <a:endParaRPr sz="550" dirty="0">
              <a:latin typeface="Tahoma"/>
              <a:cs typeface="Tahoma"/>
            </a:endParaRPr>
          </a:p>
          <a:p>
            <a:pPr marL="228600" marR="283210" indent="-108585">
              <a:lnSpc>
                <a:spcPts val="1000"/>
              </a:lnSpc>
              <a:buClr>
                <a:srgbClr val="3FAC39"/>
              </a:buClr>
              <a:buSzPct val="123076"/>
              <a:buChar char="-"/>
              <a:tabLst>
                <a:tab pos="229235" algn="l"/>
              </a:tabLst>
            </a:pP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expresa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requisitos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dimensionales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puntos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conexión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interruptores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(NEMA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CC1-1993),</a:t>
            </a:r>
            <a:endParaRPr sz="650" dirty="0">
              <a:latin typeface="Tahoma"/>
              <a:cs typeface="Tahoma"/>
            </a:endParaRPr>
          </a:p>
          <a:p>
            <a:pPr marL="228600" indent="-108585">
              <a:buClr>
                <a:srgbClr val="3FAC39"/>
              </a:buClr>
              <a:buSzPct val="133333"/>
              <a:buChar char="-"/>
              <a:tabLst>
                <a:tab pos="22923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indicadores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posición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difieren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color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marcas,</a:t>
            </a:r>
            <a:endParaRPr sz="600" dirty="0">
              <a:latin typeface="Tahoma"/>
              <a:cs typeface="Tahoma"/>
            </a:endParaRPr>
          </a:p>
          <a:p>
            <a:pPr marL="228600" marR="256540" indent="-108585">
              <a:lnSpc>
                <a:spcPts val="1000"/>
              </a:lnSpc>
              <a:spcBef>
                <a:spcPts val="40"/>
              </a:spcBef>
              <a:buClr>
                <a:srgbClr val="3FAC39"/>
              </a:buClr>
              <a:buSzPct val="160000"/>
              <a:buChar char="-"/>
              <a:tabLst>
                <a:tab pos="229235" algn="l"/>
              </a:tabLst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fuentes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alimentación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auxiliares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deberán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cortocircuitos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dentro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tablero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5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distribución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C37.20.2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Tahoma"/>
                <a:cs typeface="Tahoma"/>
              </a:rPr>
              <a:t>3,</a:t>
            </a:r>
            <a:endParaRPr sz="500" dirty="0">
              <a:latin typeface="Tahoma"/>
              <a:cs typeface="Tahoma"/>
            </a:endParaRPr>
          </a:p>
          <a:p>
            <a:pPr marL="228600" marR="1050290" indent="-108585">
              <a:lnSpc>
                <a:spcPts val="1000"/>
              </a:lnSpc>
              <a:buClr>
                <a:srgbClr val="3FAC39"/>
              </a:buClr>
              <a:buSzPct val="114285"/>
              <a:buChar char="-"/>
              <a:tabLst>
                <a:tab pos="229235" algn="l"/>
              </a:tabLst>
            </a:pPr>
            <a:r>
              <a:rPr sz="700" dirty="0">
                <a:solidFill>
                  <a:srgbClr val="171514"/>
                </a:solidFill>
                <a:latin typeface="Tahoma"/>
                <a:cs typeface="Tahoma"/>
              </a:rPr>
              <a:t>ANSI: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conexiones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primarias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TT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deberán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171514"/>
                </a:solidFill>
                <a:latin typeface="Tahoma"/>
                <a:cs typeface="Tahoma"/>
              </a:rPr>
              <a:t>incorporar</a:t>
            </a:r>
            <a:r>
              <a:rPr lang="es-ES" sz="7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Conexiones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secundarias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aplicación.</a:t>
            </a:r>
            <a:endParaRPr sz="7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950" dirty="0">
              <a:latin typeface="Tahoma"/>
              <a:cs typeface="Tahoma"/>
            </a:endParaRPr>
          </a:p>
          <a:p>
            <a:pPr marL="12700"/>
            <a:r>
              <a:rPr sz="650" spc="30" dirty="0">
                <a:solidFill>
                  <a:srgbClr val="00B6F2"/>
                </a:solidFill>
                <a:latin typeface="Tahoma"/>
                <a:cs typeface="Tahoma"/>
              </a:rPr>
              <a:t>Procedimientos</a:t>
            </a:r>
            <a:r>
              <a:rPr sz="6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Tahoma"/>
                <a:cs typeface="Tahoma"/>
              </a:rPr>
              <a:t>de</a:t>
            </a:r>
            <a:r>
              <a:rPr sz="6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00B6F2"/>
                </a:solidFill>
                <a:latin typeface="Tahoma"/>
                <a:cs typeface="Tahoma"/>
              </a:rPr>
              <a:t>prueba</a:t>
            </a:r>
            <a:r>
              <a:rPr sz="650" spc="-5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00B6F2"/>
                </a:solidFill>
                <a:latin typeface="Tahoma"/>
                <a:cs typeface="Tahoma"/>
              </a:rPr>
              <a:t>básicos</a:t>
            </a:r>
            <a:endParaRPr sz="650" dirty="0">
              <a:latin typeface="Tahoma"/>
              <a:cs typeface="Tahoma"/>
            </a:endParaRPr>
          </a:p>
          <a:p>
            <a:pPr marL="120650" marR="83820" indent="-108585">
              <a:lnSpc>
                <a:spcPct val="128200"/>
              </a:lnSpc>
              <a:spcBef>
                <a:spcPts val="285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celdas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extraíbles,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dieléctricas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industrial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aguas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arriba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aguas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abajo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posición retirada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 especifican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como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110 </a:t>
            </a:r>
            <a:r>
              <a:rPr sz="650" spc="-95" dirty="0">
                <a:solidFill>
                  <a:srgbClr val="171514"/>
                </a:solidFill>
                <a:latin typeface="Tahoma"/>
                <a:cs typeface="Tahoma"/>
              </a:rPr>
              <a:t>%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del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valor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a</a:t>
            </a:r>
            <a:r>
              <a:rPr lang="es-ES"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ANSI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en todos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casos.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IEC,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requiere una prueba en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 valor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espacio</a:t>
            </a:r>
            <a:r>
              <a:rPr lang="es-ES"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abierto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 seccionadores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solo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si se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pretende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utilizar la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capacidad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extracción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lang="es-ES"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 err="1">
                <a:solidFill>
                  <a:srgbClr val="171514"/>
                </a:solidFill>
                <a:latin typeface="Tahoma"/>
                <a:cs typeface="Tahoma"/>
              </a:rPr>
              <a:t>función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desconexión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(lo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indicará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fabricante).</a:t>
            </a:r>
            <a:endParaRPr sz="650" dirty="0">
              <a:latin typeface="Tahoma"/>
              <a:cs typeface="Tahoma"/>
            </a:endParaRPr>
          </a:p>
          <a:p>
            <a:pPr marL="120650" marR="5080" indent="-108585">
              <a:lnSpc>
                <a:spcPts val="1000"/>
              </a:lnSpc>
              <a:spcBef>
                <a:spcPts val="70"/>
              </a:spcBef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prueba de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corriente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momentánea debe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tener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al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menos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10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ciclos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duración para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ANSI,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prueba de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resistencia a la</a:t>
            </a:r>
            <a:r>
              <a:rPr lang="es-ES" sz="5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duración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menos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300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171514"/>
                </a:solidFill>
                <a:latin typeface="Tahoma"/>
                <a:cs typeface="Tahoma"/>
              </a:rPr>
              <a:t>ms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(y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realizar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tener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menos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200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30" dirty="0" err="1">
                <a:solidFill>
                  <a:srgbClr val="171514"/>
                </a:solidFill>
                <a:latin typeface="Tahoma"/>
                <a:cs typeface="Tahoma"/>
              </a:rPr>
              <a:t>ms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5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después).</a:t>
            </a:r>
            <a:endParaRPr sz="500" dirty="0">
              <a:latin typeface="Tahoma"/>
              <a:cs typeface="Tahoma"/>
            </a:endParaRPr>
          </a:p>
          <a:p>
            <a:pPr marL="120650" marR="45085" indent="-108585">
              <a:lnSpc>
                <a:spcPts val="1000"/>
              </a:lnSpc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ANSI,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todos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 materiales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aislantes,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granel 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aplicados,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deben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demostrar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mínima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llamas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(C37.20.2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§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dirty="0">
                <a:solidFill>
                  <a:srgbClr val="171514"/>
                </a:solidFill>
                <a:latin typeface="Tahoma"/>
                <a:cs typeface="Tahoma"/>
              </a:rPr>
              <a:t>5.2.6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Tahoma"/>
                <a:cs typeface="Tahoma"/>
              </a:rPr>
              <a:t>5.2.7).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tema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aún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ha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sido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abordado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lang="es-ES" sz="6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IEC,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pero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debatiendo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revisión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norma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"especificaciones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comunes".</a:t>
            </a:r>
            <a:endParaRPr sz="650" dirty="0">
              <a:latin typeface="Tahoma"/>
              <a:cs typeface="Tahoma"/>
            </a:endParaRPr>
          </a:p>
          <a:p>
            <a:pPr marL="120650" marR="419734" indent="-108585">
              <a:lnSpc>
                <a:spcPts val="10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ANSI,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pintura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piezas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ferrosas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externas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debe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demostrar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oxidación</a:t>
            </a:r>
            <a:r>
              <a:rPr lang="es-ES" sz="55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mediante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niebla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salada.</a:t>
            </a:r>
            <a:endParaRPr sz="550" dirty="0">
              <a:latin typeface="Tahoma"/>
              <a:cs typeface="Tahoma"/>
            </a:endParaRPr>
          </a:p>
          <a:p>
            <a:pPr marL="120650" marR="135255" indent="-108585">
              <a:lnSpc>
                <a:spcPts val="10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interruptores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acuerdo con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C37.20.3 y C37.20.4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deben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soportar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lang="es-ES" sz="600" spc="15" dirty="0">
                <a:solidFill>
                  <a:srgbClr val="171514"/>
                </a:solidFill>
                <a:latin typeface="Tahoma"/>
                <a:cs typeface="Tahoma"/>
              </a:rPr>
              <a:t>tensiones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dieléctricos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'espacio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abierto'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(tanto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industrial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como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impulso)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10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altos</a:t>
            </a:r>
            <a:r>
              <a:rPr lang="es-ES" sz="600" spc="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valor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tierra;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IEC,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expresa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un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requisito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similar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solo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seccionadores.</a:t>
            </a:r>
            <a:endParaRPr sz="600" dirty="0">
              <a:latin typeface="Tahoma"/>
              <a:cs typeface="Tahoma"/>
            </a:endParaRPr>
          </a:p>
          <a:p>
            <a:pPr>
              <a:spcBef>
                <a:spcPts val="35"/>
              </a:spcBef>
              <a:buClr>
                <a:srgbClr val="3FAC39"/>
              </a:buClr>
              <a:buFont typeface="Tahoma"/>
              <a:buChar char="•"/>
            </a:pPr>
            <a:endParaRPr sz="750" dirty="0">
              <a:latin typeface="Tahoma"/>
              <a:cs typeface="Tahoma"/>
            </a:endParaRPr>
          </a:p>
          <a:p>
            <a:pPr marL="120650" marR="69215" indent="-108585">
              <a:lnSpc>
                <a:spcPct val="119000"/>
              </a:lnSpc>
              <a:buClr>
                <a:srgbClr val="3FAC39"/>
              </a:buClr>
              <a:buSzPct val="114285"/>
              <a:buChar char="•"/>
              <a:tabLst>
                <a:tab pos="121285" algn="l"/>
              </a:tabLst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0" dirty="0">
                <a:solidFill>
                  <a:srgbClr val="171514"/>
                </a:solidFill>
                <a:latin typeface="Tahoma"/>
                <a:cs typeface="Tahoma"/>
              </a:rPr>
              <a:t>BIL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tienen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diferentes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secuencias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criterios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7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(2/15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Tahoma"/>
                <a:cs typeface="Tahoma"/>
              </a:rPr>
              <a:t>IEC,</a:t>
            </a:r>
            <a:r>
              <a:rPr lang="es-ES" sz="700" spc="-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9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Tahoma"/>
                <a:cs typeface="Tahoma"/>
              </a:rPr>
              <a:t>ANSI).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equivalencia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entre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dos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enfoques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7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cuestión</a:t>
            </a:r>
            <a:r>
              <a:rPr sz="7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171514"/>
                </a:solidFill>
                <a:latin typeface="Tahoma"/>
                <a:cs typeface="Tahoma"/>
              </a:rPr>
              <a:t>controvertida</a:t>
            </a:r>
            <a:r>
              <a:rPr lang="es-ES" sz="7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7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40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171514"/>
                </a:solidFill>
                <a:latin typeface="Tahoma"/>
                <a:cs typeface="Tahoma"/>
              </a:rPr>
              <a:t>podría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considerarse</a:t>
            </a:r>
            <a:r>
              <a:rPr sz="7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171514"/>
                </a:solidFill>
                <a:latin typeface="Tahoma"/>
                <a:cs typeface="Tahoma"/>
              </a:rPr>
              <a:t>válida.</a:t>
            </a:r>
            <a:endParaRPr sz="700" dirty="0">
              <a:latin typeface="Tahoma"/>
              <a:cs typeface="Tahoma"/>
            </a:endParaRPr>
          </a:p>
          <a:p>
            <a:pPr marL="120650" marR="703580" indent="-108585">
              <a:lnSpc>
                <a:spcPts val="1000"/>
              </a:lnSpc>
              <a:spcBef>
                <a:spcPts val="6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Ensayos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600" spc="-3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smtClean="0">
                <a:solidFill>
                  <a:srgbClr val="171514"/>
                </a:solidFill>
                <a:latin typeface="Tahoma"/>
                <a:cs typeface="Tahoma"/>
              </a:rPr>
              <a:t>ANSI/</a:t>
            </a:r>
            <a:r>
              <a:rPr lang="es-AR" sz="600" spc="-5" dirty="0" smtClean="0">
                <a:solidFill>
                  <a:srgbClr val="171514"/>
                </a:solidFill>
                <a:latin typeface="Tahoma"/>
                <a:cs typeface="Tahoma"/>
              </a:rPr>
              <a:t>la IEEE</a:t>
            </a:r>
            <a:r>
              <a:rPr sz="600" spc="-5" smtClean="0">
                <a:solidFill>
                  <a:srgbClr val="171514"/>
                </a:solidFill>
                <a:latin typeface="Tahoma"/>
                <a:cs typeface="Tahoma"/>
              </a:rPr>
              <a:t>:</a:t>
            </a:r>
            <a:r>
              <a:rPr sz="600" spc="-30" smtClean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secciones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conexiones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alimentación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cortocircuito están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definidas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por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normas,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sin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tolerancias,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etc.</a:t>
            </a:r>
            <a:r>
              <a:rPr lang="es-ES" sz="600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tanto,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no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pueden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cumplir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ambas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>
                <a:solidFill>
                  <a:srgbClr val="171514"/>
                </a:solidFill>
                <a:latin typeface="Tahoma"/>
                <a:cs typeface="Tahoma"/>
              </a:rPr>
              <a:t>normas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0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5" dirty="0">
                <a:solidFill>
                  <a:srgbClr val="171514"/>
                </a:solidFill>
                <a:latin typeface="Tahoma"/>
                <a:cs typeface="Tahoma"/>
              </a:rPr>
              <a:t>mismo</a:t>
            </a:r>
            <a:r>
              <a:rPr sz="7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tiempo.</a:t>
            </a:r>
            <a:endParaRPr sz="750" dirty="0">
              <a:latin typeface="Tahoma"/>
              <a:cs typeface="Tahoma"/>
            </a:endParaRPr>
          </a:p>
          <a:p>
            <a:pPr marL="120650" marR="212090" indent="-108585">
              <a:lnSpc>
                <a:spcPts val="1000"/>
              </a:lnSpc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rutina,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circuitos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auxiliares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verifican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1500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dirty="0">
                <a:solidFill>
                  <a:srgbClr val="171514"/>
                </a:solidFill>
                <a:latin typeface="Tahoma"/>
                <a:cs typeface="Tahoma"/>
              </a:rPr>
              <a:t>V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x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Tahoma"/>
                <a:cs typeface="Tahoma"/>
              </a:rPr>
              <a:t>(C37.20.3)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lugar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kV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x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5" dirty="0">
                <a:solidFill>
                  <a:srgbClr val="171514"/>
                </a:solidFill>
                <a:latin typeface="Tahoma"/>
                <a:cs typeface="Tahoma"/>
              </a:rPr>
              <a:t>min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Tahoma"/>
                <a:cs typeface="Tahoma"/>
              </a:rPr>
              <a:t>IEC.</a:t>
            </a:r>
            <a:endParaRPr sz="600" dirty="0">
              <a:latin typeface="Tahoma"/>
              <a:cs typeface="Tahoma"/>
            </a:endParaRPr>
          </a:p>
          <a:p>
            <a:pPr marL="120650" marR="105410" indent="-108585">
              <a:lnSpc>
                <a:spcPts val="1000"/>
              </a:lnSpc>
              <a:buClr>
                <a:srgbClr val="3FAC39"/>
              </a:buClr>
              <a:buSzPct val="160000"/>
              <a:buChar char="•"/>
              <a:tabLst>
                <a:tab pos="121285" algn="l"/>
              </a:tabLst>
            </a:pP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interruptores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acuerdo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171514"/>
                </a:solidFill>
                <a:latin typeface="Tahoma"/>
                <a:cs typeface="Tahoma"/>
              </a:rPr>
              <a:t>C37.20.4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deben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realizar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ruptura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carga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antes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cualquiera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lang="es-ES" sz="50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opcionales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(detección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fallas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interruptor-fusible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171514"/>
                </a:solidFill>
                <a:latin typeface="Tahoma"/>
                <a:cs typeface="Tahoma"/>
              </a:rPr>
              <a:t>integral,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5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5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 err="1">
                <a:solidFill>
                  <a:srgbClr val="171514"/>
                </a:solidFill>
                <a:latin typeface="Tahoma"/>
                <a:cs typeface="Tahoma"/>
              </a:rPr>
              <a:t>carga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cable,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conmutación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171514"/>
                </a:solidFill>
                <a:latin typeface="Tahoma"/>
                <a:cs typeface="Tahoma"/>
              </a:rPr>
              <a:t>transformador</a:t>
            </a:r>
            <a:r>
              <a:rPr sz="5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spc="10" dirty="0">
                <a:solidFill>
                  <a:srgbClr val="171514"/>
                </a:solidFill>
                <a:latin typeface="Tahoma"/>
                <a:cs typeface="Tahoma"/>
              </a:rPr>
              <a:t>descargado).</a:t>
            </a:r>
            <a:endParaRPr sz="500" dirty="0">
              <a:latin typeface="Tahoma"/>
              <a:cs typeface="Tahoma"/>
            </a:endParaRPr>
          </a:p>
          <a:p>
            <a:pPr marL="120650" marR="40005" indent="-108585">
              <a:lnSpc>
                <a:spcPts val="10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prueba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dieléctrica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como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verificación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condición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después de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pruebas de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potencia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 de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mecánica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está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especificada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80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soportada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frecuencia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industrial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nominal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 err="1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lang="es-ES" sz="550" spc="-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(cláusulas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comunes),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solo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75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85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por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ANSI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(C37.20.4).</a:t>
            </a:r>
            <a:endParaRPr sz="550" dirty="0">
              <a:latin typeface="Tahoma"/>
              <a:cs typeface="Tahoma"/>
            </a:endParaRPr>
          </a:p>
          <a:p>
            <a:pPr marL="120650" marR="441959" indent="-108585">
              <a:lnSpc>
                <a:spcPts val="10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verificar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durante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potencia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interruptores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</a:t>
            </a:r>
            <a:r>
              <a:rPr lang="es-ES"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especifica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manera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diferente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IEC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ANSI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(100 </a:t>
            </a:r>
            <a:r>
              <a:rPr sz="550" spc="50" dirty="0">
                <a:solidFill>
                  <a:srgbClr val="171514"/>
                </a:solidFill>
                <a:latin typeface="Tahoma"/>
                <a:cs typeface="Tahoma"/>
              </a:rPr>
              <a:t>mm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largo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550" dirty="0">
                <a:solidFill>
                  <a:srgbClr val="171514"/>
                </a:solidFill>
                <a:latin typeface="Tahoma"/>
                <a:cs typeface="Tahoma"/>
              </a:rPr>
              <a:t>0,1 </a:t>
            </a:r>
            <a:r>
              <a:rPr sz="550" spc="50" dirty="0">
                <a:solidFill>
                  <a:srgbClr val="171514"/>
                </a:solidFill>
                <a:latin typeface="Tahoma"/>
                <a:cs typeface="Tahoma"/>
              </a:rPr>
              <a:t>mm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 diámetro para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IEC,</a:t>
            </a:r>
            <a:r>
              <a:rPr lang="es-ES" sz="550" spc="-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 err="1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30" dirty="0">
                <a:solidFill>
                  <a:srgbClr val="171514"/>
                </a:solidFill>
                <a:latin typeface="Tahoma"/>
                <a:cs typeface="Tahoma"/>
              </a:rPr>
              <a:t>o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pulgadas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largo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#38AWG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Tahoma"/>
                <a:cs typeface="Tahoma"/>
              </a:rPr>
              <a:t>ANSI).</a:t>
            </a:r>
            <a:endParaRPr sz="550" dirty="0">
              <a:latin typeface="Tahoma"/>
              <a:cs typeface="Tahoma"/>
            </a:endParaRPr>
          </a:p>
          <a:p>
            <a:pPr marL="120650" indent="-108585">
              <a:spcBef>
                <a:spcPts val="150"/>
              </a:spcBef>
              <a:buClr>
                <a:srgbClr val="3FAC39"/>
              </a:buClr>
              <a:buSzPct val="123076"/>
              <a:buChar char="•"/>
              <a:tabLst>
                <a:tab pos="121285" algn="l"/>
              </a:tabLst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requieren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pruebas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monofásicas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según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C37.09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Tabla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líneas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6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Tahoma"/>
                <a:cs typeface="Tahoma"/>
              </a:rPr>
              <a:t>7.</a:t>
            </a:r>
            <a:endParaRPr sz="650" dirty="0">
              <a:latin typeface="Tahoma"/>
              <a:cs typeface="Tahoma"/>
            </a:endParaRPr>
          </a:p>
          <a:p>
            <a:pPr marL="120650" marR="501015" indent="-108585">
              <a:lnSpc>
                <a:spcPts val="1000"/>
              </a:lnSpc>
              <a:spcBef>
                <a:spcPts val="70"/>
              </a:spcBef>
              <a:buClr>
                <a:srgbClr val="3FAC39"/>
              </a:buClr>
              <a:buSzPct val="133333"/>
              <a:buChar char="•"/>
              <a:tabLst>
                <a:tab pos="121285" algn="l"/>
              </a:tabLst>
            </a:pP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disyuntores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requieren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acumulación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800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90" dirty="0">
                <a:solidFill>
                  <a:srgbClr val="171514"/>
                </a:solidFill>
                <a:latin typeface="Tahoma"/>
                <a:cs typeface="Tahoma"/>
              </a:rPr>
              <a:t>%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Ksi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dentro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secuencia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 err="1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lang="es-ES" sz="6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tipo.</a:t>
            </a:r>
            <a:endParaRPr sz="600" dirty="0">
              <a:latin typeface="Tahoma"/>
              <a:cs typeface="Tahoma"/>
            </a:endParaRPr>
          </a:p>
          <a:p>
            <a:pPr marL="120650" marR="501650" indent="-108585">
              <a:lnSpc>
                <a:spcPts val="1000"/>
              </a:lnSpc>
              <a:buClr>
                <a:srgbClr val="3FAC39"/>
              </a:buClr>
              <a:buSzPct val="145454"/>
              <a:buChar char="•"/>
              <a:tabLst>
                <a:tab pos="121285" algn="l"/>
              </a:tabLst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resistencia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fallas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arco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una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capacidad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demostrada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 err="1">
                <a:solidFill>
                  <a:srgbClr val="171514"/>
                </a:solidFill>
                <a:latin typeface="Tahoma"/>
                <a:cs typeface="Tahoma"/>
              </a:rPr>
              <a:t>estandarizada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lang="es-ES" sz="5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 err="1">
                <a:solidFill>
                  <a:srgbClr val="171514"/>
                </a:solidFill>
                <a:latin typeface="Tahoma"/>
                <a:cs typeface="Tahoma"/>
              </a:rPr>
              <a:t>proteger</a:t>
            </a:r>
            <a:r>
              <a:rPr sz="5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al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operador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aparamenta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MT.</a:t>
            </a:r>
            <a:endParaRPr sz="55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175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02901" y="3621608"/>
            <a:ext cx="6426200" cy="5574030"/>
          </a:xfrm>
          <a:custGeom>
            <a:avLst/>
            <a:gdLst/>
            <a:ahLst/>
            <a:cxnLst/>
            <a:rect l="l" t="t" r="r" b="b"/>
            <a:pathLst>
              <a:path w="6426200" h="5574030">
                <a:moveTo>
                  <a:pt x="6425996" y="0"/>
                </a:moveTo>
                <a:lnTo>
                  <a:pt x="0" y="0"/>
                </a:lnTo>
                <a:lnTo>
                  <a:pt x="0" y="5574004"/>
                </a:lnTo>
                <a:lnTo>
                  <a:pt x="6425996" y="5574004"/>
                </a:lnTo>
                <a:lnTo>
                  <a:pt x="6425996" y="0"/>
                </a:lnTo>
                <a:close/>
              </a:path>
            </a:pathLst>
          </a:custGeom>
          <a:solidFill>
            <a:srgbClr val="58595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726907" y="0"/>
            <a:ext cx="7560309" cy="1513840"/>
          </a:xfrm>
          <a:custGeom>
            <a:avLst/>
            <a:gdLst/>
            <a:ahLst/>
            <a:cxnLst/>
            <a:rect l="l" t="t" r="r" b="b"/>
            <a:pathLst>
              <a:path w="7560309" h="1513840">
                <a:moveTo>
                  <a:pt x="7559992" y="0"/>
                </a:moveTo>
                <a:lnTo>
                  <a:pt x="0" y="0"/>
                </a:lnTo>
                <a:lnTo>
                  <a:pt x="0" y="1513573"/>
                </a:lnTo>
                <a:lnTo>
                  <a:pt x="7559992" y="1513573"/>
                </a:lnTo>
                <a:lnTo>
                  <a:pt x="7559992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6433598" y="5980812"/>
            <a:ext cx="1083945" cy="611505"/>
            <a:chOff x="706691" y="5980811"/>
            <a:chExt cx="1083945" cy="61150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8279" y="5982462"/>
              <a:ext cx="1080096" cy="60770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708279" y="5982398"/>
              <a:ext cx="1080770" cy="608330"/>
            </a:xfrm>
            <a:custGeom>
              <a:avLst/>
              <a:gdLst/>
              <a:ahLst/>
              <a:cxnLst/>
              <a:rect l="l" t="t" r="r" b="b"/>
              <a:pathLst>
                <a:path w="1080770" h="608329">
                  <a:moveTo>
                    <a:pt x="0" y="607771"/>
                  </a:moveTo>
                  <a:lnTo>
                    <a:pt x="1080211" y="607771"/>
                  </a:lnTo>
                  <a:lnTo>
                    <a:pt x="1080211" y="0"/>
                  </a:lnTo>
                  <a:lnTo>
                    <a:pt x="0" y="0"/>
                  </a:lnTo>
                  <a:lnTo>
                    <a:pt x="0" y="607771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6431578" y="7692428"/>
            <a:ext cx="1098550" cy="464820"/>
            <a:chOff x="704672" y="7692428"/>
            <a:chExt cx="1098550" cy="464820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6259" y="7694020"/>
              <a:ext cx="1094816" cy="46158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706259" y="7694015"/>
              <a:ext cx="1095375" cy="461645"/>
            </a:xfrm>
            <a:custGeom>
              <a:avLst/>
              <a:gdLst/>
              <a:ahLst/>
              <a:cxnLst/>
              <a:rect l="l" t="t" r="r" b="b"/>
              <a:pathLst>
                <a:path w="1095375" h="461645">
                  <a:moveTo>
                    <a:pt x="0" y="461594"/>
                  </a:moveTo>
                  <a:lnTo>
                    <a:pt x="1094828" y="461594"/>
                  </a:lnTo>
                  <a:lnTo>
                    <a:pt x="1094828" y="0"/>
                  </a:lnTo>
                  <a:lnTo>
                    <a:pt x="0" y="0"/>
                  </a:lnTo>
                  <a:lnTo>
                    <a:pt x="0" y="461594"/>
                  </a:lnTo>
                  <a:close/>
                </a:path>
              </a:pathLst>
            </a:custGeom>
            <a:ln w="3175">
              <a:solidFill>
                <a:srgbClr val="979EA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478466" y="4293718"/>
            <a:ext cx="539394" cy="1150899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7145311" y="6696001"/>
            <a:ext cx="348615" cy="250825"/>
          </a:xfrm>
          <a:custGeom>
            <a:avLst/>
            <a:gdLst/>
            <a:ahLst/>
            <a:cxnLst/>
            <a:rect l="l" t="t" r="r" b="b"/>
            <a:pathLst>
              <a:path w="348614" h="250825">
                <a:moveTo>
                  <a:pt x="290233" y="0"/>
                </a:moveTo>
                <a:lnTo>
                  <a:pt x="57873" y="0"/>
                </a:lnTo>
                <a:lnTo>
                  <a:pt x="53340" y="4533"/>
                </a:lnTo>
                <a:lnTo>
                  <a:pt x="53340" y="157251"/>
                </a:lnTo>
                <a:lnTo>
                  <a:pt x="1079" y="208521"/>
                </a:lnTo>
                <a:lnTo>
                  <a:pt x="0" y="211124"/>
                </a:lnTo>
                <a:lnTo>
                  <a:pt x="0" y="246278"/>
                </a:lnTo>
                <a:lnTo>
                  <a:pt x="4521" y="250799"/>
                </a:lnTo>
                <a:lnTo>
                  <a:pt x="337997" y="250799"/>
                </a:lnTo>
                <a:lnTo>
                  <a:pt x="343585" y="250799"/>
                </a:lnTo>
                <a:lnTo>
                  <a:pt x="348107" y="246278"/>
                </a:lnTo>
                <a:lnTo>
                  <a:pt x="348107" y="210781"/>
                </a:lnTo>
                <a:lnTo>
                  <a:pt x="346722" y="207898"/>
                </a:lnTo>
                <a:lnTo>
                  <a:pt x="290233" y="162242"/>
                </a:lnTo>
                <a:lnTo>
                  <a:pt x="287985" y="161455"/>
                </a:lnTo>
                <a:lnTo>
                  <a:pt x="98844" y="161455"/>
                </a:lnTo>
                <a:lnTo>
                  <a:pt x="96164" y="162623"/>
                </a:lnTo>
                <a:lnTo>
                  <a:pt x="62738" y="198526"/>
                </a:lnTo>
                <a:lnTo>
                  <a:pt x="62014" y="202818"/>
                </a:lnTo>
                <a:lnTo>
                  <a:pt x="65227" y="210197"/>
                </a:lnTo>
                <a:lnTo>
                  <a:pt x="281635" y="212585"/>
                </a:lnTo>
                <a:lnTo>
                  <a:pt x="96113" y="192354"/>
                </a:lnTo>
                <a:lnTo>
                  <a:pt x="106057" y="181686"/>
                </a:lnTo>
                <a:lnTo>
                  <a:pt x="282092" y="181686"/>
                </a:lnTo>
                <a:lnTo>
                  <a:pt x="327888" y="218668"/>
                </a:lnTo>
                <a:lnTo>
                  <a:pt x="327888" y="230581"/>
                </a:lnTo>
                <a:lnTo>
                  <a:pt x="20218" y="230581"/>
                </a:lnTo>
                <a:lnTo>
                  <a:pt x="20218" y="218084"/>
                </a:lnTo>
                <a:lnTo>
                  <a:pt x="72478" y="166814"/>
                </a:lnTo>
                <a:lnTo>
                  <a:pt x="73571" y="164210"/>
                </a:lnTo>
                <a:lnTo>
                  <a:pt x="73571" y="20231"/>
                </a:lnTo>
                <a:lnTo>
                  <a:pt x="274535" y="20231"/>
                </a:lnTo>
                <a:lnTo>
                  <a:pt x="274535" y="148450"/>
                </a:lnTo>
                <a:lnTo>
                  <a:pt x="279057" y="152984"/>
                </a:lnTo>
                <a:lnTo>
                  <a:pt x="290233" y="152984"/>
                </a:lnTo>
                <a:lnTo>
                  <a:pt x="294754" y="148450"/>
                </a:lnTo>
                <a:lnTo>
                  <a:pt x="294754" y="4533"/>
                </a:lnTo>
                <a:lnTo>
                  <a:pt x="29023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713090" y="4488630"/>
            <a:ext cx="313095" cy="261931"/>
          </a:xfrm>
          <a:prstGeom prst="rect">
            <a:avLst/>
          </a:prstGeom>
        </p:spPr>
      </p:pic>
      <p:grpSp>
        <p:nvGrpSpPr>
          <p:cNvPr id="13" name="object 13"/>
          <p:cNvGrpSpPr/>
          <p:nvPr/>
        </p:nvGrpSpPr>
        <p:grpSpPr>
          <a:xfrm>
            <a:off x="7192139" y="4322904"/>
            <a:ext cx="325120" cy="297180"/>
            <a:chOff x="1465233" y="4322904"/>
            <a:chExt cx="325120" cy="297180"/>
          </a:xfrm>
        </p:grpSpPr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20879" y="4390925"/>
              <a:ext cx="79438" cy="13120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65233" y="4322904"/>
              <a:ext cx="325120" cy="297180"/>
            </a:xfrm>
            <a:custGeom>
              <a:avLst/>
              <a:gdLst/>
              <a:ahLst/>
              <a:cxnLst/>
              <a:rect l="l" t="t" r="r" b="b"/>
              <a:pathLst>
                <a:path w="325119" h="297179">
                  <a:moveTo>
                    <a:pt x="176491" y="0"/>
                  </a:moveTo>
                  <a:lnTo>
                    <a:pt x="130673" y="7249"/>
                  </a:lnTo>
                  <a:lnTo>
                    <a:pt x="90676" y="27464"/>
                  </a:lnTo>
                  <a:lnTo>
                    <a:pt x="58783" y="58339"/>
                  </a:lnTo>
                  <a:lnTo>
                    <a:pt x="37275" y="97573"/>
                  </a:lnTo>
                  <a:lnTo>
                    <a:pt x="28435" y="142862"/>
                  </a:lnTo>
                  <a:lnTo>
                    <a:pt x="15278" y="121437"/>
                  </a:lnTo>
                  <a:lnTo>
                    <a:pt x="9766" y="120091"/>
                  </a:lnTo>
                  <a:lnTo>
                    <a:pt x="1333" y="125272"/>
                  </a:lnTo>
                  <a:lnTo>
                    <a:pt x="0" y="130771"/>
                  </a:lnTo>
                  <a:lnTo>
                    <a:pt x="25336" y="172110"/>
                  </a:lnTo>
                  <a:lnTo>
                    <a:pt x="27635" y="173647"/>
                  </a:lnTo>
                  <a:lnTo>
                    <a:pt x="31597" y="174142"/>
                  </a:lnTo>
                  <a:lnTo>
                    <a:pt x="33756" y="174142"/>
                  </a:lnTo>
                  <a:lnTo>
                    <a:pt x="35852" y="173367"/>
                  </a:lnTo>
                  <a:lnTo>
                    <a:pt x="75819" y="138468"/>
                  </a:lnTo>
                  <a:lnTo>
                    <a:pt x="76200" y="132816"/>
                  </a:lnTo>
                  <a:lnTo>
                    <a:pt x="69697" y="125348"/>
                  </a:lnTo>
                  <a:lnTo>
                    <a:pt x="64033" y="124980"/>
                  </a:lnTo>
                  <a:lnTo>
                    <a:pt x="46456" y="140335"/>
                  </a:lnTo>
                  <a:lnTo>
                    <a:pt x="58803" y="92439"/>
                  </a:lnTo>
                  <a:lnTo>
                    <a:pt x="87085" y="53551"/>
                  </a:lnTo>
                  <a:lnTo>
                    <a:pt x="127561" y="27447"/>
                  </a:lnTo>
                  <a:lnTo>
                    <a:pt x="176491" y="17907"/>
                  </a:lnTo>
                  <a:lnTo>
                    <a:pt x="227212" y="28172"/>
                  </a:lnTo>
                  <a:lnTo>
                    <a:pt x="268676" y="56153"/>
                  </a:lnTo>
                  <a:lnTo>
                    <a:pt x="296655" y="97620"/>
                  </a:lnTo>
                  <a:lnTo>
                    <a:pt x="306920" y="148348"/>
                  </a:lnTo>
                  <a:lnTo>
                    <a:pt x="296655" y="199069"/>
                  </a:lnTo>
                  <a:lnTo>
                    <a:pt x="268676" y="240533"/>
                  </a:lnTo>
                  <a:lnTo>
                    <a:pt x="227212" y="268511"/>
                  </a:lnTo>
                  <a:lnTo>
                    <a:pt x="176491" y="278777"/>
                  </a:lnTo>
                  <a:lnTo>
                    <a:pt x="151784" y="276438"/>
                  </a:lnTo>
                  <a:lnTo>
                    <a:pt x="128244" y="269567"/>
                  </a:lnTo>
                  <a:lnTo>
                    <a:pt x="106418" y="258385"/>
                  </a:lnTo>
                  <a:lnTo>
                    <a:pt x="86855" y="243116"/>
                  </a:lnTo>
                  <a:lnTo>
                    <a:pt x="83273" y="239725"/>
                  </a:lnTo>
                  <a:lnTo>
                    <a:pt x="77597" y="239877"/>
                  </a:lnTo>
                  <a:lnTo>
                    <a:pt x="70802" y="247065"/>
                  </a:lnTo>
                  <a:lnTo>
                    <a:pt x="70967" y="252742"/>
                  </a:lnTo>
                  <a:lnTo>
                    <a:pt x="74561" y="256133"/>
                  </a:lnTo>
                  <a:lnTo>
                    <a:pt x="96805" y="273501"/>
                  </a:lnTo>
                  <a:lnTo>
                    <a:pt x="121626" y="286215"/>
                  </a:lnTo>
                  <a:lnTo>
                    <a:pt x="148397" y="294025"/>
                  </a:lnTo>
                  <a:lnTo>
                    <a:pt x="176491" y="296684"/>
                  </a:lnTo>
                  <a:lnTo>
                    <a:pt x="223331" y="289109"/>
                  </a:lnTo>
                  <a:lnTo>
                    <a:pt x="264048" y="268025"/>
                  </a:lnTo>
                  <a:lnTo>
                    <a:pt x="296180" y="235895"/>
                  </a:lnTo>
                  <a:lnTo>
                    <a:pt x="317265" y="195182"/>
                  </a:lnTo>
                  <a:lnTo>
                    <a:pt x="324840" y="148348"/>
                  </a:lnTo>
                  <a:lnTo>
                    <a:pt x="317265" y="101508"/>
                  </a:lnTo>
                  <a:lnTo>
                    <a:pt x="296180" y="60792"/>
                  </a:lnTo>
                  <a:lnTo>
                    <a:pt x="264048" y="28660"/>
                  </a:lnTo>
                  <a:lnTo>
                    <a:pt x="223331" y="7575"/>
                  </a:lnTo>
                  <a:lnTo>
                    <a:pt x="1764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708125" y="6696003"/>
            <a:ext cx="288290" cy="396240"/>
            <a:chOff x="3981219" y="6696003"/>
            <a:chExt cx="288290" cy="396240"/>
          </a:xfrm>
        </p:grpSpPr>
        <p:sp>
          <p:nvSpPr>
            <p:cNvPr id="17" name="object 17"/>
            <p:cNvSpPr/>
            <p:nvPr/>
          </p:nvSpPr>
          <p:spPr>
            <a:xfrm>
              <a:off x="3981209" y="6696011"/>
              <a:ext cx="288290" cy="285750"/>
            </a:xfrm>
            <a:custGeom>
              <a:avLst/>
              <a:gdLst/>
              <a:ahLst/>
              <a:cxnLst/>
              <a:rect l="l" t="t" r="r" b="b"/>
              <a:pathLst>
                <a:path w="288289" h="285750">
                  <a:moveTo>
                    <a:pt x="217208" y="83083"/>
                  </a:moveTo>
                  <a:lnTo>
                    <a:pt x="208394" y="74218"/>
                  </a:lnTo>
                  <a:lnTo>
                    <a:pt x="201256" y="74218"/>
                  </a:lnTo>
                  <a:lnTo>
                    <a:pt x="154089" y="121678"/>
                  </a:lnTo>
                  <a:lnTo>
                    <a:pt x="154089" y="8331"/>
                  </a:lnTo>
                  <a:lnTo>
                    <a:pt x="152895" y="5410"/>
                  </a:lnTo>
                  <a:lnTo>
                    <a:pt x="148615" y="1168"/>
                  </a:lnTo>
                  <a:lnTo>
                    <a:pt x="145351" y="203"/>
                  </a:lnTo>
                  <a:lnTo>
                    <a:pt x="142697" y="0"/>
                  </a:lnTo>
                  <a:lnTo>
                    <a:pt x="97650" y="7734"/>
                  </a:lnTo>
                  <a:lnTo>
                    <a:pt x="58483" y="28498"/>
                  </a:lnTo>
                  <a:lnTo>
                    <a:pt x="27571" y="59880"/>
                  </a:lnTo>
                  <a:lnTo>
                    <a:pt x="7289" y="99479"/>
                  </a:lnTo>
                  <a:lnTo>
                    <a:pt x="0" y="144881"/>
                  </a:lnTo>
                  <a:lnTo>
                    <a:pt x="7810" y="191884"/>
                  </a:lnTo>
                  <a:lnTo>
                    <a:pt x="29679" y="232905"/>
                  </a:lnTo>
                  <a:lnTo>
                    <a:pt x="63271" y="264871"/>
                  </a:lnTo>
                  <a:lnTo>
                    <a:pt x="106260" y="284746"/>
                  </a:lnTo>
                  <a:lnTo>
                    <a:pt x="108229" y="285140"/>
                  </a:lnTo>
                  <a:lnTo>
                    <a:pt x="109220" y="285140"/>
                  </a:lnTo>
                  <a:lnTo>
                    <a:pt x="114173" y="285140"/>
                  </a:lnTo>
                  <a:lnTo>
                    <a:pt x="118745" y="281825"/>
                  </a:lnTo>
                  <a:lnTo>
                    <a:pt x="121729" y="270700"/>
                  </a:lnTo>
                  <a:lnTo>
                    <a:pt x="118173" y="264477"/>
                  </a:lnTo>
                  <a:lnTo>
                    <a:pt x="112166" y="262826"/>
                  </a:lnTo>
                  <a:lnTo>
                    <a:pt x="75920" y="246075"/>
                  </a:lnTo>
                  <a:lnTo>
                    <a:pt x="47599" y="219113"/>
                  </a:lnTo>
                  <a:lnTo>
                    <a:pt x="29159" y="184518"/>
                  </a:lnTo>
                  <a:lnTo>
                    <a:pt x="22580" y="144881"/>
                  </a:lnTo>
                  <a:lnTo>
                    <a:pt x="31026" y="100241"/>
                  </a:lnTo>
                  <a:lnTo>
                    <a:pt x="54165" y="62890"/>
                  </a:lnTo>
                  <a:lnTo>
                    <a:pt x="88760" y="36156"/>
                  </a:lnTo>
                  <a:lnTo>
                    <a:pt x="131521" y="23342"/>
                  </a:lnTo>
                  <a:lnTo>
                    <a:pt x="131521" y="153670"/>
                  </a:lnTo>
                  <a:lnTo>
                    <a:pt x="134277" y="157810"/>
                  </a:lnTo>
                  <a:lnTo>
                    <a:pt x="142684" y="161328"/>
                  </a:lnTo>
                  <a:lnTo>
                    <a:pt x="147535" y="160362"/>
                  </a:lnTo>
                  <a:lnTo>
                    <a:pt x="217208" y="90271"/>
                  </a:lnTo>
                  <a:lnTo>
                    <a:pt x="217208" y="83083"/>
                  </a:lnTo>
                  <a:close/>
                </a:path>
                <a:path w="288289" h="285750">
                  <a:moveTo>
                    <a:pt x="287997" y="144894"/>
                  </a:moveTo>
                  <a:lnTo>
                    <a:pt x="281952" y="103378"/>
                  </a:lnTo>
                  <a:lnTo>
                    <a:pt x="264769" y="66014"/>
                  </a:lnTo>
                  <a:lnTo>
                    <a:pt x="237871" y="34988"/>
                  </a:lnTo>
                  <a:lnTo>
                    <a:pt x="202666" y="12522"/>
                  </a:lnTo>
                  <a:lnTo>
                    <a:pt x="196977" y="9969"/>
                  </a:lnTo>
                  <a:lnTo>
                    <a:pt x="190296" y="12547"/>
                  </a:lnTo>
                  <a:lnTo>
                    <a:pt x="185216" y="23990"/>
                  </a:lnTo>
                  <a:lnTo>
                    <a:pt x="187782" y="30708"/>
                  </a:lnTo>
                  <a:lnTo>
                    <a:pt x="193471" y="33261"/>
                  </a:lnTo>
                  <a:lnTo>
                    <a:pt x="223164" y="52209"/>
                  </a:lnTo>
                  <a:lnTo>
                    <a:pt x="245859" y="78371"/>
                  </a:lnTo>
                  <a:lnTo>
                    <a:pt x="260350" y="109880"/>
                  </a:lnTo>
                  <a:lnTo>
                    <a:pt x="265442" y="144894"/>
                  </a:lnTo>
                  <a:lnTo>
                    <a:pt x="258864" y="184556"/>
                  </a:lnTo>
                  <a:lnTo>
                    <a:pt x="240398" y="219163"/>
                  </a:lnTo>
                  <a:lnTo>
                    <a:pt x="212039" y="246126"/>
                  </a:lnTo>
                  <a:lnTo>
                    <a:pt x="175742" y="262864"/>
                  </a:lnTo>
                  <a:lnTo>
                    <a:pt x="169722" y="264502"/>
                  </a:lnTo>
                  <a:lnTo>
                    <a:pt x="166166" y="270725"/>
                  </a:lnTo>
                  <a:lnTo>
                    <a:pt x="169151" y="281851"/>
                  </a:lnTo>
                  <a:lnTo>
                    <a:pt x="173723" y="285178"/>
                  </a:lnTo>
                  <a:lnTo>
                    <a:pt x="180632" y="285038"/>
                  </a:lnTo>
                  <a:lnTo>
                    <a:pt x="181635" y="284772"/>
                  </a:lnTo>
                  <a:lnTo>
                    <a:pt x="224675" y="264922"/>
                  </a:lnTo>
                  <a:lnTo>
                    <a:pt x="258305" y="232956"/>
                  </a:lnTo>
                  <a:lnTo>
                    <a:pt x="280187" y="191922"/>
                  </a:lnTo>
                  <a:lnTo>
                    <a:pt x="287997" y="1448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48908" y="6909880"/>
              <a:ext cx="152412" cy="182168"/>
            </a:xfrm>
            <a:prstGeom prst="rect">
              <a:avLst/>
            </a:prstGeom>
          </p:spPr>
        </p:pic>
      </p:grpSp>
      <p:sp>
        <p:nvSpPr>
          <p:cNvPr id="19" name="object 19"/>
          <p:cNvSpPr/>
          <p:nvPr/>
        </p:nvSpPr>
        <p:spPr>
          <a:xfrm>
            <a:off x="6302914" y="3282886"/>
            <a:ext cx="6426200" cy="803910"/>
          </a:xfrm>
          <a:custGeom>
            <a:avLst/>
            <a:gdLst/>
            <a:ahLst/>
            <a:cxnLst/>
            <a:rect l="l" t="t" r="r" b="b"/>
            <a:pathLst>
              <a:path w="6426200" h="803910">
                <a:moveTo>
                  <a:pt x="6425997" y="0"/>
                </a:moveTo>
                <a:lnTo>
                  <a:pt x="0" y="0"/>
                </a:lnTo>
                <a:lnTo>
                  <a:pt x="0" y="327393"/>
                </a:lnTo>
                <a:lnTo>
                  <a:pt x="2539606" y="327393"/>
                </a:lnTo>
                <a:lnTo>
                  <a:pt x="3199498" y="803859"/>
                </a:lnTo>
                <a:lnTo>
                  <a:pt x="3859365" y="327393"/>
                </a:lnTo>
                <a:lnTo>
                  <a:pt x="6425997" y="327393"/>
                </a:lnTo>
                <a:lnTo>
                  <a:pt x="6425997" y="0"/>
                </a:lnTo>
                <a:close/>
              </a:path>
            </a:pathLst>
          </a:custGeom>
          <a:solidFill>
            <a:srgbClr val="E0E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7181576" y="8297543"/>
            <a:ext cx="335915" cy="335915"/>
            <a:chOff x="1454669" y="8297542"/>
            <a:chExt cx="335915" cy="335915"/>
          </a:xfrm>
        </p:grpSpPr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597738" y="8400947"/>
              <a:ext cx="192328" cy="23200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454658" y="8297544"/>
              <a:ext cx="309880" cy="316230"/>
            </a:xfrm>
            <a:custGeom>
              <a:avLst/>
              <a:gdLst/>
              <a:ahLst/>
              <a:cxnLst/>
              <a:rect l="l" t="t" r="r" b="b"/>
              <a:pathLst>
                <a:path w="309880" h="316229">
                  <a:moveTo>
                    <a:pt x="179336" y="36283"/>
                  </a:moveTo>
                  <a:lnTo>
                    <a:pt x="175577" y="32537"/>
                  </a:lnTo>
                  <a:lnTo>
                    <a:pt x="133832" y="32537"/>
                  </a:lnTo>
                  <a:lnTo>
                    <a:pt x="130086" y="36283"/>
                  </a:lnTo>
                  <a:lnTo>
                    <a:pt x="130086" y="45554"/>
                  </a:lnTo>
                  <a:lnTo>
                    <a:pt x="133832" y="49301"/>
                  </a:lnTo>
                  <a:lnTo>
                    <a:pt x="138468" y="49301"/>
                  </a:lnTo>
                  <a:lnTo>
                    <a:pt x="175577" y="49301"/>
                  </a:lnTo>
                  <a:lnTo>
                    <a:pt x="179336" y="45554"/>
                  </a:lnTo>
                  <a:lnTo>
                    <a:pt x="179336" y="36283"/>
                  </a:lnTo>
                  <a:close/>
                </a:path>
                <a:path w="309880" h="316229">
                  <a:moveTo>
                    <a:pt x="309384" y="112522"/>
                  </a:moveTo>
                  <a:lnTo>
                    <a:pt x="309295" y="82715"/>
                  </a:lnTo>
                  <a:lnTo>
                    <a:pt x="306171" y="67259"/>
                  </a:lnTo>
                  <a:lnTo>
                    <a:pt x="300621" y="59029"/>
                  </a:lnTo>
                  <a:lnTo>
                    <a:pt x="297408" y="54254"/>
                  </a:lnTo>
                  <a:lnTo>
                    <a:pt x="284416" y="45478"/>
                  </a:lnTo>
                  <a:lnTo>
                    <a:pt x="268516" y="42252"/>
                  </a:lnTo>
                  <a:lnTo>
                    <a:pt x="223888" y="42252"/>
                  </a:lnTo>
                  <a:lnTo>
                    <a:pt x="218186" y="28994"/>
                  </a:lnTo>
                  <a:lnTo>
                    <a:pt x="216738" y="26746"/>
                  </a:lnTo>
                  <a:lnTo>
                    <a:pt x="216738" y="68097"/>
                  </a:lnTo>
                  <a:lnTo>
                    <a:pt x="93205" y="68097"/>
                  </a:lnTo>
                  <a:lnTo>
                    <a:pt x="97536" y="59029"/>
                  </a:lnTo>
                  <a:lnTo>
                    <a:pt x="108775" y="35483"/>
                  </a:lnTo>
                  <a:lnTo>
                    <a:pt x="113868" y="28359"/>
                  </a:lnTo>
                  <a:lnTo>
                    <a:pt x="121259" y="22390"/>
                  </a:lnTo>
                  <a:lnTo>
                    <a:pt x="129819" y="18300"/>
                  </a:lnTo>
                  <a:lnTo>
                    <a:pt x="138455" y="16776"/>
                  </a:lnTo>
                  <a:lnTo>
                    <a:pt x="174180" y="16776"/>
                  </a:lnTo>
                  <a:lnTo>
                    <a:pt x="216738" y="68097"/>
                  </a:lnTo>
                  <a:lnTo>
                    <a:pt x="216738" y="26746"/>
                  </a:lnTo>
                  <a:lnTo>
                    <a:pt x="187553" y="2247"/>
                  </a:lnTo>
                  <a:lnTo>
                    <a:pt x="174180" y="0"/>
                  </a:lnTo>
                  <a:lnTo>
                    <a:pt x="138455" y="0"/>
                  </a:lnTo>
                  <a:lnTo>
                    <a:pt x="101371" y="17170"/>
                  </a:lnTo>
                  <a:lnTo>
                    <a:pt x="86969" y="42252"/>
                  </a:lnTo>
                  <a:lnTo>
                    <a:pt x="40894" y="42252"/>
                  </a:lnTo>
                  <a:lnTo>
                    <a:pt x="3225" y="67259"/>
                  </a:lnTo>
                  <a:lnTo>
                    <a:pt x="0" y="274980"/>
                  </a:lnTo>
                  <a:lnTo>
                    <a:pt x="3225" y="290893"/>
                  </a:lnTo>
                  <a:lnTo>
                    <a:pt x="11988" y="303885"/>
                  </a:lnTo>
                  <a:lnTo>
                    <a:pt x="24993" y="312661"/>
                  </a:lnTo>
                  <a:lnTo>
                    <a:pt x="40894" y="315874"/>
                  </a:lnTo>
                  <a:lnTo>
                    <a:pt x="126796" y="315874"/>
                  </a:lnTo>
                  <a:lnTo>
                    <a:pt x="130556" y="312127"/>
                  </a:lnTo>
                  <a:lnTo>
                    <a:pt x="130556" y="302882"/>
                  </a:lnTo>
                  <a:lnTo>
                    <a:pt x="126796" y="299110"/>
                  </a:lnTo>
                  <a:lnTo>
                    <a:pt x="40894" y="299110"/>
                  </a:lnTo>
                  <a:lnTo>
                    <a:pt x="31521" y="297218"/>
                  </a:lnTo>
                  <a:lnTo>
                    <a:pt x="23850" y="292036"/>
                  </a:lnTo>
                  <a:lnTo>
                    <a:pt x="18669" y="284365"/>
                  </a:lnTo>
                  <a:lnTo>
                    <a:pt x="16764" y="274980"/>
                  </a:lnTo>
                  <a:lnTo>
                    <a:pt x="16865" y="82715"/>
                  </a:lnTo>
                  <a:lnTo>
                    <a:pt x="18669" y="73787"/>
                  </a:lnTo>
                  <a:lnTo>
                    <a:pt x="23850" y="66103"/>
                  </a:lnTo>
                  <a:lnTo>
                    <a:pt x="31521" y="60934"/>
                  </a:lnTo>
                  <a:lnTo>
                    <a:pt x="40894" y="59029"/>
                  </a:lnTo>
                  <a:lnTo>
                    <a:pt x="78955" y="59029"/>
                  </a:lnTo>
                  <a:lnTo>
                    <a:pt x="72364" y="72872"/>
                  </a:lnTo>
                  <a:lnTo>
                    <a:pt x="72085" y="73494"/>
                  </a:lnTo>
                  <a:lnTo>
                    <a:pt x="71742" y="74625"/>
                  </a:lnTo>
                  <a:lnTo>
                    <a:pt x="71653" y="77800"/>
                  </a:lnTo>
                  <a:lnTo>
                    <a:pt x="71716" y="78232"/>
                  </a:lnTo>
                  <a:lnTo>
                    <a:pt x="75425" y="83540"/>
                  </a:lnTo>
                  <a:lnTo>
                    <a:pt x="79870" y="84874"/>
                  </a:lnTo>
                  <a:lnTo>
                    <a:pt x="230047" y="84874"/>
                  </a:lnTo>
                  <a:lnTo>
                    <a:pt x="237807" y="75387"/>
                  </a:lnTo>
                  <a:lnTo>
                    <a:pt x="237553" y="74193"/>
                  </a:lnTo>
                  <a:lnTo>
                    <a:pt x="237439" y="73787"/>
                  </a:lnTo>
                  <a:lnTo>
                    <a:pt x="235013" y="68097"/>
                  </a:lnTo>
                  <a:lnTo>
                    <a:pt x="231114" y="59029"/>
                  </a:lnTo>
                  <a:lnTo>
                    <a:pt x="268516" y="59029"/>
                  </a:lnTo>
                  <a:lnTo>
                    <a:pt x="292595" y="112522"/>
                  </a:lnTo>
                  <a:lnTo>
                    <a:pt x="296367" y="116293"/>
                  </a:lnTo>
                  <a:lnTo>
                    <a:pt x="305638" y="116293"/>
                  </a:lnTo>
                  <a:lnTo>
                    <a:pt x="309384" y="1125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3" name="object 2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285143" y="2271484"/>
            <a:ext cx="1965367" cy="1139482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302914" y="9195614"/>
            <a:ext cx="6425996" cy="190309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6285047" y="2278951"/>
            <a:ext cx="314325" cy="365125"/>
            <a:chOff x="558140" y="2278950"/>
            <a:chExt cx="314325" cy="365125"/>
          </a:xfrm>
        </p:grpSpPr>
        <p:sp>
          <p:nvSpPr>
            <p:cNvPr id="26" name="object 26"/>
            <p:cNvSpPr/>
            <p:nvPr/>
          </p:nvSpPr>
          <p:spPr>
            <a:xfrm>
              <a:off x="564490" y="2285300"/>
              <a:ext cx="281940" cy="294640"/>
            </a:xfrm>
            <a:custGeom>
              <a:avLst/>
              <a:gdLst/>
              <a:ahLst/>
              <a:cxnLst/>
              <a:rect l="l" t="t" r="r" b="b"/>
              <a:pathLst>
                <a:path w="281940" h="294639">
                  <a:moveTo>
                    <a:pt x="90449" y="218160"/>
                  </a:moveTo>
                  <a:lnTo>
                    <a:pt x="71363" y="195685"/>
                  </a:lnTo>
                  <a:lnTo>
                    <a:pt x="60683" y="168241"/>
                  </a:lnTo>
                  <a:lnTo>
                    <a:pt x="59209" y="138423"/>
                  </a:lnTo>
                  <a:lnTo>
                    <a:pt x="67741" y="108826"/>
                  </a:lnTo>
                  <a:lnTo>
                    <a:pt x="88314" y="81386"/>
                  </a:lnTo>
                  <a:lnTo>
                    <a:pt x="116271" y="64989"/>
                  </a:lnTo>
                  <a:lnTo>
                    <a:pt x="148005" y="60873"/>
                  </a:lnTo>
                  <a:lnTo>
                    <a:pt x="179908" y="70281"/>
                  </a:lnTo>
                  <a:lnTo>
                    <a:pt x="197198" y="82680"/>
                  </a:lnTo>
                  <a:lnTo>
                    <a:pt x="210629" y="98653"/>
                  </a:lnTo>
                  <a:lnTo>
                    <a:pt x="219916" y="117284"/>
                  </a:lnTo>
                  <a:lnTo>
                    <a:pt x="224777" y="137655"/>
                  </a:lnTo>
                  <a:lnTo>
                    <a:pt x="281647" y="142341"/>
                  </a:lnTo>
                  <a:lnTo>
                    <a:pt x="272506" y="95607"/>
                  </a:lnTo>
                  <a:lnTo>
                    <a:pt x="250811" y="55661"/>
                  </a:lnTo>
                  <a:lnTo>
                    <a:pt x="218982" y="24848"/>
                  </a:lnTo>
                  <a:lnTo>
                    <a:pt x="179440" y="5513"/>
                  </a:lnTo>
                  <a:lnTo>
                    <a:pt x="134607" y="0"/>
                  </a:lnTo>
                  <a:lnTo>
                    <a:pt x="90413" y="9669"/>
                  </a:lnTo>
                  <a:lnTo>
                    <a:pt x="52639" y="32613"/>
                  </a:lnTo>
                  <a:lnTo>
                    <a:pt x="23501" y="66271"/>
                  </a:lnTo>
                  <a:lnTo>
                    <a:pt x="5216" y="108082"/>
                  </a:lnTo>
                  <a:lnTo>
                    <a:pt x="0" y="155486"/>
                  </a:lnTo>
                  <a:lnTo>
                    <a:pt x="9966" y="204443"/>
                  </a:lnTo>
                  <a:lnTo>
                    <a:pt x="33666" y="245770"/>
                  </a:lnTo>
                  <a:lnTo>
                    <a:pt x="68288" y="276744"/>
                  </a:lnTo>
                  <a:lnTo>
                    <a:pt x="111023" y="294639"/>
                  </a:lnTo>
                </a:path>
              </a:pathLst>
            </a:custGeom>
            <a:ln w="1270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60261" y="2424059"/>
              <a:ext cx="211785" cy="219724"/>
            </a:xfrm>
            <a:prstGeom prst="rect">
              <a:avLst/>
            </a:prstGeom>
          </p:spPr>
        </p:pic>
      </p:grpSp>
      <p:sp>
        <p:nvSpPr>
          <p:cNvPr id="28" name="object 28"/>
          <p:cNvSpPr txBox="1">
            <a:spLocks noGrp="1"/>
          </p:cNvSpPr>
          <p:nvPr>
            <p:ph type="title"/>
          </p:nvPr>
        </p:nvSpPr>
        <p:spPr>
          <a:xfrm>
            <a:off x="7113841" y="433778"/>
            <a:ext cx="16252418" cy="4729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0400"/>
              </a:lnSpc>
              <a:spcBef>
                <a:spcPts val="100"/>
              </a:spcBef>
            </a:pPr>
            <a:r>
              <a:rPr spc="80" dirty="0"/>
              <a:t>Regístrese</a:t>
            </a:r>
            <a:r>
              <a:rPr spc="-135" dirty="0"/>
              <a:t> </a:t>
            </a:r>
            <a:r>
              <a:rPr spc="110" dirty="0"/>
              <a:t>en</a:t>
            </a:r>
            <a:r>
              <a:rPr spc="-130" dirty="0"/>
              <a:t> </a:t>
            </a:r>
            <a:r>
              <a:rPr spc="95" dirty="0"/>
              <a:t>mySchneider</a:t>
            </a:r>
            <a:r>
              <a:rPr spc="-135" dirty="0"/>
              <a:t> </a:t>
            </a:r>
            <a:r>
              <a:rPr spc="25" dirty="0"/>
              <a:t>y</a:t>
            </a:r>
            <a:r>
              <a:rPr spc="-130" dirty="0"/>
              <a:t> </a:t>
            </a:r>
            <a:r>
              <a:rPr spc="100" dirty="0" err="1"/>
              <a:t>simplifique</a:t>
            </a:r>
            <a:r>
              <a:rPr spc="-135" dirty="0"/>
              <a:t> </a:t>
            </a:r>
            <a:r>
              <a:rPr spc="105" dirty="0" err="1"/>
              <a:t>su</a:t>
            </a:r>
            <a:r>
              <a:rPr lang="es-ES" spc="105" dirty="0"/>
              <a:t> </a:t>
            </a:r>
            <a:r>
              <a:rPr spc="75" dirty="0" err="1"/>
              <a:t>vida</a:t>
            </a:r>
            <a:r>
              <a:rPr spc="-125" dirty="0"/>
              <a:t> </a:t>
            </a:r>
            <a:r>
              <a:rPr spc="110" dirty="0"/>
              <a:t>en</a:t>
            </a:r>
            <a:r>
              <a:rPr spc="-125" dirty="0"/>
              <a:t> </a:t>
            </a:r>
            <a:r>
              <a:rPr spc="110" dirty="0"/>
              <a:t>todos</a:t>
            </a:r>
            <a:r>
              <a:rPr spc="-125" dirty="0"/>
              <a:t> </a:t>
            </a:r>
            <a:r>
              <a:rPr spc="95" dirty="0"/>
              <a:t>los</a:t>
            </a:r>
            <a:r>
              <a:rPr spc="-125" dirty="0"/>
              <a:t> </a:t>
            </a:r>
            <a:r>
              <a:rPr spc="100" dirty="0"/>
              <a:t>pasos</a:t>
            </a:r>
            <a:r>
              <a:rPr spc="-125" dirty="0"/>
              <a:t> </a:t>
            </a:r>
            <a:r>
              <a:rPr spc="110" dirty="0"/>
              <a:t>de</a:t>
            </a:r>
            <a:r>
              <a:rPr spc="-125" dirty="0"/>
              <a:t> </a:t>
            </a:r>
            <a:r>
              <a:rPr spc="105" dirty="0"/>
              <a:t>su</a:t>
            </a:r>
            <a:r>
              <a:rPr spc="-125" dirty="0"/>
              <a:t> </a:t>
            </a:r>
            <a:r>
              <a:rPr spc="105" dirty="0"/>
              <a:t>negocio</a:t>
            </a:r>
          </a:p>
        </p:txBody>
      </p:sp>
      <p:sp>
        <p:nvSpPr>
          <p:cNvPr id="29" name="object 29"/>
          <p:cNvSpPr txBox="1"/>
          <p:nvPr/>
        </p:nvSpPr>
        <p:spPr>
          <a:xfrm>
            <a:off x="6272206" y="1784978"/>
            <a:ext cx="192214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55" dirty="0">
                <a:solidFill>
                  <a:srgbClr val="3FAC39"/>
                </a:solidFill>
                <a:latin typeface="Tahoma"/>
                <a:cs typeface="Tahoma"/>
              </a:rPr>
              <a:t>Conecte</a:t>
            </a:r>
            <a:r>
              <a:rPr sz="1500" spc="-10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1500" spc="60" dirty="0">
                <a:solidFill>
                  <a:srgbClr val="3FAC39"/>
                </a:solidFill>
                <a:latin typeface="Tahoma"/>
                <a:cs typeface="Tahoma"/>
              </a:rPr>
              <a:t>miSchneider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648904" y="1990256"/>
            <a:ext cx="1062355" cy="1148391"/>
          </a:xfrm>
          <a:prstGeom prst="rect">
            <a:avLst/>
          </a:prstGeom>
          <a:solidFill>
            <a:srgbClr val="46B751"/>
          </a:solidFill>
        </p:spPr>
        <p:txBody>
          <a:bodyPr vert="horz" wrap="square" lIns="0" tIns="70485" rIns="0" bIns="0" rtlCol="0">
            <a:spAutoFit/>
          </a:bodyPr>
          <a:lstStyle/>
          <a:p>
            <a:pPr marL="71755">
              <a:spcBef>
                <a:spcPts val="555"/>
              </a:spcBef>
            </a:pPr>
            <a:r>
              <a:rPr sz="600" spc="20" dirty="0">
                <a:solidFill>
                  <a:srgbClr val="FFFFFF"/>
                </a:solidFill>
                <a:latin typeface="Tahoma"/>
                <a:cs typeface="Tahoma"/>
              </a:rPr>
              <a:t>Obtendrás:</a:t>
            </a:r>
            <a:endParaRPr sz="60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650">
              <a:latin typeface="Tahoma"/>
              <a:cs typeface="Tahoma"/>
            </a:endParaRPr>
          </a:p>
          <a:p>
            <a:pPr marL="107950" indent="-36830">
              <a:buChar char="•"/>
              <a:tabLst>
                <a:tab pos="108585" algn="l"/>
              </a:tabLst>
            </a:pPr>
            <a:r>
              <a:rPr sz="450" spc="20" dirty="0">
                <a:solidFill>
                  <a:srgbClr val="FFFFFF"/>
                </a:solidFill>
                <a:latin typeface="Tahoma"/>
                <a:cs typeface="Tahoma"/>
              </a:rPr>
              <a:t>Herramientas</a:t>
            </a:r>
            <a:r>
              <a:rPr sz="4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4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FFFFFF"/>
                </a:solidFill>
                <a:latin typeface="Tahoma"/>
                <a:cs typeface="Tahoma"/>
              </a:rPr>
              <a:t>productividad</a:t>
            </a:r>
            <a:endParaRPr sz="450">
              <a:latin typeface="Tahoma"/>
              <a:cs typeface="Tahoma"/>
            </a:endParaRPr>
          </a:p>
          <a:p>
            <a:pPr>
              <a:spcBef>
                <a:spcPts val="50"/>
              </a:spcBef>
              <a:buChar char="•"/>
            </a:pPr>
            <a:endParaRPr sz="450">
              <a:latin typeface="Tahoma"/>
              <a:cs typeface="Tahoma"/>
            </a:endParaRPr>
          </a:p>
          <a:p>
            <a:pPr marL="128270" marR="265430" indent="-128905">
              <a:buChar char="•"/>
              <a:tabLst>
                <a:tab pos="128905" algn="l"/>
              </a:tabLst>
            </a:pP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Personalizado</a:t>
            </a:r>
            <a:endParaRPr sz="700">
              <a:latin typeface="Tahoma"/>
              <a:cs typeface="Tahoma"/>
            </a:endParaRPr>
          </a:p>
          <a:p>
            <a:pPr marR="307975" algn="ctr">
              <a:spcBef>
                <a:spcPts val="210"/>
              </a:spcBef>
            </a:pP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recursos</a:t>
            </a:r>
            <a:endParaRPr sz="750">
              <a:latin typeface="Tahoma"/>
              <a:cs typeface="Tahoma"/>
            </a:endParaRPr>
          </a:p>
          <a:p>
            <a:pPr marL="132080" indent="-60960">
              <a:spcBef>
                <a:spcPts val="484"/>
              </a:spcBef>
              <a:buChar char="•"/>
              <a:tabLst>
                <a:tab pos="132715" algn="l"/>
              </a:tabLst>
            </a:pP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Colaborativo</a:t>
            </a:r>
            <a:endParaRPr sz="750">
              <a:latin typeface="Tahoma"/>
              <a:cs typeface="Tahoma"/>
            </a:endParaRPr>
          </a:p>
          <a:p>
            <a:pPr marL="179705">
              <a:spcBef>
                <a:spcPts val="400"/>
              </a:spcBef>
            </a:pPr>
            <a:r>
              <a:rPr sz="550" spc="25" dirty="0">
                <a:solidFill>
                  <a:srgbClr val="FFFFFF"/>
                </a:solidFill>
                <a:latin typeface="Tahoma"/>
                <a:cs typeface="Tahoma"/>
              </a:rPr>
              <a:t>soporte</a:t>
            </a:r>
            <a:r>
              <a:rPr sz="5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FFFFFF"/>
                </a:solidFill>
                <a:latin typeface="Tahoma"/>
                <a:cs typeface="Tahoma"/>
              </a:rPr>
              <a:t>ventas</a:t>
            </a:r>
            <a:endParaRPr sz="550">
              <a:latin typeface="Tahoma"/>
              <a:cs typeface="Tahoma"/>
            </a:endParaRPr>
          </a:p>
          <a:p>
            <a:pPr>
              <a:spcBef>
                <a:spcPts val="45"/>
              </a:spcBef>
            </a:pPr>
            <a:endParaRPr sz="600">
              <a:latin typeface="Tahoma"/>
              <a:cs typeface="Tahoma"/>
            </a:endParaRPr>
          </a:p>
          <a:p>
            <a:pPr marL="112395" indent="-40640">
              <a:spcBef>
                <a:spcPts val="5"/>
              </a:spcBef>
              <a:buChar char="•"/>
              <a:tabLst>
                <a:tab pos="112395" algn="l"/>
              </a:tabLst>
            </a:pPr>
            <a:r>
              <a:rPr sz="500" spc="15" dirty="0">
                <a:solidFill>
                  <a:srgbClr val="FFFFFF"/>
                </a:solidFill>
                <a:latin typeface="Tahoma"/>
                <a:cs typeface="Tahoma"/>
              </a:rPr>
              <a:t>Capacitación</a:t>
            </a:r>
            <a:endParaRPr sz="50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756207" y="2229018"/>
            <a:ext cx="262699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600"/>
              </a:lnSpc>
              <a:spcBef>
                <a:spcPts val="100"/>
              </a:spcBef>
            </a:pPr>
            <a:r>
              <a:rPr sz="850" spc="25" dirty="0">
                <a:solidFill>
                  <a:srgbClr val="171514"/>
                </a:solidFill>
                <a:latin typeface="Tahoma"/>
                <a:cs typeface="Tahoma"/>
              </a:rPr>
              <a:t>Regístrese </a:t>
            </a:r>
            <a:r>
              <a:rPr sz="850" spc="40" dirty="0">
                <a:solidFill>
                  <a:srgbClr val="171514"/>
                </a:solidFill>
                <a:latin typeface="Tahoma"/>
                <a:cs typeface="Tahoma"/>
              </a:rPr>
              <a:t>en 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850" spc="35" dirty="0">
                <a:solidFill>
                  <a:srgbClr val="009DE7"/>
                </a:solidFill>
                <a:latin typeface="Tahoma"/>
                <a:cs typeface="Tahoma"/>
              </a:rPr>
              <a:t>miSchneider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portal </a:t>
            </a:r>
            <a:r>
              <a:rPr sz="850" spc="10" dirty="0">
                <a:solidFill>
                  <a:srgbClr val="171514"/>
                </a:solidFill>
                <a:latin typeface="Tahoma"/>
                <a:cs typeface="Tahoma"/>
              </a:rPr>
              <a:t>y </a:t>
            </a:r>
            <a:r>
              <a:rPr sz="850" spc="35" dirty="0" err="1">
                <a:solidFill>
                  <a:srgbClr val="171514"/>
                </a:solidFill>
                <a:latin typeface="Tahoma"/>
                <a:cs typeface="Tahoma"/>
              </a:rPr>
              <a:t>descubra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 err="1">
                <a:solidFill>
                  <a:srgbClr val="171514"/>
                </a:solidFill>
                <a:latin typeface="Tahoma"/>
                <a:cs typeface="Tahoma"/>
              </a:rPr>
              <a:t>su</a:t>
            </a:r>
            <a:r>
              <a:rPr lang="es-ES" sz="85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0" dirty="0" err="1">
                <a:solidFill>
                  <a:srgbClr val="171514"/>
                </a:solidFill>
                <a:latin typeface="Tahoma"/>
                <a:cs typeface="Tahoma"/>
              </a:rPr>
              <a:t>experiencia</a:t>
            </a:r>
            <a:r>
              <a:rPr sz="850" spc="30" dirty="0">
                <a:solidFill>
                  <a:srgbClr val="171514"/>
                </a:solidFill>
                <a:latin typeface="Tahoma"/>
                <a:cs typeface="Tahoma"/>
              </a:rPr>
              <a:t> personalizada, </a:t>
            </a:r>
            <a:r>
              <a:rPr sz="850" spc="40" dirty="0">
                <a:solidFill>
                  <a:srgbClr val="171514"/>
                </a:solidFill>
                <a:latin typeface="Tahoma"/>
                <a:cs typeface="Tahoma"/>
              </a:rPr>
              <a:t>brindándole </a:t>
            </a:r>
            <a:r>
              <a:rPr sz="850" spc="25" dirty="0" err="1">
                <a:solidFill>
                  <a:srgbClr val="171514"/>
                </a:solidFill>
                <a:latin typeface="Tahoma"/>
                <a:cs typeface="Tahoma"/>
              </a:rPr>
              <a:t>acceso</a:t>
            </a:r>
            <a:r>
              <a:rPr sz="85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lang="es-ES" sz="8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 err="1">
                <a:solidFill>
                  <a:srgbClr val="171514"/>
                </a:solidFill>
                <a:latin typeface="Tahoma"/>
                <a:cs typeface="Tahoma"/>
              </a:rPr>
              <a:t>herramientas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8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recursos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45" dirty="0">
                <a:solidFill>
                  <a:srgbClr val="171514"/>
                </a:solidFill>
                <a:latin typeface="Tahoma"/>
                <a:cs typeface="Tahoma"/>
              </a:rPr>
              <a:t>que</a:t>
            </a:r>
            <a:r>
              <a:rPr sz="8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lo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ayudarán</a:t>
            </a:r>
            <a:r>
              <a:rPr sz="8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0" dirty="0" err="1">
                <a:solidFill>
                  <a:srgbClr val="171514"/>
                </a:solidFill>
                <a:latin typeface="Tahoma"/>
                <a:cs typeface="Tahoma"/>
              </a:rPr>
              <a:t>ser</a:t>
            </a:r>
            <a:r>
              <a:rPr sz="8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45" dirty="0" err="1">
                <a:solidFill>
                  <a:srgbClr val="171514"/>
                </a:solidFill>
                <a:latin typeface="Tahoma"/>
                <a:cs typeface="Tahoma"/>
              </a:rPr>
              <a:t>más</a:t>
            </a:r>
            <a:r>
              <a:rPr lang="es-ES" sz="850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25" dirty="0" err="1">
                <a:solidFill>
                  <a:srgbClr val="171514"/>
                </a:solidFill>
                <a:latin typeface="Tahoma"/>
                <a:cs typeface="Tahoma"/>
              </a:rPr>
              <a:t>eficiente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Tahoma"/>
                <a:cs typeface="Tahoma"/>
              </a:rPr>
              <a:t>productivo,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desarrollar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5" dirty="0" err="1">
                <a:solidFill>
                  <a:srgbClr val="171514"/>
                </a:solidFill>
                <a:latin typeface="Tahoma"/>
                <a:cs typeface="Tahoma"/>
              </a:rPr>
              <a:t>habilidades</a:t>
            </a:r>
            <a:r>
              <a:rPr sz="8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lang="es-ES" sz="8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spc="30" dirty="0" err="1">
                <a:solidFill>
                  <a:srgbClr val="171514"/>
                </a:solidFill>
                <a:latin typeface="Tahoma"/>
                <a:cs typeface="Tahoma"/>
              </a:rPr>
              <a:t>colaborar</a:t>
            </a:r>
            <a:r>
              <a:rPr sz="850" spc="30" dirty="0">
                <a:solidFill>
                  <a:srgbClr val="171514"/>
                </a:solidFill>
                <a:latin typeface="Tahoma"/>
                <a:cs typeface="Tahoma"/>
              </a:rPr>
              <a:t>.</a:t>
            </a:r>
            <a:endParaRPr sz="850" dirty="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082906" y="4032353"/>
            <a:ext cx="2395855" cy="1846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889000">
              <a:lnSpc>
                <a:spcPct val="122200"/>
              </a:lnSpc>
              <a:spcBef>
                <a:spcPts val="100"/>
              </a:spcBef>
            </a:pPr>
            <a:r>
              <a:rPr sz="900" spc="35" dirty="0">
                <a:solidFill>
                  <a:srgbClr val="00B6F2"/>
                </a:solidFill>
                <a:latin typeface="Tahoma"/>
                <a:cs typeface="Tahoma"/>
              </a:rPr>
              <a:t>Colaborar, </a:t>
            </a:r>
            <a:r>
              <a:rPr sz="900" spc="40" dirty="0" err="1">
                <a:solidFill>
                  <a:srgbClr val="00B6F2"/>
                </a:solidFill>
                <a:latin typeface="Tahoma"/>
                <a:cs typeface="Tahoma"/>
              </a:rPr>
              <a:t>encontrar</a:t>
            </a:r>
            <a:r>
              <a:rPr lang="es-ES" sz="900" spc="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 err="1">
                <a:solidFill>
                  <a:srgbClr val="00B6F2"/>
                </a:solidFill>
                <a:latin typeface="Tahoma"/>
                <a:cs typeface="Tahoma"/>
              </a:rPr>
              <a:t>soluciones</a:t>
            </a:r>
            <a:r>
              <a:rPr sz="900" spc="-7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10" dirty="0">
                <a:solidFill>
                  <a:srgbClr val="00B6F2"/>
                </a:solidFill>
                <a:latin typeface="Tahoma"/>
                <a:cs typeface="Tahoma"/>
              </a:rPr>
              <a:t>y</a:t>
            </a:r>
            <a:r>
              <a:rPr sz="90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35" dirty="0">
                <a:solidFill>
                  <a:srgbClr val="00B6F2"/>
                </a:solidFill>
                <a:latin typeface="Tahoma"/>
                <a:cs typeface="Tahoma"/>
              </a:rPr>
              <a:t>hacer</a:t>
            </a:r>
            <a:r>
              <a:rPr sz="90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900" spc="40" dirty="0">
                <a:solidFill>
                  <a:srgbClr val="00B6F2"/>
                </a:solidFill>
                <a:latin typeface="Tahoma"/>
                <a:cs typeface="Tahoma"/>
              </a:rPr>
              <a:t>negocios</a:t>
            </a:r>
            <a:endParaRPr sz="900" dirty="0">
              <a:latin typeface="Tahoma"/>
              <a:cs typeface="Tahoma"/>
            </a:endParaRPr>
          </a:p>
          <a:p>
            <a:pPr marL="71755" marR="196215" indent="-72390">
              <a:lnSpc>
                <a:spcPct val="133300"/>
              </a:lnSpc>
              <a:spcBef>
                <a:spcPts val="395"/>
              </a:spcBef>
              <a:buClr>
                <a:srgbClr val="3FAC39"/>
              </a:buClr>
              <a:buSzPct val="120000"/>
              <a:buChar char="•"/>
              <a:tabLst>
                <a:tab pos="72390" algn="l"/>
              </a:tabLst>
            </a:pPr>
            <a:r>
              <a:rPr sz="750" spc="15" dirty="0">
                <a:solidFill>
                  <a:srgbClr val="FFFFFF"/>
                </a:solidFill>
                <a:latin typeface="Tahoma"/>
                <a:cs typeface="Tahoma"/>
              </a:rPr>
              <a:t>Vaya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Schneider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FFFFFF"/>
                </a:solidFill>
                <a:latin typeface="Tahoma"/>
                <a:cs typeface="Tahoma"/>
              </a:rPr>
              <a:t>Electric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Exchange</a:t>
            </a:r>
            <a:r>
              <a:rPr sz="7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encuentre</a:t>
            </a:r>
            <a:r>
              <a:rPr lang="es-ES" sz="750" spc="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soluciones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para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desarrollar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su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negocio</a:t>
            </a:r>
            <a:endParaRPr sz="750" dirty="0">
              <a:latin typeface="Tahoma"/>
              <a:cs typeface="Tahoma"/>
            </a:endParaRPr>
          </a:p>
          <a:p>
            <a:pPr marL="71755" marR="5080" indent="-72390">
              <a:lnSpc>
                <a:spcPct val="142800"/>
              </a:lnSpc>
              <a:spcBef>
                <a:spcPts val="165"/>
              </a:spcBef>
              <a:buClr>
                <a:srgbClr val="3FAC39"/>
              </a:buClr>
              <a:buSzPct val="128571"/>
              <a:buChar char="•"/>
              <a:tabLst>
                <a:tab pos="72390" algn="l"/>
              </a:tabLst>
            </a:pP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Schneider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15" dirty="0">
                <a:solidFill>
                  <a:srgbClr val="FFFFFF"/>
                </a:solidFill>
                <a:latin typeface="Tahoma"/>
                <a:cs typeface="Tahoma"/>
              </a:rPr>
              <a:t>Electric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Exchange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una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comunidad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 err="1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FFFFFF"/>
                </a:solidFill>
                <a:latin typeface="Tahoma"/>
                <a:cs typeface="Tahoma"/>
              </a:rPr>
              <a:t>línea</a:t>
            </a:r>
            <a:r>
              <a:rPr lang="es-ES" sz="700" spc="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FFFFFF"/>
                </a:solidFill>
                <a:latin typeface="Tahoma"/>
                <a:cs typeface="Tahoma"/>
              </a:rPr>
              <a:t>donde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las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personas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pueden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hacer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negocios</a:t>
            </a:r>
            <a:endParaRPr sz="700" dirty="0">
              <a:latin typeface="Tahoma"/>
              <a:cs typeface="Tahoma"/>
            </a:endParaRPr>
          </a:p>
          <a:p>
            <a:pPr marL="71755" marR="101600" indent="-72390">
              <a:lnSpc>
                <a:spcPct val="125000"/>
              </a:lnSpc>
              <a:spcBef>
                <a:spcPts val="190"/>
              </a:spcBef>
              <a:buClr>
                <a:srgbClr val="3FAC39"/>
              </a:buClr>
              <a:buSzPct val="112500"/>
              <a:buChar char="•"/>
              <a:tabLst>
                <a:tab pos="72390" algn="l"/>
              </a:tabLst>
            </a:pPr>
            <a:r>
              <a:rPr sz="800" spc="10" dirty="0">
                <a:solidFill>
                  <a:srgbClr val="FFFFFF"/>
                </a:solidFill>
                <a:latin typeface="Tahoma"/>
                <a:cs typeface="Tahoma"/>
              </a:rPr>
              <a:t>Ya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Tahoma"/>
                <a:cs typeface="Tahoma"/>
              </a:rPr>
              <a:t>sea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FFFFFF"/>
                </a:solidFill>
                <a:latin typeface="Tahoma"/>
                <a:cs typeface="Tahoma"/>
              </a:rPr>
              <a:t>que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Tahoma"/>
                <a:cs typeface="Tahoma"/>
              </a:rPr>
              <a:t>esté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FFFFFF"/>
                </a:solidFill>
                <a:latin typeface="Tahoma"/>
                <a:cs typeface="Tahoma"/>
              </a:rPr>
              <a:t>buscando</a:t>
            </a:r>
            <a:r>
              <a:rPr sz="8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FFFFFF"/>
                </a:solidFill>
                <a:latin typeface="Tahoma"/>
                <a:cs typeface="Tahoma"/>
              </a:rPr>
              <a:t>soluciones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45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FFFFFF"/>
                </a:solidFill>
                <a:latin typeface="Tahoma"/>
                <a:cs typeface="Tahoma"/>
              </a:rPr>
              <a:t>tenga</a:t>
            </a:r>
            <a:r>
              <a:rPr lang="es-ES" sz="80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0" dirty="0" err="1">
                <a:solidFill>
                  <a:srgbClr val="FFFFFF"/>
                </a:solidFill>
                <a:latin typeface="Tahoma"/>
                <a:cs typeface="Tahoma"/>
              </a:rPr>
              <a:t>productos</a:t>
            </a:r>
            <a:r>
              <a:rPr sz="800" spc="30" dirty="0">
                <a:solidFill>
                  <a:srgbClr val="FFFFFF"/>
                </a:solidFill>
                <a:latin typeface="Tahoma"/>
                <a:cs typeface="Tahoma"/>
              </a:rPr>
              <a:t>,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Tahoma"/>
                <a:cs typeface="Tahoma"/>
              </a:rPr>
              <a:t>servicios</a:t>
            </a:r>
            <a:r>
              <a:rPr sz="8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8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FFFFFF"/>
                </a:solidFill>
                <a:latin typeface="Tahoma"/>
                <a:cs typeface="Tahoma"/>
              </a:rPr>
              <a:t>consejos</a:t>
            </a:r>
            <a:r>
              <a:rPr sz="8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FFFFFF"/>
                </a:solidFill>
                <a:latin typeface="Tahoma"/>
                <a:cs typeface="Tahoma"/>
              </a:rPr>
              <a:t>para</a:t>
            </a:r>
            <a:r>
              <a:rPr sz="8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FFFFFF"/>
                </a:solidFill>
                <a:latin typeface="Tahoma"/>
                <a:cs typeface="Tahoma"/>
              </a:rPr>
              <a:t>compartir</a:t>
            </a:r>
            <a:endParaRPr sz="800" dirty="0">
              <a:latin typeface="Tahoma"/>
              <a:cs typeface="Tahoma"/>
            </a:endParaRPr>
          </a:p>
          <a:p>
            <a:pPr marL="71755" marR="250190" indent="-72390">
              <a:lnSpc>
                <a:spcPct val="142800"/>
              </a:lnSpc>
              <a:spcBef>
                <a:spcPts val="150"/>
              </a:spcBef>
              <a:buClr>
                <a:srgbClr val="3FAC39"/>
              </a:buClr>
              <a:buSzPct val="128571"/>
              <a:buChar char="•"/>
              <a:tabLst>
                <a:tab pos="72390" algn="l"/>
              </a:tabLst>
            </a:pP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Le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ayudaremos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a conectarse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con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pares, </a:t>
            </a:r>
            <a:r>
              <a:rPr sz="700" spc="25" dirty="0" err="1">
                <a:solidFill>
                  <a:srgbClr val="FFFFFF"/>
                </a:solidFill>
                <a:latin typeface="Tahoma"/>
                <a:cs typeface="Tahoma"/>
              </a:rPr>
              <a:t>socios</a:t>
            </a:r>
            <a:r>
              <a:rPr lang="es-ES" sz="700" spc="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 err="1">
                <a:solidFill>
                  <a:srgbClr val="FFFFFF"/>
                </a:solidFill>
                <a:latin typeface="Tahoma"/>
                <a:cs typeface="Tahoma"/>
              </a:rPr>
              <a:t>tecnológicos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expertos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para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obtener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 err="1">
                <a:solidFill>
                  <a:srgbClr val="FFFFFF"/>
                </a:solidFill>
                <a:latin typeface="Tahoma"/>
                <a:cs typeface="Tahoma"/>
              </a:rPr>
              <a:t>una</a:t>
            </a:r>
            <a:r>
              <a:rPr sz="7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15" dirty="0" err="1">
                <a:solidFill>
                  <a:srgbClr val="FFFFFF"/>
                </a:solidFill>
                <a:latin typeface="Tahoma"/>
                <a:cs typeface="Tahoma"/>
              </a:rPr>
              <a:t>ventaja</a:t>
            </a:r>
            <a:r>
              <a:rPr lang="es-ES" sz="700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 err="1">
                <a:solidFill>
                  <a:srgbClr val="FFFFFF"/>
                </a:solidFill>
                <a:latin typeface="Tahoma"/>
                <a:cs typeface="Tahoma"/>
              </a:rPr>
              <a:t>competitiva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.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598907" y="4069325"/>
            <a:ext cx="1729739" cy="2843530"/>
          </a:xfrm>
          <a:prstGeom prst="rect">
            <a:avLst/>
          </a:prstGeom>
        </p:spPr>
        <p:txBody>
          <a:bodyPr vert="horz" wrap="square" lIns="0" tIns="56515" rIns="0" bIns="0" rtlCol="0">
            <a:spAutoFit/>
          </a:bodyPr>
          <a:lstStyle/>
          <a:p>
            <a:pPr>
              <a:spcBef>
                <a:spcPts val="445"/>
              </a:spcBef>
            </a:pPr>
            <a:r>
              <a:rPr sz="500" spc="25" dirty="0">
                <a:solidFill>
                  <a:srgbClr val="00B6F2"/>
                </a:solidFill>
                <a:latin typeface="Tahoma"/>
                <a:cs typeface="Tahoma"/>
              </a:rPr>
              <a:t>Obtenga</a:t>
            </a:r>
            <a:r>
              <a:rPr sz="5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00B6F2"/>
                </a:solidFill>
                <a:latin typeface="Tahoma"/>
                <a:cs typeface="Tahoma"/>
              </a:rPr>
              <a:t>soporte</a:t>
            </a:r>
            <a:r>
              <a:rPr sz="5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00B6F2"/>
                </a:solidFill>
                <a:latin typeface="Tahoma"/>
                <a:cs typeface="Tahoma"/>
              </a:rPr>
              <a:t>en</a:t>
            </a:r>
            <a:r>
              <a:rPr sz="500" spc="-4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00B6F2"/>
                </a:solidFill>
                <a:latin typeface="Tahoma"/>
                <a:cs typeface="Tahoma"/>
              </a:rPr>
              <a:t>cualquier</a:t>
            </a:r>
            <a:r>
              <a:rPr sz="500" spc="-3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500" spc="30" dirty="0">
                <a:solidFill>
                  <a:srgbClr val="00B6F2"/>
                </a:solidFill>
                <a:latin typeface="Tahoma"/>
                <a:cs typeface="Tahoma"/>
              </a:rPr>
              <a:t>momento</a:t>
            </a:r>
            <a:endParaRPr sz="500" dirty="0">
              <a:latin typeface="Tahoma"/>
              <a:cs typeface="Tahoma"/>
            </a:endParaRPr>
          </a:p>
          <a:p>
            <a:pPr marL="71755" marR="56515" indent="-72390">
              <a:lnSpc>
                <a:spcPct val="200000"/>
              </a:lnSpc>
              <a:spcBef>
                <a:spcPts val="430"/>
              </a:spcBef>
              <a:buClr>
                <a:srgbClr val="3FAC39"/>
              </a:buClr>
              <a:buSzPct val="180000"/>
              <a:buChar char="•"/>
              <a:tabLst>
                <a:tab pos="72390" algn="l"/>
              </a:tabLst>
            </a:pPr>
            <a:r>
              <a:rPr sz="500" spc="15" dirty="0">
                <a:solidFill>
                  <a:srgbClr val="FFFFFF"/>
                </a:solidFill>
                <a:latin typeface="Tahoma"/>
                <a:cs typeface="Tahoma"/>
              </a:rPr>
              <a:t>Acceda a autoservicio </a:t>
            </a:r>
            <a:r>
              <a:rPr sz="500" spc="10" dirty="0">
                <a:solidFill>
                  <a:srgbClr val="FFFFFF"/>
                </a:solidFill>
                <a:latin typeface="Tahoma"/>
                <a:cs typeface="Tahoma"/>
              </a:rPr>
              <a:t>24 </a:t>
            </a:r>
            <a:r>
              <a:rPr sz="500" spc="20" dirty="0">
                <a:solidFill>
                  <a:srgbClr val="FFFFFF"/>
                </a:solidFill>
                <a:latin typeface="Tahoma"/>
                <a:cs typeface="Tahoma"/>
              </a:rPr>
              <a:t>horas </a:t>
            </a:r>
            <a:r>
              <a:rPr sz="500" spc="15" dirty="0">
                <a:solidFill>
                  <a:srgbClr val="FFFFFF"/>
                </a:solidFill>
                <a:latin typeface="Tahoma"/>
                <a:cs typeface="Tahoma"/>
              </a:rPr>
              <a:t>al </a:t>
            </a:r>
            <a:r>
              <a:rPr sz="500" spc="10" dirty="0">
                <a:solidFill>
                  <a:srgbClr val="FFFFFF"/>
                </a:solidFill>
                <a:latin typeface="Tahoma"/>
                <a:cs typeface="Tahoma"/>
              </a:rPr>
              <a:t>día, 7 </a:t>
            </a:r>
            <a:r>
              <a:rPr sz="500" spc="20" dirty="0">
                <a:solidFill>
                  <a:srgbClr val="FFFFFF"/>
                </a:solidFill>
                <a:latin typeface="Tahoma"/>
                <a:cs typeface="Tahoma"/>
              </a:rPr>
              <a:t>días </a:t>
            </a:r>
            <a:r>
              <a:rPr sz="500" spc="15" dirty="0">
                <a:solidFill>
                  <a:srgbClr val="FFFFFF"/>
                </a:solidFill>
                <a:latin typeface="Tahoma"/>
                <a:cs typeface="Tahoma"/>
              </a:rPr>
              <a:t>a la</a:t>
            </a:r>
            <a:r>
              <a:rPr lang="es-ES" sz="500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15" dirty="0" err="1">
                <a:solidFill>
                  <a:srgbClr val="FFFFFF"/>
                </a:solidFill>
                <a:latin typeface="Tahoma"/>
                <a:cs typeface="Tahoma"/>
              </a:rPr>
              <a:t>semana</a:t>
            </a:r>
            <a:r>
              <a:rPr sz="500" spc="15" dirty="0">
                <a:solidFill>
                  <a:srgbClr val="FFFFFF"/>
                </a:solidFill>
                <a:latin typeface="Tahoma"/>
                <a:cs typeface="Tahoma"/>
              </a:rPr>
              <a:t>,</a:t>
            </a:r>
            <a:r>
              <a:rPr sz="5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FFFFFF"/>
                </a:solidFill>
                <a:latin typeface="Tahoma"/>
                <a:cs typeface="Tahoma"/>
              </a:rPr>
              <a:t>catálogo</a:t>
            </a:r>
            <a:r>
              <a:rPr sz="50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FFFFFF"/>
                </a:solidFill>
                <a:latin typeface="Tahoma"/>
                <a:cs typeface="Tahoma"/>
              </a:rPr>
              <a:t>móvil</a:t>
            </a:r>
            <a:r>
              <a:rPr sz="5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50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FFFFFF"/>
                </a:solidFill>
                <a:latin typeface="Tahoma"/>
                <a:cs typeface="Tahoma"/>
              </a:rPr>
              <a:t>acceso</a:t>
            </a:r>
            <a:r>
              <a:rPr sz="5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15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50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FFFFFF"/>
                </a:solidFill>
                <a:latin typeface="Tahoma"/>
                <a:cs typeface="Tahoma"/>
              </a:rPr>
              <a:t>ayuda</a:t>
            </a:r>
            <a:r>
              <a:rPr sz="5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2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50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00" spc="20" dirty="0">
                <a:solidFill>
                  <a:srgbClr val="FFFFFF"/>
                </a:solidFill>
                <a:latin typeface="Tahoma"/>
                <a:cs typeface="Tahoma"/>
              </a:rPr>
              <a:t>expertos</a:t>
            </a:r>
            <a:endParaRPr sz="500" dirty="0">
              <a:latin typeface="Tahoma"/>
              <a:cs typeface="Tahoma"/>
            </a:endParaRPr>
          </a:p>
          <a:p>
            <a:pPr>
              <a:spcBef>
                <a:spcPts val="5"/>
              </a:spcBef>
              <a:buClr>
                <a:srgbClr val="3FAC39"/>
              </a:buClr>
              <a:buFont typeface="Tahoma"/>
              <a:buChar char="•"/>
            </a:pPr>
            <a:endParaRPr sz="550" dirty="0">
              <a:latin typeface="Tahoma"/>
              <a:cs typeface="Tahoma"/>
            </a:endParaRPr>
          </a:p>
          <a:p>
            <a:pPr marL="71755" indent="-72390">
              <a:buClr>
                <a:srgbClr val="3FAC39"/>
              </a:buClr>
              <a:buSzPct val="150000"/>
              <a:buChar char="•"/>
              <a:tabLst>
                <a:tab pos="72390" algn="l"/>
              </a:tabLst>
            </a:pP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Catálogo</a:t>
            </a:r>
            <a:r>
              <a:rPr sz="6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6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FFFFFF"/>
                </a:solidFill>
                <a:latin typeface="Tahoma"/>
                <a:cs typeface="Tahoma"/>
              </a:rPr>
              <a:t>línea</a:t>
            </a:r>
            <a:r>
              <a:rPr sz="6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6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FFFFFF"/>
                </a:solidFill>
                <a:latin typeface="Tahoma"/>
                <a:cs typeface="Tahoma"/>
              </a:rPr>
              <a:t>sin</a:t>
            </a:r>
            <a:r>
              <a:rPr sz="6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conexión</a:t>
            </a:r>
            <a:endParaRPr sz="600" dirty="0">
              <a:latin typeface="Tahoma"/>
              <a:cs typeface="Tahoma"/>
            </a:endParaRPr>
          </a:p>
          <a:p>
            <a:pPr marL="71755" indent="-72390">
              <a:spcBef>
                <a:spcPts val="650"/>
              </a:spcBef>
              <a:buClr>
                <a:srgbClr val="3FAC39"/>
              </a:buClr>
              <a:buSzPct val="150000"/>
              <a:buChar char="•"/>
              <a:tabLst>
                <a:tab pos="72390" algn="l"/>
              </a:tabLst>
            </a:pPr>
            <a:r>
              <a:rPr sz="600" spc="30" dirty="0">
                <a:solidFill>
                  <a:srgbClr val="FFFFFF"/>
                </a:solidFill>
                <a:latin typeface="Tahoma"/>
                <a:cs typeface="Tahoma"/>
              </a:rPr>
              <a:t>Obtenga</a:t>
            </a:r>
            <a:r>
              <a:rPr sz="6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FFFFFF"/>
                </a:solidFill>
                <a:latin typeface="Tahoma"/>
                <a:cs typeface="Tahoma"/>
              </a:rPr>
              <a:t>capacitación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60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FFFFFF"/>
                </a:solidFill>
                <a:latin typeface="Tahoma"/>
                <a:cs typeface="Tahoma"/>
              </a:rPr>
              <a:t>soporte</a:t>
            </a:r>
            <a:r>
              <a:rPr sz="6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FFFFFF"/>
                </a:solidFill>
                <a:latin typeface="Tahoma"/>
                <a:cs typeface="Tahoma"/>
              </a:rPr>
              <a:t>avanzado</a:t>
            </a:r>
            <a:endParaRPr sz="6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  <a:buClr>
                <a:srgbClr val="3FAC39"/>
              </a:buClr>
              <a:buFont typeface="Tahoma"/>
              <a:buChar char="•"/>
            </a:pPr>
            <a:endParaRPr sz="12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  <a:buClr>
                <a:srgbClr val="3FAC39"/>
              </a:buClr>
              <a:buFont typeface="Tahoma"/>
              <a:buChar char="•"/>
            </a:pPr>
            <a:endParaRPr sz="1200" dirty="0">
              <a:latin typeface="Tahoma"/>
              <a:cs typeface="Tahoma"/>
            </a:endParaRPr>
          </a:p>
          <a:p>
            <a:pPr>
              <a:lnSpc>
                <a:spcPct val="100000"/>
              </a:lnSpc>
              <a:buClr>
                <a:srgbClr val="3FAC39"/>
              </a:buClr>
              <a:buFont typeface="Tahoma"/>
              <a:buChar char="•"/>
            </a:pPr>
            <a:endParaRPr sz="1200" dirty="0">
              <a:latin typeface="Tahoma"/>
              <a:cs typeface="Tahoma"/>
            </a:endParaRPr>
          </a:p>
          <a:p>
            <a:pPr>
              <a:spcBef>
                <a:spcPts val="50"/>
              </a:spcBef>
              <a:buClr>
                <a:srgbClr val="3FAC39"/>
              </a:buClr>
              <a:buFont typeface="Tahoma"/>
              <a:buChar char="•"/>
            </a:pPr>
            <a:endParaRPr sz="1350" dirty="0">
              <a:latin typeface="Tahoma"/>
              <a:cs typeface="Tahoma"/>
            </a:endParaRPr>
          </a:p>
          <a:p>
            <a:pPr marL="2540"/>
            <a:r>
              <a:rPr sz="850" spc="25" dirty="0">
                <a:solidFill>
                  <a:srgbClr val="00B6F2"/>
                </a:solidFill>
                <a:latin typeface="Tahoma"/>
                <a:cs typeface="Tahoma"/>
              </a:rPr>
              <a:t>Seleccionar</a:t>
            </a:r>
            <a:r>
              <a:rPr sz="85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00B6F2"/>
                </a:solidFill>
                <a:latin typeface="Tahoma"/>
                <a:cs typeface="Tahoma"/>
              </a:rPr>
              <a:t>y</a:t>
            </a:r>
            <a:r>
              <a:rPr sz="850" spc="-5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00B6F2"/>
                </a:solidFill>
                <a:latin typeface="Tahoma"/>
                <a:cs typeface="Tahoma"/>
              </a:rPr>
              <a:t>diseñar</a:t>
            </a:r>
            <a:endParaRPr sz="850" dirty="0">
              <a:latin typeface="Tahoma"/>
              <a:cs typeface="Tahoma"/>
            </a:endParaRPr>
          </a:p>
          <a:p>
            <a:pPr marL="2540" marR="184785">
              <a:lnSpc>
                <a:spcPct val="133300"/>
              </a:lnSpc>
              <a:spcBef>
                <a:spcPts val="830"/>
              </a:spcBef>
            </a:pPr>
            <a:r>
              <a:rPr sz="750" b="1" spc="10" dirty="0">
                <a:solidFill>
                  <a:srgbClr val="FFFFFF"/>
                </a:solidFill>
                <a:latin typeface="Arial"/>
                <a:cs typeface="Arial"/>
              </a:rPr>
              <a:t>Funcionalidades</a:t>
            </a:r>
            <a:r>
              <a:rPr sz="7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-35" dirty="0">
                <a:solidFill>
                  <a:srgbClr val="FFFFFF"/>
                </a:solidFill>
                <a:latin typeface="Arial"/>
                <a:cs typeface="Arial"/>
              </a:rPr>
              <a:t>WEB</a:t>
            </a:r>
            <a:r>
              <a:rPr sz="7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15" dirty="0" err="1">
                <a:solidFill>
                  <a:srgbClr val="FFFFFF"/>
                </a:solidFill>
                <a:latin typeface="Arial"/>
                <a:cs typeface="Arial"/>
              </a:rPr>
              <a:t>avanzadas</a:t>
            </a:r>
            <a:r>
              <a:rPr lang="es-ES" sz="750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Arial"/>
                <a:cs typeface="Arial"/>
              </a:rPr>
              <a:t>que</a:t>
            </a:r>
            <a:r>
              <a:rPr sz="75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FFFFFF"/>
                </a:solidFill>
                <a:latin typeface="Arial"/>
                <a:cs typeface="Arial"/>
              </a:rPr>
              <a:t>ayudan</a:t>
            </a:r>
            <a:r>
              <a:rPr sz="75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b="1" spc="-5" dirty="0">
                <a:solidFill>
                  <a:srgbClr val="FFFFFF"/>
                </a:solidFill>
                <a:latin typeface="Arial"/>
                <a:cs typeface="Arial"/>
              </a:rPr>
              <a:t>a:</a:t>
            </a:r>
            <a:endParaRPr sz="750" dirty="0">
              <a:latin typeface="Arial"/>
              <a:cs typeface="Arial"/>
            </a:endParaRPr>
          </a:p>
          <a:p>
            <a:pPr marL="74295" indent="-72390">
              <a:spcBef>
                <a:spcPts val="780"/>
              </a:spcBef>
              <a:buClr>
                <a:srgbClr val="3FAC39"/>
              </a:buClr>
              <a:buSzPct val="128571"/>
              <a:buChar char="•"/>
              <a:tabLst>
                <a:tab pos="74930" algn="l"/>
              </a:tabLst>
            </a:pP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Seleccionar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comparar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componentes</a:t>
            </a:r>
            <a:endParaRPr sz="700" dirty="0">
              <a:latin typeface="Tahoma"/>
              <a:cs typeface="Tahoma"/>
            </a:endParaRPr>
          </a:p>
          <a:p>
            <a:pPr marL="74295" marR="5080" indent="-72390">
              <a:lnSpc>
                <a:spcPct val="153800"/>
              </a:lnSpc>
              <a:spcBef>
                <a:spcPts val="160"/>
              </a:spcBef>
              <a:buClr>
                <a:srgbClr val="3FAC39"/>
              </a:buClr>
              <a:buSzPct val="138461"/>
              <a:buChar char="•"/>
              <a:tabLst>
                <a:tab pos="74930" algn="l"/>
              </a:tabLst>
            </a:pP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Cree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fácilmente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su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FFFFFF"/>
                </a:solidFill>
                <a:latin typeface="Tahoma"/>
                <a:cs typeface="Tahoma"/>
              </a:rPr>
              <a:t>documentación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FFFFFF"/>
                </a:solidFill>
                <a:latin typeface="Tahoma"/>
                <a:cs typeface="Tahoma"/>
              </a:rPr>
              <a:t>técnica</a:t>
            </a:r>
            <a:r>
              <a:rPr lang="es-ES" sz="650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con herramientas </a:t>
            </a:r>
            <a:r>
              <a:rPr sz="650" spc="20" dirty="0">
                <a:solidFill>
                  <a:srgbClr val="FFFFFF"/>
                </a:solidFill>
                <a:latin typeface="Tahoma"/>
                <a:cs typeface="Tahoma"/>
              </a:rPr>
              <a:t>listas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para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usar </a:t>
            </a:r>
            <a:r>
              <a:rPr sz="650" dirty="0">
                <a:solidFill>
                  <a:srgbClr val="FFFFFF"/>
                </a:solidFill>
                <a:latin typeface="Tahoma"/>
                <a:cs typeface="Tahoma"/>
              </a:rPr>
              <a:t>(CAD,</a:t>
            </a:r>
            <a:r>
              <a:rPr lang="es-ES" sz="6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FFFFFF"/>
                </a:solidFill>
                <a:latin typeface="Tahoma"/>
                <a:cs typeface="Tahoma"/>
              </a:rPr>
              <a:t>archivos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FFFFFF"/>
                </a:solidFill>
                <a:latin typeface="Tahoma"/>
                <a:cs typeface="Tahoma"/>
              </a:rPr>
              <a:t>exportación,</a:t>
            </a:r>
            <a:r>
              <a:rPr sz="650" spc="-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-5" dirty="0">
                <a:solidFill>
                  <a:srgbClr val="FFFFFF"/>
                </a:solidFill>
                <a:latin typeface="Tahoma"/>
                <a:cs typeface="Tahoma"/>
              </a:rPr>
              <a:t>etc.)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082905" y="6365116"/>
            <a:ext cx="2416810" cy="19342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just">
              <a:spcBef>
                <a:spcPts val="100"/>
              </a:spcBef>
            </a:pPr>
            <a:r>
              <a:rPr sz="1000" spc="40" dirty="0">
                <a:solidFill>
                  <a:srgbClr val="00B6F2"/>
                </a:solidFill>
                <a:latin typeface="Tahoma"/>
                <a:cs typeface="Tahoma"/>
              </a:rPr>
              <a:t>Gestiona</a:t>
            </a:r>
            <a:r>
              <a:rPr sz="100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1000" spc="40" dirty="0">
                <a:solidFill>
                  <a:srgbClr val="00B6F2"/>
                </a:solidFill>
                <a:latin typeface="Tahoma"/>
                <a:cs typeface="Tahoma"/>
              </a:rPr>
              <a:t>tu</a:t>
            </a:r>
            <a:r>
              <a:rPr sz="100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1000" spc="40" dirty="0">
                <a:solidFill>
                  <a:srgbClr val="00B6F2"/>
                </a:solidFill>
                <a:latin typeface="Tahoma"/>
                <a:cs typeface="Tahoma"/>
              </a:rPr>
              <a:t>base</a:t>
            </a:r>
            <a:r>
              <a:rPr sz="1000" spc="-6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1000" spc="35" dirty="0">
                <a:solidFill>
                  <a:srgbClr val="00B6F2"/>
                </a:solidFill>
                <a:latin typeface="Tahoma"/>
                <a:cs typeface="Tahoma"/>
              </a:rPr>
              <a:t>instalada</a:t>
            </a:r>
            <a:endParaRPr sz="1000" dirty="0">
              <a:latin typeface="Tahoma"/>
              <a:cs typeface="Tahoma"/>
            </a:endParaRPr>
          </a:p>
          <a:p>
            <a:pPr marR="5080" algn="just">
              <a:lnSpc>
                <a:spcPct val="142800"/>
              </a:lnSpc>
              <a:spcBef>
                <a:spcPts val="790"/>
              </a:spcBef>
            </a:pPr>
            <a:r>
              <a:rPr sz="700" b="1" spc="10" dirty="0">
                <a:solidFill>
                  <a:srgbClr val="FFFFFF"/>
                </a:solidFill>
                <a:latin typeface="Arial"/>
                <a:cs typeface="Arial"/>
              </a:rPr>
              <a:t>Libro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registro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digital,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FFFFFF"/>
                </a:solidFill>
                <a:latin typeface="Arial"/>
                <a:cs typeface="Arial"/>
              </a:rPr>
              <a:t>donde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podrá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5" dirty="0" err="1">
                <a:solidFill>
                  <a:srgbClr val="FFFFFF"/>
                </a:solidFill>
                <a:latin typeface="Arial"/>
                <a:cs typeface="Arial"/>
              </a:rPr>
              <a:t>encontrar</a:t>
            </a:r>
            <a:r>
              <a:rPr sz="7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0" dirty="0" err="1">
                <a:solidFill>
                  <a:srgbClr val="FFFFFF"/>
                </a:solidFill>
                <a:latin typeface="Arial"/>
                <a:cs typeface="Arial"/>
              </a:rPr>
              <a:t>todos</a:t>
            </a:r>
            <a:r>
              <a:rPr lang="es-ES" sz="700" b="1" spc="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-10" dirty="0" err="1">
                <a:solidFill>
                  <a:srgbClr val="FFFFFF"/>
                </a:solidFill>
                <a:latin typeface="Arial"/>
                <a:cs typeface="Arial"/>
              </a:rPr>
              <a:t>los</a:t>
            </a:r>
            <a:r>
              <a:rPr sz="7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FFFFFF"/>
                </a:solidFill>
                <a:latin typeface="Arial"/>
                <a:cs typeface="Arial"/>
              </a:rPr>
              <a:t>documentos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que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necesitará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35" dirty="0">
                <a:solidFill>
                  <a:srgbClr val="FFFFFF"/>
                </a:solidFill>
                <a:latin typeface="Arial"/>
                <a:cs typeface="Arial"/>
              </a:rPr>
              <a:t>durante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FFFFFF"/>
                </a:solidFill>
                <a:latin typeface="Arial"/>
                <a:cs typeface="Arial"/>
              </a:rPr>
              <a:t>la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5" dirty="0" err="1">
                <a:solidFill>
                  <a:srgbClr val="FFFFFF"/>
                </a:solidFill>
                <a:latin typeface="Arial"/>
                <a:cs typeface="Arial"/>
              </a:rPr>
              <a:t>instalación</a:t>
            </a:r>
            <a:r>
              <a:rPr sz="700" b="1" spc="1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lang="es-ES" sz="700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5" dirty="0" err="1">
                <a:solidFill>
                  <a:srgbClr val="FFFFFF"/>
                </a:solidFill>
                <a:latin typeface="Arial"/>
                <a:cs typeface="Arial"/>
              </a:rPr>
              <a:t>operación</a:t>
            </a:r>
            <a:r>
              <a:rPr sz="7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35" dirty="0">
                <a:solidFill>
                  <a:srgbClr val="FFFFFF"/>
                </a:solidFill>
                <a:latin typeface="Arial"/>
                <a:cs typeface="Arial"/>
              </a:rPr>
              <a:t>mantenimiento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5" dirty="0">
                <a:solidFill>
                  <a:srgbClr val="FFFFFF"/>
                </a:solidFill>
                <a:latin typeface="Arial"/>
                <a:cs typeface="Arial"/>
              </a:rPr>
              <a:t>desde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0" dirty="0">
                <a:solidFill>
                  <a:srgbClr val="FFFFFF"/>
                </a:solidFill>
                <a:latin typeface="Arial"/>
                <a:cs typeface="Arial"/>
              </a:rPr>
              <a:t>cualquier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5" dirty="0">
                <a:solidFill>
                  <a:srgbClr val="FFFFFF"/>
                </a:solidFill>
                <a:latin typeface="Arial"/>
                <a:cs typeface="Arial"/>
              </a:rPr>
              <a:t>lugar,</a:t>
            </a:r>
            <a:r>
              <a:rPr sz="7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25" dirty="0" err="1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lang="es-ES" sz="700" b="1" spc="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7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FFFFFF"/>
                </a:solidFill>
                <a:latin typeface="Arial"/>
                <a:cs typeface="Arial"/>
              </a:rPr>
              <a:t>entorno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0" dirty="0">
                <a:solidFill>
                  <a:srgbClr val="FFFFFF"/>
                </a:solidFill>
                <a:latin typeface="Arial"/>
                <a:cs typeface="Arial"/>
              </a:rPr>
              <a:t>único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0" dirty="0">
                <a:solidFill>
                  <a:srgbClr val="FFFFFF"/>
                </a:solidFill>
                <a:latin typeface="Arial"/>
                <a:cs typeface="Arial"/>
              </a:rPr>
              <a:t>seguro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dirty="0">
                <a:solidFill>
                  <a:srgbClr val="FFFFFF"/>
                </a:solidFill>
                <a:latin typeface="Arial"/>
                <a:cs typeface="Arial"/>
              </a:rPr>
              <a:t>sin</a:t>
            </a:r>
            <a:r>
              <a:rPr sz="7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00" b="1" spc="15" dirty="0">
                <a:solidFill>
                  <a:srgbClr val="FFFFFF"/>
                </a:solidFill>
                <a:latin typeface="Arial"/>
                <a:cs typeface="Arial"/>
              </a:rPr>
              <a:t>papel.</a:t>
            </a:r>
            <a:endParaRPr sz="700" dirty="0">
              <a:latin typeface="Arial"/>
              <a:cs typeface="Arial"/>
            </a:endParaRPr>
          </a:p>
          <a:p>
            <a:pPr marL="71755" indent="-72390">
              <a:spcBef>
                <a:spcPts val="655"/>
              </a:spcBef>
              <a:buClr>
                <a:srgbClr val="3FAC39"/>
              </a:buClr>
              <a:buSzPct val="163636"/>
              <a:buChar char="•"/>
              <a:tabLst>
                <a:tab pos="72390" algn="l"/>
              </a:tabLst>
            </a:pPr>
            <a:r>
              <a:rPr sz="550" spc="25" dirty="0">
                <a:solidFill>
                  <a:srgbClr val="FFFFFF"/>
                </a:solidFill>
                <a:latin typeface="Tahoma"/>
                <a:cs typeface="Tahoma"/>
              </a:rPr>
              <a:t>Manuales</a:t>
            </a:r>
            <a:r>
              <a:rPr sz="5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550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FFFFFF"/>
                </a:solidFill>
                <a:latin typeface="Tahoma"/>
                <a:cs typeface="Tahoma"/>
              </a:rPr>
              <a:t>usuario</a:t>
            </a:r>
            <a:endParaRPr sz="550" dirty="0">
              <a:latin typeface="Tahoma"/>
              <a:cs typeface="Tahoma"/>
            </a:endParaRPr>
          </a:p>
          <a:p>
            <a:pPr marL="71755" indent="-72390">
              <a:spcBef>
                <a:spcPts val="509"/>
              </a:spcBef>
              <a:buClr>
                <a:srgbClr val="3FAC39"/>
              </a:buClr>
              <a:buSzPct val="120000"/>
              <a:buChar char="•"/>
              <a:tabLst>
                <a:tab pos="72390" algn="l"/>
              </a:tabLst>
            </a:pPr>
            <a:r>
              <a:rPr sz="750" spc="25" dirty="0">
                <a:solidFill>
                  <a:srgbClr val="FFFFFF"/>
                </a:solidFill>
                <a:latin typeface="Tahoma"/>
                <a:cs typeface="Tahoma"/>
              </a:rPr>
              <a:t>Dibujos</a:t>
            </a:r>
            <a:r>
              <a:rPr sz="750" spc="-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50" spc="-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diseño</a:t>
            </a:r>
            <a:endParaRPr sz="750" dirty="0">
              <a:latin typeface="Tahoma"/>
              <a:cs typeface="Tahoma"/>
            </a:endParaRPr>
          </a:p>
          <a:p>
            <a:pPr marL="71755" indent="-72390">
              <a:spcBef>
                <a:spcPts val="570"/>
              </a:spcBef>
              <a:buClr>
                <a:srgbClr val="3FAC39"/>
              </a:buClr>
              <a:buSzPct val="138461"/>
              <a:buChar char="•"/>
              <a:tabLst>
                <a:tab pos="72390" algn="l"/>
              </a:tabLst>
            </a:pP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Dibujos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una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sola</a:t>
            </a:r>
            <a:r>
              <a:rPr sz="6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línea</a:t>
            </a:r>
            <a:endParaRPr sz="650" dirty="0">
              <a:latin typeface="Tahoma"/>
              <a:cs typeface="Tahoma"/>
            </a:endParaRPr>
          </a:p>
          <a:p>
            <a:pPr marL="71755" indent="-72390">
              <a:spcBef>
                <a:spcPts val="590"/>
              </a:spcBef>
              <a:buClr>
                <a:srgbClr val="3FAC39"/>
              </a:buClr>
              <a:buSzPct val="138461"/>
              <a:buChar char="•"/>
              <a:tabLst>
                <a:tab pos="72390" algn="l"/>
              </a:tabLst>
            </a:pP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Pruebas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FFFFFF"/>
                </a:solidFill>
                <a:latin typeface="Tahoma"/>
                <a:cs typeface="Tahoma"/>
              </a:rPr>
              <a:t>aceptación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FFFFFF"/>
                </a:solidFill>
                <a:latin typeface="Tahoma"/>
                <a:cs typeface="Tahoma"/>
              </a:rPr>
              <a:t>fábrica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r>
              <a:rPr sz="6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FFFFFF"/>
                </a:solidFill>
                <a:latin typeface="Tahoma"/>
                <a:cs typeface="Tahoma"/>
              </a:rPr>
              <a:t>sitio.</a:t>
            </a:r>
            <a:endParaRPr sz="650" dirty="0">
              <a:latin typeface="Tahoma"/>
              <a:cs typeface="Tahoma"/>
            </a:endParaRPr>
          </a:p>
          <a:p>
            <a:pPr marL="71755" indent="-72390">
              <a:spcBef>
                <a:spcPts val="540"/>
              </a:spcBef>
              <a:buClr>
                <a:srgbClr val="3FAC39"/>
              </a:buClr>
              <a:buSzPct val="128571"/>
              <a:buChar char="•"/>
              <a:tabLst>
                <a:tab pos="72390" algn="l"/>
              </a:tabLst>
            </a:pP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Listas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repuestos</a:t>
            </a:r>
            <a:endParaRPr sz="700" dirty="0">
              <a:latin typeface="Tahoma"/>
              <a:cs typeface="Tahoma"/>
            </a:endParaRPr>
          </a:p>
          <a:p>
            <a:pPr marL="71755" indent="-72390">
              <a:spcBef>
                <a:spcPts val="530"/>
              </a:spcBef>
              <a:buClr>
                <a:srgbClr val="3FAC39"/>
              </a:buClr>
              <a:buSzPct val="128571"/>
              <a:buChar char="•"/>
              <a:tabLst>
                <a:tab pos="72390" algn="l"/>
              </a:tabLst>
            </a:pP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Registros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mantenimiento,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cronogramas</a:t>
            </a:r>
            <a:r>
              <a:rPr sz="7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más</a:t>
            </a:r>
            <a:endParaRPr sz="700" dirty="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601579" y="7361481"/>
            <a:ext cx="1726564" cy="1475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050" spc="45" dirty="0">
                <a:solidFill>
                  <a:srgbClr val="00B6F2"/>
                </a:solidFill>
                <a:latin typeface="Tahoma"/>
                <a:cs typeface="Tahoma"/>
              </a:rPr>
              <a:t>Configurar</a:t>
            </a:r>
            <a:r>
              <a:rPr sz="1050" spc="-70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1050" spc="10" dirty="0">
                <a:solidFill>
                  <a:srgbClr val="00B6F2"/>
                </a:solidFill>
                <a:latin typeface="Tahoma"/>
                <a:cs typeface="Tahoma"/>
              </a:rPr>
              <a:t>y</a:t>
            </a:r>
            <a:r>
              <a:rPr sz="1050" spc="-65" dirty="0">
                <a:solidFill>
                  <a:srgbClr val="00B6F2"/>
                </a:solidFill>
                <a:latin typeface="Tahoma"/>
                <a:cs typeface="Tahoma"/>
              </a:rPr>
              <a:t> </a:t>
            </a:r>
            <a:r>
              <a:rPr sz="1050" spc="35" dirty="0">
                <a:solidFill>
                  <a:srgbClr val="00B6F2"/>
                </a:solidFill>
                <a:latin typeface="Tahoma"/>
                <a:cs typeface="Tahoma"/>
              </a:rPr>
              <a:t>Cotizar</a:t>
            </a:r>
            <a:endParaRPr sz="1050" dirty="0">
              <a:latin typeface="Tahoma"/>
              <a:cs typeface="Tahoma"/>
            </a:endParaRPr>
          </a:p>
          <a:p>
            <a:pPr marR="558165">
              <a:lnSpc>
                <a:spcPct val="125000"/>
              </a:lnSpc>
              <a:spcBef>
                <a:spcPts val="800"/>
              </a:spcBef>
            </a:pPr>
            <a:r>
              <a:rPr sz="800" b="1" spc="15" dirty="0" err="1">
                <a:solidFill>
                  <a:srgbClr val="FFFFFF"/>
                </a:solidFill>
                <a:latin typeface="Arial"/>
                <a:cs typeface="Arial"/>
              </a:rPr>
              <a:t>Configuración</a:t>
            </a:r>
            <a:r>
              <a:rPr lang="es-ES" sz="800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15" dirty="0" err="1">
                <a:solidFill>
                  <a:srgbClr val="FFFFFF"/>
                </a:solidFill>
                <a:latin typeface="Arial"/>
                <a:cs typeface="Arial"/>
              </a:rPr>
              <a:t>simplificada</a:t>
            </a:r>
            <a:r>
              <a:rPr sz="80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1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80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00" b="1" spc="25" dirty="0">
                <a:solidFill>
                  <a:srgbClr val="FFFFFF"/>
                </a:solidFill>
                <a:latin typeface="Arial"/>
                <a:cs typeface="Arial"/>
              </a:rPr>
              <a:t>validada</a:t>
            </a:r>
            <a:endParaRPr sz="800" dirty="0">
              <a:latin typeface="Arial"/>
              <a:cs typeface="Arial"/>
            </a:endParaRPr>
          </a:p>
          <a:p>
            <a:pPr marL="71755" indent="-72390">
              <a:spcBef>
                <a:spcPts val="765"/>
              </a:spcBef>
              <a:buClr>
                <a:srgbClr val="3FAC39"/>
              </a:buClr>
              <a:buSzPct val="128571"/>
              <a:buChar char="•"/>
              <a:tabLst>
                <a:tab pos="72390" algn="l"/>
              </a:tabLst>
            </a:pP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Contenido</a:t>
            </a:r>
            <a:r>
              <a:rPr sz="70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FFFFFF"/>
                </a:solidFill>
                <a:latin typeface="Tahoma"/>
                <a:cs typeface="Tahoma"/>
              </a:rPr>
              <a:t>técnico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siempre</a:t>
            </a:r>
            <a:r>
              <a:rPr sz="70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20" dirty="0">
                <a:solidFill>
                  <a:srgbClr val="FFFFFF"/>
                </a:solidFill>
                <a:latin typeface="Tahoma"/>
                <a:cs typeface="Tahoma"/>
              </a:rPr>
              <a:t>actualizado.</a:t>
            </a:r>
            <a:endParaRPr sz="700" dirty="0">
              <a:latin typeface="Tahoma"/>
              <a:cs typeface="Tahoma"/>
            </a:endParaRPr>
          </a:p>
          <a:p>
            <a:pPr marL="71755" marR="104139" indent="-72390">
              <a:lnSpc>
                <a:spcPct val="133300"/>
              </a:lnSpc>
              <a:spcBef>
                <a:spcPts val="185"/>
              </a:spcBef>
              <a:buClr>
                <a:srgbClr val="3FAC39"/>
              </a:buClr>
              <a:buSzPct val="120000"/>
              <a:buChar char="•"/>
              <a:tabLst>
                <a:tab pos="72390" algn="l"/>
              </a:tabLst>
            </a:pP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Datos</a:t>
            </a:r>
            <a:r>
              <a:rPr sz="750" spc="-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75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documentación</a:t>
            </a:r>
            <a:r>
              <a:rPr sz="75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25" dirty="0" err="1">
                <a:solidFill>
                  <a:srgbClr val="FFFFFF"/>
                </a:solidFill>
                <a:latin typeface="Tahoma"/>
                <a:cs typeface="Tahoma"/>
              </a:rPr>
              <a:t>listos</a:t>
            </a:r>
            <a:r>
              <a:rPr sz="75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para</a:t>
            </a:r>
            <a:r>
              <a:rPr lang="es-ES" sz="750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 err="1">
                <a:solidFill>
                  <a:srgbClr val="FFFFFF"/>
                </a:solidFill>
                <a:latin typeface="Tahoma"/>
                <a:cs typeface="Tahoma"/>
              </a:rPr>
              <a:t>usar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FFFFFF"/>
                </a:solidFill>
                <a:latin typeface="Tahoma"/>
                <a:cs typeface="Tahoma"/>
              </a:rPr>
              <a:t>para</a:t>
            </a:r>
            <a:r>
              <a:rPr sz="750" spc="-4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sus</a:t>
            </a:r>
            <a:r>
              <a:rPr sz="750" spc="-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FFFFFF"/>
                </a:solidFill>
                <a:latin typeface="Tahoma"/>
                <a:cs typeface="Tahoma"/>
              </a:rPr>
              <a:t>proyectos</a:t>
            </a:r>
            <a:endParaRPr sz="750" dirty="0">
              <a:latin typeface="Tahoma"/>
              <a:cs typeface="Tahoma"/>
            </a:endParaRPr>
          </a:p>
          <a:p>
            <a:pPr marL="71755" indent="-72390">
              <a:spcBef>
                <a:spcPts val="520"/>
              </a:spcBef>
              <a:buClr>
                <a:srgbClr val="3FAC39"/>
              </a:buClr>
              <a:buSzPct val="128571"/>
              <a:buChar char="•"/>
              <a:tabLst>
                <a:tab pos="72390" algn="l"/>
              </a:tabLst>
            </a:pP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Cambios</a:t>
            </a:r>
            <a:r>
              <a:rPr sz="70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FFFFFF"/>
                </a:solidFill>
                <a:latin typeface="Tahoma"/>
                <a:cs typeface="Tahoma"/>
              </a:rPr>
              <a:t>última</a:t>
            </a:r>
            <a:r>
              <a:rPr sz="70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00" spc="35" dirty="0">
                <a:solidFill>
                  <a:srgbClr val="FFFFFF"/>
                </a:solidFill>
                <a:latin typeface="Tahoma"/>
                <a:cs typeface="Tahoma"/>
              </a:rPr>
              <a:t>hora</a:t>
            </a:r>
            <a:endParaRPr sz="700" dirty="0">
              <a:latin typeface="Tahoma"/>
              <a:cs typeface="Tahoma"/>
            </a:endParaRPr>
          </a:p>
          <a:p>
            <a:pPr marL="71755" indent="-72390">
              <a:spcBef>
                <a:spcPts val="380"/>
              </a:spcBef>
              <a:buClr>
                <a:srgbClr val="3FAC39"/>
              </a:buClr>
              <a:buSzPct val="105882"/>
              <a:buChar char="•"/>
              <a:tabLst>
                <a:tab pos="72390" algn="l"/>
              </a:tabLst>
            </a:pP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Gestiona</a:t>
            </a:r>
            <a:r>
              <a:rPr sz="85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10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85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FFFFFF"/>
                </a:solidFill>
                <a:latin typeface="Tahoma"/>
                <a:cs typeface="Tahoma"/>
              </a:rPr>
              <a:t>sigue</a:t>
            </a:r>
            <a:r>
              <a:rPr sz="850" spc="-5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FFFFFF"/>
                </a:solidFill>
                <a:latin typeface="Tahoma"/>
                <a:cs typeface="Tahoma"/>
              </a:rPr>
              <a:t>tus</a:t>
            </a:r>
            <a:r>
              <a:rPr sz="850" spc="-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FFFFFF"/>
                </a:solidFill>
                <a:latin typeface="Tahoma"/>
                <a:cs typeface="Tahoma"/>
              </a:rPr>
              <a:t>pedidos</a:t>
            </a:r>
            <a:endParaRPr sz="850" dirty="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176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336853" y="7703364"/>
            <a:ext cx="53861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FFFFFF"/>
                </a:solidFill>
                <a:latin typeface="Tahoma"/>
                <a:cs typeface="Tahoma"/>
              </a:rPr>
              <a:t>PM107046</a:t>
            </a:r>
            <a:endParaRPr sz="35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336853" y="5991739"/>
            <a:ext cx="53861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FFFFFF"/>
                </a:solidFill>
                <a:latin typeface="Tahoma"/>
                <a:cs typeface="Tahoma"/>
              </a:rPr>
              <a:t>PM107044</a:t>
            </a:r>
            <a:endParaRPr sz="35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350379" y="4318651"/>
            <a:ext cx="53861" cy="2457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FFFFFF"/>
                </a:solidFill>
                <a:latin typeface="Tahoma"/>
                <a:cs typeface="Tahoma"/>
              </a:rPr>
              <a:t>PM107043</a:t>
            </a:r>
            <a:endParaRPr sz="3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302914" y="1838224"/>
            <a:ext cx="6426200" cy="1810385"/>
            <a:chOff x="576008" y="1838223"/>
            <a:chExt cx="6426200" cy="1810385"/>
          </a:xfrm>
        </p:grpSpPr>
        <p:sp>
          <p:nvSpPr>
            <p:cNvPr id="3" name="object 3"/>
            <p:cNvSpPr/>
            <p:nvPr/>
          </p:nvSpPr>
          <p:spPr>
            <a:xfrm>
              <a:off x="1890001" y="1838223"/>
              <a:ext cx="5112385" cy="1620520"/>
            </a:xfrm>
            <a:custGeom>
              <a:avLst/>
              <a:gdLst/>
              <a:ahLst/>
              <a:cxnLst/>
              <a:rect l="l" t="t" r="r" b="b"/>
              <a:pathLst>
                <a:path w="5112384" h="1620520">
                  <a:moveTo>
                    <a:pt x="5112004" y="0"/>
                  </a:moveTo>
                  <a:lnTo>
                    <a:pt x="0" y="0"/>
                  </a:lnTo>
                  <a:lnTo>
                    <a:pt x="0" y="1619999"/>
                  </a:lnTo>
                  <a:lnTo>
                    <a:pt x="5112004" y="1619999"/>
                  </a:lnTo>
                  <a:lnTo>
                    <a:pt x="5112004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638884" y="2264457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638884" y="2441055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638884" y="2617653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35709" y="2805081"/>
              <a:ext cx="135889" cy="15793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35709" y="2995681"/>
              <a:ext cx="135889" cy="15793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6008" y="1838223"/>
              <a:ext cx="1313992" cy="161999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6008" y="3458222"/>
              <a:ext cx="6425996" cy="190309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6302914" y="4696537"/>
            <a:ext cx="6426200" cy="1810385"/>
            <a:chOff x="576008" y="4696536"/>
            <a:chExt cx="6426200" cy="1810385"/>
          </a:xfrm>
        </p:grpSpPr>
        <p:sp>
          <p:nvSpPr>
            <p:cNvPr id="12" name="object 12"/>
            <p:cNvSpPr/>
            <p:nvPr/>
          </p:nvSpPr>
          <p:spPr>
            <a:xfrm>
              <a:off x="1890001" y="4696536"/>
              <a:ext cx="5112385" cy="1620520"/>
            </a:xfrm>
            <a:custGeom>
              <a:avLst/>
              <a:gdLst/>
              <a:ahLst/>
              <a:cxnLst/>
              <a:rect l="l" t="t" r="r" b="b"/>
              <a:pathLst>
                <a:path w="5112384" h="1620520">
                  <a:moveTo>
                    <a:pt x="5112004" y="0"/>
                  </a:moveTo>
                  <a:lnTo>
                    <a:pt x="0" y="0"/>
                  </a:lnTo>
                  <a:lnTo>
                    <a:pt x="0" y="1619999"/>
                  </a:lnTo>
                  <a:lnTo>
                    <a:pt x="5112004" y="1619999"/>
                  </a:lnTo>
                  <a:lnTo>
                    <a:pt x="5112004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638884" y="5128171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638884" y="5304769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638884" y="5481368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638884" y="5657966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638884" y="5834565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4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4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6008" y="4696536"/>
              <a:ext cx="1313992" cy="161999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6008" y="6316535"/>
              <a:ext cx="6425996" cy="190309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6302914" y="7554837"/>
            <a:ext cx="6426200" cy="1810385"/>
            <a:chOff x="576008" y="7554836"/>
            <a:chExt cx="6426200" cy="1810385"/>
          </a:xfrm>
        </p:grpSpPr>
        <p:sp>
          <p:nvSpPr>
            <p:cNvPr id="21" name="object 21"/>
            <p:cNvSpPr/>
            <p:nvPr/>
          </p:nvSpPr>
          <p:spPr>
            <a:xfrm>
              <a:off x="1890001" y="7554849"/>
              <a:ext cx="5112385" cy="1620520"/>
            </a:xfrm>
            <a:custGeom>
              <a:avLst/>
              <a:gdLst/>
              <a:ahLst/>
              <a:cxnLst/>
              <a:rect l="l" t="t" r="r" b="b"/>
              <a:pathLst>
                <a:path w="5112384" h="1620520">
                  <a:moveTo>
                    <a:pt x="5112004" y="0"/>
                  </a:moveTo>
                  <a:lnTo>
                    <a:pt x="0" y="0"/>
                  </a:lnTo>
                  <a:lnTo>
                    <a:pt x="0" y="1619999"/>
                  </a:lnTo>
                  <a:lnTo>
                    <a:pt x="5112004" y="1619999"/>
                  </a:lnTo>
                  <a:lnTo>
                    <a:pt x="5112004" y="0"/>
                  </a:lnTo>
                  <a:close/>
                </a:path>
              </a:pathLst>
            </a:custGeom>
            <a:solidFill>
              <a:srgbClr val="F0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638884" y="7981085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5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9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5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3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638884" y="8157683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5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5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638884" y="8334282"/>
              <a:ext cx="129539" cy="151765"/>
            </a:xfrm>
            <a:custGeom>
              <a:avLst/>
              <a:gdLst/>
              <a:ahLst/>
              <a:cxnLst/>
              <a:rect l="l" t="t" r="r" b="b"/>
              <a:pathLst>
                <a:path w="129540" h="151765">
                  <a:moveTo>
                    <a:pt x="38900" y="93916"/>
                  </a:moveTo>
                  <a:lnTo>
                    <a:pt x="30689" y="84242"/>
                  </a:lnTo>
                  <a:lnTo>
                    <a:pt x="26096" y="72426"/>
                  </a:lnTo>
                  <a:lnTo>
                    <a:pt x="25464" y="59588"/>
                  </a:lnTo>
                  <a:lnTo>
                    <a:pt x="29133" y="46850"/>
                  </a:lnTo>
                  <a:lnTo>
                    <a:pt x="37983" y="35037"/>
                  </a:lnTo>
                  <a:lnTo>
                    <a:pt x="50007" y="27978"/>
                  </a:lnTo>
                  <a:lnTo>
                    <a:pt x="63654" y="26204"/>
                  </a:lnTo>
                  <a:lnTo>
                    <a:pt x="77368" y="30251"/>
                  </a:lnTo>
                  <a:lnTo>
                    <a:pt x="84808" y="35590"/>
                  </a:lnTo>
                  <a:lnTo>
                    <a:pt x="90587" y="42468"/>
                  </a:lnTo>
                  <a:lnTo>
                    <a:pt x="94583" y="50489"/>
                  </a:lnTo>
                  <a:lnTo>
                    <a:pt x="96672" y="59258"/>
                  </a:lnTo>
                  <a:lnTo>
                    <a:pt x="121132" y="61277"/>
                  </a:lnTo>
                  <a:lnTo>
                    <a:pt x="115333" y="36545"/>
                  </a:lnTo>
                  <a:lnTo>
                    <a:pt x="101503" y="16775"/>
                  </a:lnTo>
                  <a:lnTo>
                    <a:pt x="81679" y="3936"/>
                  </a:lnTo>
                  <a:lnTo>
                    <a:pt x="57899" y="0"/>
                  </a:lnTo>
                  <a:lnTo>
                    <a:pt x="34532" y="6139"/>
                  </a:lnTo>
                  <a:lnTo>
                    <a:pt x="15852" y="20777"/>
                  </a:lnTo>
                  <a:lnTo>
                    <a:pt x="3721" y="41758"/>
                  </a:lnTo>
                  <a:lnTo>
                    <a:pt x="0" y="66928"/>
                  </a:lnTo>
                  <a:lnTo>
                    <a:pt x="4287" y="88010"/>
                  </a:lnTo>
                  <a:lnTo>
                    <a:pt x="14479" y="105802"/>
                  </a:lnTo>
                  <a:lnTo>
                    <a:pt x="29369" y="119133"/>
                  </a:lnTo>
                  <a:lnTo>
                    <a:pt x="47751" y="126834"/>
                  </a:lnTo>
                </a:path>
                <a:path w="129540" h="151765">
                  <a:moveTo>
                    <a:pt x="45745" y="125526"/>
                  </a:moveTo>
                  <a:lnTo>
                    <a:pt x="41147" y="120815"/>
                  </a:lnTo>
                  <a:lnTo>
                    <a:pt x="45529" y="111785"/>
                  </a:lnTo>
                  <a:lnTo>
                    <a:pt x="54775" y="114325"/>
                  </a:lnTo>
                  <a:lnTo>
                    <a:pt x="64147" y="116903"/>
                  </a:lnTo>
                  <a:lnTo>
                    <a:pt x="67068" y="118224"/>
                  </a:lnTo>
                  <a:lnTo>
                    <a:pt x="47243" y="72694"/>
                  </a:lnTo>
                  <a:lnTo>
                    <a:pt x="49275" y="60159"/>
                  </a:lnTo>
                  <a:lnTo>
                    <a:pt x="60731" y="66116"/>
                  </a:lnTo>
                  <a:lnTo>
                    <a:pt x="70586" y="88722"/>
                  </a:lnTo>
                  <a:lnTo>
                    <a:pt x="71405" y="80829"/>
                  </a:lnTo>
                  <a:lnTo>
                    <a:pt x="72993" y="77631"/>
                  </a:lnTo>
                  <a:lnTo>
                    <a:pt x="76533" y="78620"/>
                  </a:lnTo>
                  <a:lnTo>
                    <a:pt x="83210" y="83286"/>
                  </a:lnTo>
                  <a:lnTo>
                    <a:pt x="88925" y="72923"/>
                  </a:lnTo>
                  <a:lnTo>
                    <a:pt x="95364" y="79882"/>
                  </a:lnTo>
                  <a:lnTo>
                    <a:pt x="101917" y="69100"/>
                  </a:lnTo>
                  <a:lnTo>
                    <a:pt x="110083" y="78473"/>
                  </a:lnTo>
                  <a:lnTo>
                    <a:pt x="115829" y="84628"/>
                  </a:lnTo>
                  <a:lnTo>
                    <a:pt x="120902" y="93087"/>
                  </a:lnTo>
                  <a:lnTo>
                    <a:pt x="125430" y="109905"/>
                  </a:lnTo>
                  <a:lnTo>
                    <a:pt x="129539" y="141135"/>
                  </a:lnTo>
                  <a:lnTo>
                    <a:pt x="108102" y="151587"/>
                  </a:lnTo>
                </a:path>
              </a:pathLst>
            </a:custGeom>
            <a:ln w="6350">
              <a:solidFill>
                <a:srgbClr val="46B7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76008" y="7554836"/>
              <a:ext cx="1313992" cy="161999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6008" y="9174848"/>
              <a:ext cx="6425996" cy="190309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6290207" y="543170"/>
            <a:ext cx="1901189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45" dirty="0">
                <a:solidFill>
                  <a:srgbClr val="9EA3A9"/>
                </a:solidFill>
                <a:latin typeface="Tahoma"/>
                <a:cs typeface="Tahoma"/>
              </a:rPr>
              <a:t>Otras</a:t>
            </a:r>
            <a:r>
              <a:rPr sz="1050" spc="-6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35" dirty="0">
                <a:solidFill>
                  <a:srgbClr val="9EA3A9"/>
                </a:solidFill>
                <a:latin typeface="Tahoma"/>
                <a:cs typeface="Tahoma"/>
              </a:rPr>
              <a:t>lecturas</a:t>
            </a:r>
            <a:r>
              <a:rPr sz="1050" spc="-6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45" dirty="0">
                <a:solidFill>
                  <a:srgbClr val="9EA3A9"/>
                </a:solidFill>
                <a:latin typeface="Tahoma"/>
                <a:cs typeface="Tahoma"/>
              </a:rPr>
              <a:t>para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40" dirty="0">
                <a:solidFill>
                  <a:srgbClr val="9EA3A9"/>
                </a:solidFill>
                <a:latin typeface="Tahoma"/>
                <a:cs typeface="Tahoma"/>
              </a:rPr>
              <a:t>ir</a:t>
            </a:r>
            <a:r>
              <a:rPr sz="1050" spc="-65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55" dirty="0">
                <a:solidFill>
                  <a:srgbClr val="9EA3A9"/>
                </a:solidFill>
                <a:latin typeface="Tahoma"/>
                <a:cs typeface="Tahoma"/>
              </a:rPr>
              <a:t>más</a:t>
            </a:r>
            <a:r>
              <a:rPr sz="1050" spc="-6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050" spc="30" dirty="0">
                <a:solidFill>
                  <a:srgbClr val="9EA3A9"/>
                </a:solidFill>
                <a:latin typeface="Tahoma"/>
                <a:cs typeface="Tahoma"/>
              </a:rPr>
              <a:t>allá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616908" y="1838224"/>
            <a:ext cx="5112385" cy="1471813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050" dirty="0">
              <a:latin typeface="Times New Roman"/>
              <a:cs typeface="Times New Roman"/>
            </a:endParaRPr>
          </a:p>
          <a:p>
            <a:pPr marL="222885"/>
            <a:r>
              <a:rPr sz="950" spc="35" dirty="0">
                <a:solidFill>
                  <a:srgbClr val="3FAC39"/>
                </a:solidFill>
                <a:latin typeface="Tahoma"/>
                <a:cs typeface="Tahoma"/>
              </a:rPr>
              <a:t>Literatura</a:t>
            </a:r>
            <a:r>
              <a:rPr sz="95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950" spc="30" dirty="0">
                <a:solidFill>
                  <a:srgbClr val="3FAC39"/>
                </a:solidFill>
                <a:latin typeface="Tahoma"/>
                <a:cs typeface="Tahoma"/>
              </a:rPr>
              <a:t>técnica</a:t>
            </a:r>
            <a:r>
              <a:rPr sz="95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950" spc="40" dirty="0">
                <a:solidFill>
                  <a:srgbClr val="3FAC39"/>
                </a:solidFill>
                <a:latin typeface="Tahoma"/>
                <a:cs typeface="Tahoma"/>
              </a:rPr>
              <a:t>para</a:t>
            </a:r>
            <a:r>
              <a:rPr sz="9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3FAC39"/>
                </a:solidFill>
                <a:latin typeface="Tahoma"/>
                <a:cs typeface="Tahoma"/>
              </a:rPr>
              <a:t>profundizar</a:t>
            </a:r>
            <a:r>
              <a:rPr sz="95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950" spc="55" dirty="0">
                <a:solidFill>
                  <a:srgbClr val="3FAC39"/>
                </a:solidFill>
                <a:latin typeface="Tahoma"/>
                <a:cs typeface="Tahoma"/>
              </a:rPr>
              <a:t>o</a:t>
            </a:r>
            <a:r>
              <a:rPr sz="9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950" spc="45" dirty="0">
                <a:solidFill>
                  <a:srgbClr val="3FAC39"/>
                </a:solidFill>
                <a:latin typeface="Tahoma"/>
                <a:cs typeface="Tahoma"/>
              </a:rPr>
              <a:t>ampliar</a:t>
            </a:r>
            <a:r>
              <a:rPr sz="95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3FAC39"/>
                </a:solidFill>
                <a:latin typeface="Tahoma"/>
                <a:cs typeface="Tahoma"/>
              </a:rPr>
              <a:t>sus</a:t>
            </a:r>
            <a:r>
              <a:rPr sz="95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950" spc="35" dirty="0">
                <a:solidFill>
                  <a:srgbClr val="3FAC39"/>
                </a:solidFill>
                <a:latin typeface="Tahoma"/>
                <a:cs typeface="Tahoma"/>
              </a:rPr>
              <a:t>conocimientos.</a:t>
            </a:r>
            <a:endParaRPr sz="950" dirty="0">
              <a:latin typeface="Tahoma"/>
              <a:cs typeface="Tahoma"/>
            </a:endParaRPr>
          </a:p>
          <a:p>
            <a:pPr marL="222885" marR="1899285">
              <a:lnSpc>
                <a:spcPct val="154500"/>
              </a:lnSpc>
              <a:spcBef>
                <a:spcPts val="540"/>
              </a:spcBef>
            </a:pP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Acceso a la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guía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instalación </a:t>
            </a: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eléctrica </a:t>
            </a:r>
            <a:r>
              <a:rPr sz="800" spc="-5" dirty="0">
                <a:solidFill>
                  <a:srgbClr val="171514"/>
                </a:solidFill>
                <a:latin typeface="Tahoma"/>
                <a:cs typeface="Tahoma"/>
              </a:rPr>
              <a:t>WIKI </a:t>
            </a:r>
            <a:r>
              <a:rPr sz="800" spc="35" dirty="0" err="1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lang="es-ES" sz="80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0" dirty="0" err="1">
                <a:solidFill>
                  <a:srgbClr val="171514"/>
                </a:solidFill>
                <a:latin typeface="Tahoma"/>
                <a:cs typeface="Tahoma"/>
              </a:rPr>
              <a:t>automatización</a:t>
            </a:r>
            <a:r>
              <a:rPr sz="8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8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8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redes</a:t>
            </a:r>
            <a:r>
              <a:rPr sz="8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10" dirty="0">
                <a:solidFill>
                  <a:srgbClr val="171514"/>
                </a:solidFill>
                <a:latin typeface="Tahoma"/>
                <a:cs typeface="Tahoma"/>
              </a:rPr>
              <a:t>(NPAG)</a:t>
            </a:r>
            <a:r>
              <a:rPr sz="8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171514"/>
                </a:solidFill>
                <a:latin typeface="Tahoma"/>
                <a:cs typeface="Tahoma"/>
              </a:rPr>
              <a:t>Libro</a:t>
            </a:r>
            <a:r>
              <a:rPr sz="8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0" dirty="0" err="1">
                <a:solidFill>
                  <a:srgbClr val="171514"/>
                </a:solidFill>
                <a:latin typeface="Tahoma"/>
                <a:cs typeface="Tahoma"/>
              </a:rPr>
              <a:t>electrónico</a:t>
            </a:r>
            <a:r>
              <a:rPr lang="es-ES" sz="80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diseño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00" spc="30" dirty="0">
                <a:solidFill>
                  <a:srgbClr val="171514"/>
                </a:solidFill>
                <a:latin typeface="Tahoma"/>
                <a:cs typeface="Tahoma"/>
              </a:rPr>
              <a:t>aplicaciones digitales </a:t>
            </a:r>
            <a:r>
              <a:rPr sz="800" spc="25" dirty="0" err="1">
                <a:solidFill>
                  <a:srgbClr val="171514"/>
                </a:solidFill>
                <a:latin typeface="Tahoma"/>
                <a:cs typeface="Tahoma"/>
              </a:rPr>
              <a:t>EcoStruxure</a:t>
            </a: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40" dirty="0">
                <a:solidFill>
                  <a:srgbClr val="171514"/>
                </a:solidFill>
                <a:latin typeface="Tahoma"/>
                <a:cs typeface="Tahoma"/>
              </a:rPr>
              <a:t>Power</a:t>
            </a:r>
            <a:r>
              <a:rPr lang="es-ES" sz="80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 err="1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8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transformar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80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distribución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171514"/>
                </a:solidFill>
                <a:latin typeface="Tahoma"/>
                <a:cs typeface="Tahoma"/>
              </a:rPr>
              <a:t>eléctrica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80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171514"/>
                </a:solidFill>
                <a:latin typeface="Tahoma"/>
                <a:cs typeface="Tahoma"/>
              </a:rPr>
              <a:t>datos</a:t>
            </a:r>
            <a:endParaRPr sz="800" dirty="0">
              <a:latin typeface="Tahoma"/>
              <a:cs typeface="Tahoma"/>
            </a:endParaRPr>
          </a:p>
          <a:p>
            <a:pPr marL="222885" marR="1219835">
              <a:lnSpc>
                <a:spcPct val="166700"/>
              </a:lnSpc>
              <a:spcBef>
                <a:spcPts val="240"/>
              </a:spcBef>
            </a:pP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electrónica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sobre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arco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0" dirty="0">
                <a:solidFill>
                  <a:srgbClr val="171514"/>
                </a:solidFill>
                <a:latin typeface="Tahoma"/>
                <a:cs typeface="Tahoma"/>
              </a:rPr>
              <a:t>eléctrico: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Ayudando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proteger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personas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sistemas</a:t>
            </a:r>
            <a:r>
              <a:rPr sz="60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el</a:t>
            </a:r>
            <a:r>
              <a:rPr sz="60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 err="1">
                <a:solidFill>
                  <a:srgbClr val="171514"/>
                </a:solidFill>
                <a:latin typeface="Tahoma"/>
                <a:cs typeface="Tahoma"/>
              </a:rPr>
              <a:t>arco</a:t>
            </a:r>
            <a:r>
              <a:rPr lang="es-ES" sz="600" spc="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 err="1">
                <a:solidFill>
                  <a:srgbClr val="171514"/>
                </a:solidFill>
                <a:latin typeface="Tahoma"/>
                <a:cs typeface="Tahoma"/>
              </a:rPr>
              <a:t>eléctrico</a:t>
            </a:r>
            <a:r>
              <a:rPr sz="60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equipos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media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5" dirty="0">
                <a:solidFill>
                  <a:srgbClr val="171514"/>
                </a:solidFill>
                <a:latin typeface="Tahoma"/>
                <a:cs typeface="Tahoma"/>
              </a:rPr>
              <a:t>tensión</a:t>
            </a:r>
            <a:endParaRPr sz="600" dirty="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616908" y="4696537"/>
            <a:ext cx="5112385" cy="1321387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341630"/>
            <a:r>
              <a:rPr sz="850" spc="25" dirty="0">
                <a:solidFill>
                  <a:srgbClr val="3FAC39"/>
                </a:solidFill>
                <a:latin typeface="Tahoma"/>
                <a:cs typeface="Tahoma"/>
              </a:rPr>
              <a:t>Teraturas</a:t>
            </a:r>
            <a:r>
              <a:rPr sz="8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3FAC39"/>
                </a:solidFill>
                <a:latin typeface="Tahoma"/>
                <a:cs typeface="Tahoma"/>
              </a:rPr>
              <a:t>para</a:t>
            </a:r>
            <a:r>
              <a:rPr sz="8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30" dirty="0">
                <a:solidFill>
                  <a:srgbClr val="3FAC39"/>
                </a:solidFill>
                <a:latin typeface="Tahoma"/>
                <a:cs typeface="Tahoma"/>
              </a:rPr>
              <a:t>socios</a:t>
            </a:r>
            <a:r>
              <a:rPr sz="8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35" dirty="0">
                <a:solidFill>
                  <a:srgbClr val="3FAC39"/>
                </a:solidFill>
                <a:latin typeface="Tahoma"/>
                <a:cs typeface="Tahoma"/>
              </a:rPr>
              <a:t>involucrados</a:t>
            </a:r>
            <a:r>
              <a:rPr sz="8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3FAC39"/>
                </a:solidFill>
                <a:latin typeface="Tahoma"/>
                <a:cs typeface="Tahoma"/>
              </a:rPr>
              <a:t>en</a:t>
            </a:r>
            <a:r>
              <a:rPr sz="8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25" dirty="0">
                <a:solidFill>
                  <a:srgbClr val="3FAC39"/>
                </a:solidFill>
                <a:latin typeface="Tahoma"/>
                <a:cs typeface="Tahoma"/>
              </a:rPr>
              <a:t>el</a:t>
            </a:r>
            <a:r>
              <a:rPr sz="8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3FAC39"/>
                </a:solidFill>
                <a:latin typeface="Tahoma"/>
                <a:cs typeface="Tahoma"/>
              </a:rPr>
              <a:t>diseño</a:t>
            </a:r>
            <a:r>
              <a:rPr sz="850" spc="-4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40" dirty="0">
                <a:solidFill>
                  <a:srgbClr val="3FAC39"/>
                </a:solidFill>
                <a:latin typeface="Tahoma"/>
                <a:cs typeface="Tahoma"/>
              </a:rPr>
              <a:t>de</a:t>
            </a:r>
            <a:r>
              <a:rPr sz="8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50" spc="20" dirty="0">
                <a:solidFill>
                  <a:srgbClr val="3FAC39"/>
                </a:solidFill>
                <a:latin typeface="Tahoma"/>
                <a:cs typeface="Tahoma"/>
              </a:rPr>
              <a:t>MT.</a:t>
            </a:r>
            <a:endParaRPr sz="850" dirty="0">
              <a:latin typeface="Tahoma"/>
              <a:cs typeface="Tahoma"/>
            </a:endParaRPr>
          </a:p>
          <a:p>
            <a:pPr marL="328930" marR="2921635" indent="-2540">
              <a:lnSpc>
                <a:spcPct val="164800"/>
              </a:lnSpc>
              <a:spcBef>
                <a:spcPts val="545"/>
              </a:spcBef>
            </a:pP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ySchneider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Catálogo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 err="1">
                <a:solidFill>
                  <a:srgbClr val="171514"/>
                </a:solidFill>
                <a:latin typeface="Tahoma"/>
                <a:cs typeface="Tahoma"/>
              </a:rPr>
              <a:t>componentes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del</a:t>
            </a:r>
            <a:r>
              <a:rPr lang="es-ES" sz="7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40" dirty="0" err="1">
                <a:solidFill>
                  <a:srgbClr val="171514"/>
                </a:solidFill>
                <a:latin typeface="Tahoma"/>
                <a:cs typeface="Tahoma"/>
              </a:rPr>
              <a:t>programa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Panel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Builder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V</a:t>
            </a:r>
            <a:endParaRPr sz="750" dirty="0">
              <a:latin typeface="Tahoma"/>
              <a:cs typeface="Tahoma"/>
            </a:endParaRPr>
          </a:p>
          <a:p>
            <a:pPr marL="314325">
              <a:spcBef>
                <a:spcPts val="685"/>
              </a:spcBef>
            </a:pP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catalogo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contratistas</a:t>
            </a:r>
            <a:endParaRPr sz="650" dirty="0">
              <a:latin typeface="Tahoma"/>
              <a:cs typeface="Tahoma"/>
            </a:endParaRPr>
          </a:p>
          <a:p>
            <a:pPr marL="314325" marR="2921635" indent="14604">
              <a:lnSpc>
                <a:spcPct val="190100"/>
              </a:lnSpc>
            </a:pP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prevención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incendios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eléctricos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 err="1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lang="es-ES" sz="650" spc="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 err="1">
                <a:solidFill>
                  <a:srgbClr val="171514"/>
                </a:solidFill>
                <a:latin typeface="Tahoma"/>
                <a:cs typeface="Tahoma"/>
              </a:rPr>
              <a:t>electrónica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171514"/>
                </a:solidFill>
                <a:latin typeface="Tahoma"/>
                <a:cs typeface="Tahoma"/>
              </a:rPr>
              <a:t>monitoreo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171514"/>
                </a:solidFill>
                <a:latin typeface="Tahoma"/>
                <a:cs typeface="Tahoma"/>
              </a:rPr>
              <a:t>térmico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continuo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616908" y="7554849"/>
            <a:ext cx="5112385" cy="948337"/>
          </a:xfrm>
          <a:prstGeom prst="rect">
            <a:avLst/>
          </a:prstGeom>
        </p:spPr>
        <p:txBody>
          <a:bodyPr vert="horz" wrap="square" lIns="0" tIns="6985" rIns="0" bIns="0" rtlCol="0">
            <a:spAutoFit/>
          </a:bodyPr>
          <a:lstStyle/>
          <a:p>
            <a:pPr>
              <a:spcBef>
                <a:spcPts val="55"/>
              </a:spcBef>
            </a:pPr>
            <a:endParaRPr sz="1150">
              <a:latin typeface="Times New Roman"/>
              <a:cs typeface="Times New Roman"/>
            </a:endParaRPr>
          </a:p>
          <a:p>
            <a:pPr marL="222885"/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Software</a:t>
            </a:r>
            <a:r>
              <a:rPr sz="80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5" dirty="0">
                <a:solidFill>
                  <a:srgbClr val="3FAC39"/>
                </a:solidFill>
                <a:latin typeface="Tahoma"/>
                <a:cs typeface="Tahoma"/>
              </a:rPr>
              <a:t>y</a:t>
            </a:r>
            <a:r>
              <a:rPr sz="80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3FAC39"/>
                </a:solidFill>
                <a:latin typeface="Tahoma"/>
                <a:cs typeface="Tahoma"/>
              </a:rPr>
              <a:t>herramientas</a:t>
            </a:r>
            <a:r>
              <a:rPr sz="80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3FAC39"/>
                </a:solidFill>
                <a:latin typeface="Tahoma"/>
                <a:cs typeface="Tahoma"/>
              </a:rPr>
              <a:t>para</a:t>
            </a:r>
            <a:r>
              <a:rPr sz="80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3FAC39"/>
                </a:solidFill>
                <a:latin typeface="Tahoma"/>
                <a:cs typeface="Tahoma"/>
              </a:rPr>
              <a:t>mejorar</a:t>
            </a:r>
            <a:r>
              <a:rPr sz="80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25" dirty="0">
                <a:solidFill>
                  <a:srgbClr val="3FAC39"/>
                </a:solidFill>
                <a:latin typeface="Tahoma"/>
                <a:cs typeface="Tahoma"/>
              </a:rPr>
              <a:t>la</a:t>
            </a:r>
            <a:r>
              <a:rPr sz="80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800" spc="35" dirty="0">
                <a:solidFill>
                  <a:srgbClr val="3FAC39"/>
                </a:solidFill>
                <a:latin typeface="Tahoma"/>
                <a:cs typeface="Tahoma"/>
              </a:rPr>
              <a:t>productividad</a:t>
            </a:r>
            <a:endParaRPr sz="800">
              <a:latin typeface="Tahoma"/>
              <a:cs typeface="Tahoma"/>
            </a:endParaRPr>
          </a:p>
          <a:p>
            <a:pPr>
              <a:spcBef>
                <a:spcPts val="25"/>
              </a:spcBef>
            </a:pPr>
            <a:endParaRPr sz="1050">
              <a:latin typeface="Tahoma"/>
              <a:cs typeface="Tahoma"/>
            </a:endParaRPr>
          </a:p>
          <a:p>
            <a:pPr marL="222885"/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Software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3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20" dirty="0">
                <a:solidFill>
                  <a:srgbClr val="171514"/>
                </a:solidFill>
                <a:latin typeface="Tahoma"/>
                <a:cs typeface="Tahoma"/>
              </a:rPr>
              <a:t>especificadores</a:t>
            </a:r>
            <a:endParaRPr sz="600">
              <a:latin typeface="Tahoma"/>
              <a:cs typeface="Tahoma"/>
            </a:endParaRPr>
          </a:p>
          <a:p>
            <a:pPr marL="222885">
              <a:spcBef>
                <a:spcPts val="660"/>
              </a:spcBef>
            </a:pPr>
            <a:r>
              <a:rPr sz="700" spc="20" dirty="0">
                <a:solidFill>
                  <a:srgbClr val="171514"/>
                </a:solidFill>
                <a:latin typeface="Tahoma"/>
                <a:cs typeface="Tahoma"/>
              </a:rPr>
              <a:t>Software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3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70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spc="25" dirty="0">
                <a:solidFill>
                  <a:srgbClr val="171514"/>
                </a:solidFill>
                <a:latin typeface="Tahoma"/>
                <a:cs typeface="Tahoma"/>
              </a:rPr>
              <a:t>contratistas</a:t>
            </a:r>
            <a:endParaRPr sz="70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700">
              <a:latin typeface="Tahoma"/>
              <a:cs typeface="Tahoma"/>
            </a:endParaRPr>
          </a:p>
          <a:p>
            <a:pPr marL="222885"/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r>
              <a:rPr sz="4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electrónica</a:t>
            </a:r>
            <a:r>
              <a:rPr sz="4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para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fabricantes</a:t>
            </a:r>
            <a:r>
              <a:rPr sz="450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paneles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290224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834207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177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272206" y="524119"/>
            <a:ext cx="28517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40" dirty="0">
                <a:solidFill>
                  <a:srgbClr val="9EA3A9"/>
                </a:solidFill>
                <a:latin typeface="Tahoma"/>
                <a:cs typeface="Tahoma"/>
              </a:rPr>
              <a:t>Referencias</a:t>
            </a:r>
            <a:r>
              <a:rPr sz="1200" spc="-7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9EA3A9"/>
                </a:solidFill>
                <a:latin typeface="Tahoma"/>
                <a:cs typeface="Tahoma"/>
              </a:rPr>
              <a:t>de</a:t>
            </a:r>
            <a:r>
              <a:rPr sz="1200" spc="-7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200" spc="65" dirty="0">
                <a:solidFill>
                  <a:srgbClr val="9EA3A9"/>
                </a:solidFill>
                <a:latin typeface="Tahoma"/>
                <a:cs typeface="Tahoma"/>
              </a:rPr>
              <a:t>normas</a:t>
            </a:r>
            <a:r>
              <a:rPr sz="1200" spc="-7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200" spc="-5" dirty="0">
                <a:solidFill>
                  <a:srgbClr val="9EA3A9"/>
                </a:solidFill>
                <a:latin typeface="Tahoma"/>
                <a:cs typeface="Tahoma"/>
              </a:rPr>
              <a:t>IEC</a:t>
            </a:r>
            <a:r>
              <a:rPr sz="1200" spc="-7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9EA3A9"/>
                </a:solidFill>
                <a:latin typeface="Tahoma"/>
                <a:cs typeface="Tahoma"/>
              </a:rPr>
              <a:t>en</a:t>
            </a:r>
            <a:r>
              <a:rPr sz="1200" spc="-7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200" spc="35" dirty="0">
                <a:solidFill>
                  <a:srgbClr val="9EA3A9"/>
                </a:solidFill>
                <a:latin typeface="Tahoma"/>
                <a:cs typeface="Tahoma"/>
              </a:rPr>
              <a:t>esta</a:t>
            </a:r>
            <a:r>
              <a:rPr sz="1200" spc="-70" dirty="0">
                <a:solidFill>
                  <a:srgbClr val="9EA3A9"/>
                </a:solidFill>
                <a:latin typeface="Tahoma"/>
                <a:cs typeface="Tahoma"/>
              </a:rPr>
              <a:t> </a:t>
            </a:r>
            <a:r>
              <a:rPr sz="1200" spc="55" dirty="0">
                <a:solidFill>
                  <a:srgbClr val="9EA3A9"/>
                </a:solidFill>
                <a:latin typeface="Tahoma"/>
                <a:cs typeface="Tahoma"/>
              </a:rPr>
              <a:t>guía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236207" y="2281874"/>
            <a:ext cx="1170305" cy="2700739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spcBef>
                <a:spcPts val="160"/>
              </a:spcBef>
            </a:pP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61869-10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1,0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61869-11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1,0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60060-1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3,0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60071-2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4,0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60076-11</a:t>
            </a:r>
            <a:r>
              <a:rPr sz="75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2,0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60076-12</a:t>
            </a:r>
            <a:r>
              <a:rPr sz="750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1,0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60282-1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8,0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60529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2,0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60909-0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2.0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61869-1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61869-3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61936-1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3.0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62262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62271-1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2.0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62271-100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3.0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62271-102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62271-103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edición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2.0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62271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-110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4.0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62271-202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Tahoma"/>
                <a:cs typeface="Tahoma"/>
              </a:rPr>
              <a:t>TR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62271-306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Tahoma"/>
                <a:cs typeface="Tahoma"/>
              </a:rPr>
              <a:t>TR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62655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1.0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Tahoma"/>
                <a:cs typeface="Tahoma"/>
              </a:rPr>
              <a:t>TS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62271-304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2.0</a:t>
            </a:r>
            <a:r>
              <a:rPr sz="750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GUÍA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109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5" dirty="0">
                <a:solidFill>
                  <a:srgbClr val="171514"/>
                </a:solidFill>
                <a:latin typeface="Tahoma"/>
                <a:cs typeface="Tahoma"/>
              </a:rPr>
              <a:t>ed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3.0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607806" y="2281873"/>
            <a:ext cx="2282190" cy="2829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6700"/>
              </a:lnSpc>
              <a:spcBef>
                <a:spcPts val="100"/>
              </a:spcBef>
            </a:pP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2017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2017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2018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2018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2008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2020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1989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2016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2007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2021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2002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2017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2021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2018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2021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2017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2014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2012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2013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2019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r>
              <a:rPr lang="es-ES" sz="7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30" dirty="0">
                <a:solidFill>
                  <a:srgbClr val="171514"/>
                </a:solidFill>
                <a:latin typeface="Tahoma"/>
                <a:cs typeface="Tahoma"/>
              </a:rPr>
              <a:t>"Copyright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75" dirty="0">
                <a:solidFill>
                  <a:srgbClr val="171514"/>
                </a:solidFill>
                <a:latin typeface="Tahoma"/>
                <a:cs typeface="Tahoma"/>
              </a:rPr>
              <a:t>©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5" dirty="0">
                <a:solidFill>
                  <a:srgbClr val="171514"/>
                </a:solidFill>
                <a:latin typeface="Tahoma"/>
                <a:cs typeface="Tahoma"/>
              </a:rPr>
              <a:t>2012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Tahoma"/>
                <a:cs typeface="Tahoma"/>
              </a:rPr>
              <a:t>IEC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25" dirty="0">
                <a:solidFill>
                  <a:srgbClr val="171514"/>
                </a:solidFill>
                <a:latin typeface="Tahoma"/>
                <a:cs typeface="Tahoma"/>
              </a:rPr>
              <a:t>Ginebra,</a:t>
            </a:r>
            <a:r>
              <a:rPr sz="7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spc="10" dirty="0">
                <a:solidFill>
                  <a:srgbClr val="171514"/>
                </a:solidFill>
                <a:latin typeface="Tahoma"/>
                <a:cs typeface="Tahoma"/>
              </a:rPr>
              <a:t>Suiza.</a:t>
            </a:r>
            <a:r>
              <a:rPr sz="750" u="sng" spc="15" dirty="0">
                <a:solidFill>
                  <a:srgbClr val="00B6F2"/>
                </a:solidFill>
                <a:uFill>
                  <a:solidFill>
                    <a:srgbClr val="00B6F2"/>
                  </a:solidFill>
                </a:uFill>
                <a:latin typeface="Tahoma"/>
                <a:cs typeface="Tahoma"/>
                <a:hlinkClick r:id="rId2"/>
              </a:rPr>
              <a:t>www.iec.ch</a:t>
            </a:r>
            <a:r>
              <a:rPr sz="750" spc="-40" dirty="0">
                <a:solidFill>
                  <a:srgbClr val="00B6F2"/>
                </a:solidFill>
                <a:latin typeface="Tahoma"/>
                <a:cs typeface="Tahoma"/>
                <a:hlinkClick r:id="rId2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Tahoma"/>
                <a:cs typeface="Tahoma"/>
              </a:rPr>
              <a:t>"</a:t>
            </a:r>
            <a:endParaRPr sz="750" dirty="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88591" y="10128754"/>
            <a:ext cx="8712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178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4C5152"/>
                </a:solidFill>
                <a:latin typeface="Tahoma"/>
                <a:cs typeface="Tahoma"/>
              </a:rPr>
              <a:t>I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0" dirty="0">
                <a:solidFill>
                  <a:srgbClr val="4C5152"/>
                </a:solidFill>
                <a:latin typeface="Tahoma"/>
                <a:cs typeface="Tahoma"/>
              </a:rPr>
              <a:t>Guía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4C5152"/>
                </a:solidFill>
                <a:latin typeface="Tahoma"/>
                <a:cs typeface="Tahoma"/>
              </a:rPr>
              <a:t>Técnica</a:t>
            </a:r>
            <a:r>
              <a:rPr sz="650" spc="-35" dirty="0">
                <a:solidFill>
                  <a:srgbClr val="4C5152"/>
                </a:solidFill>
                <a:latin typeface="Tahoma"/>
                <a:cs typeface="Tahoma"/>
              </a:rPr>
              <a:t> </a:t>
            </a:r>
            <a:r>
              <a:rPr sz="650" spc="35" dirty="0">
                <a:solidFill>
                  <a:srgbClr val="4C5152"/>
                </a:solidFill>
                <a:latin typeface="Tahoma"/>
                <a:cs typeface="Tahoma"/>
              </a:rPr>
              <a:t>MT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95646" y="10128754"/>
            <a:ext cx="900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schneider-electric.com</a:t>
            </a:r>
            <a:endParaRPr sz="6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726907" y="5829313"/>
            <a:ext cx="7560309" cy="1875155"/>
          </a:xfrm>
          <a:custGeom>
            <a:avLst/>
            <a:gdLst/>
            <a:ahLst/>
            <a:cxnLst/>
            <a:rect l="l" t="t" r="r" b="b"/>
            <a:pathLst>
              <a:path w="7560309" h="1875154">
                <a:moveTo>
                  <a:pt x="7559992" y="0"/>
                </a:moveTo>
                <a:lnTo>
                  <a:pt x="0" y="0"/>
                </a:lnTo>
                <a:lnTo>
                  <a:pt x="0" y="1874697"/>
                </a:lnTo>
                <a:lnTo>
                  <a:pt x="7559992" y="1874697"/>
                </a:lnTo>
                <a:lnTo>
                  <a:pt x="7559992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27207" y="2825963"/>
            <a:ext cx="385099" cy="196316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8593494" y="2825966"/>
            <a:ext cx="20320" cy="196850"/>
          </a:xfrm>
          <a:custGeom>
            <a:avLst/>
            <a:gdLst/>
            <a:ahLst/>
            <a:cxnLst/>
            <a:rect l="l" t="t" r="r" b="b"/>
            <a:pathLst>
              <a:path w="20319" h="196850">
                <a:moveTo>
                  <a:pt x="19824" y="0"/>
                </a:moveTo>
                <a:lnTo>
                  <a:pt x="9906" y="0"/>
                </a:lnTo>
                <a:lnTo>
                  <a:pt x="0" y="0"/>
                </a:lnTo>
                <a:lnTo>
                  <a:pt x="0" y="196316"/>
                </a:lnTo>
                <a:lnTo>
                  <a:pt x="19824" y="196316"/>
                </a:lnTo>
                <a:lnTo>
                  <a:pt x="19824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916804" y="2802356"/>
            <a:ext cx="20955" cy="124460"/>
          </a:xfrm>
          <a:custGeom>
            <a:avLst/>
            <a:gdLst/>
            <a:ahLst/>
            <a:cxnLst/>
            <a:rect l="l" t="t" r="r" b="b"/>
            <a:pathLst>
              <a:path w="20955" h="124460">
                <a:moveTo>
                  <a:pt x="20408" y="0"/>
                </a:moveTo>
                <a:lnTo>
                  <a:pt x="0" y="0"/>
                </a:lnTo>
                <a:lnTo>
                  <a:pt x="0" y="119380"/>
                </a:lnTo>
                <a:lnTo>
                  <a:pt x="1981" y="119380"/>
                </a:lnTo>
                <a:lnTo>
                  <a:pt x="1981" y="124460"/>
                </a:lnTo>
                <a:lnTo>
                  <a:pt x="18465" y="124460"/>
                </a:lnTo>
                <a:lnTo>
                  <a:pt x="18465" y="119380"/>
                </a:lnTo>
                <a:lnTo>
                  <a:pt x="20408" y="119380"/>
                </a:lnTo>
                <a:lnTo>
                  <a:pt x="20408" y="0"/>
                </a:lnTo>
                <a:close/>
              </a:path>
            </a:pathLst>
          </a:custGeom>
          <a:solidFill>
            <a:srgbClr val="46B75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639738" y="2878406"/>
            <a:ext cx="117462" cy="143865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8825831" y="2823458"/>
            <a:ext cx="342900" cy="201295"/>
            <a:chOff x="3098925" y="2823457"/>
            <a:chExt cx="342900" cy="201295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25120" y="2878154"/>
              <a:ext cx="116586" cy="14413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098925" y="2823457"/>
              <a:ext cx="205104" cy="201295"/>
            </a:xfrm>
            <a:custGeom>
              <a:avLst/>
              <a:gdLst/>
              <a:ahLst/>
              <a:cxnLst/>
              <a:rect l="l" t="t" r="r" b="b"/>
              <a:pathLst>
                <a:path w="205104" h="201294">
                  <a:moveTo>
                    <a:pt x="129717" y="0"/>
                  </a:moveTo>
                  <a:lnTo>
                    <a:pt x="129717" y="19646"/>
                  </a:lnTo>
                  <a:lnTo>
                    <a:pt x="152360" y="31627"/>
                  </a:lnTo>
                  <a:lnTo>
                    <a:pt x="170216" y="49682"/>
                  </a:lnTo>
                  <a:lnTo>
                    <a:pt x="181926" y="72471"/>
                  </a:lnTo>
                  <a:lnTo>
                    <a:pt x="186131" y="98653"/>
                  </a:lnTo>
                  <a:lnTo>
                    <a:pt x="179544" y="131191"/>
                  </a:lnTo>
                  <a:lnTo>
                    <a:pt x="161593" y="157789"/>
                  </a:lnTo>
                  <a:lnTo>
                    <a:pt x="134990" y="175736"/>
                  </a:lnTo>
                  <a:lnTo>
                    <a:pt x="102450" y="182321"/>
                  </a:lnTo>
                  <a:lnTo>
                    <a:pt x="69918" y="175736"/>
                  </a:lnTo>
                  <a:lnTo>
                    <a:pt x="43319" y="157789"/>
                  </a:lnTo>
                  <a:lnTo>
                    <a:pt x="25369" y="131191"/>
                  </a:lnTo>
                  <a:lnTo>
                    <a:pt x="18783" y="98653"/>
                  </a:lnTo>
                  <a:lnTo>
                    <a:pt x="22834" y="72953"/>
                  </a:lnTo>
                  <a:lnTo>
                    <a:pt x="34129" y="50492"/>
                  </a:lnTo>
                  <a:lnTo>
                    <a:pt x="51385" y="32531"/>
                  </a:lnTo>
                  <a:lnTo>
                    <a:pt x="73317" y="20332"/>
                  </a:lnTo>
                  <a:lnTo>
                    <a:pt x="73317" y="495"/>
                  </a:lnTo>
                  <a:lnTo>
                    <a:pt x="44003" y="14616"/>
                  </a:lnTo>
                  <a:lnTo>
                    <a:pt x="20785" y="36901"/>
                  </a:lnTo>
                  <a:lnTo>
                    <a:pt x="5503" y="65523"/>
                  </a:lnTo>
                  <a:lnTo>
                    <a:pt x="0" y="98653"/>
                  </a:lnTo>
                  <a:lnTo>
                    <a:pt x="8064" y="138505"/>
                  </a:lnTo>
                  <a:lnTo>
                    <a:pt x="30041" y="171078"/>
                  </a:lnTo>
                  <a:lnTo>
                    <a:pt x="62611" y="193054"/>
                  </a:lnTo>
                  <a:lnTo>
                    <a:pt x="102450" y="201117"/>
                  </a:lnTo>
                  <a:lnTo>
                    <a:pt x="142297" y="193054"/>
                  </a:lnTo>
                  <a:lnTo>
                    <a:pt x="174871" y="171078"/>
                  </a:lnTo>
                  <a:lnTo>
                    <a:pt x="196850" y="138505"/>
                  </a:lnTo>
                  <a:lnTo>
                    <a:pt x="204914" y="98653"/>
                  </a:lnTo>
                  <a:lnTo>
                    <a:pt x="199251" y="65077"/>
                  </a:lnTo>
                  <a:lnTo>
                    <a:pt x="183546" y="36177"/>
                  </a:lnTo>
                  <a:lnTo>
                    <a:pt x="159726" y="13851"/>
                  </a:lnTo>
                  <a:lnTo>
                    <a:pt x="129717" y="0"/>
                  </a:lnTo>
                  <a:close/>
                </a:path>
              </a:pathLst>
            </a:custGeom>
            <a:solidFill>
              <a:srgbClr val="46B7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9345136" y="2628900"/>
            <a:ext cx="10795" cy="599440"/>
          </a:xfrm>
          <a:custGeom>
            <a:avLst/>
            <a:gdLst/>
            <a:ahLst/>
            <a:cxnLst/>
            <a:rect l="l" t="t" r="r" b="b"/>
            <a:pathLst>
              <a:path w="10795" h="599439">
                <a:moveTo>
                  <a:pt x="10287" y="0"/>
                </a:moveTo>
                <a:lnTo>
                  <a:pt x="0" y="0"/>
                </a:lnTo>
                <a:lnTo>
                  <a:pt x="0" y="599274"/>
                </a:lnTo>
                <a:lnTo>
                  <a:pt x="10287" y="599274"/>
                </a:lnTo>
                <a:lnTo>
                  <a:pt x="10287" y="0"/>
                </a:lnTo>
                <a:close/>
              </a:path>
            </a:pathLst>
          </a:custGeom>
          <a:solidFill>
            <a:srgbClr val="93959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531014" y="2780756"/>
            <a:ext cx="1493647" cy="439061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6271305" y="8457714"/>
            <a:ext cx="1316990" cy="7258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</a:rPr>
              <a:t>Industrias</a:t>
            </a:r>
            <a:r>
              <a:rPr sz="650" spc="-50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25" dirty="0">
                <a:solidFill>
                  <a:srgbClr val="3FAC39"/>
                </a:solidFill>
                <a:latin typeface="Tahoma"/>
                <a:cs typeface="Tahoma"/>
              </a:rPr>
              <a:t>Schneider</a:t>
            </a:r>
            <a:r>
              <a:rPr sz="6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3FAC39"/>
                </a:solidFill>
                <a:latin typeface="Tahoma"/>
                <a:cs typeface="Tahoma"/>
              </a:rPr>
              <a:t>Electric</a:t>
            </a:r>
            <a:r>
              <a:rPr sz="650" spc="-45" dirty="0">
                <a:solidFill>
                  <a:srgbClr val="3FAC39"/>
                </a:solidFill>
                <a:latin typeface="Tahoma"/>
                <a:cs typeface="Tahoma"/>
              </a:rPr>
              <a:t> </a:t>
            </a:r>
            <a:r>
              <a:rPr sz="650" spc="5" dirty="0">
                <a:solidFill>
                  <a:srgbClr val="3FAC39"/>
                </a:solidFill>
                <a:latin typeface="Tahoma"/>
                <a:cs typeface="Tahoma"/>
              </a:rPr>
              <a:t>SAS</a:t>
            </a:r>
            <a:endParaRPr sz="650" dirty="0">
              <a:latin typeface="Tahoma"/>
              <a:cs typeface="Tahoma"/>
            </a:endParaRPr>
          </a:p>
          <a:p>
            <a:pPr marL="12700" marR="5080">
              <a:lnSpc>
                <a:spcPct val="115399"/>
              </a:lnSpc>
              <a:spcBef>
                <a:spcPts val="565"/>
              </a:spcBef>
            </a:pP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35 </a:t>
            </a:r>
            <a:r>
              <a:rPr sz="650" spc="30" dirty="0">
                <a:solidFill>
                  <a:srgbClr val="171514"/>
                </a:solidFill>
                <a:latin typeface="Tahoma"/>
                <a:cs typeface="Tahoma"/>
              </a:rPr>
              <a:t>rue </a:t>
            </a:r>
            <a:r>
              <a:rPr sz="650" spc="10" dirty="0">
                <a:solidFill>
                  <a:srgbClr val="171514"/>
                </a:solidFill>
                <a:latin typeface="Tahoma"/>
                <a:cs typeface="Tahoma"/>
              </a:rPr>
              <a:t>Joseph </a:t>
            </a:r>
            <a:r>
              <a:rPr sz="650" spc="40" dirty="0" err="1">
                <a:solidFill>
                  <a:srgbClr val="171514"/>
                </a:solidFill>
                <a:latin typeface="Tahoma"/>
                <a:cs typeface="Tahoma"/>
              </a:rPr>
              <a:t>Monier</a:t>
            </a:r>
            <a:r>
              <a:rPr sz="650" spc="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92500</a:t>
            </a:r>
            <a:r>
              <a:rPr lang="es-ES" sz="650" spc="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Rueil-Malmaison,</a:t>
            </a:r>
            <a:r>
              <a:rPr sz="650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20" dirty="0">
                <a:solidFill>
                  <a:srgbClr val="171514"/>
                </a:solidFill>
                <a:latin typeface="Tahoma"/>
                <a:cs typeface="Tahoma"/>
              </a:rPr>
              <a:t>Francia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Tahoma"/>
                <a:cs typeface="Tahoma"/>
              </a:rPr>
              <a:t>Tel: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Tahoma"/>
                <a:cs typeface="Tahoma"/>
              </a:rPr>
              <a:t>+33</a:t>
            </a:r>
            <a:r>
              <a:rPr lang="es-ES" sz="6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Tahoma"/>
                <a:cs typeface="Tahoma"/>
              </a:rPr>
              <a:t>(0)1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41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29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70</a:t>
            </a:r>
            <a:r>
              <a:rPr sz="650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spc="15" dirty="0">
                <a:solidFill>
                  <a:srgbClr val="171514"/>
                </a:solidFill>
                <a:latin typeface="Tahoma"/>
                <a:cs typeface="Tahoma"/>
              </a:rPr>
              <a:t>00</a:t>
            </a:r>
            <a:endParaRPr sz="650" dirty="0">
              <a:latin typeface="Tahoma"/>
              <a:cs typeface="Tahoma"/>
            </a:endParaRPr>
          </a:p>
          <a:p>
            <a:pPr marL="12700">
              <a:spcBef>
                <a:spcPts val="690"/>
              </a:spcBef>
            </a:pPr>
            <a:r>
              <a:rPr sz="650" spc="20" dirty="0">
                <a:solidFill>
                  <a:srgbClr val="3FAC39"/>
                </a:solidFill>
                <a:latin typeface="Tahoma"/>
                <a:cs typeface="Tahoma"/>
                <a:hlinkClick r:id="rId6"/>
              </a:rPr>
              <a:t>www.schneider-electric.com</a:t>
            </a:r>
            <a:endParaRPr sz="650" dirty="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271240" y="9654355"/>
            <a:ext cx="4666615" cy="4927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821429">
              <a:lnSpc>
                <a:spcPct val="127000"/>
              </a:lnSpc>
              <a:spcBef>
                <a:spcPts val="100"/>
              </a:spcBef>
            </a:pP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23</a:t>
            </a:r>
            <a:r>
              <a:rPr sz="350" spc="5" dirty="0">
                <a:solidFill>
                  <a:srgbClr val="171514"/>
                </a:solidFill>
                <a:latin typeface="Tahoma"/>
                <a:cs typeface="Tahoma"/>
              </a:rPr>
              <a:t>th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,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marzo,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2022</a:t>
            </a:r>
            <a:r>
              <a:rPr lang="es-ES" sz="550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AMTED300014ES_020922</a:t>
            </a:r>
            <a:endParaRPr sz="550" dirty="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500" dirty="0">
              <a:latin typeface="Tahoma"/>
              <a:cs typeface="Tahoma"/>
            </a:endParaRPr>
          </a:p>
          <a:p>
            <a:pPr marL="12700"/>
            <a:r>
              <a:rPr sz="450" dirty="0">
                <a:solidFill>
                  <a:srgbClr val="171514"/>
                </a:solidFill>
                <a:latin typeface="Tahoma"/>
                <a:cs typeface="Tahoma"/>
              </a:rPr>
              <a:t>©2022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Schneider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0" dirty="0">
                <a:solidFill>
                  <a:srgbClr val="171514"/>
                </a:solidFill>
                <a:latin typeface="Tahoma"/>
                <a:cs typeface="Tahoma"/>
              </a:rPr>
              <a:t>Electric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-10" dirty="0">
                <a:solidFill>
                  <a:srgbClr val="171514"/>
                </a:solidFill>
                <a:latin typeface="Tahoma"/>
                <a:cs typeface="Tahoma"/>
              </a:rPr>
              <a:t>SE.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Reservados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20" dirty="0">
                <a:solidFill>
                  <a:srgbClr val="171514"/>
                </a:solidFill>
                <a:latin typeface="Tahoma"/>
                <a:cs typeface="Tahoma"/>
              </a:rPr>
              <a:t>todos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450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450" spc="15" dirty="0">
                <a:solidFill>
                  <a:srgbClr val="171514"/>
                </a:solidFill>
                <a:latin typeface="Tahoma"/>
                <a:cs typeface="Tahoma"/>
              </a:rPr>
              <a:t>derechos.</a:t>
            </a:r>
            <a:endParaRPr sz="450" dirty="0">
              <a:latin typeface="Tahoma"/>
              <a:cs typeface="Tahoma"/>
            </a:endParaRPr>
          </a:p>
          <a:p>
            <a:pPr marL="12700">
              <a:spcBef>
                <a:spcPts val="160"/>
              </a:spcBef>
            </a:pP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Todas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las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marcas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comerciales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servicio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Schneider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Electric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son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propiedad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Schneider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0" dirty="0">
                <a:solidFill>
                  <a:srgbClr val="171514"/>
                </a:solidFill>
                <a:latin typeface="Tahoma"/>
                <a:cs typeface="Tahoma"/>
              </a:rPr>
              <a:t>Electric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Tahoma"/>
                <a:cs typeface="Tahoma"/>
              </a:rPr>
              <a:t>SE,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sus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0" dirty="0">
                <a:solidFill>
                  <a:srgbClr val="171514"/>
                </a:solidFill>
                <a:latin typeface="Tahoma"/>
                <a:cs typeface="Tahoma"/>
              </a:rPr>
              <a:t>subsidiarias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5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550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25" dirty="0">
                <a:solidFill>
                  <a:srgbClr val="171514"/>
                </a:solidFill>
                <a:latin typeface="Tahoma"/>
                <a:cs typeface="Tahoma"/>
              </a:rPr>
              <a:t>empresas</a:t>
            </a:r>
            <a:r>
              <a:rPr sz="550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15" dirty="0">
                <a:solidFill>
                  <a:srgbClr val="171514"/>
                </a:solidFill>
                <a:latin typeface="Tahoma"/>
                <a:cs typeface="Tahoma"/>
              </a:rPr>
              <a:t>afiliadas.</a:t>
            </a:r>
            <a:endParaRPr sz="550" dirty="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780</TotalTime>
  <Words>71216</Words>
  <Application>Microsoft Office PowerPoint</Application>
  <PresentationFormat>Personalizado</PresentationFormat>
  <Paragraphs>10326</Paragraphs>
  <Slides>193</Slides>
  <Notes>2</Notes>
  <HiddenSlides>0</HiddenSlides>
  <MMClips>0</MMClips>
  <ScaleCrop>false</ScaleCrop>
  <HeadingPairs>
    <vt:vector size="4" baseType="variant">
      <vt:variant>
        <vt:lpstr>Tema</vt:lpstr>
      </vt:variant>
      <vt:variant>
        <vt:i4>1</vt:i4>
      </vt:variant>
      <vt:variant>
        <vt:lpstr>Títulos de diapositiva</vt:lpstr>
      </vt:variant>
      <vt:variant>
        <vt:i4>193</vt:i4>
      </vt:variant>
    </vt:vector>
  </HeadingPairs>
  <TitlesOfParts>
    <vt:vector size="194" baseType="lpstr">
      <vt:lpstr>Office Theme</vt:lpstr>
      <vt:lpstr>Diapositiva 1</vt:lpstr>
      <vt:lpstr>Diapositiva 2</vt:lpstr>
      <vt:lpstr>Presentación</vt:lpstr>
      <vt:lpstr>Diapositiva 4</vt:lpstr>
      <vt:lpstr>Diapositiva 5</vt:lpstr>
      <vt:lpstr>Diapositiva 6</vt:lpstr>
      <vt:lpstr>Diapositiva 7</vt:lpstr>
      <vt:lpstr>Diapositiva 8</vt:lpstr>
      <vt:lpstr>Diapositiva 9</vt:lpstr>
      <vt:lpstr>Diapositiva 10</vt:lpstr>
      <vt:lpstr>Diapositiva 11</vt:lpstr>
      <vt:lpstr>Diapositiva 12</vt:lpstr>
      <vt:lpstr>Diapositiva 13</vt:lpstr>
      <vt:lpstr>Diapositiva 14</vt:lpstr>
      <vt:lpstr>Diapositiva 15</vt:lpstr>
      <vt:lpstr>Diapositiva 16</vt:lpstr>
      <vt:lpstr>Diapositiva 17</vt:lpstr>
      <vt:lpstr>Diapositiva 18</vt:lpstr>
      <vt:lpstr>Diapositiva 19</vt:lpstr>
      <vt:lpstr>Diapositiva 20</vt:lpstr>
      <vt:lpstr>Diapositiva 21</vt:lpstr>
      <vt:lpstr>Diapositiva 22</vt:lpstr>
      <vt:lpstr>Diapositiva 23</vt:lpstr>
      <vt:lpstr>Diapositiva 24</vt:lpstr>
      <vt:lpstr>Diapositiva 25</vt:lpstr>
      <vt:lpstr>Diapositiva 26</vt:lpstr>
      <vt:lpstr>Diapositiva 27</vt:lpstr>
      <vt:lpstr>Diapositiva 28</vt:lpstr>
      <vt:lpstr>Diapositiva 29</vt:lpstr>
      <vt:lpstr>Diapositiva 30</vt:lpstr>
      <vt:lpstr>Diapositiva 31</vt:lpstr>
      <vt:lpstr>Diapositiva 32</vt:lpstr>
      <vt:lpstr>Diapositiva 33</vt:lpstr>
      <vt:lpstr>Diapositiva 34</vt:lpstr>
      <vt:lpstr>Diapositiva 35</vt:lpstr>
      <vt:lpstr>Diapositiva 36</vt:lpstr>
      <vt:lpstr>Diapositiva 37</vt:lpstr>
      <vt:lpstr>Diapositiva 38</vt:lpstr>
      <vt:lpstr>Diapositiva 39</vt:lpstr>
      <vt:lpstr>Diapositiva 40</vt:lpstr>
      <vt:lpstr>Diapositiva 41</vt:lpstr>
      <vt:lpstr>Diapositiva 42</vt:lpstr>
      <vt:lpstr>Diapositiva 43</vt:lpstr>
      <vt:lpstr>Diapositiva 44</vt:lpstr>
      <vt:lpstr>Diapositiva 45</vt:lpstr>
      <vt:lpstr>Diapositiva 46</vt:lpstr>
      <vt:lpstr>Diapositiva 47</vt:lpstr>
      <vt:lpstr>Diapositiva 48</vt:lpstr>
      <vt:lpstr>Diapositiva 49</vt:lpstr>
      <vt:lpstr>Diapositiva 50</vt:lpstr>
      <vt:lpstr>Diapositiva 51</vt:lpstr>
      <vt:lpstr>Diapositiva 52</vt:lpstr>
      <vt:lpstr>Diapositiva 53</vt:lpstr>
      <vt:lpstr>Diapositiva 54</vt:lpstr>
      <vt:lpstr>Diapositiva 55</vt:lpstr>
      <vt:lpstr>Diapositiva 56</vt:lpstr>
      <vt:lpstr>Diapositiva 57</vt:lpstr>
      <vt:lpstr>Diapositiva 58</vt:lpstr>
      <vt:lpstr>Diapositiva 59</vt:lpstr>
      <vt:lpstr>Diapositiva 60</vt:lpstr>
      <vt:lpstr>Diapositiva 61</vt:lpstr>
      <vt:lpstr>Diapositiva 62</vt:lpstr>
      <vt:lpstr>Diapositiva 63</vt:lpstr>
      <vt:lpstr>Diapositiva 64</vt:lpstr>
      <vt:lpstr>Diapositiva 65</vt:lpstr>
      <vt:lpstr>Diapositiva 66</vt:lpstr>
      <vt:lpstr>Reglas de diseño</vt:lpstr>
      <vt:lpstr>Diapositiva 68</vt:lpstr>
      <vt:lpstr>Diapositiva 69</vt:lpstr>
      <vt:lpstr>Diapositiva 70</vt:lpstr>
      <vt:lpstr>Diapositiva 71</vt:lpstr>
      <vt:lpstr>Diapositiva 72</vt:lpstr>
      <vt:lpstr>Diapositiva 73</vt:lpstr>
      <vt:lpstr>Diapositiva 74</vt:lpstr>
      <vt:lpstr>Diapositiva 75</vt:lpstr>
      <vt:lpstr>Diapositiva 76</vt:lpstr>
      <vt:lpstr>Diapositiva 77</vt:lpstr>
      <vt:lpstr>Diapositiva 78</vt:lpstr>
      <vt:lpstr>Diapositiva 79</vt:lpstr>
      <vt:lpstr>Diapositiva 80</vt:lpstr>
      <vt:lpstr>Diapositiva 81</vt:lpstr>
      <vt:lpstr>Diapositiva 82</vt:lpstr>
      <vt:lpstr>Diapositiva 83</vt:lpstr>
      <vt:lpstr>Diapositiva 84</vt:lpstr>
      <vt:lpstr>Diapositiva 85</vt:lpstr>
      <vt:lpstr>Diapositiva 86</vt:lpstr>
      <vt:lpstr>Diapositiva 87</vt:lpstr>
      <vt:lpstr>Diapositiva 88</vt:lpstr>
      <vt:lpstr>Diapositiva 89</vt:lpstr>
      <vt:lpstr>Diapositiva 90</vt:lpstr>
      <vt:lpstr>Diapositiva 91</vt:lpstr>
      <vt:lpstr>Diapositiva 92</vt:lpstr>
      <vt:lpstr>Diapositiva 93</vt:lpstr>
      <vt:lpstr>Diapositiva 94</vt:lpstr>
      <vt:lpstr>Diapositiva 95</vt:lpstr>
      <vt:lpstr>Diapositiva 96</vt:lpstr>
      <vt:lpstr>Diapositiva 97</vt:lpstr>
      <vt:lpstr>Diapositiva 98</vt:lpstr>
      <vt:lpstr>Diapositiva 99</vt:lpstr>
      <vt:lpstr>Diapositiva 100</vt:lpstr>
      <vt:lpstr>Diapositiva 101</vt:lpstr>
      <vt:lpstr>Diapositiva 102</vt:lpstr>
      <vt:lpstr>Diapositiva 103</vt:lpstr>
      <vt:lpstr>Diapositiva 104</vt:lpstr>
      <vt:lpstr>Diapositiva 105</vt:lpstr>
      <vt:lpstr>Diapositiva 106</vt:lpstr>
      <vt:lpstr>Diapositiva 107</vt:lpstr>
      <vt:lpstr>Diapositiva 108</vt:lpstr>
      <vt:lpstr>Diapositiva 109</vt:lpstr>
      <vt:lpstr>Diapositiva 110</vt:lpstr>
      <vt:lpstr>Diapositiva 111</vt:lpstr>
      <vt:lpstr>Diapositiva 112</vt:lpstr>
      <vt:lpstr>Diapositiva 113</vt:lpstr>
      <vt:lpstr>Diapositiva 114</vt:lpstr>
      <vt:lpstr>Diapositiva 115</vt:lpstr>
      <vt:lpstr>Diapositiva 116</vt:lpstr>
      <vt:lpstr>Diapositiva 117</vt:lpstr>
      <vt:lpstr>Diapositiva 118</vt:lpstr>
      <vt:lpstr>Diapositiva 119</vt:lpstr>
      <vt:lpstr>Diapositiva 120</vt:lpstr>
      <vt:lpstr>Diapositiva 121</vt:lpstr>
      <vt:lpstr>Diapositiva 122</vt:lpstr>
      <vt:lpstr>Definición de aparamenta</vt:lpstr>
      <vt:lpstr>Diapositiva 124</vt:lpstr>
      <vt:lpstr>Diapositiva 125</vt:lpstr>
      <vt:lpstr>Diapositiva 126</vt:lpstr>
      <vt:lpstr>Diapositiva 127</vt:lpstr>
      <vt:lpstr>Diapositiva 128</vt:lpstr>
      <vt:lpstr>Diapositiva 129</vt:lpstr>
      <vt:lpstr>Diapositiva 130</vt:lpstr>
      <vt:lpstr>Diapositiva 131</vt:lpstr>
      <vt:lpstr>Diapositiva 132</vt:lpstr>
      <vt:lpstr>Diapositiva 133</vt:lpstr>
      <vt:lpstr>Diapositiva 134</vt:lpstr>
      <vt:lpstr>Diapositiva 135</vt:lpstr>
      <vt:lpstr>Diapositiva 136</vt:lpstr>
      <vt:lpstr>Diapositiva 137</vt:lpstr>
      <vt:lpstr>Diapositiva 138</vt:lpstr>
      <vt:lpstr>Diapositiva 139</vt:lpstr>
      <vt:lpstr>Diapositiva 140</vt:lpstr>
      <vt:lpstr>Diapositiva 141</vt:lpstr>
      <vt:lpstr>Diapositiva 142</vt:lpstr>
      <vt:lpstr>Diapositiva 143</vt:lpstr>
      <vt:lpstr>Diapositiva 144</vt:lpstr>
      <vt:lpstr>Diapositiva 145</vt:lpstr>
      <vt:lpstr>Diapositiva 146</vt:lpstr>
      <vt:lpstr>Diapositiva 147</vt:lpstr>
      <vt:lpstr>Diapositiva 148</vt:lpstr>
      <vt:lpstr>Diapositiva 149</vt:lpstr>
      <vt:lpstr>Diapositiva 150</vt:lpstr>
      <vt:lpstr>Diapositiva 151</vt:lpstr>
      <vt:lpstr>Diapositiva 152</vt:lpstr>
      <vt:lpstr>Diapositiva 153</vt:lpstr>
      <vt:lpstr>Diapositiva 154</vt:lpstr>
      <vt:lpstr>Diapositiva 155</vt:lpstr>
      <vt:lpstr>Diapositiva 156</vt:lpstr>
      <vt:lpstr>Diapositiva 157</vt:lpstr>
      <vt:lpstr>Diapositiva 158</vt:lpstr>
      <vt:lpstr>Diapositiva 159</vt:lpstr>
      <vt:lpstr>Diapositiva 160</vt:lpstr>
      <vt:lpstr>Diapositiva 161</vt:lpstr>
      <vt:lpstr>Diapositiva 162</vt:lpstr>
      <vt:lpstr>Diapositiva 163</vt:lpstr>
      <vt:lpstr>Diapositiva 164</vt:lpstr>
      <vt:lpstr>Diapositiva 165</vt:lpstr>
      <vt:lpstr>Diapositiva 166</vt:lpstr>
      <vt:lpstr>Diapositiva 167</vt:lpstr>
      <vt:lpstr>Diapositiva 168</vt:lpstr>
      <vt:lpstr>Diapositiva 169</vt:lpstr>
      <vt:lpstr>Diapositiva 170</vt:lpstr>
      <vt:lpstr>Diapositiva 171</vt:lpstr>
      <vt:lpstr>Diapositiva 172</vt:lpstr>
      <vt:lpstr>Diapositiva 173</vt:lpstr>
      <vt:lpstr>Diapositiva 174</vt:lpstr>
      <vt:lpstr>Unidades de medida</vt:lpstr>
      <vt:lpstr>Diapositiva 176</vt:lpstr>
      <vt:lpstr>Diapositiva 177</vt:lpstr>
      <vt:lpstr>Diapositiva 178</vt:lpstr>
      <vt:lpstr>Diapositiva 179</vt:lpstr>
      <vt:lpstr>Diapositiva 180</vt:lpstr>
      <vt:lpstr>Estándares</vt:lpstr>
      <vt:lpstr>Diapositiva 182</vt:lpstr>
      <vt:lpstr>Diapositiva 183</vt:lpstr>
      <vt:lpstr>Diapositiva 184</vt:lpstr>
      <vt:lpstr>Diapositiva 185</vt:lpstr>
      <vt:lpstr>Diapositiva 186</vt:lpstr>
      <vt:lpstr>Diapositiva 187</vt:lpstr>
      <vt:lpstr>Diapositiva 188</vt:lpstr>
      <vt:lpstr>Regístrese en mySchneider y simplifique su vida en todos los pasos de su negocio</vt:lpstr>
      <vt:lpstr>Diapositiva 190</vt:lpstr>
      <vt:lpstr>Diapositiva 191</vt:lpstr>
      <vt:lpstr>Diapositiva 192</vt:lpstr>
      <vt:lpstr>Diapositiva 193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cp:lastModifiedBy>Admin</cp:lastModifiedBy>
  <cp:revision>44</cp:revision>
  <dcterms:created xsi:type="dcterms:W3CDTF">2024-02-03T17:21:27Z</dcterms:created>
  <dcterms:modified xsi:type="dcterms:W3CDTF">2024-04-16T16:26:01Z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LastSaved">
    <vt:filetime>2024-02-03T00:00:00Z</vt:filetime>
  </property>
</Properties>
</file>